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3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5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07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2" r:id="rId12"/>
    <p:sldMasterId id="2147483839" r:id="rId13"/>
    <p:sldMasterId id="2147483856" r:id="rId14"/>
    <p:sldMasterId id="2147483873" r:id="rId15"/>
    <p:sldMasterId id="2147483890" r:id="rId16"/>
    <p:sldMasterId id="2147483741" r:id="rId17"/>
    <p:sldMasterId id="2147483686" r:id="rId18"/>
  </p:sldMasterIdLst>
  <p:notesMasterIdLst>
    <p:notesMasterId r:id="rId85"/>
  </p:notesMasterIdLst>
  <p:handoutMasterIdLst>
    <p:handoutMasterId r:id="rId86"/>
  </p:handoutMasterIdLst>
  <p:sldIdLst>
    <p:sldId id="2147482669" r:id="rId19"/>
    <p:sldId id="2147482483" r:id="rId20"/>
    <p:sldId id="2147482470" r:id="rId21"/>
    <p:sldId id="2147482671" r:id="rId22"/>
    <p:sldId id="2147482616" r:id="rId23"/>
    <p:sldId id="2147482691" r:id="rId24"/>
    <p:sldId id="2147482445" r:id="rId25"/>
    <p:sldId id="2147482707" r:id="rId26"/>
    <p:sldId id="2147482453" r:id="rId27"/>
    <p:sldId id="2147482775" r:id="rId28"/>
    <p:sldId id="2147482450" r:id="rId29"/>
    <p:sldId id="2147482459" r:id="rId30"/>
    <p:sldId id="2147482692" r:id="rId31"/>
    <p:sldId id="2147482815" r:id="rId32"/>
    <p:sldId id="2147482694" r:id="rId33"/>
    <p:sldId id="2147482466" r:id="rId34"/>
    <p:sldId id="2147482695" r:id="rId35"/>
    <p:sldId id="2147482777" r:id="rId36"/>
    <p:sldId id="2147482816" r:id="rId37"/>
    <p:sldId id="2147482723" r:id="rId38"/>
    <p:sldId id="2147482779" r:id="rId39"/>
    <p:sldId id="2147482817" r:id="rId40"/>
    <p:sldId id="2147482818" r:id="rId41"/>
    <p:sldId id="2147482724" r:id="rId42"/>
    <p:sldId id="2147482819" r:id="rId43"/>
    <p:sldId id="2147482780" r:id="rId44"/>
    <p:sldId id="2147482820" r:id="rId45"/>
    <p:sldId id="2147482821" r:id="rId46"/>
    <p:sldId id="2147482781" r:id="rId47"/>
    <p:sldId id="2147482822" r:id="rId48"/>
    <p:sldId id="2147482823" r:id="rId49"/>
    <p:sldId id="2147482782" r:id="rId50"/>
    <p:sldId id="2147482778" r:id="rId51"/>
    <p:sldId id="2147482824" r:id="rId52"/>
    <p:sldId id="2147482825" r:id="rId53"/>
    <p:sldId id="2147482827" r:id="rId54"/>
    <p:sldId id="2147482826" r:id="rId55"/>
    <p:sldId id="2147482697" r:id="rId56"/>
    <p:sldId id="2147482638" r:id="rId57"/>
    <p:sldId id="2147482790" r:id="rId58"/>
    <p:sldId id="2147482761" r:id="rId59"/>
    <p:sldId id="2147482791" r:id="rId60"/>
    <p:sldId id="2147482792" r:id="rId61"/>
    <p:sldId id="2147482793" r:id="rId62"/>
    <p:sldId id="2147482698" r:id="rId63"/>
    <p:sldId id="2147482452" r:id="rId64"/>
    <p:sldId id="2147482699" r:id="rId65"/>
    <p:sldId id="2147482580" r:id="rId66"/>
    <p:sldId id="2147482794" r:id="rId67"/>
    <p:sldId id="2147482644" r:id="rId68"/>
    <p:sldId id="2147482799" r:id="rId69"/>
    <p:sldId id="2147482828" r:id="rId70"/>
    <p:sldId id="2147482800" r:id="rId71"/>
    <p:sldId id="2147482798" r:id="rId72"/>
    <p:sldId id="2147482829" r:id="rId73"/>
    <p:sldId id="2147482831" r:id="rId74"/>
    <p:sldId id="2147482834" r:id="rId75"/>
    <p:sldId id="2147482830" r:id="rId76"/>
    <p:sldId id="2147482704" r:id="rId77"/>
    <p:sldId id="2147482654" r:id="rId78"/>
    <p:sldId id="2147482835" r:id="rId79"/>
    <p:sldId id="2147482773" r:id="rId80"/>
    <p:sldId id="2147482812" r:id="rId81"/>
    <p:sldId id="2147482579" r:id="rId82"/>
    <p:sldId id="2147482706" r:id="rId83"/>
    <p:sldId id="2147482701" r:id="rId84"/>
  </p:sldIdLst>
  <p:sldSz cx="9144000" cy="6858000" type="screen4x3"/>
  <p:notesSz cx="6858000" cy="9144000"/>
  <p:embeddedFontLst>
    <p:embeddedFont>
      <p:font typeface="Dosis ExtraBold" pitchFamily="2" charset="0"/>
      <p:bold r:id="rId87"/>
    </p:embeddedFont>
    <p:embeddedFont>
      <p:font typeface="Dosis SemiBold" pitchFamily="2" charset="0"/>
      <p:bold r:id="rId88"/>
    </p:embeddedFont>
    <p:embeddedFont>
      <p:font typeface="Microsoft Uighur" panose="02000000000000000000" pitchFamily="2" charset="-78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FFFFFF"/>
    <a:srgbClr val="F2F2F2"/>
    <a:srgbClr val="56B64A"/>
    <a:srgbClr val="B1EDEA"/>
    <a:srgbClr val="565F88"/>
    <a:srgbClr val="CC0000"/>
    <a:srgbClr val="B5EEF2"/>
    <a:srgbClr val="9CA3C0"/>
    <a:srgbClr val="94E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75" autoAdjust="0"/>
    <p:restoredTop sz="94694"/>
  </p:normalViewPr>
  <p:slideViewPr>
    <p:cSldViewPr snapToGrid="0">
      <p:cViewPr varScale="1">
        <p:scale>
          <a:sx n="64" d="100"/>
          <a:sy n="64" d="100"/>
        </p:scale>
        <p:origin x="148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font" Target="fonts/font3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4.fntdata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notesMaster" Target="notesMasters/notesMaster1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font" Target="fonts/font2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handoutMaster" Target="handoutMasters/handoutMaster1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font" Target="fonts/font1.fntdata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45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8731F-0695-A1D3-A56D-0EEAC9EA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F6136-535A-2182-B7EB-574139F1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45A25-3348-398F-F189-AF632EDB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F854-F5B0-8FF3-8F30-CCEC552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256199-BDA0-1082-92B1-31256E8D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30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4BB7A-109D-8DA3-F4DB-5213965D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8798E4-83E7-3162-261A-A4CCECE3C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CB3470-B447-F04F-61E4-B079E88F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B4C690-822D-3B80-2691-547E1794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2BA192-6336-4CEB-852A-DAE488AD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86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F811-86C3-AEB3-6B40-AAC39F9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E4814-A3F5-BA52-2151-2C88FA1C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D4623E-C059-4C7A-1C3F-9726CF98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EB677-1D68-C1B5-6F87-D5CC2E7B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20CA07-0E26-A5D5-2C89-1865B90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6F74F1-5166-CE77-E555-0F54EF30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7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79ACA-5CBA-C63C-D08C-23EAAE57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3DA51B-4D63-226B-FE5E-D95B4E762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AD1324-D4B4-EBA2-5088-0F5B88897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5784F-05FF-2F8E-0261-765AAE6D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2DFFAC-5EC1-E001-27EC-73926F51C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A1273F-1ECB-2AAF-D66E-FF159349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379AE8-F72B-55F5-3C73-14B680C1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98EC6F-891D-151D-3E2D-49D1CA11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326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AB1E6-419D-0626-F97C-2845F3B1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33EA32-599C-D62B-955A-A8460E376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DFA23D-BC3C-0445-8EBA-725E6A61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236478-5EA7-FF76-2B0D-AD2A689F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39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69657-A040-0BB3-84A9-37DA9131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103C17-1427-4C7F-6CEA-6DF97399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F0F614-58C8-9158-E991-85C7FE3B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45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43369-2180-3F01-034D-B33A87EC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D01E5A-C48B-82E3-C7AA-C8509D881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3D29A2-D165-7C0E-76F7-484B1924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23B60F-6BAA-1FF6-D692-6E0E5C8F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BDCE9B-9433-6FA4-4F70-936B8D95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CA1A7-FEFA-0BCF-6C40-03EB437F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4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1A2FC-62BC-C994-E03F-8E43E620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33D834-394D-4D1C-0CA7-28CD88EB3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F6B105-FB1B-BBE4-D6AC-F3D9303BB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0A0B36-AFAD-4D20-8CFB-DD4B8AAD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236A69-ABAD-6139-F151-2F70D3D4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146F6-8149-C64C-1630-217DD595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3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5E124-14A5-6F12-4E9A-F028E70A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606312-2D5A-DDE9-5D6E-73D97FAF5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0D94B-703D-89AA-69B3-C8C3C469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C4C0F-8E20-5BEE-B2E2-F57F709C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10A3-1347-D86D-A79D-7D39A9CAE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80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84DE8-0595-94E4-9D69-3054036B5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A7C0B6-E35B-A5B2-928E-5E43FB41A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FB6DF-E72E-A719-5AD8-6B057BAE9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6020FAC-5B89-4A2F-A1C3-04A5A749CECA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35DCA-9979-DAC9-5CF5-32910A7A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F95CF-5056-8751-8C26-F28E14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0F8453-1A6B-48C9-8F3D-7155C2E66D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09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069290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606896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072323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31072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994447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11008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6320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46811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907538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5258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278713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2377845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10766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8630552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3380082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009404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634064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534678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13215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0450919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406239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40211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95708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2302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9600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9984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7095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961264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98741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95208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3640893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393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555031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46631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0185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977966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55006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1928136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5397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230083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94084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0237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8169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847680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04358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92166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1451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73275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93154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34443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80156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731574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021365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2098397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459704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52718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21534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990337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14573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9821360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55915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61182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91269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8182034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360072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890220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20977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158076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58506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066844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571066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30713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79293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97161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1579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1021580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545338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488995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67783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550497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3828949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42554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8791512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1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65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19" r:id="rId23"/>
    <p:sldLayoutId id="2147483925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802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489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78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338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947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2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05/04/2026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2718409" y="0"/>
            <a:ext cx="26271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فسحة 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29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5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0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78.xml"/><Relationship Id="rId4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76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51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F958BBD-992A-4876-9166-5DC75EBB9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-5080"/>
            <a:ext cx="89700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2021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معجم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استماع</a:t>
            </a: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 وتحدث 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 (30)د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: الحصة -4-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إنتاج كتابي الحصة 2 (30)د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: الحصة -1- 30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الحصة-2- 30 د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مراجعة وتوليف + دعم  (50)د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إثرائية  (20)د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2338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قراءة : الحصة-3- (30)د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صرف وتحويل</a:t>
            </a:r>
            <a:r>
              <a:rPr lang="ar-S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. (30)د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 rtl="1">
              <a:buClr>
                <a:srgbClr val="424D7B"/>
              </a:buClr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نشاط اعتيادي (10)د</a:t>
            </a:r>
          </a:p>
          <a:p>
            <a:pPr marL="266700" indent="-266700" algn="r" rtl="1">
              <a:buClr>
                <a:srgbClr val="424D7B"/>
              </a:buClr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إملاء (30)د</a:t>
            </a:r>
          </a:p>
          <a:p>
            <a:pPr marL="266700" indent="-266700" algn="r" rtl="1">
              <a:buClr>
                <a:srgbClr val="424D7B"/>
              </a:buClr>
              <a:buFont typeface="Wingdings" panose="05000000000000000000" pitchFamily="2" charset="2"/>
              <a:buChar char="m"/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إنتاج كتابي – الحصة1 (30)د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الألف اللينة المتطرفة.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6024043" y="3380220"/>
            <a:ext cx="583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إملاء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تعرف عناصر تصميم حكاية خيالية والتدرب على تحديدها.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(ح1)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رسم الألف اللينة في آخر الكلمات بشكل صحيح.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تحديد عناصر تصميم حكاية خيالية.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862444-299F-6B06-93BE-7F88FAF656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480D6C-CA10-79AA-32B9-3A99A51433B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BA8ECF-3DE2-D0EA-CFCF-A505222BB1B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371B26-6ACA-06E1-D0EA-5D221BF18C3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FDCB04-F6E2-916C-3E45-B3E803653DCB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F84B00-2876-5E29-3840-D6CFCF2FF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1EFD02-AAE1-8868-28B2-318772A2EE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3C67446-1A46-2230-5F93-4CBB77F2CE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59CA35-B278-E409-4563-E2B5C478E2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19">
            <a:extLst>
              <a:ext uri="{FF2B5EF4-FFF2-40B4-BE49-F238E27FC236}">
                <a16:creationId xmlns:a16="http://schemas.microsoft.com/office/drawing/2014/main" id="{95F92DFE-0E75-A8CB-AC4F-29D0E06886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8A15-585F-1787-E023-45E482FA0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FB78D1C-F62E-28C7-100B-2804DF9D4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36" y="768788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الفائز بنجمة السلوك في نهاية كل حصة.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D4C0BD-B081-89B7-7B90-7A3F9F227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A6C5E3-4852-1B78-2734-70D63A1B0D7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A7F069-792D-6435-7282-6248D30A033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A439CD-EBA3-ACAB-92D2-23AD5114F87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5AF51B-0CF0-0D89-8867-895FAD23FE6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01E512-0B90-E36B-2BA2-9CD0DC551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2B3FE0-A63C-E61E-E559-4908F8D2C1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E9CC3B-D906-6925-A584-4AC2425148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40AB4F-94D8-1157-AAC8-D334A4F9F9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26B477E-5434-52EC-E576-6229FD3E866D}"/>
              </a:ext>
            </a:extLst>
          </p:cNvPr>
          <p:cNvSpPr txBox="1">
            <a:spLocks/>
          </p:cNvSpPr>
          <p:nvPr/>
        </p:nvSpPr>
        <p:spPr>
          <a:xfrm>
            <a:off x="1633861" y="3408072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47B0133-E802-D9E7-8096-640A06F37727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3" name="Image 12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21CC871-70F3-0606-70A2-4892837C43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25AEC56-2068-58D0-2DA3-E2B0931C3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03AE67-5BF3-74B5-E2E9-AF506EC05F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267D3F-0FF7-0DF5-38B5-A7208055E2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B67A5DE1-95F6-1F48-E659-DC04FEA632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E9123C82-C909-F62A-2EFB-BB8E8E32C50B}"/>
              </a:ext>
            </a:extLst>
          </p:cNvPr>
          <p:cNvSpPr txBox="1">
            <a:spLocks/>
          </p:cNvSpPr>
          <p:nvPr/>
        </p:nvSpPr>
        <p:spPr>
          <a:xfrm>
            <a:off x="1630713" y="4377032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96878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12" y="770454"/>
            <a:ext cx="6840000" cy="612000"/>
          </a:xfrm>
        </p:spPr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87EE80-B7E6-047A-B257-881AE9DE6BA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48DE8D-DE35-26F0-7787-7914C4177D8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91288D-74AA-0C0E-9966-ABC1FB8909E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574A09-B475-C639-5E60-09AE2519BDA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EC70AF-9DC8-5593-E627-EAECC251F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32840E-06BB-5D62-97ED-E84A4ED318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A98022-8BCE-3EA7-FD68-440A0ABACA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97AC9C-0869-9E71-4603-FB1976E585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8539FD-E8FF-4BDE-08FD-B590919A7E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885D6BE2-3F41-682A-D598-29A540717479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FDC3-650F-DDB0-569D-5E504416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DD039F7D-E624-5AE1-120F-B0D8ABAD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3991"/>
            <a:ext cx="7886700" cy="720000"/>
          </a:xfrm>
        </p:spPr>
        <p:txBody>
          <a:bodyPr/>
          <a:lstStyle/>
          <a:p>
            <a:r>
              <a:rPr lang="ar-MA" sz="4000" dirty="0"/>
              <a:t>توجيه</a:t>
            </a:r>
            <a:endParaRPr lang="fr-MA" sz="4400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EA38DF7-80C5-7EF7-7ED7-AB0FE08E2CE8}"/>
              </a:ext>
            </a:extLst>
          </p:cNvPr>
          <p:cNvSpPr/>
          <p:nvPr/>
        </p:nvSpPr>
        <p:spPr>
          <a:xfrm>
            <a:off x="452622" y="2173736"/>
            <a:ext cx="7782128" cy="35160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يتم التركيز خلال نشاط الطلاقة على التلاميذ المتعثرين من فئتي </a:t>
            </a:r>
            <a:r>
              <a:rPr 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C 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</a:t>
            </a:r>
            <a:r>
              <a:rPr lang="fr-FR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D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مع مطالبة بقية التلاميذ بالقراءة الصامتة للنص المقترح والعمل على تحديد أفكاره.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83574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بنشاط الطلاقة. من يقرأ النص؟ </a:t>
            </a:r>
          </a:p>
        </p:txBody>
      </p:sp>
      <p:pic>
        <p:nvPicPr>
          <p:cNvPr id="5" name="Espace réservé pour une image  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F67E57-5EC6-F162-2BC9-285ADC6469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5B6318F-B019-9C70-FD4A-C3C93016A7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C5E020-C725-4D1D-B03B-B856782DF0C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579DCE-1E84-3DA6-DED2-6E17CA63A4E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64375D-56C1-BD6E-FB73-D5A7E65A5C6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FC6A232-48E9-0DB8-31AE-86FF466C8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BFF77F-A922-6409-7184-F1AC324A0E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C1CBAD-CB41-81B4-5175-52A680366F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A74266-39A6-F9E0-0FFE-4CFD2F36FA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43DADAA-A492-459C-1DC2-65DC4F4237E5}"/>
              </a:ext>
            </a:extLst>
          </p:cNvPr>
          <p:cNvSpPr txBox="1"/>
          <p:nvPr/>
        </p:nvSpPr>
        <p:spPr>
          <a:xfrm>
            <a:off x="497840" y="1704227"/>
            <a:ext cx="7972436" cy="483209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indent="182563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 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اَلِانْتِخاباتُ طَريقَةٌ ديمُقْراطِيَّةٌ يَخْتارُ بِها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مَنْ يُمَثِّلُهُمْ وَيُدافِعُ عَنْ حُقوقِهِمْ. فَحينَ تُريدُ جَماعَةٌ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مَسْؤولٍ أَوْ رَئيسٍ، يُدْلي كُلُّ فَرْدٍ بِصَوْتِهِ بِحُرِّيَّةٍ تامَّةٍ لِمَنْ يَراهُ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ٱلْأَجْدَرَ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وَٱلْأَنْسَبَ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وَيَفوزُ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ٱلنِّهايَةِ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ٱلْمُرَشَّحُ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ٱلَّذي يَحْصُلُ عَلى أَكْبَرِ عَدَدٍ مِنَ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ٱلْأَصْواتِ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182563" algn="just" rtl="1"/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وَتَكْتَسِبُ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نْتِخاباتُ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أَهَمِّيَّةً كَبيرَةً، لِأَنَّها تَمْنَحُ كُلَّ فَرْدٍ حَقَّ ٱلتَّعْبيرِ عَنْ رَأْيِهِ بِحُرِّيَّةٍ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وَٱخْتِيارِ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مَنْ يُمَثِّلُهُ. وَلا تَقْتَصِرُ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نْتِخاباتُ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ٱلْكِبارِ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فَقَطْ، بَلْ يُمْكِنُ لِلْأََطْفالِ أَيْضاً ٱسْتِعْمالُها في حَياتِهِمُ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فَعِنْدَما يُقَرِّرونَ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ٱخْتِيارَ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قائِدٍ لِفَريقٍ أَثْناءَ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ٱللَّعِبِ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أَوْ مَسْؤولٍ عَنْ تَنْظيمِ نَشاطٍ في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يُمْكِنُهُم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ٱلتَّصْويتُ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بِطَريقَةٍ عادِلَةٍ، فَيَتَعَلَّمونَ بِذلِكَ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ٱحْتِرامَ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رَأْيِ ٱلْآخَرينَ وَقَبولَ نَتيجَةِ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ٱلتَّصْويتِ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182563" algn="just" rtl="1"/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وَمِنْ أَفْضَلِ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ٱلْأَمْثِلَةِ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ذلِكَ تَعاوُنِيَّةُ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فَٱلتَّلاميذُ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يَخْتارونَ أَعْضاءَ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ٱلتَّعاوُنِيَّةِ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طَريقِ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نْتِخاباتِ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مِثْلَ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ٱلرَّئيسِ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وَٱلْكاتِبِ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وَأَمينِ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ٱلْمالِ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وَيَتِمُّ هذا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خْتِيارُ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بِحُرِّيَّةٍ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وَٱحْتِرامٍ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وَبِمُشارَكَةِ </a:t>
            </a:r>
            <a:r>
              <a:rPr lang="ar-S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ٱلْجَميعِ</a:t>
            </a: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17B08-98F3-56F7-0FF7-2B1B4AE7D7A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FCA03A-C051-006E-1DA2-2B810536012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72A35-C2F4-B5AC-8B9F-0885A1AE066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29CD85-4686-B2F0-634B-8B0F452A7F1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27042CB-46A6-3C4D-AE19-925746B1E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2163A1-EAD5-C892-9341-C4C8F44C6B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ED8A32-079D-9F54-D07D-01FF3AB55F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E364AD-2EBA-9964-4507-26B1154C79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4ECD0C-4E1B-52B0-3758-AB525F9C0A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58CF575B-BBEB-66FD-AB62-36115FC818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D9273-88F1-FE6C-882E-DDE71FCD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ED39-07FA-1C6C-664D-06C71978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أفكار النص التي قام بصياغتها؟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3E92E8-6B6B-2D94-77DE-6A56E3C4DE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E47925-03C5-D665-FF5D-39E73B42D74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0872B9-95F4-0C8D-BD76-F1A62979938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9C1341-C3F2-0F6F-32E6-16245645CD4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C5AD1B-AD24-4506-CD0C-E3DCE38A39F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5B5B5D-1584-8AE0-1018-D0C8779BC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571D3D-3B79-91F6-3566-2E9C5CCB01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91C29A-908A-6E0D-F8F4-41E991056D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9D52E3-D061-670D-AECA-D4BE79B894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E159C13-2929-F674-EF41-37AB45D86612}"/>
              </a:ext>
            </a:extLst>
          </p:cNvPr>
          <p:cNvSpPr/>
          <p:nvPr/>
        </p:nvSpPr>
        <p:spPr>
          <a:xfrm>
            <a:off x="2144359" y="2986592"/>
            <a:ext cx="4855281" cy="1427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9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أَفْكارُ ٱلنَّصِّ</a:t>
            </a:r>
            <a:endParaRPr lang="fr-FR" sz="66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729565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E2A55-301E-AF70-962D-139F5118F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9B134-F4E0-1FF4-1F64-3C7490CAD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 من يقرأ؟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FBCCAF-8081-312E-C9E9-FF537896F6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789B850-CBEC-7EED-4093-C9240F5B118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3D8264-88ED-0C3D-6609-416F808C14D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0C50A0-2FFB-0BBA-112A-3B085438376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4D795C-AD90-7ECA-57BA-1776E5708D3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5E941D3-D481-85A8-6C5B-BB28F427A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55470D-A535-3B5B-C378-DE0F9FE785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B2418CA-6018-D279-69CA-8AFA47BFBD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7F2516-146E-452A-98CD-BDAD3F9C55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04228A-A77C-3904-F359-737D1ADC59D9}"/>
              </a:ext>
            </a:extLst>
          </p:cNvPr>
          <p:cNvSpPr txBox="1"/>
          <p:nvPr/>
        </p:nvSpPr>
        <p:spPr>
          <a:xfrm>
            <a:off x="542108" y="1985619"/>
            <a:ext cx="8059783" cy="418838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274638" indent="-274638" algn="r" rtl="1">
              <a:buFont typeface="+mj-lt"/>
              <a:buAutoNum type="arabicPeriod"/>
              <a:tabLst>
                <a:tab pos="274638" algn="l"/>
              </a:tabLst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اَلِانْتِخاباتُ طَريقَةٌ ديمُقْراطِيَّةٌ يَخْتارُ بِها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ٱلنّاسُ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مُمَثِّليهِمْ عَنْ طَريقِ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ٱلتَّصْويتِ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ٱلْحُرِّ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74638" indent="-274638" algn="r" rtl="1">
              <a:tabLst>
                <a:tab pos="274638" algn="l"/>
                <a:tab pos="352425" algn="l"/>
              </a:tabLst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تَكْتَسِبُ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ٱلِانْتِخاباتُ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أَهَمِّيَّةً كَبيرَةً في حَياةِ كُلِّ فَرْدٍ، وَهِيَ  حَقٌّ لِلْجَميعِ كِباراً وَأَطْفالاً.</a:t>
            </a:r>
          </a:p>
          <a:p>
            <a:pPr marL="352425" indent="-352425" algn="r" rtl="1">
              <a:tabLst>
                <a:tab pos="274638" algn="l"/>
              </a:tabLst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تَعاوُنِيَّةُ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ٱلْقِسْمِ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نَموذَجٌ حَيٌّ عَلى تَطْبيقِ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ٱلِانْتِخاباتِ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806883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          </a:t>
            </a:r>
            <a:r>
              <a:rPr lang="ar-MA" dirty="0">
                <a:solidFill>
                  <a:srgbClr val="424D7B"/>
                </a:solidFill>
              </a:rPr>
              <a:t>إملاء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الألف اللينة المتطرفة.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FE0-0A16-D2F7-F1E0-101628AD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BB223-EB0E-5E27-31BC-9EC218BC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95" y="828000"/>
            <a:ext cx="7302137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من مكون الإملاء، ستتعرفون طريقة تحديد الرسم المناسب للألف اللينة في آخر الكلمات.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3102D7-2E56-FD35-C034-76ED94568D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FF45A0-DD45-0F9F-5975-A856EE5CBFDA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05DA39-316A-CC4D-6C08-FD8B3E8AA7E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5873FB-B559-B1BF-695D-F11CD9EF8B2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93BD44-FA5C-0A79-414F-4DFD325B556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C3F55B3-C455-135B-E6F3-2E6BD2BA67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76CBAC-4B70-9434-7FEF-AE7A64CCA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5DAA974-0122-535B-145C-1C44B96CA0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B438F06-72E8-DCB5-7CF5-0CF0937BFAC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0CB1AB3-79CA-FCC9-5BD9-1BB7834C70E7}"/>
              </a:ext>
            </a:extLst>
          </p:cNvPr>
          <p:cNvSpPr/>
          <p:nvPr/>
        </p:nvSpPr>
        <p:spPr>
          <a:xfrm>
            <a:off x="1349502" y="2696747"/>
            <a:ext cx="5965753" cy="217849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اَلْأَلِفُ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ٱللَّيِّنَةُ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ٱلْمُتَطَرِّفَةُ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596139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A22C7-D05A-34D4-B70D-078E59293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888053-1631-FDCE-2AB8-EDBDF95D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ماذا نقصد بالألف اللينة المتطرفة؟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91A176-2963-2464-44EB-0635EAC80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1316C4-9F69-EB41-5945-9BEE5BBFD0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00526D-892C-63B2-F4A6-B252038ABC2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659B6C-3804-0A50-B51C-75E1F5E6CA1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8BD317-E1AC-8904-C600-ADB8A9AE80F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D5A523-22EC-7F16-8CA1-E2305226D1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F2C0F4-2E38-2DBA-59E4-502D54FF6A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A9BB91-FD0D-1363-7F9A-E6C9E7C703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C4E0C1C-8810-E644-BB95-C5C24F49F7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FD21ED9-E569-5B8F-83C9-A85496FAA06E}"/>
              </a:ext>
            </a:extLst>
          </p:cNvPr>
          <p:cNvSpPr/>
          <p:nvPr/>
        </p:nvSpPr>
        <p:spPr>
          <a:xfrm>
            <a:off x="842415" y="3023931"/>
            <a:ext cx="7459170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بِٱلْأَلِفِ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ٱللَّيِّنَةِ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ٱلْمُتَطَرِّفَةِ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504050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5149A-BBFB-23AB-EDD1-CD8F97E43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4AEECB-7F2A-8BB3-3A53-1442E523D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24DD99-4C26-E79F-EC92-4DBDA1B0A9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67926A-452A-EAEC-57BC-C7320B0EC2D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0F7B84-CE63-DE9B-3465-EC2FDC6230D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77FCD6-7D44-71A0-8AC8-87B1240B2CF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401497-5663-37D0-0277-9EC85173ADE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998205-15C7-D275-4BDE-FE2BC4A2D2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8ACE63-453B-2C48-E5E9-1D3027A49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C4CB29-5676-3D90-9DEC-0086385B7F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8CA22E-09E9-970E-126F-4520D4F834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D7834E-BECC-9394-2F3B-B24750EBDE18}"/>
              </a:ext>
            </a:extLst>
          </p:cNvPr>
          <p:cNvSpPr/>
          <p:nvPr/>
        </p:nvSpPr>
        <p:spPr>
          <a:xfrm>
            <a:off x="386080" y="2133601"/>
            <a:ext cx="8300720" cy="323088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44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اَلْأَلِفُ </a:t>
            </a:r>
            <a:r>
              <a:rPr lang="ar-MA" sz="44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ٱللَّيِّنَةُ</a:t>
            </a:r>
            <a:r>
              <a:rPr lang="ar-MA" sz="44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ٱلْمُتَطَرِّفَةُ</a:t>
            </a:r>
            <a:r>
              <a:rPr lang="ar-MA" sz="44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 أَلِفٌ تُكْتَبُ في آخِرِ بَعْضِ ٱلْكَلماتِ. قَدْ تُرْسَمُ مَقْصورَةً(ى)، أَوْ مَمْدودَةً (ا).</a:t>
            </a:r>
          </a:p>
          <a:p>
            <a:pPr algn="just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أَمْثِلَةٌ: سَق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نَم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اِرْتَم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مُصْطَف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مُسْتَشْف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فَرَنْس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840234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A3F00-FE7D-4EC4-3CC2-E59126634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32C72D-E682-CBFB-DBB0-AD553083E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يقترح أمثلة أخرى لكلمات  رسمت في آخرها ألف لينة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B8F238B-998C-2F09-62AD-9F8910C6FE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B090F54-67EE-FB5C-BD79-64A3EFF12C1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CD8680-AE76-D634-D043-DF5E5A5CABF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0EB6FE-4BE7-391D-CE39-B30147DE45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B69319-7F69-3897-E3E7-0E336526B28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FEC9A0D-3C71-6B8B-74CB-22B25A3C54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CE74D54-5245-95BC-710B-CD780F11D6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EE2DC0F-4D66-6E53-CB0E-DB873BA01E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B36177-99E4-0743-1CB3-079E6312D2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23FF2E7-9B44-194D-896E-D9541A7C0D0D}"/>
              </a:ext>
            </a:extLst>
          </p:cNvPr>
          <p:cNvSpPr/>
          <p:nvPr/>
        </p:nvSpPr>
        <p:spPr>
          <a:xfrm>
            <a:off x="2946215" y="3159760"/>
            <a:ext cx="3799895" cy="91693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أَمْثِلَةٌ أُخْرى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024661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1738A-C95C-F721-2E6A-EB31B36AE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BD5A1-A18D-1E11-F292-C324769CF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السؤال المهم في هذا الدرس هو: متى أرسم الالف اللينة  ممدودة ومتى أرسمها مقصورة؟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C5C74F-0829-9485-15E0-D279F1F431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EEEDE9-63C8-865C-63CB-9B923855436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4C6C77-FDDB-F08E-B204-A89AFDF311E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AD2336-CB8E-AFC4-D0CD-7827B4ED134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D54384-B5D6-26ED-6FC9-CD52AEFB203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A73A853-69F0-C974-C027-ED49278120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C138EF-FC3F-95B4-122B-1BA97B6D3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04D629-9EFF-2B7A-0340-1B0B5033C7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F4206C9-4161-BCCF-2664-41F4CD0484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DE8D7A1-D3BE-F1EA-48B4-E9E88A25AFD9}"/>
              </a:ext>
            </a:extLst>
          </p:cNvPr>
          <p:cNvSpPr/>
          <p:nvPr/>
        </p:nvSpPr>
        <p:spPr>
          <a:xfrm>
            <a:off x="812893" y="2245068"/>
            <a:ext cx="7631125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أَرْسُمُ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ٱللَّيِّنَةَ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ٱلْمُتَطَرِّفَةَ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مَمْدودَةً وَمَتى أَرْسُمُها مَقْصورَةً؟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F2852E6-D855-9086-74DA-6F3D0E017ACD}"/>
              </a:ext>
            </a:extLst>
          </p:cNvPr>
          <p:cNvSpPr/>
          <p:nvPr/>
        </p:nvSpPr>
        <p:spPr>
          <a:xfrm>
            <a:off x="2894235" y="4584633"/>
            <a:ext cx="1392642" cy="1193407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8800" dirty="0">
              <a:solidFill>
                <a:srgbClr val="00B05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A557EB5-1083-A1C4-CE33-8C5359973541}"/>
              </a:ext>
            </a:extLst>
          </p:cNvPr>
          <p:cNvSpPr/>
          <p:nvPr/>
        </p:nvSpPr>
        <p:spPr>
          <a:xfrm>
            <a:off x="4897219" y="4584633"/>
            <a:ext cx="1392642" cy="1193407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8800" dirty="0">
              <a:solidFill>
                <a:srgbClr val="C00000"/>
              </a:solidFill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E6BF5E49-538E-226B-1207-9D231AB3AC7E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4610252" y="3739172"/>
            <a:ext cx="983288" cy="845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15A8E939-3C56-8DFE-EEA3-98B5968EB93A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3590556" y="3739172"/>
            <a:ext cx="1037900" cy="845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53593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4A13B-8127-602E-4B5C-79AC2F9B5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F9A71A-99DB-9D9D-C95A-340B2A82E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ولاحظوا كيف سأحدد رسم الألف اللينة في الكلمة التالية :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A28641-3B77-FA54-D4C5-7475D541F7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97DD56-5AA3-5F08-C5F1-6D536A3029F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A53675-E529-F43B-8DB1-8F02CDD9E9D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434885-DEAE-A669-07F7-641ADEFB508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8A181F-D369-D537-E21A-94DA3965078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9DCB8D3-3763-7910-F8A5-ADEF26A18D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769B32-154A-46CD-F8B1-4F0DD01DB5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711994-0A83-4878-293A-08BC2C1D95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BEC8CD4-522A-AD4A-E9EC-4B5B4790D2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CDE7E2-A4B0-E859-1948-12F9FE713EC4}"/>
              </a:ext>
            </a:extLst>
          </p:cNvPr>
          <p:cNvSpPr/>
          <p:nvPr/>
        </p:nvSpPr>
        <p:spPr>
          <a:xfrm>
            <a:off x="1887532" y="2681948"/>
            <a:ext cx="5588865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دَعـ.....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456429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5D45D-48CB-D79E-428A-B2D432D57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C08C0D-0E20-354B-CFCC-780E535B5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نوع الكلمة. فعل ثلاثي ثم  أحوله إلى المضارع لتحديد أصل الألف. 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BC51EA-D7BF-B7F1-A345-8EB9A442DB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185DFA-3DC9-0715-9AF1-60F1010B795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A11A80-A289-1BC7-CFA0-03A916176DF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32C211-9532-43AD-C0DA-475FE1ADEBF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1F4E52-6731-1BFB-3596-9F7A81F0E29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483AFBC-1ED3-FEC3-9F9D-3D54A22B51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AE6CA4-63BF-3B2C-258F-D8A5A8B3E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4D81928-A2DD-6B60-4BA7-44D754BE8A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471A89-A077-F257-44D6-676EE4521A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0A3C64A-BD64-B065-97A4-3EEB831733F7}"/>
              </a:ext>
            </a:extLst>
          </p:cNvPr>
          <p:cNvSpPr/>
          <p:nvPr/>
        </p:nvSpPr>
        <p:spPr>
          <a:xfrm>
            <a:off x="2907018" y="2131654"/>
            <a:ext cx="3429460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دَعـ.....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F0C293E-FDDB-CAF5-36B2-7890693ADE50}"/>
              </a:ext>
            </a:extLst>
          </p:cNvPr>
          <p:cNvSpPr/>
          <p:nvPr/>
        </p:nvSpPr>
        <p:spPr>
          <a:xfrm>
            <a:off x="2966776" y="4124668"/>
            <a:ext cx="3429461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يَدْع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Flèche : courbe vers la gauche 17">
            <a:extLst>
              <a:ext uri="{FF2B5EF4-FFF2-40B4-BE49-F238E27FC236}">
                <a16:creationId xmlns:a16="http://schemas.microsoft.com/office/drawing/2014/main" id="{3478C1BB-0A33-B79A-3AC8-8AC354BC0EBB}"/>
              </a:ext>
            </a:extLst>
          </p:cNvPr>
          <p:cNvSpPr/>
          <p:nvPr/>
        </p:nvSpPr>
        <p:spPr>
          <a:xfrm>
            <a:off x="6419624" y="3042628"/>
            <a:ext cx="752430" cy="181864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Phylactère : pensées 18">
            <a:extLst>
              <a:ext uri="{FF2B5EF4-FFF2-40B4-BE49-F238E27FC236}">
                <a16:creationId xmlns:a16="http://schemas.microsoft.com/office/drawing/2014/main" id="{7B9829D4-5589-B5D5-388E-BF0A95CAC052}"/>
              </a:ext>
            </a:extLst>
          </p:cNvPr>
          <p:cNvSpPr/>
          <p:nvPr/>
        </p:nvSpPr>
        <p:spPr>
          <a:xfrm>
            <a:off x="6337736" y="2058774"/>
            <a:ext cx="2396524" cy="1228580"/>
          </a:xfrm>
          <a:prstGeom prst="cloudCallout">
            <a:avLst>
              <a:gd name="adj1" fmla="val -21062"/>
              <a:gd name="adj2" fmla="val 115693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أَصْلُ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ٱلْأَلِفِ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واوٌ.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44980186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2E952-8E9F-86A8-2A4D-73A379ADC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F122F7-F149-C285-7F4D-51F29999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كانت أصلها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واوا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أكتبها ممدودة وإذا أصلها ياء أرسمها ألفا مقصورة.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B06BF6-6182-A593-8488-598C44AFF6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D8C67C-8F4D-DCC2-DE9E-AA821886ED7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D432B3-CCFA-AC8A-5640-2173AC0FCBA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E1F5B7-A23F-CFD1-A66C-FD09026FAEF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5C3717-D802-6AE1-00BE-4AAECA57009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DDE387-3157-8AC3-6D84-56B13C5870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720E054-6428-774F-9C25-DB5428FD0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2F6D42-5A07-E11F-FCDC-20B02300E6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4F0997E-203C-85A7-9D64-DA04B995B8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1EF838-65AA-70DC-D14D-FD9CD3915CCB}"/>
              </a:ext>
            </a:extLst>
          </p:cNvPr>
          <p:cNvSpPr/>
          <p:nvPr/>
        </p:nvSpPr>
        <p:spPr>
          <a:xfrm>
            <a:off x="1777567" y="4246588"/>
            <a:ext cx="5588865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دَعـ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Phylactère : pensées 4">
            <a:extLst>
              <a:ext uri="{FF2B5EF4-FFF2-40B4-BE49-F238E27FC236}">
                <a16:creationId xmlns:a16="http://schemas.microsoft.com/office/drawing/2014/main" id="{890DD26E-84CD-CBEA-DDC5-F6DBA0DE1EDF}"/>
              </a:ext>
            </a:extLst>
          </p:cNvPr>
          <p:cNvSpPr/>
          <p:nvPr/>
        </p:nvSpPr>
        <p:spPr>
          <a:xfrm>
            <a:off x="1777567" y="1914434"/>
            <a:ext cx="5696147" cy="2073730"/>
          </a:xfrm>
          <a:prstGeom prst="cloudCallout">
            <a:avLst>
              <a:gd name="adj1" fmla="val 2697"/>
              <a:gd name="adj2" fmla="val 65248"/>
            </a:avLst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أُطَبِّقُ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ٱلْقاعِدَةَ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ٱلتّالِيَةَ: في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ٱلْفِعْلِ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أَوِ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ٱلِاسْمِ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ٱلثُّلاثِيَّيْنِ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أَرْسُمُ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ٱلْأَلِفَ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ٱللَّيِّنَةَ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مَقْصورَةً (ى) إِذا كانَ أَصْلُها ياءً، وَمَمْدودَةً (ا) إِذا كانَ أَصْلُها </a:t>
            </a:r>
            <a:r>
              <a:rPr lang="ar-MA" sz="2800" b="1" dirty="0" err="1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واواً</a:t>
            </a:r>
            <a:r>
              <a:rPr lang="ar-MA" sz="2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93977093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B084-4A81-3B30-8A6C-F7927E0E0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2EECAF-F5FD-8A5B-E9E6-734E31E96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67" y="616160"/>
            <a:ext cx="7254830" cy="828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أمثلة. لنحدد جماعة  رسم الألف في الأسماء والأفعال الثلاثية التالية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تنبيه التلاميذ إلى أنه للبحث عن أصل الألف في الاسم  نحوله إلى المثنى أو الجمع  أو إلى المفرد إدا كان جمعا.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B36C79-6964-71AE-691B-3063E35184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585A522-AB73-0E80-FF51-9F1B46E8AD2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22B804-50B7-0943-B87B-98812B524D7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5B0CE0-2A2D-D30E-5288-98126032D6A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CD4ED6-ECB6-2610-0FC6-4156330BA8E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9A58EE3-61E7-572D-7F26-1468B4D917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AD7FE5-3383-1573-E166-065BC1148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E734D40-DA25-87C5-64A4-EDF813822B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4BF5E5-384E-5BAE-3555-73A36F8C47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EFE339-F285-E255-8273-E0F5BF51C3E3}"/>
              </a:ext>
            </a:extLst>
          </p:cNvPr>
          <p:cNvSpPr/>
          <p:nvPr/>
        </p:nvSpPr>
        <p:spPr>
          <a:xfrm>
            <a:off x="842415" y="3023931"/>
            <a:ext cx="7459170" cy="14941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62050" indent="-1162050" algn="r" rtl="1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رَمـ....-  هَد...- نمـ...</a:t>
            </a:r>
          </a:p>
          <a:p>
            <a:pPr marL="1162050" indent="-1162050" algn="r" rtl="1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عَصــــ....- فتــــــــ...- قُر...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214692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2FD93-41FB-D4FC-0F12-21689845D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A950D4-6202-F30F-5943-5C55247F8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67" y="616160"/>
            <a:ext cx="7254830" cy="828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7F75EA-0F62-8B87-A0DF-0145BAD8AB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E0AA04-D6DD-883C-F021-C513636A1DB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AEB052-1ADE-6D1D-4E5C-933EBCA56DD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9AF245-6CD1-E860-B6FF-35EB7DD6A06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355433-DE87-9114-1BEB-0AD1483CADD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C3B0FB9-7F5D-6B56-9255-EF4204BEA0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BE6E3E-0227-328E-EC57-1A76FBFA83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C150D97-479E-EBFE-18BC-7D90C47E8F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1976AD-83C1-15D2-7BEE-7ACF18A0F4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51D917-1514-7799-6C45-42D98082191C}"/>
              </a:ext>
            </a:extLst>
          </p:cNvPr>
          <p:cNvSpPr/>
          <p:nvPr/>
        </p:nvSpPr>
        <p:spPr>
          <a:xfrm>
            <a:off x="1310640" y="2570480"/>
            <a:ext cx="6949440" cy="214059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01700" indent="-719138" algn="r" rtl="1">
              <a:buFont typeface="Arial" panose="020B0604020202020204" pitchFamily="34" charset="0"/>
              <a:buChar char="•"/>
            </a:pP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رَمـــ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ـى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هَد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نَم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ـا.</a:t>
            </a:r>
          </a:p>
          <a:p>
            <a:pPr marL="901700" indent="-719138" algn="r" rtl="1">
              <a:buFont typeface="Arial" panose="020B0604020202020204" pitchFamily="34" charset="0"/>
              <a:buChar char="•"/>
            </a:pP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عَصــــ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فتــــــ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ــى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قُر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ى.</a:t>
            </a:r>
            <a:endParaRPr lang="fr-FR" sz="7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128478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3417-413A-93DC-77CA-D9015CB0F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BAED81-05EE-5939-9EA8-596B46903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  إذا كان الاسم أعجمي ( أصله غير عربي)  ترسم الألف ممدودة إلا في الحالات التالية. من يقرأ؟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0E01A2-FF5A-217F-BED5-9199D49E17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FC1450-7D54-6BBE-FD1D-C35B9F61C19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833E27-8415-3059-FD9F-D79E569A0684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F50B92-EFC8-A7ED-A767-69A8DA7A3B0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FAA65D-AF0F-0231-F5CC-7C1EF9F316F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A8BCCB5-8A58-AB52-94E2-B0E5CE2CE9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1F37C0-A966-29B7-5153-4555100728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5194F9-6FEF-865E-BE5D-DEA9341E41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2FA418-14AE-F498-A34D-040F1F941D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D632663-6DF6-6ED4-9696-946EBA39EF7A}"/>
              </a:ext>
            </a:extLst>
          </p:cNvPr>
          <p:cNvSpPr/>
          <p:nvPr/>
        </p:nvSpPr>
        <p:spPr>
          <a:xfrm>
            <a:off x="648509" y="2062466"/>
            <a:ext cx="8175739" cy="432817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إِذا كانَ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أَعْجَمِيّاً، تُرْسَمُ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ٱللَّيِّنَةُ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مَمْدودَةً (ا)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بِٱسْتِثْناءِ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ٱلْأَسْماءِ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ٱلتّالِيَةِ: عيسى – موسى – كِسْرى -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بُخارى</a:t>
            </a:r>
            <a:endParaRPr lang="ar-MA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0807831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E3BC0-A5A9-87A7-B3B3-A508681BD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FEA34-4CC7-C3A9-BA04-868E70F7E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67" y="616160"/>
            <a:ext cx="7254830" cy="828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أمثلة. لنحدد جماعة  رسم الألف في الأسماء الأعجمية التالية: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1ADC01-C4F1-B1EF-9443-6419889791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EB933C-C450-5A5C-ECA7-2622FC28F04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88CBC-9B25-9E34-865E-16A5DA2D9AA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9C009C-8503-FE76-C389-54A16ED7F41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AFD431-8415-7AF3-6F41-60CE428C89D6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FB6138-65D3-1472-EFEA-22F1B20B75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21D6095-07C1-7FBC-68E6-54FA54E848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5F213DC-4029-81E2-62F7-61FA8E33B4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0EEA9CA-FEEF-E365-CEB0-E3560700DC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4D42668-E240-363C-38F2-90C29B1D6BE8}"/>
              </a:ext>
            </a:extLst>
          </p:cNvPr>
          <p:cNvSpPr/>
          <p:nvPr/>
        </p:nvSpPr>
        <p:spPr>
          <a:xfrm>
            <a:off x="1237600" y="2910718"/>
            <a:ext cx="7136649" cy="198494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 rtl="1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أَمْريكـ....-  مُوســ...- أَسْيــ ...</a:t>
            </a:r>
          </a:p>
          <a:p>
            <a:pPr marL="857250" indent="-857250" algn="ctr" rtl="1">
              <a:buFont typeface="Arial" panose="020B0604020202020204" pitchFamily="34" charset="0"/>
              <a:buChar char="•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عيســ....- فَرَنْســ...- كِسْر...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8718556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AC556-351E-2A89-F95B-53984BA3C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E8E8D0-3EE2-9449-941C-AB07AC03F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67" y="616160"/>
            <a:ext cx="7254830" cy="828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7FD187-7A41-D9C2-6A86-D881EC8F8D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CB9BE7C-3FB3-18C7-85B5-16BCC09E3F2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CA0658-A813-F5F1-ACEE-DB184C30788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EFF9DB-25F6-D984-BC13-55D8DC522BF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E52220-FA4C-2449-128B-8553B08A85A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82D72AE-9606-7DFD-FB72-D29D99EB6F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CDF1256-23DC-FCF2-68AB-6F9D01F17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A377D-7255-F80F-C2E3-1089DA3A35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C47E88-CF05-83A1-C04F-E2C14EB0CA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244773-1298-A3DA-D6B8-EBE16139F34A}"/>
              </a:ext>
            </a:extLst>
          </p:cNvPr>
          <p:cNvSpPr/>
          <p:nvPr/>
        </p:nvSpPr>
        <p:spPr>
          <a:xfrm>
            <a:off x="1310640" y="2570480"/>
            <a:ext cx="6949440" cy="214059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أَمْريكـ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مُوس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ــى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أَسْيــ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عيس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ــى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فَرَنْسـ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ـا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 كِسْر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</a:p>
        </p:txBody>
      </p:sp>
    </p:spTree>
    <p:extLst>
      <p:ext uri="{BB962C8B-B14F-4D97-AF65-F5344CB8AC3E}">
        <p14:creationId xmlns:p14="http://schemas.microsoft.com/office/powerpoint/2010/main" val="289272165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8D4EA-0F31-F0FE-81C0-2AE73C382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E56D8B-EC9D-7B58-1E09-FDC79279A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إذا كان الفعل غير ثلاثي أو الاسم غير ثلاثي وغير أعجمي . ترسم الألف لينة إلا إذا سبقتها ياء.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5E02E64-E0F2-77E7-E415-7255B1ACA9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2033A47-A2FA-81C4-E5EA-FB077DCC242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1B8FB6-21D3-422D-A945-176AB58DD1F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96DBFF-F004-484B-56F5-859EB423F48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DA5507-F87E-A924-9D57-C36F54946211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D6BF7DA-7268-B0A6-5CCC-037D5C2947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923C37-A039-6821-715E-012287C758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7F7F94-F3FF-43C6-700C-F0CA8AC901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61CF197-EEF7-E47F-7A44-0D468D4B31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4136A57-E0D3-E922-4713-9D96BDD63FAC}"/>
              </a:ext>
            </a:extLst>
          </p:cNvPr>
          <p:cNvSpPr/>
          <p:nvPr/>
        </p:nvSpPr>
        <p:spPr>
          <a:xfrm>
            <a:off x="648510" y="2001506"/>
            <a:ext cx="7981834" cy="432817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إِذا كانَ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ٱلْفِعْلُ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غَيْرَ ثُلاثِيٍّ أَوِ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ٱلِاسْمُ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غَيْرَ ثُلاثِيٍّ وَغَيْرَ أَعْجَمِيٍّ، تُرْسَمُ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ٱللَّيِّنَةُ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مَقْصورَةً (ى) إِلّا إِذا سَبَقَتْها ياءٌ،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بِٱسْتِثْناءِ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"يَحْيى".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521210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CB43B-96A1-0561-4056-3F4AC4F25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F97127-A124-E406-7EE8-355E5DAC2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أمثلة . سأوضح لكم لم رسمت الألف ممدودة أو مقصورة في الكلمات التالية: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64E13E-60C5-C3FC-932A-0E53274A1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0C3994B-38B4-1456-CD4B-0BAE58EBE91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0C3771-2BDD-B36B-3030-3C4C3112D20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A50B47-D2E8-C0EB-CF91-B80EEC4270ED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3A6880-6119-46F2-11C6-22821499F09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B0B0EB8-5A4B-C62A-2757-7A38045B53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2EAD57-9E6D-3A1C-C13D-39D496EDB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E2EDC5C-7BC1-A63A-B9D6-510B2FC64C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E29CB0-4B18-AB41-9B73-99A3E1018D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BB37CBE-B8E0-B566-3C22-F21B064AE84D}"/>
              </a:ext>
            </a:extLst>
          </p:cNvPr>
          <p:cNvSpPr/>
          <p:nvPr/>
        </p:nvSpPr>
        <p:spPr>
          <a:xfrm>
            <a:off x="2047488" y="3213464"/>
            <a:ext cx="5441022" cy="188093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اِسْتَدْعى – اِسْتَحْيا</a:t>
            </a:r>
          </a:p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مُصْطَفى - هَدايا</a:t>
            </a:r>
          </a:p>
        </p:txBody>
      </p:sp>
    </p:spTree>
    <p:extLst>
      <p:ext uri="{BB962C8B-B14F-4D97-AF65-F5344CB8AC3E}">
        <p14:creationId xmlns:p14="http://schemas.microsoft.com/office/powerpoint/2010/main" val="326383881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0CD2D-F4DC-3FC6-7016-3B2F5D776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D9A4D6-EA14-C3CF-201B-AA718A805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دوركم. من يختار كلمة ثم يحدد لم رسمت في آخرها  ألف ممدودة أو مقصورة؟  (مناقشة الأجوبة )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توضيح  دور الألف في التمييز بين يحيا(الفعل)  ويحيى ( اسم)  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351639-059D-301A-98F1-5D26327E91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D256362-7FE3-A7A4-12AB-5517E71166B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E81902-CECB-63BA-8602-CA7F95E40B4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C26AA8-8AAB-0C09-BC98-17ED6A16D37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B28494-36FF-ED90-DA8A-65545A07BDB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B58D27-5501-94F9-D179-D2B1EABAC9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C27DB95-0332-69D2-8640-D31FA299F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8DC13C-0E7F-12F5-D178-DA9DEBCC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7E7646F-47FD-CB5E-2104-C8DF8A2569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AE76017-AF98-3AF8-5DA2-632C5117F87C}"/>
              </a:ext>
            </a:extLst>
          </p:cNvPr>
          <p:cNvSpPr/>
          <p:nvPr/>
        </p:nvSpPr>
        <p:spPr>
          <a:xfrm>
            <a:off x="1590275" y="2834640"/>
            <a:ext cx="6333974" cy="181271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اِنْتَهى-  يَحْيا-  أَعْيا- </a:t>
            </a:r>
          </a:p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مُسْتَشْفى -  سَرايا- يَحْيى</a:t>
            </a:r>
          </a:p>
        </p:txBody>
      </p:sp>
    </p:spTree>
    <p:extLst>
      <p:ext uri="{BB962C8B-B14F-4D97-AF65-F5344CB8AC3E}">
        <p14:creationId xmlns:p14="http://schemas.microsoft.com/office/powerpoint/2010/main" val="364435114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DE0C1-AC9C-472B-FF59-0A2C9A9A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C54132-ED51-F781-ECDD-9E8BD5849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الحروف. ترسم الألف فيها ممدودة باستثناء الحالات التالية. من يقرأ؟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EA04F9F-8DC6-93F0-1D80-77922EF3C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F2814A-19A6-F61E-F4EC-8A03327D70B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6E7007-4997-81E0-E129-FFD260CCE1E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5FAEEA-3A77-56F5-1312-1E31A078D80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F2D5DD-D40E-4BD0-28F5-DE5E26063F9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80DA621-89BD-2841-40DC-6D8D215876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D79A54-D239-CAE0-CD76-B6B1D0435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60C389-3024-2B21-F579-EC27244C9C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3AC93FC-283E-66D3-C753-235E85A3BC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3F1C0E5-4407-8C9F-477C-4D5C0ECAA2CE}"/>
              </a:ext>
            </a:extLst>
          </p:cNvPr>
          <p:cNvSpPr/>
          <p:nvPr/>
        </p:nvSpPr>
        <p:spPr>
          <a:xfrm>
            <a:off x="418011" y="2860766"/>
            <a:ext cx="8229600" cy="207107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7063"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ٱلْحُروفِ، أَرْسُمُ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ٱلْأَلِفَ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ٱللَّيِّنَةَ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مَمْدودَةً (ا) إِلّا في ٱلْحالاتِ ٱلتّالِيَةِ: إِلى - حَتّى - بَلى - عَلى.</a:t>
            </a:r>
          </a:p>
        </p:txBody>
      </p:sp>
    </p:spTree>
    <p:extLst>
      <p:ext uri="{BB962C8B-B14F-4D97-AF65-F5344CB8AC3E}">
        <p14:creationId xmlns:p14="http://schemas.microsoft.com/office/powerpoint/2010/main" val="65008485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70BB5-A98B-6B7E-359F-17105E065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EE8E16-32DC-6A17-C981-A8CE63236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211E76-C4F1-8330-70C1-D923EC985C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2CD5A8B-2299-D5A5-0977-4AD98854194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681CAF-D6D9-407A-D365-8157BF3B8C01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4B78AC-1C14-1EBC-D29B-16C5829F865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0AD82D-D722-565D-992D-0557B7320E0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4DB70C-28BD-3BFC-5B0F-EECBA69F8E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700554-10BC-37AA-2AB5-C346272C8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C02AEB-F319-849F-06DB-E116E8FE15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0B5D3A-1C05-28B7-683D-A49F026A61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7594BC-EF0A-A4E6-AB9A-27BCE17E30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631" y="1898643"/>
            <a:ext cx="4912906" cy="35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08752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F1654-353E-EDD7-CCFE-76D4EE837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4A228E-EC96-8BFB-6CFC-D23E42228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ارسموا الألف اللينة في آخر الكلمات التالية.  سنناقش أجوبتكم بعد رفع الألواح.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3190DE-3EA0-DC71-7C8C-C6E4B31DD9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56AF983-6EA1-81BD-CE5E-9FCBC8F04FB7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EFEC64-35D8-A106-7361-50B7E6C41576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1F32A-6C1A-3EC2-78EE-D76DE0E7824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8D2D15-638A-8457-6175-4A2C0120087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10CAAC5-F167-6BDF-172F-98819449E3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99C7D2F-945C-6BCB-1C87-6CD60065DD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0774B8-BC15-3009-A07F-095CA1BF02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8C1CFA-D062-C4D2-A0B4-8528DD3813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1842640-EFEF-1C43-E4C2-8C5C3FBA7D39}"/>
              </a:ext>
            </a:extLst>
          </p:cNvPr>
          <p:cNvSpPr txBox="1"/>
          <p:nvPr/>
        </p:nvSpPr>
        <p:spPr>
          <a:xfrm>
            <a:off x="2001928" y="2113280"/>
            <a:ext cx="48056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r" rtl="1">
              <a:buFont typeface="Courier New" panose="02070309020205020404" pitchFamily="49" charset="0"/>
              <a:buChar char="o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مَبْنــ....</a:t>
            </a:r>
          </a:p>
          <a:p>
            <a:pPr marL="685800" indent="-685800" algn="r" rtl="1">
              <a:buFont typeface="Courier New" panose="02070309020205020404" pitchFamily="49" charset="0"/>
              <a:buChar char="o"/>
            </a:pPr>
            <a:r>
              <a:rPr lang="ar-MA" sz="6000" dirty="0"/>
              <a:t>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أَلْمانيــ....</a:t>
            </a:r>
          </a:p>
          <a:p>
            <a:pPr marL="685800" indent="-685800" algn="r" rtl="1">
              <a:buFont typeface="Courier New" panose="02070309020205020404" pitchFamily="49" charset="0"/>
              <a:buChar char="o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هَد...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492802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9CB71-8CAD-26AC-16AF-14B6F9722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86937-608C-C618-2918-4A562FE07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3F4CE-1D5B-EE16-C45A-56C56CA778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C7CAC14-E854-1FA4-1434-45DFC7CDCF5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23AC9D-0B8E-BFBF-3259-73E11CEE0FF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839858-717A-E19C-67D1-138F6C362CFC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49F7AB-6EB6-48C1-BFEA-FBCF9F8AB79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B3BFCAC-9CEC-4AFF-8AE2-EFDC1B7DF2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BD154B-414B-B6B7-45ED-39A6FE25C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4FA35E9-0EC1-D08C-75DD-1A5C442993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7CAD25A-4691-2226-A01F-05A0424C3E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48D84D6-6F6B-93F6-2BB3-CFA87A7A5D2B}"/>
              </a:ext>
            </a:extLst>
          </p:cNvPr>
          <p:cNvSpPr txBox="1"/>
          <p:nvPr/>
        </p:nvSpPr>
        <p:spPr>
          <a:xfrm>
            <a:off x="2001928" y="2143760"/>
            <a:ext cx="48056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r" rtl="1">
              <a:buFont typeface="Courier New" panose="02070309020205020404" pitchFamily="49" charset="0"/>
              <a:buChar char="o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مَبْنـــــ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ـى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685800" indent="-685800" algn="r" rtl="1">
              <a:buFont typeface="Courier New" panose="02070309020205020404" pitchFamily="49" charset="0"/>
              <a:buChar char="o"/>
            </a:pPr>
            <a:r>
              <a:rPr lang="ar-MA" sz="6000" dirty="0"/>
              <a:t>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أَلْمانِيـــ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ــا</a:t>
            </a:r>
          </a:p>
          <a:p>
            <a:pPr marL="685800" indent="-685800" algn="r" rtl="1">
              <a:buFont typeface="Courier New" panose="02070309020205020404" pitchFamily="49" charset="0"/>
              <a:buChar char="o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هَد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0139356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02D07-CD63-2531-0C99-04FD06675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2A641B-95AF-F899-C9F2-C510BE0D0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ارسموا الألف اللينة في آخر الكلمات التالية.  سنناقش أجوبتكم بعد رفع الألواح. 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64765B-9022-0D4D-6D1A-8A8EDD07FD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8A9411-B3FB-10E8-C44C-C7870F62493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38266A-A227-84E2-652A-8D2CE192A72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DE49D1-A636-D837-57CA-8BA64829EE37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B5C9D7-1ACE-DB51-500B-F6B3C9D36D0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E36E855-9101-9C2F-08FF-C0433BD52C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4F0F2F-0ECF-BE3D-775B-71F8E106D4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7EEF11-1CCD-BDF8-7BB4-70E886FA94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020C583-86D2-68A9-7F95-64BBB04137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4A3072-AFDE-7B8E-9A96-003ABBE5F97F}"/>
              </a:ext>
            </a:extLst>
          </p:cNvPr>
          <p:cNvSpPr txBox="1"/>
          <p:nvPr/>
        </p:nvSpPr>
        <p:spPr>
          <a:xfrm>
            <a:off x="2001928" y="2113280"/>
            <a:ext cx="48056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r" rtl="1">
              <a:buFont typeface="Courier New" panose="02070309020205020404" pitchFamily="49" charset="0"/>
              <a:buChar char="o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كَلّ....</a:t>
            </a:r>
          </a:p>
          <a:p>
            <a:pPr marL="685800" indent="-685800" algn="r" rtl="1">
              <a:buFont typeface="Courier New" panose="02070309020205020404" pitchFamily="49" charset="0"/>
              <a:buChar char="o"/>
            </a:pPr>
            <a:r>
              <a:rPr lang="ar-MA" sz="6000" dirty="0"/>
              <a:t>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كِسْر....</a:t>
            </a:r>
          </a:p>
          <a:p>
            <a:pPr marL="685800" indent="-685800" algn="r" rtl="1">
              <a:buFont typeface="Courier New" panose="02070309020205020404" pitchFamily="49" charset="0"/>
              <a:buChar char="o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رُؤ...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039235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4CDBC-2C3A-ED1A-2623-0BEA3E6C7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231F06-C9C8-4D32-F539-D9163ABC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ألواحكم.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8B9592-2DCA-24A0-0386-1F6D9454D6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7011A40-9677-51B6-7554-C4BB2FA5B493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F8CCF3-3435-D44F-6922-1AA3460F56F5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810F51-BDDA-8918-8450-A1448D79A15F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2AE447-FFE7-289B-7E6C-C7106691AC8F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0095CA-F7A0-A1E2-91AA-21D0C2110D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D29576F-BAAB-9DF6-CBC1-E425A2BD7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7AC916E-7A5B-C9EA-4233-55BA4A3558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C54366-DB63-05F7-3119-806D05437B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482D511-7F0E-4099-A58D-3CAEFEDA5BB7}"/>
              </a:ext>
            </a:extLst>
          </p:cNvPr>
          <p:cNvSpPr txBox="1"/>
          <p:nvPr/>
        </p:nvSpPr>
        <p:spPr>
          <a:xfrm>
            <a:off x="2001928" y="2113280"/>
            <a:ext cx="48056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r" rtl="1">
              <a:buFont typeface="Courier New" panose="02070309020205020404" pitchFamily="49" charset="0"/>
              <a:buChar char="o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كَلّ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685800" indent="-685800" algn="r" rtl="1">
              <a:buFont typeface="Courier New" panose="02070309020205020404" pitchFamily="49" charset="0"/>
              <a:buChar char="o"/>
            </a:pPr>
            <a:r>
              <a:rPr lang="ar-MA" sz="6000" dirty="0"/>
              <a:t> 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كِسْر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</a:p>
          <a:p>
            <a:pPr marL="685800" indent="-685800" algn="r" rtl="1">
              <a:buFont typeface="Courier New" panose="02070309020205020404" pitchFamily="49" charset="0"/>
              <a:buChar char="o"/>
            </a:pP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رُؤ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232314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1B936-6AA6-CA24-99AC-12FFFC7A1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80839-2DC5-E46D-E55B-9A831DCA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93039"/>
            <a:ext cx="7009037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كراساتكم، الصفحة 105. أنجزوا على كراساتكم نشاط" أنجز مع زملائي".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3ED310-0327-D33A-5BAA-2E43B654EB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2F6743-1445-4E14-985E-0F2FBCA5CF3E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016ACC-014E-1026-A81E-3E75F838DD3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51180C-31B8-115C-B99F-C93B8B8DDAF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8BB486-C5D9-05DB-F777-8133479019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E40B13-45CC-BB2D-3B6C-2C8FF11D1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DCE5B9-E187-92A1-E391-D9F8E6F0D5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3952D0-FD2D-A6C0-6340-37645BF099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BF1169DB-6AC8-EB86-CEA5-FB6B7719C3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82A29D4-A5F1-4843-F11D-C1FC514991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53" y="1471176"/>
            <a:ext cx="768668" cy="8846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0ABF22-3980-5D1F-3F41-E7BC13770C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96" y="1405039"/>
            <a:ext cx="3327207" cy="527734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C69E3E-D935-0224-93D4-E1C792FC1A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8396" y="3840258"/>
            <a:ext cx="3327207" cy="154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8938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7EA97-EECF-6E0C-ADCD-433D7B9E2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507B79-D931-D773-93DE-417273EFE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1" y="756000"/>
            <a:ext cx="7442712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( مطالبة التلاميذ  بكتابة الكلمات  فقط على السبورة  مع تبرير أجوبتهم  شفهيا).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2CF06F-D156-F19C-B972-8A94BFA793D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81D386-A32D-4DDC-A923-B7669029C68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16AD45-CC2E-97E8-4502-16DF99684C9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DBB5DC-AE6B-B2C7-0CEB-429018BD592E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88C6340-76FB-369D-8102-BA40C3D041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E72404-3041-FC56-8937-F66EBD1B8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B7F70D-EE28-4B1D-EE96-9542E3D036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58DFFE-95AD-09EA-9CA8-4FA2680894D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4F545F5-25E3-E387-4192-C222F03062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70E09F-D525-9E3A-8210-BBD744F94E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713" y="1438954"/>
            <a:ext cx="3327207" cy="527734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C62077-80EB-7EC1-BFBF-EF67B0B452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0713" y="3874173"/>
            <a:ext cx="3327207" cy="154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45611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8399E-90AC-CD60-DA75-9A3A1D973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11A112-12E8-FE32-4EEF-4E24F4238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1" y="756000"/>
            <a:ext cx="7442712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F850EA-F800-1852-5C80-F2D5A91A8524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3EA6A6-36BE-1D25-39CC-16C7860550B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44CAE5-7656-B826-DF57-26355B7848B2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45CAA1-7651-A1C3-D904-F7E0700DF34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34E1038-91D5-6F9D-00C1-5FD0B6198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812714-0979-D8A1-E737-82E119978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C440F9-DDE7-BEAE-E62A-1E38DA71A0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1CC952-1632-715B-F081-128D5471C8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5D2480C-3F08-4F61-71EB-7349FF3516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B7ABC35-A988-81B3-1E40-FF89094839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029974"/>
              </p:ext>
            </p:extLst>
          </p:nvPr>
        </p:nvGraphicFramePr>
        <p:xfrm>
          <a:off x="634761" y="2037619"/>
          <a:ext cx="7818084" cy="3891661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094722">
                  <a:extLst>
                    <a:ext uri="{9D8B030D-6E8A-4147-A177-3AD203B41FA5}">
                      <a16:colId xmlns:a16="http://schemas.microsoft.com/office/drawing/2014/main" val="1034827383"/>
                    </a:ext>
                  </a:extLst>
                </a:gridCol>
                <a:gridCol w="1786836">
                  <a:extLst>
                    <a:ext uri="{9D8B030D-6E8A-4147-A177-3AD203B41FA5}">
                      <a16:colId xmlns:a16="http://schemas.microsoft.com/office/drawing/2014/main" val="672856438"/>
                    </a:ext>
                  </a:extLst>
                </a:gridCol>
                <a:gridCol w="4936526">
                  <a:extLst>
                    <a:ext uri="{9D8B030D-6E8A-4147-A177-3AD203B41FA5}">
                      <a16:colId xmlns:a16="http://schemas.microsoft.com/office/drawing/2014/main" val="2014830142"/>
                    </a:ext>
                  </a:extLst>
                </a:gridCol>
              </a:tblGrid>
              <a:tr h="31953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نَوْعُها وَعَدَدُ حُروفِها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أُوَضِّحُ سَبَبَ رَسْمِ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ٱلْأَلِفِ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مَقْصورَةً أَوْ مَمْدودَةً.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6465183"/>
                  </a:ext>
                </a:extLst>
              </a:tr>
              <a:tr h="700047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اِرْتَقـ......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فِعْلٌ غَيْرُ ثُلاثِيٍّ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اِرْتَقى. رُسِمَتْ مَقْصورَةً لِأَنَّ ٱلْكَلِمَةَ فِعْلٌ غَيْرُ ثُلاثِيٍّ وَلَيْسَ قَبْلَها ياءٌ.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4475342"/>
                  </a:ext>
                </a:extLst>
              </a:tr>
              <a:tr h="700047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مُصْطَفـ...</a:t>
                      </a:r>
                      <a:endParaRPr lang="fr-FR" sz="2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اِسْمٌ غَيْرُ ثُلاثِيٍّ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مُصْطَفى. رُسِمَتْ مَقْصورَةً لِأَنَّ ٱلْكَلِمَةَ </a:t>
                      </a:r>
                      <a:r>
                        <a:rPr lang="ar-S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ٱسْمٌ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غَيْرُ ثُلاثِيٍّ وَغَيْرُ أَعْجَمِيٍّ وَلَيْسَ قَبْلَ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ٱلْألِفِ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ياءٌ.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6304351"/>
                  </a:ext>
                </a:extLst>
              </a:tr>
              <a:tr h="488303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دَعـ....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فِعْلٌ ثُلاثِيٌّ.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دَعا. رُسِمَتْ مَمْدودَةً لِأَنَّ ٱلْكَلِمَةَ فِعْلٌ ثُلاثِيٌّ وَأَصْلُها واوٌ.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7169691"/>
                  </a:ext>
                </a:extLst>
              </a:tr>
              <a:tr h="700047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مَزايــ....</a:t>
                      </a:r>
                      <a:endParaRPr lang="fr-FR" sz="2800" b="1" kern="120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اِسْمٌ غَيْرُ ثُلاثِيٍّ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6159500" algn="l"/>
                        </a:tabLst>
                      </a:pP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مَزايا. رُسِمَتْ مَمْدودَةً لِأَنَّ ٱلْكَلِمَةَ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ٱسْمٌ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غَيْرُ ثُلاثِيٍّ وَلَيْسَ أَعْجَمِي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ّاً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وَ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قَبْلَ </a:t>
                      </a:r>
                      <a:r>
                        <a:rPr lang="ar-SA" sz="2800" b="1" kern="1200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ٱلْألِفِ</a:t>
                      </a:r>
                      <a:r>
                        <a:rPr lang="ar-SA" sz="2800" b="1" kern="1200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ياءٌ.</a:t>
                      </a:r>
                      <a:endParaRPr lang="fr-FR" sz="2800" b="1" kern="1200" dirty="0">
                        <a:solidFill>
                          <a:srgbClr val="C00000"/>
                        </a:solidFill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0447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9083785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2E962-EEEE-61CE-265F-DAF9FF956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6ACC4-1E06-4991-E5DD-200599D48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25" y="756000"/>
            <a:ext cx="6965685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قبل أن نواصل . من يقرأ الجملة بسرعة؟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E110FF-1DB8-61A5-B2A5-93DD9AD20D7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949F62-0AB7-29EB-045A-2FD6952B43F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6D9194-AC50-EF94-0065-B01DC92299C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E421CB-15D8-060F-FF45-2CB267D3914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435D3BF-7EA4-16E0-E3AA-C9A68DAA88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4994BF-9439-E521-79A6-0B5BE3DEC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27E954-37B9-78ED-164B-35E2D1A365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99A6031-82D9-0B48-73D5-4DF8B0AE81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C4BD442E-D412-F3BD-8C9B-838AFE573A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A47AAD-7ACE-F2E7-0C07-1366CE3D6A1E}"/>
              </a:ext>
            </a:extLst>
          </p:cNvPr>
          <p:cNvSpPr txBox="1"/>
          <p:nvPr/>
        </p:nvSpPr>
        <p:spPr>
          <a:xfrm>
            <a:off x="721250" y="3154680"/>
            <a:ext cx="7923175" cy="88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جَلَسَ جابِرٌ جانِبَ جَدِّهِ جاهِدًا في جَنَّةِ جارِهِ.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210254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50896-9622-F188-21CB-CB1B7B169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F4DBAA-F9E1-5E2C-A0B0-75C6ED4C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25" y="756000"/>
            <a:ext cx="6965685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446241-59A1-875B-9DD4-6CBA53FC064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32BF60-8937-D733-6A8C-92ECBD8E7B2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582AFB-4572-8628-30D8-1E2DEC030C9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1DA8F0-4F6C-F790-BC72-17E6D511014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02DA2C5-D9B3-23AA-7F68-289DC2061D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C70100F-B90C-7E19-ABB5-8588D5E753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C11AE7E-4AA6-8A8C-A602-EBA8F9FE0F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8A74B6-9097-A4CE-0864-F1E34EE4A5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A2B03F1-D415-96CB-ED75-1C3E3B81E3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CED04A1-F833-EB29-CE31-221F698CDBDE}"/>
              </a:ext>
            </a:extLst>
          </p:cNvPr>
          <p:cNvSpPr txBox="1"/>
          <p:nvPr/>
        </p:nvSpPr>
        <p:spPr>
          <a:xfrm>
            <a:off x="374998" y="3215640"/>
            <a:ext cx="8615680" cy="88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مشى مازن ببطء في ممرات المدينة مبتسما رغم المتاعب.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425591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AC441-FDAF-5E3B-3472-719592048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CC47B-7E25-1E48-2F37-0489C11FF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25" y="756000"/>
            <a:ext cx="6965685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563B99-8645-B15C-578C-5B16B77BC81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CC93B8-EF32-7AAD-F6AB-4837E6EF9F5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C547A3-FF9F-3644-8FE8-CA0323FFE6A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749D41-8A4B-2E29-16EA-8F972CE3C3C4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35AF668-7A96-5B85-9C49-1D1EA276D0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272B40-C073-5D56-0C4B-BD4B160763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E0CF802-37B6-92E5-87EA-0294B1293A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C193DA6-8BEA-E5FE-D5D4-407E40D423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EE2420DA-8B0C-A059-1A51-7344E2F257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5595B11-9B0F-37ED-B0F2-C0BEF3900412}"/>
              </a:ext>
            </a:extLst>
          </p:cNvPr>
          <p:cNvSpPr txBox="1"/>
          <p:nvPr/>
        </p:nvSpPr>
        <p:spPr>
          <a:xfrm>
            <a:off x="314960" y="3246120"/>
            <a:ext cx="8509289" cy="88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تعلم تامر من تجارب الآخرين فتجنب كثيراً من الأخطاء.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947504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BB83A-9FCD-BA54-CD82-A9BC05949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C057B-5D81-2EAD-F393-0F84088A9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25" y="756000"/>
            <a:ext cx="6965685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275992-8EB7-41DC-1C45-BEBCD679B5E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42F28B-CADF-FDCF-7272-3E758C04B42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E65ADB-5196-6301-52CE-F45B2674621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FA6599-8D65-1A4A-6DD1-A99461A8B69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83AD55-3195-2F56-21A5-3ABCEDB6A8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26DA34-2AC9-F6E2-650A-ECF0511CB7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15ED92-6F08-8DBE-1113-5B1091EF0E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417E97C-54CA-54A3-ECBE-CF667C9518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8B4BDD3A-0D52-D735-BF10-4F488D9710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57A1DD2-2B30-2A38-F6D8-7B8AF7FF503B}"/>
              </a:ext>
            </a:extLst>
          </p:cNvPr>
          <p:cNvSpPr txBox="1"/>
          <p:nvPr/>
        </p:nvSpPr>
        <p:spPr>
          <a:xfrm>
            <a:off x="416560" y="3246120"/>
            <a:ext cx="8407689" cy="88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وقف وليد وحيداً على وادٍ واسع ووعد نفسه بألا يستسلم.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984571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(ح1).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950720" y="3232738"/>
            <a:ext cx="5588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التعرف على تصميم الحكاية الخيالية والتدرب على تحديد عناصره.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تصميم الحكاية الخيالية وستتدربون على تحديد عناصره.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203038-D38A-935E-7A46-190965B1465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AD99DA-3AE7-B43C-E8AC-6123B7B4FF1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F1E38F-E668-A849-48BC-885D61BEA6D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5C8F53-4A2A-F37E-F790-334E1C493CCC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173116-32B3-CB7A-1AAE-AEF2E3A7D4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EACF12-9E9F-C7FB-3943-58560E734E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BB446F-9C24-4C7C-DB8F-DF1F826EE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90B53B-8113-1CE2-7117-0C2FFBB5BA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A5642-6D86-4C28-ADF4-9B4D08ABE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8D56EDB-6075-8D7B-F43A-8DE24592320E}"/>
              </a:ext>
            </a:extLst>
          </p:cNvPr>
          <p:cNvSpPr txBox="1"/>
          <p:nvPr/>
        </p:nvSpPr>
        <p:spPr>
          <a:xfrm>
            <a:off x="919748" y="2804096"/>
            <a:ext cx="7411452" cy="234957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sz="6600" dirty="0"/>
              <a:t>أَتَعَرَّفُ تَصْميمَ </a:t>
            </a:r>
            <a:r>
              <a:rPr lang="ar-MA" sz="6600" dirty="0" err="1"/>
              <a:t>ٱلْحِكايَةِ</a:t>
            </a:r>
            <a:r>
              <a:rPr lang="ar-MA" sz="6600" dirty="0"/>
              <a:t> </a:t>
            </a:r>
            <a:r>
              <a:rPr lang="ar-MA" sz="6600" dirty="0" err="1"/>
              <a:t>ٱلْخَيالِيَّةِ</a:t>
            </a:r>
            <a:r>
              <a:rPr lang="ar-MA" sz="6600" dirty="0"/>
              <a:t>، وَأَتَدَرَّبُ عَلى تَحْديدِ عَناصِرِهِ.</a:t>
            </a: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E3E16-EEB9-B46A-1C95-B575EF713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BA8A0B-ECFA-1825-B258-F5FF02236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6000"/>
            <a:ext cx="703131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البداية، ماذا نقصد بالحكاية الخيالية 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9BF5FD-6847-38CA-FC01-DF3D61DD9FDF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F4AFB5-6E50-FBA1-7A63-AF4393CB0ED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BBCF43-387C-5DE2-CB35-5269255F728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AC504F-EE2F-1944-3A42-78A12F7AAFE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B0F249F-E641-6841-89F9-00D4DAF07E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583F80-5535-5A02-0628-D8902D9D43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5B3E60-AC05-71B9-5B0F-052C308C4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2D74B5-346E-EE82-40D2-60875FBE06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D3A231-C848-0EE6-2C20-F9CE7E52D2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F8D654-F27B-3EB1-7754-4415D1395AF8}"/>
              </a:ext>
            </a:extLst>
          </p:cNvPr>
          <p:cNvSpPr txBox="1"/>
          <p:nvPr/>
        </p:nvSpPr>
        <p:spPr>
          <a:xfrm>
            <a:off x="832381" y="3292298"/>
            <a:ext cx="7144775" cy="1328023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ٱلْمَقْصودُ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بِٱلْحِكايَةِ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ٱلْخَيالِيَّةِ</a:t>
            </a:r>
            <a:r>
              <a:rPr lang="ar-MA" sz="7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72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402753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FB21-1096-2BB6-D4AB-52631AAD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B088908-938F-70F1-9FEE-9C16E834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4343C9-9AF5-3033-AE3B-F20CBEAB55A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55FF42-141D-58E8-3D46-44C57EEDD89F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823B98-8067-BFA7-3ADC-5A8CBDF0FF3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CE12EA-6D9F-2D50-96A7-72460086AA43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6BCA03-91F1-EC77-2485-B8CEA51FC2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A03258-204E-EA08-6A26-9D43087FA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668B14E-568A-3962-ECF9-E04426CF5A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0594FD-9C3D-712C-DDA6-215D89EF67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6058097-9397-E1B3-7501-6D81A0FD9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5C40126-451D-BE3A-EA67-970901A3E7BA}"/>
              </a:ext>
            </a:extLst>
          </p:cNvPr>
          <p:cNvSpPr txBox="1"/>
          <p:nvPr/>
        </p:nvSpPr>
        <p:spPr>
          <a:xfrm>
            <a:off x="709995" y="2278776"/>
            <a:ext cx="7614059" cy="347329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اَلْحِكايَةُ </a:t>
            </a:r>
            <a:r>
              <a:rPr lang="ar-MA" sz="6600" b="1" dirty="0" err="1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ٱلْخَيالِيَّةُ</a:t>
            </a:r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قِصَّةٌ تَدورُ أَحْداثُها بَيْنَ شَخْصِيّاتٍ غَيْرِ حَقيقِيَّةٍ، أَوْ في أَمْكِنَةٍ أَوْ أَزْمِنَةٍ غَيْرِ حَقيقِيَّةٍ.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8146858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01813-183A-528A-D8D1-7DF810E3C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AEFC48C-DB81-E6C9-23D8-99AD63462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خطاطة النص السردي؟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64C6C1-8863-779C-E599-E8BD3E27057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623426-4D2C-3927-2E4C-11F7353C8AA0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308D43-D051-7B80-181E-BF2F63D4656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212C46-5A76-27F5-7F5B-4509B5CDD78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DAA2E5F-443A-68F6-067A-2E0CD87AA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F4D6BB-6963-1F1A-C12C-B8377DCC9F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B411AA-C66D-0821-BE95-82449527E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53CF8D0-0DE0-2A5A-F082-255FE4D6F1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FE1BD6-D7BF-9B6C-5E25-BB0FC3C7A1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E5EB9E-5899-C3AE-62E4-B64920308477}"/>
              </a:ext>
            </a:extLst>
          </p:cNvPr>
          <p:cNvSpPr txBox="1"/>
          <p:nvPr/>
        </p:nvSpPr>
        <p:spPr>
          <a:xfrm>
            <a:off x="1402107" y="3246120"/>
            <a:ext cx="6136658" cy="102155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r" rtl="1" fontAlgn="ctr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خُطاطَةِ ٱلنَّصِّ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ٱلسَّرْدِيِّ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007208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9E81B-7B84-BBF3-341E-DC0C6E0C2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2C2140-568C-A848-7C4C-71736CC06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793F8-3D12-B6C0-A63B-F443DA4324F8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B6941F-FC47-6070-4973-AC639FAE91A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936335-D08C-4485-4D5F-6E0814F80A01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AEC6F2-3D02-F7BA-BB14-1DEA3997F158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CE70F2B-126C-318F-08B2-79D467DF56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9B0EAD-A90E-9AA9-DC9C-7D2929AFB6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4E16F8-B63C-9A6B-1BF5-53197A98D4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2E48F4-E564-E04B-DC91-AA21BB6072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1CA541-F4B2-35A6-EB40-F7BB2E5269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AA8B9D5-6D0E-CE20-E1C7-2FBA9B1C0AAD}"/>
              </a:ext>
            </a:extLst>
          </p:cNvPr>
          <p:cNvSpPr txBox="1"/>
          <p:nvPr/>
        </p:nvSpPr>
        <p:spPr>
          <a:xfrm>
            <a:off x="2924943" y="1473965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1. وَضْعِيَّةُ </a:t>
            </a:r>
            <a:r>
              <a:rPr lang="ar-MA" dirty="0" err="1"/>
              <a:t>ٱلْبِدايَةِ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562F695-C8FE-0843-21DA-7BE20EF6B014}"/>
              </a:ext>
            </a:extLst>
          </p:cNvPr>
          <p:cNvSpPr txBox="1"/>
          <p:nvPr/>
        </p:nvSpPr>
        <p:spPr>
          <a:xfrm>
            <a:off x="2924943" y="2489721"/>
            <a:ext cx="3043288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2. اَلْحَدَثُ </a:t>
            </a:r>
            <a:r>
              <a:rPr lang="ar-MA" dirty="0" err="1"/>
              <a:t>ٱلْمُرْبِكُ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14E2ED7-BAF4-5F7D-E23A-1EFD444D24FF}"/>
              </a:ext>
            </a:extLst>
          </p:cNvPr>
          <p:cNvSpPr txBox="1"/>
          <p:nvPr/>
        </p:nvSpPr>
        <p:spPr>
          <a:xfrm>
            <a:off x="853440" y="3513458"/>
            <a:ext cx="7325359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000" dirty="0"/>
              <a:t>3. اَلْعُقْدَةُ: أَحْداثٌ أَوْ رُدودُ فِعْلٍ لِتَجاوزِ </a:t>
            </a:r>
            <a:r>
              <a:rPr lang="ar-MA" sz="4000" dirty="0" err="1"/>
              <a:t>ٱلْحَدَثِ</a:t>
            </a:r>
            <a:r>
              <a:rPr lang="ar-MA" sz="4000" dirty="0"/>
              <a:t> </a:t>
            </a:r>
            <a:r>
              <a:rPr lang="ar-MA" sz="4000" dirty="0" err="1"/>
              <a:t>ٱلْمُرْبِكِ</a:t>
            </a:r>
            <a:r>
              <a:rPr lang="ar-MA" sz="4000" dirty="0"/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5A7DE2F-15FE-59C9-7618-0D7098FC8119}"/>
              </a:ext>
            </a:extLst>
          </p:cNvPr>
          <p:cNvSpPr txBox="1"/>
          <p:nvPr/>
        </p:nvSpPr>
        <p:spPr>
          <a:xfrm>
            <a:off x="1169919" y="4545176"/>
            <a:ext cx="644069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4. اَلْحَلُّ: اَلْحَدَثُ ٱلَّذي أَدّى إِلى تَجاوُزِ </a:t>
            </a:r>
            <a:r>
              <a:rPr lang="ar-MA" dirty="0" err="1"/>
              <a:t>ٱلْمُشْكِلِ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90C297D-8223-E9A7-7FBE-616921BCD1C1}"/>
              </a:ext>
            </a:extLst>
          </p:cNvPr>
          <p:cNvSpPr txBox="1"/>
          <p:nvPr/>
        </p:nvSpPr>
        <p:spPr>
          <a:xfrm>
            <a:off x="2942826" y="5560932"/>
            <a:ext cx="3124653" cy="783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5. وَضْعِيَّةُ ٱلنِّهايَةِ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822767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CFE97-697B-D0B6-873B-EBF10D274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B214C3-25DC-2B58-D29F-69E3800F7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61" y="684000"/>
            <a:ext cx="7057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لكتابة حكاية خيالية، ننظم  عناصر الخطاطة وفق التصميم التالي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139B41-7FF1-E407-D6CC-3982193E95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D572AA-0AE8-4522-713D-F179AC85CE2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92A06E-9A1E-DC91-3819-302BDDD7F2C9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8828CD-FD2B-9F42-4579-C05D50DBEF2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FBA14FD-7A5A-26C7-A16B-B40EFD49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A2D7B4-AF96-F0AD-385F-E41D37C10D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B25B88-25F0-30ED-911D-1CE807F28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6BFDDC-A817-9CAB-2F60-5A2F129BAA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5BA519-7112-810A-2B72-85076051B8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 de texte 25">
            <a:extLst>
              <a:ext uri="{FF2B5EF4-FFF2-40B4-BE49-F238E27FC236}">
                <a16:creationId xmlns:a16="http://schemas.microsoft.com/office/drawing/2014/main" id="{E0EFCF51-32AD-492A-2AE2-64CBB955E826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وَضْعِيَّةُ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ٱلْبِدايَةِ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 de texte 25">
            <a:extLst>
              <a:ext uri="{FF2B5EF4-FFF2-40B4-BE49-F238E27FC236}">
                <a16:creationId xmlns:a16="http://schemas.microsoft.com/office/drawing/2014/main" id="{10933187-B858-5024-1BAB-F4DA7C45A856}"/>
              </a:ext>
            </a:extLst>
          </p:cNvPr>
          <p:cNvSpPr txBox="1"/>
          <p:nvPr/>
        </p:nvSpPr>
        <p:spPr>
          <a:xfrm>
            <a:off x="465959" y="3551437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اَلْحَدَثُ </a:t>
            </a:r>
            <a:r>
              <a:rPr lang="ar-MA" dirty="0" err="1"/>
              <a:t>ٱلْمُرْبِكُ</a:t>
            </a:r>
            <a:r>
              <a:rPr lang="ar-MA" dirty="0"/>
              <a:t>؛</a:t>
            </a:r>
            <a:endParaRPr lang="fr-FR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اَلْعُقْدَةُ </a:t>
            </a:r>
            <a:r>
              <a:rPr lang="ar-MA" dirty="0" err="1"/>
              <a:t>وَٱلْحَلُّ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4" name="Zone de texte 25">
            <a:extLst>
              <a:ext uri="{FF2B5EF4-FFF2-40B4-BE49-F238E27FC236}">
                <a16:creationId xmlns:a16="http://schemas.microsoft.com/office/drawing/2014/main" id="{6C803763-A126-4E19-20F1-788C7C09FDC7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وَضْعِيَّةُ </a:t>
            </a:r>
            <a:r>
              <a:rPr lang="ar-MA" dirty="0" err="1"/>
              <a:t>ٱلنِّهايَةِ</a:t>
            </a:r>
            <a:r>
              <a:rPr lang="ar-MA" dirty="0"/>
              <a:t>. </a:t>
            </a:r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C071D82-3329-69BE-CFBB-4B1663803692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F80EA66-944A-988A-F800-3F4B924BE2D1}"/>
              </a:ext>
            </a:extLst>
          </p:cNvPr>
          <p:cNvSpPr/>
          <p:nvPr/>
        </p:nvSpPr>
        <p:spPr>
          <a:xfrm>
            <a:off x="7160349" y="3875831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498BF25-1C3D-6023-1DF3-3C4831274663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99937D5-EC21-1BDC-BCED-C5B503D14AF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196494-37B1-19F7-9F2D-5F4FDE54519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990B2A0-C20B-E512-A4FB-82C63CB49ED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7520693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92870-7C41-19D3-322F-5A83DD736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C7C734-45E0-FA24-3F98-73FC1B96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61" y="684000"/>
            <a:ext cx="7057436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التصميم؟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1FE3FE-9EE1-7FB1-647F-E8B5FFF2727E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F4E4D8-A7B8-66A7-8E93-03424BF47EBC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EC7F45-8ABD-795F-D0DC-5078E503BF1B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94976D-5DA3-85B6-7BFF-D4A4EE3DD7E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5E907DC-D4CC-C5C3-691B-B07B5EE46B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ACC639-EE38-A7CD-9C61-C299DDC831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E923B6-FA82-1FFB-2294-3B11054F6B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91A857-55DF-32C4-C508-6209C39523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46E99C1-2110-23EF-AA68-032A1D264E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 de texte 25">
            <a:extLst>
              <a:ext uri="{FF2B5EF4-FFF2-40B4-BE49-F238E27FC236}">
                <a16:creationId xmlns:a16="http://schemas.microsoft.com/office/drawing/2014/main" id="{16BF6BC1-0949-570E-719C-5C2030099163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just" rtl="1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وَضْعِيَّةُ </a:t>
            </a:r>
            <a:r>
              <a:rPr lang="ar-MA" sz="2800" kern="1200" dirty="0" err="1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ٱلْبِدايَةِ</a:t>
            </a: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 de texte 25">
            <a:extLst>
              <a:ext uri="{FF2B5EF4-FFF2-40B4-BE49-F238E27FC236}">
                <a16:creationId xmlns:a16="http://schemas.microsoft.com/office/drawing/2014/main" id="{0EEB11DE-82E2-7DCE-04D8-7FD1848BEBEA}"/>
              </a:ext>
            </a:extLst>
          </p:cNvPr>
          <p:cNvSpPr txBox="1"/>
          <p:nvPr/>
        </p:nvSpPr>
        <p:spPr>
          <a:xfrm>
            <a:off x="465959" y="3551437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اَلْحَدَثُ </a:t>
            </a:r>
            <a:r>
              <a:rPr lang="ar-MA" dirty="0" err="1"/>
              <a:t>ٱلْمُرْبِكُ</a:t>
            </a:r>
            <a:r>
              <a:rPr lang="ar-MA" dirty="0"/>
              <a:t>؛</a:t>
            </a:r>
            <a:endParaRPr lang="fr-FR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ar-MA" dirty="0"/>
              <a:t>اَلْعُقْدَةُ </a:t>
            </a:r>
            <a:r>
              <a:rPr lang="ar-MA" dirty="0" err="1"/>
              <a:t>وَٱلْحَلُّ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14" name="Zone de texte 25">
            <a:extLst>
              <a:ext uri="{FF2B5EF4-FFF2-40B4-BE49-F238E27FC236}">
                <a16:creationId xmlns:a16="http://schemas.microsoft.com/office/drawing/2014/main" id="{FA6E3731-0824-56A8-5548-A7297DE28F47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ar-MA" dirty="0"/>
              <a:t>وَضْعِيَّةُ </a:t>
            </a:r>
            <a:r>
              <a:rPr lang="ar-MA" dirty="0" err="1"/>
              <a:t>ٱلنِّهايَةِ</a:t>
            </a:r>
            <a:r>
              <a:rPr lang="ar-MA" dirty="0"/>
              <a:t>. </a:t>
            </a:r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42BEBDD-A73C-1AFD-0A23-E23A148C2C3F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D14745C-28A4-CEBC-41C6-67E7B35547FA}"/>
              </a:ext>
            </a:extLst>
          </p:cNvPr>
          <p:cNvSpPr/>
          <p:nvPr/>
        </p:nvSpPr>
        <p:spPr>
          <a:xfrm>
            <a:off x="7160349" y="3875831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5A633E0-D03B-686B-2FE9-B1281B2D2E0E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963905-3A79-A896-F6CD-6EBAA2F96B5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6768497-2EA7-5D3E-7423-7A4C705EDB1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21" name="Image 2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BB170D4-A472-EE7D-A035-6DA9BE6C831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45795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16CBB-109D-F3E2-267C-1DFBDDCD9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910B6B-A0B0-EF42-5810-DE2DEE95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6" y="684000"/>
            <a:ext cx="7057436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106. أنجزوا بشكل ثنائي نشاط " أتدرب مع زملائي". من يقرأ التعليمة؟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E1201F-75CE-FF46-CB83-F8E3907C454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2A5CA0-EE86-6958-8875-69FFDE986C8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7148A7-FDF9-D181-4A77-DE6022897DF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EAD0C2-ACCA-8714-6AB2-B47BEE6FC362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05059A2-DE38-6B68-02DE-D4A17F0138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19793D-8EC5-0DBE-7DBD-1FDD331572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65362B-CD08-FB3D-3F18-6E61203DA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CD8B51-8DF0-F3D0-E17B-0F5B1D6FC2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A6D795-B884-7631-A654-917AE08515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6650DDA-B9F5-9777-2074-FE48020A96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466" y="1557468"/>
            <a:ext cx="3363294" cy="515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6126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72B72-FAF9-689C-0FF1-B0FD4A850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184526-65A3-B05C-676D-EB19CF7C5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الفقرة الأولى ويحدد ترتيبها والعنصر الموافق لها في التصميم.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937933-10FE-B4F3-D83F-40041AA3B839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4BE05B-52B4-CE05-B3F9-B5EBE759603D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CC8F85-4DC7-3257-B79C-34516D2BE31A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DBBAE4-71C0-F127-0CF3-7393EA2108B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BD4106-F674-0F7E-8811-BFB29AC83C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4307FE-7613-4177-F0E7-975328E8F2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2A346A-1984-2765-D685-48E5C2B54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FAA374-3ABF-1BE2-C017-F873E4005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D0690B-4780-C75A-C57D-5C1C2388DB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69319E-A629-0798-F556-CD1551B6BE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1200" y="1463039"/>
            <a:ext cx="5125139" cy="511048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7714275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FFCB9-DCB5-C7A1-35E3-142786B86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F0DD67-C9A8-2445-5878-6EC6FF5F9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F0E6F0-E12B-3932-CA01-0DD640F54442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422379-A2E9-F8AE-64AB-4414AFB5DF0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37E678-E79F-D094-DDD8-F24242362E6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AC4F2F-E038-003D-C0A6-EF685DCC5B66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209353-9B29-6D1F-EE29-642F600222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36E560-E904-F9F5-AF0C-0FF743D303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AF03DD-83C4-DBAE-3C9A-6808119CA8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BB69DE-9E4E-D2A1-B433-35E594F9F7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C6BDDD-8EC4-5F87-F67C-8E918A6192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36938C-FDDE-F546-950E-CD53AC5B78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1233" y="1463038"/>
            <a:ext cx="5125139" cy="51104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DBFEF2BD-8447-A927-F033-E134E7033CD4}"/>
              </a:ext>
            </a:extLst>
          </p:cNvPr>
          <p:cNvSpPr/>
          <p:nvPr/>
        </p:nvSpPr>
        <p:spPr>
          <a:xfrm>
            <a:off x="5451300" y="1755027"/>
            <a:ext cx="260145" cy="2946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2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E74B35C-C327-4E26-B956-2B96E3C3A59F}"/>
              </a:ext>
            </a:extLst>
          </p:cNvPr>
          <p:cNvSpPr/>
          <p:nvPr/>
        </p:nvSpPr>
        <p:spPr>
          <a:xfrm>
            <a:off x="5441034" y="2839721"/>
            <a:ext cx="260145" cy="2946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4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287942A-90F8-3581-0FDD-0A0A2F5C0763}"/>
              </a:ext>
            </a:extLst>
          </p:cNvPr>
          <p:cNvSpPr/>
          <p:nvPr/>
        </p:nvSpPr>
        <p:spPr>
          <a:xfrm>
            <a:off x="5441035" y="3723639"/>
            <a:ext cx="260145" cy="2946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3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2AB6167-340D-F57C-BB38-69927C9F6FDB}"/>
              </a:ext>
            </a:extLst>
          </p:cNvPr>
          <p:cNvSpPr/>
          <p:nvPr/>
        </p:nvSpPr>
        <p:spPr>
          <a:xfrm>
            <a:off x="5441035" y="5247641"/>
            <a:ext cx="260145" cy="2946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C00000"/>
                </a:solidFill>
              </a:rPr>
              <a:t>1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55E98D2-E784-234C-C71F-2370FD7CE6DC}"/>
              </a:ext>
            </a:extLst>
          </p:cNvPr>
          <p:cNvSpPr txBox="1"/>
          <p:nvPr/>
        </p:nvSpPr>
        <p:spPr>
          <a:xfrm>
            <a:off x="2827742" y="1638186"/>
            <a:ext cx="261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اَلْعَرْضُ     (عُنْصُرُ الْحَدَثِ الْمُرْبِكِ)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C65EB8E-40C0-BE42-376A-D251C9A2D051}"/>
              </a:ext>
            </a:extLst>
          </p:cNvPr>
          <p:cNvSpPr txBox="1"/>
          <p:nvPr/>
        </p:nvSpPr>
        <p:spPr>
          <a:xfrm>
            <a:off x="2840180" y="2756208"/>
            <a:ext cx="261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اَلْخَاتِمَةُ     (وَضْعِيَّةُ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ٱلنِّهَايَةِ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BE3A8BB-25F2-67FE-25A8-6E6878850F57}"/>
              </a:ext>
            </a:extLst>
          </p:cNvPr>
          <p:cNvSpPr txBox="1"/>
          <p:nvPr/>
        </p:nvSpPr>
        <p:spPr>
          <a:xfrm>
            <a:off x="2367280" y="3601219"/>
            <a:ext cx="3134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الَْعَرْضُ     (عُنْصُرُ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ٱلْعُقْدَةُ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وَالْحَلُّ)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13E568E-482E-C704-40F6-04CEC2D2C393}"/>
              </a:ext>
            </a:extLst>
          </p:cNvPr>
          <p:cNvSpPr txBox="1"/>
          <p:nvPr/>
        </p:nvSpPr>
        <p:spPr>
          <a:xfrm>
            <a:off x="2827742" y="5125221"/>
            <a:ext cx="261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اَلْمُقَدِّمَةُ     (وَضْعِيَّةُ </a:t>
            </a:r>
            <a:r>
              <a:rPr lang="ar-MA" sz="2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ٱلْبِدَايَةِ</a:t>
            </a:r>
            <a:r>
              <a:rPr lang="ar-MA" sz="2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rgbClr val="C0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534506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5480F-BC37-383D-6C38-10DDC79D5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643CC8-FE03-0C40-DB52-6E53AF10F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4813"/>
            <a:ext cx="6840000" cy="612000"/>
          </a:xfrm>
        </p:spPr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الأساليب المستعملة في صياغة المقدمة: بداية  الحكاية؟ 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يوظف أساليب أخرى؟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D2FE52-9765-D2B6-FD35-683C49DCEDF6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2DBE2A-F9D5-BA68-811D-930D0AF2B11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64D0A-FDE5-8BA5-0B17-861BD70DD61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2D6C98-4C0C-50EC-3D90-1C0FAE7FAB16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D683BDE-2B18-3941-40C3-DA69D21F1C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DCD4FB4-B269-2270-BE82-30550DEB90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0505BF-5241-C36E-BC7A-FF1367BA6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83E821-2A52-3B70-292D-F77E1D8020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02087CB-2A1D-46F3-3317-EC875716BA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133EECC-1687-080C-B73D-0040363830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10" y="2225040"/>
            <a:ext cx="7906209" cy="301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9545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41E81-FDC0-661F-DE58-C23C86161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A8E875-8575-235D-129C-ED4F24BA2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العرض من يحدد الأساليب المستعملة في كتابة مقطعي الحدث المربك والعقدة؟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يوظف أساليب أخرى؟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A01E68-6BA6-8879-9052-8C3E4B9C0BF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408B8B-8946-FE04-5E3F-12B10B251043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DEF18E-7880-82D1-362A-DB017F512DEE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5DE6D2-34BD-4EAD-200A-7AEFC0A6D02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F232E6A-7318-6BD0-24A4-6DC6CDA26E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EFA300-DD2E-A1E2-DEAA-0E32C21492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2A1839-5047-EB90-550D-1F9260CC3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E7D190-7D50-97B7-EB5D-A44D0D7C56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DCEDDEB-D37A-5212-2508-5630100CAB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CFA1C8-F220-9FBF-2EEF-9ABCDB4BD8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36" y="1920227"/>
            <a:ext cx="8026400" cy="150877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1BD71F5-B3D9-0CA4-6958-DF6A8674B7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36" y="3429000"/>
            <a:ext cx="8026400" cy="248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1794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3E52B-EDD1-AFF0-9575-A886422E1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F90E51-B018-F006-783B-450F15820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 نهاية الحكاية؟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يقترح نهاية أخرى للحكاية؟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BBB572-FCA6-0359-F98B-3F7D8029C31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C63123-C40D-C892-C0D1-153BF1C3F842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4CF060-DE1B-6A98-F596-63358792130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D96F21-CAF3-446E-4BE1-40DFB6061C97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3770CB-F1BB-8DE3-F30B-5A857C2044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1EFFC0-A8D5-3366-3F8D-4B5DB621E7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F66191-5019-1572-4291-331ABDC9A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38E982B-7B9B-222B-2E14-3556BA9981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27EB8C-01F9-2AF6-C12E-B27AB6C21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C42B5B0-85CF-AF24-F1BC-C6006FFFCD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875" y="3068320"/>
            <a:ext cx="8062249" cy="171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8624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E1DB3-07D1-86A7-0B61-4E63852E1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0D9F9A-B2FA-5635-5647-9A0201592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 بقواعد كتابة الألف اللينة في الفعل؟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C01B4F-E011-D534-24F8-80990A403450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FB44C-3710-3B71-87FC-86203D86132B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9C0E02-71CE-8115-8143-6E5C370523F6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6E1A66-C4CB-CDE2-CDB4-0A62DAB6ACEA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EF836C-F2C8-8C61-5CA1-FD734E730B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BA42F1-01B5-00A4-62F5-192372E579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A4D273-2C25-1C71-118A-1D5C4C199B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4E989C-626E-8291-AA04-5E5D1C4D21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374E5CA-AAE2-B240-75AB-08C5E60187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FC0E423-3421-72BB-9F59-DC53C4B7FE57}"/>
              </a:ext>
            </a:extLst>
          </p:cNvPr>
          <p:cNvSpPr txBox="1"/>
          <p:nvPr/>
        </p:nvSpPr>
        <p:spPr>
          <a:xfrm>
            <a:off x="832030" y="3165811"/>
            <a:ext cx="7701615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قَواعِدُ كِتابَةِ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ٱللَّيِّنَةِ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آخِرِ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ٱلْفِعْلِ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142832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F5A05-50E4-9960-6EFB-866BF48B1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FB0B1B-D05A-03AE-7237-3F6D8D229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 يذكرنا بقواعد كتابة الألف اللينة في الاسم؟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E6F89D-94D9-8FC6-5179-85D3EAB92E2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99518B-F91B-902C-3DA9-21519C7214B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A8BCAC-32AC-7922-D219-0FD6ACDA89B0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386DE5-FE32-0016-3187-3EC252252405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F403A60-45D3-2D0E-777F-32D1743738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C717C5-B671-6764-AA80-92F0D80739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BDC57F-06A6-EED8-A129-6929B1A8A2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387158-B703-92C9-272D-473A29DBCA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9BCEAE-0239-8926-D3BF-8E0747E46F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59A84F1-E0F4-BCEF-8C49-D641F32E9D19}"/>
              </a:ext>
            </a:extLst>
          </p:cNvPr>
          <p:cNvSpPr txBox="1"/>
          <p:nvPr/>
        </p:nvSpPr>
        <p:spPr>
          <a:xfrm>
            <a:off x="865074" y="3196291"/>
            <a:ext cx="7628685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قَواعِدُ كِتابَةِ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ٱلْأَلِفِ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ٱللَّيِّنَةِ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آخِرِ </a:t>
            </a:r>
            <a:r>
              <a:rPr lang="ar-MA" sz="5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ٱلِاسْمِ</a:t>
            </a: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3572613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C5AFC-9DFE-7352-3285-963D621B5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44BEA79-4466-CE9A-1BAF-39E11301F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تصميم الحكاية الخيالية.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1B7AD0-3C7F-B792-87F6-DC54455AB2BC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624682-DA03-5898-B9A5-42986441B84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AB04EF-01AB-26B9-3147-3A7219232604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1DDBD-D1DF-CDB5-A5A3-E8D7A841D9A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197EC7-108A-8130-1E0E-9659BDFC33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3A9295-0513-2395-8FD7-6C9319CC16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99444F7-ED40-6D7B-D261-EA173FCC49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B74C4F-7F5B-3F38-7E6F-59E01B39B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A2DD56-E95D-BE86-62A3-A7F9559611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9976AC0-BFBA-1728-DF1E-0D37F5172F29}"/>
              </a:ext>
            </a:extLst>
          </p:cNvPr>
          <p:cNvSpPr txBox="1"/>
          <p:nvPr/>
        </p:nvSpPr>
        <p:spPr>
          <a:xfrm>
            <a:off x="1462118" y="3312161"/>
            <a:ext cx="6441440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عَناصِرُ تَصْميمِ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ٱلْخَيالِيَّةِ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452412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117B-F3A3-6F38-8C3E-7CFA41EB9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8ADFDD-DE28-F85C-78A4-26D0A929F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النشاط الأول من  مقطع " أنجز بمفردي" وأنجزوه في المنزل بعد حفظ القاعدة.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4C7473-09D9-375E-6FF0-B301F54BACEB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893DB9-63F3-3C9D-AE82-56CFC6EBDF1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0D679F-0AC3-4013-0868-BFCC8A98C9E5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33F42D-0D4A-6AAA-F59B-64310A7AAC80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9B155B1-F511-7C2B-F67F-B0661296B0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80B2E7-3640-8801-328E-31A8BEC147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A19D521-D05D-1FAA-8B98-E1C0631CF1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D17ACE-C750-1CE7-1B56-088B5FC21D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FBEB86F2-D3D9-6282-28AE-A93AB580E2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559C851-7F22-2A1C-EEB6-EEA0802E27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165" y="1448885"/>
            <a:ext cx="3327207" cy="52773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933AF5-B80A-C52C-9BF3-274EF58087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8048" y="5588000"/>
            <a:ext cx="3327207" cy="74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509669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9D01FD-FE9C-B907-543A-EDEBF50A79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5943E6-0781-10DD-784C-440891141671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B6A606-41EE-9BC2-8C24-38217F9D80F7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CAAF06-A3E6-DDB8-6E29-4AF4F02E2623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82CA8B-7872-621A-C1E1-7A690456950D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1311E7-B57C-DD4F-5EA0-DF50E4FF22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13C7A1-AEED-67BE-DA75-DD1D0C3021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E019BB-E34F-1C00-29A9-40FE3BFC15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148BCF-AF5F-057B-2A3A-4578EE1B04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31277A47-A1A9-F949-3FB3-8C8A2A1422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F8950-451A-C06B-DD42-EB09D9C22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D0D263F-2DE9-7E54-17A6-DDB1C8677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ED838B-AC59-17EA-8E74-E8102CC8A4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504112-0F93-E7F2-1466-627EAC962915}"/>
              </a:ext>
            </a:extLst>
          </p:cNvPr>
          <p:cNvSpPr>
            <a:spLocks/>
          </p:cNvSpPr>
          <p:nvPr/>
        </p:nvSpPr>
        <p:spPr>
          <a:xfrm>
            <a:off x="6055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8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A2A20B-3C2A-F710-A422-193EE6BBABFA}"/>
              </a:ext>
            </a:extLst>
          </p:cNvPr>
          <p:cNvSpPr>
            <a:spLocks/>
          </p:cNvSpPr>
          <p:nvPr/>
        </p:nvSpPr>
        <p:spPr>
          <a:xfrm>
            <a:off x="321043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48F19A-2D18-304A-5CE9-751B0A2A2838}"/>
              </a:ext>
            </a:extLst>
          </p:cNvPr>
          <p:cNvSpPr>
            <a:spLocks/>
          </p:cNvSpPr>
          <p:nvPr/>
        </p:nvSpPr>
        <p:spPr>
          <a:xfrm>
            <a:off x="451702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إملاء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BEF6B4-6E4C-7BC3-1C6F-5055BF27B169}"/>
              </a:ext>
            </a:extLst>
          </p:cNvPr>
          <p:cNvSpPr>
            <a:spLocks/>
          </p:cNvSpPr>
          <p:nvPr/>
        </p:nvSpPr>
        <p:spPr>
          <a:xfrm>
            <a:off x="163071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C6383D-0D73-F0EC-365C-1B719C0953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363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A1896A-F7BE-E3EF-9979-42512318387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540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FBEA94-490E-5BD7-95EF-33E444A5243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4769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49785C0-12F6-BA6E-13BC-1C1887A988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74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0DE69D7E-4B5B-9EFA-FC18-D4AFFE723A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7537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77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 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إملاء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21425</TotalTime>
  <Words>2058</Words>
  <Application>Microsoft Office PowerPoint</Application>
  <PresentationFormat>Affichage à l'écran (4:3)</PresentationFormat>
  <Paragraphs>443</Paragraphs>
  <Slides>66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66</vt:i4>
      </vt:variant>
    </vt:vector>
  </HeadingPairs>
  <TitlesOfParts>
    <vt:vector size="94" baseType="lpstr">
      <vt:lpstr>Arial</vt:lpstr>
      <vt:lpstr>Dosis ExtraBold</vt:lpstr>
      <vt:lpstr>Dosis SemiBold</vt:lpstr>
      <vt:lpstr>Aptos</vt:lpstr>
      <vt:lpstr>Courier New</vt:lpstr>
      <vt:lpstr>Viga</vt:lpstr>
      <vt:lpstr>Wingdings</vt:lpstr>
      <vt:lpstr>Microsoft Uighur</vt:lpstr>
      <vt:lpstr>Calibri</vt:lpstr>
      <vt:lpstr>Aptos Display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 نشاط اعتيادي nv</vt:lpstr>
      <vt:lpstr>إملاء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حصة اللغة العربية.</vt:lpstr>
      <vt:lpstr>حاولوا الالتزام بهذه السلوكات. سنحدد الفائز بنجمة السلوك في نهاية كل حصة. </vt:lpstr>
      <vt:lpstr>ضعوا الكراسة والدفتر واللوحة في القمطر.</vt:lpstr>
      <vt:lpstr>توجيه</vt:lpstr>
      <vt:lpstr>نبدأ حصتنا بنشاط الطلاقة. من يقرأ النص؟ </vt:lpstr>
      <vt:lpstr>الفائزون في هذه الحصة هم ........................................................................... </vt:lpstr>
      <vt:lpstr>من يقرأ أفكار النص التي قام بصياغتها؟ </vt:lpstr>
      <vt:lpstr>هذه مقترحات أخرى.  من يقرأ؟ </vt:lpstr>
      <vt:lpstr>Présentation PowerPoint</vt:lpstr>
      <vt:lpstr>في هذه الحصة من مكون الإملاء، ستتعرفون طريقة تحديد الرسم المناسب للألف اللينة في آخر الكلمات. </vt:lpstr>
      <vt:lpstr>في البداية، ماذا نقصد بالألف اللينة المتطرفة؟</vt:lpstr>
      <vt:lpstr>من يقرأ التعريف التالي؟ </vt:lpstr>
      <vt:lpstr>من يقترح أمثلة أخرى لكلمات  رسمت في آخرها ألف لينة</vt:lpstr>
      <vt:lpstr>   السؤال المهم في هذا الدرس هو: متى أرسم الالف اللينة  ممدودة ومتى أرسمها مقصورة؟ </vt:lpstr>
      <vt:lpstr>انتبهوا معي ولاحظوا كيف سأحدد رسم الألف اللينة في الكلمة التالية :</vt:lpstr>
      <vt:lpstr>أحدد نوع الكلمة. فعل ثلاثي ثم  أحوله إلى المضارع لتحديد أصل الألف.  </vt:lpstr>
      <vt:lpstr>إذا كانت أصلها واوا أكتبها ممدودة وإذا أصلها ياء أرسمها ألفا مقصورة. </vt:lpstr>
      <vt:lpstr>أمثلة. لنحدد جماعة  رسم الألف في الأسماء والأفعال الثلاثية التالية تنبيه التلاميذ إلى أنه للبحث عن أصل الألف في الاسم  نحوله إلى المثنى أو الجمع  أو إلى المفرد إدا كان جمعا. </vt:lpstr>
      <vt:lpstr>من يقرأ؟ </vt:lpstr>
      <vt:lpstr>الآن.   إذا كان الاسم أعجمي ( أصله غير عربي)  ترسم الألف ممدودة إلا في الحالات التالية. من يقرأ؟ </vt:lpstr>
      <vt:lpstr>أمثلة. لنحدد جماعة  رسم الألف في الأسماء الأعجمية التالية: </vt:lpstr>
      <vt:lpstr>من يقرأ؟ </vt:lpstr>
      <vt:lpstr>الآن، إذا كان الفعل غير ثلاثي أو الاسم غير ثلاثي وغير أعجمي . ترسم الألف لينة إلا إذا سبقتها ياء. </vt:lpstr>
      <vt:lpstr>أمثلة . سأوضح لكم لم رسمت الألف ممدودة أو مقصورة في الكلمات التالية: </vt:lpstr>
      <vt:lpstr>دوركم. من يختار كلمة ثم يحدد لم رسمت في آخرها  ألف ممدودة أو مقصورة؟  (مناقشة الأجوبة )   توضيح  دور الألف في التمييز بين يحيا(الفعل)  ويحيى ( اسم)   </vt:lpstr>
      <vt:lpstr>ننتقل إلى الحروف. ترسم الألف فيها ممدودة باستثناء الحالات التالية. من يقرأ؟ </vt:lpstr>
      <vt:lpstr>خذوا ألواحكم. </vt:lpstr>
      <vt:lpstr>ارسموا الألف اللينة في آخر الكلمات التالية.  سنناقش أجوبتكم بعد رفع الألواح. </vt:lpstr>
      <vt:lpstr>صححوا على ألواحكم.</vt:lpstr>
      <vt:lpstr>ارسموا الألف اللينة في آخر الكلمات التالية.  سنناقش أجوبتكم بعد رفع الألواح. </vt:lpstr>
      <vt:lpstr>صححوا على ألواحكم.</vt:lpstr>
      <vt:lpstr> خذوا كراساتكم، الصفحة 105. أنجزوا على كراساتكم نشاط" أنجز مع زملائي". </vt:lpstr>
      <vt:lpstr>نصحح جماعة. ( مطالبة التلاميذ  بكتابة الكلمات  فقط على السبورة  مع تبرير أجوبتهم  شفهيا). </vt:lpstr>
      <vt:lpstr>صححوا على كراساتكم.</vt:lpstr>
      <vt:lpstr> قبل أن نواصل . من يقرأ الجملة بسرعة؟ </vt:lpstr>
      <vt:lpstr>من يقرأ؟ </vt:lpstr>
      <vt:lpstr>من يقرأ؟ </vt:lpstr>
      <vt:lpstr>من يقرأ؟ </vt:lpstr>
      <vt:lpstr>Présentation PowerPoint</vt:lpstr>
      <vt:lpstr>ستتعرفون تصميم الحكاية الخيالية وستتدربون على تحديد عناصره. </vt:lpstr>
      <vt:lpstr>في البداية، ماذا نقصد بالحكاية الخيالية ؟ </vt:lpstr>
      <vt:lpstr>من يقرأ التعريف التالي؟ </vt:lpstr>
      <vt:lpstr>من يذكرنا بعناصر خطاطة النص السردي؟ </vt:lpstr>
      <vt:lpstr>نتذكر جماعة. من يقرأ؟ </vt:lpstr>
      <vt:lpstr>لكتابة حكاية خيالية، ننظم  عناصر الخطاطة وفق التصميم التالي :</vt:lpstr>
      <vt:lpstr>من يعيد قراءة التصميم؟ </vt:lpstr>
      <vt:lpstr>خذوا كراساتكم الصفحة 106. أنجزوا بشكل ثنائي نشاط " أتدرب مع زملائي". من يقرأ التعليمة؟ </vt:lpstr>
      <vt:lpstr>نصحح. من يقرأ الفقرة الأولى ويحدد ترتيبها والعنصر الموافق لها في التصميم.</vt:lpstr>
      <vt:lpstr>صححوا على كراساتكم.</vt:lpstr>
      <vt:lpstr>من يقرأ الأساليب المستعملة في صياغة المقدمة: بداية  الحكاية؟   من يوظف أساليب أخرى؟ </vt:lpstr>
      <vt:lpstr>ننتقل إلى العرض من يحدد الأساليب المستعملة في كتابة مقطعي الحدث المربك والعقدة؟ من يوظف أساليب أخرى؟</vt:lpstr>
      <vt:lpstr>من يعيد قراءة  نهاية الحكاية؟   من يقترح نهاية أخرى للحكاية؟ </vt:lpstr>
      <vt:lpstr>اختتام الحصة</vt:lpstr>
      <vt:lpstr>من يذكرنا  بقواعد كتابة الألف اللينة في الفعل؟ </vt:lpstr>
      <vt:lpstr>من  يذكرنا بقواعد كتابة الألف اللينة في الاسم؟ </vt:lpstr>
      <vt:lpstr>من يذكرنا بعناصر تصميم الحكاية الخيالية. </vt:lpstr>
      <vt:lpstr>ضعوا علامة أمام النشاط الأول من  مقطع " أنجز بمفردي" وأنجزوه في المنزل بعد حفظ القاعدة. 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245</cp:revision>
  <dcterms:created xsi:type="dcterms:W3CDTF">2023-09-20T21:35:22Z</dcterms:created>
  <dcterms:modified xsi:type="dcterms:W3CDTF">2026-04-05T13:39:32Z</dcterms:modified>
</cp:coreProperties>
</file>