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104"/>
  </p:notesMasterIdLst>
  <p:handoutMasterIdLst>
    <p:handoutMasterId r:id="rId105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82" r:id="rId42"/>
    <p:sldId id="2147482787" r:id="rId43"/>
    <p:sldId id="2147482788" r:id="rId44"/>
    <p:sldId id="2147482844" r:id="rId45"/>
    <p:sldId id="2147482552" r:id="rId46"/>
    <p:sldId id="2147482589" r:id="rId47"/>
    <p:sldId id="2147482724" r:id="rId48"/>
    <p:sldId id="2147482591" r:id="rId49"/>
    <p:sldId id="2147482831" r:id="rId50"/>
    <p:sldId id="2147482832" r:id="rId51"/>
    <p:sldId id="2147482833" r:id="rId52"/>
    <p:sldId id="2147482834" r:id="rId53"/>
    <p:sldId id="2147482836" r:id="rId54"/>
    <p:sldId id="2147482835" r:id="rId55"/>
    <p:sldId id="2147482837" r:id="rId56"/>
    <p:sldId id="2147482838" r:id="rId57"/>
    <p:sldId id="2147482811" r:id="rId58"/>
    <p:sldId id="2147482842" r:id="rId59"/>
    <p:sldId id="2147482839" r:id="rId60"/>
    <p:sldId id="2147482812" r:id="rId61"/>
    <p:sldId id="2147482753" r:id="rId62"/>
    <p:sldId id="2147482813" r:id="rId63"/>
    <p:sldId id="2147482843" r:id="rId64"/>
    <p:sldId id="2147482695" r:id="rId65"/>
    <p:sldId id="2147482763" r:id="rId66"/>
    <p:sldId id="2147482764" r:id="rId67"/>
    <p:sldId id="2147482845" r:id="rId68"/>
    <p:sldId id="2147482846" r:id="rId69"/>
    <p:sldId id="2147482765" r:id="rId70"/>
    <p:sldId id="2147482766" r:id="rId71"/>
    <p:sldId id="2147482848" r:id="rId72"/>
    <p:sldId id="2147482815" r:id="rId73"/>
    <p:sldId id="2147482849" r:id="rId74"/>
    <p:sldId id="2147482850" r:id="rId75"/>
    <p:sldId id="2147482852" r:id="rId76"/>
    <p:sldId id="2147482816" r:id="rId77"/>
    <p:sldId id="2147482854" r:id="rId78"/>
    <p:sldId id="2147482855" r:id="rId79"/>
    <p:sldId id="2147482856" r:id="rId80"/>
    <p:sldId id="2147482857" r:id="rId81"/>
    <p:sldId id="2147482858" r:id="rId82"/>
    <p:sldId id="2147482861" r:id="rId83"/>
    <p:sldId id="2147482862" r:id="rId84"/>
    <p:sldId id="2147482863" r:id="rId85"/>
    <p:sldId id="2147482864" r:id="rId86"/>
    <p:sldId id="2147482865" r:id="rId87"/>
    <p:sldId id="2147482866" r:id="rId88"/>
    <p:sldId id="2147482817" r:id="rId89"/>
    <p:sldId id="2147482869" r:id="rId90"/>
    <p:sldId id="2147482870" r:id="rId91"/>
    <p:sldId id="2147482871" r:id="rId92"/>
    <p:sldId id="2147482872" r:id="rId93"/>
    <p:sldId id="2147482573" r:id="rId94"/>
    <p:sldId id="2147482739" r:id="rId95"/>
    <p:sldId id="2147482824" r:id="rId96"/>
    <p:sldId id="2147482704" r:id="rId97"/>
    <p:sldId id="2147482625" r:id="rId98"/>
    <p:sldId id="2147482874" r:id="rId99"/>
    <p:sldId id="2147482828" r:id="rId100"/>
    <p:sldId id="2147482705" r:id="rId101"/>
    <p:sldId id="2147482646" r:id="rId102"/>
    <p:sldId id="2147482634" r:id="rId103"/>
  </p:sldIdLst>
  <p:sldSz cx="9144000" cy="6858000" type="screen4x3"/>
  <p:notesSz cx="6858000" cy="9144000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4" autoAdjust="0"/>
    <p:restoredTop sz="94694"/>
  </p:normalViewPr>
  <p:slideViewPr>
    <p:cSldViewPr snapToGrid="0">
      <p:cViewPr varScale="1">
        <p:scale>
          <a:sx n="64" d="100"/>
          <a:sy n="64" d="100"/>
        </p:scale>
        <p:origin x="130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117" Type="http://schemas.openxmlformats.org/officeDocument/2006/relationships/tableStyles" Target="tableStyles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slide" Target="slides/slide8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113" Type="http://schemas.openxmlformats.org/officeDocument/2006/relationships/font" Target="fonts/font8.fntdata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slide" Target="slides/slide84.xml"/><Relationship Id="rId108" Type="http://schemas.openxmlformats.org/officeDocument/2006/relationships/font" Target="fonts/font3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49" Type="http://schemas.openxmlformats.org/officeDocument/2006/relationships/slide" Target="slides/slide30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slide" Target="slides/slide80.xml"/><Relationship Id="rId101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font" Target="fonts/font4.fntdata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font" Target="fonts/font5.fntdata"/><Relationship Id="rId115" Type="http://schemas.openxmlformats.org/officeDocument/2006/relationships/viewProps" Target="viewProps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slide" Target="slides/slide81.xml"/><Relationship Id="rId10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116" Type="http://schemas.openxmlformats.org/officeDocument/2006/relationships/theme" Target="theme/theme1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7.xml"/><Relationship Id="rId57" Type="http://schemas.openxmlformats.org/officeDocument/2006/relationships/slide" Target="slides/slide38.xml"/><Relationship Id="rId106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97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4D47F8-F77F-D97A-D57E-4C1AA3DB8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2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استماع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والتحدث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إثرائية  (20)د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صرف وتحويل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01941" y="3380220"/>
            <a:ext cx="170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ثورة الروبوتات(ح3).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تصريف الفعل المعتل في الماضي.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نتائج ظاهرة معينة.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تلخيص نص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 ثورة الروبوتات."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تصريف الفعل المعتل في الماضي.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التعبير عن نتائج ظاهرة اجتماعية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DBA0DF4-62E8-3B32-AA83-9C4EBD11B0B6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ظاهِرَةٍ</a:t>
            </a:r>
            <a:endParaRPr lang="fr-FR" sz="9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: تَتَرَتَّبُ – تؤدي................إلى..........)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1757EBD-9F01-68A7-F6EF-DB17011F4AA9}"/>
              </a:ext>
            </a:extLst>
          </p:cNvPr>
          <p:cNvSpPr txBox="1"/>
          <p:nvPr/>
        </p:nvSpPr>
        <p:spPr>
          <a:xfrm>
            <a:off x="515433" y="3078839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للتعبير عن نتائج الظاهرة التالية.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BA41546-A30E-DFA3-04B5-150A4D7DA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31E113F-B71E-E55E-8F01-CB65BFCB5995}"/>
              </a:ext>
            </a:extLst>
          </p:cNvPr>
          <p:cNvSpPr/>
          <p:nvPr/>
        </p:nvSpPr>
        <p:spPr>
          <a:xfrm>
            <a:off x="1202948" y="2446098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عَدَمِ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قانونِ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ٱلسَّيْرِ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9633BB-A870-F930-EE72-4F44C18A771D}"/>
              </a:ext>
            </a:extLst>
          </p:cNvPr>
          <p:cNvSpPr txBox="1"/>
          <p:nvPr/>
        </p:nvSpPr>
        <p:spPr>
          <a:xfrm>
            <a:off x="803578" y="485056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36761-FAE4-DAFC-F4C1-5469AEE6D9FD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ثورة الروبوتات(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E70598-F293-9C44-AF36-075E0213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20" y="1584000"/>
            <a:ext cx="3157470" cy="48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 فيها كلمة  " ثورة"؟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C4CFB6-8C29-4FFF-AAAD-00FA27874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20" y="1584000"/>
            <a:ext cx="3157470" cy="48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 الصفحة -98-.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467A78-CD8C-0D25-9759-861C1C550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9" y="2127403"/>
            <a:ext cx="2686339" cy="41204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9779E7-461F-ED29-7019-3BA8FC7310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26" y="1902891"/>
            <a:ext cx="2803256" cy="419783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5A1632-9BCB-4678-03A0-39F2457E48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9" y="2300123"/>
            <a:ext cx="2686340" cy="40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918880" y="3119701"/>
            <a:ext cx="7436720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ما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ٱحْتَفَلَتْ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 ٱلْمَدينَةُ؟</a:t>
            </a: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غَيَّرَ فَرَحَ أَهْلِ ٱلْمَدينَةِ إِلى قَلَقٍ وَخَوْفٍ؟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F2461-6939-EB6B-D008-27C330755AFF}"/>
              </a:ext>
            </a:extLst>
          </p:cNvPr>
          <p:cNvSpPr txBox="1"/>
          <p:nvPr/>
        </p:nvSpPr>
        <p:spPr>
          <a:xfrm>
            <a:off x="904240" y="2987621"/>
            <a:ext cx="7396480" cy="214526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مَنِ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ٱسْتَطاعَ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إِنْقاذَ ٱلْمَدينَةِ مِنْ ثَوْرَةِ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ٱلرّوبوتاتِ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AB5824-7E8B-E7D5-7F61-781661B65EDA}"/>
              </a:ext>
            </a:extLst>
          </p:cNvPr>
          <p:cNvSpPr txBox="1"/>
          <p:nvPr/>
        </p:nvSpPr>
        <p:spPr>
          <a:xfrm>
            <a:off x="745656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كَيْفَ ٱسْتَطاعَتِ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سيرينُ إِصْلاحَ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ٱلْعَطَبِ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لَحِقَ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بِٱلرّوبوتاتِ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A99118-0D04-4F06-7986-73654FCC2975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ٱلْخُلاصَةُ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ٱسْتَنْتَجَها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في نِهايَةِ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9D9D7E-201D-42BF-A84C-1E4E61BFFCD3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A2C560-232D-7C31-AF66-59992E2F3F25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E6B104-23C4-AF94-0314-392A9931FF3F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2CCD76-B158-B865-97BC-B23217B7411B}"/>
              </a:ext>
            </a:extLst>
          </p:cNvPr>
          <p:cNvSpPr txBox="1"/>
          <p:nvPr/>
        </p:nvSpPr>
        <p:spPr>
          <a:xfrm>
            <a:off x="2788028" y="2242563"/>
            <a:ext cx="3567944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 نَوْعِيَّةُ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00FB7A-01D0-6801-323A-3459598EFF64}"/>
              </a:ext>
            </a:extLst>
          </p:cNvPr>
          <p:cNvSpPr txBox="1"/>
          <p:nvPr/>
        </p:nvSpPr>
        <p:spPr>
          <a:xfrm>
            <a:off x="5703344" y="4011915"/>
            <a:ext cx="2464904" cy="851297"/>
          </a:xfrm>
          <a:prstGeom prst="roundRect">
            <a:avLst/>
          </a:prstGeom>
          <a:solidFill>
            <a:srgbClr val="92D050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2866C4-B0C9-22AC-D997-C22421FAF06A}"/>
              </a:ext>
            </a:extLst>
          </p:cNvPr>
          <p:cNvSpPr txBox="1"/>
          <p:nvPr/>
        </p:nvSpPr>
        <p:spPr>
          <a:xfrm>
            <a:off x="761104" y="3965656"/>
            <a:ext cx="246490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01A57E-99F8-0F35-CF1F-FA60BEE69E18}"/>
              </a:ext>
            </a:extLst>
          </p:cNvPr>
          <p:cNvCxnSpPr>
            <a:cxnSpLocks/>
          </p:cNvCxnSpPr>
          <p:nvPr/>
        </p:nvCxnSpPr>
        <p:spPr>
          <a:xfrm>
            <a:off x="4578962" y="3047552"/>
            <a:ext cx="1931020" cy="951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A33F6B2-19A7-7F4F-376F-7F1018DC899A}"/>
              </a:ext>
            </a:extLst>
          </p:cNvPr>
          <p:cNvSpPr txBox="1"/>
          <p:nvPr/>
        </p:nvSpPr>
        <p:spPr>
          <a:xfrm>
            <a:off x="444775" y="4945649"/>
            <a:ext cx="8254449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اَلنَصٌّ أَدَبِيٌّ، لِأَنَّهُ يَحْكي قِصَّةً خَيالِيَّةً بِشَخْصِيّاتٍ وَأَحْداثٍ مُتَخَيَّلَةٍ.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0CFBA-6B6A-5455-B213-2298CC46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40E51-6BF4-C33A-DC23-06F1518F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في هذه الحصة ستتعلمون طريقة صياغة ملخص حكاية.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4D52FB-0023-F10D-0D11-832F998B32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EB0C7F-AB60-3816-E5A6-6A1946DD6B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7CAE23-855F-250E-EC98-54A38CF72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931FB0-64F3-2748-2AB5-003E49697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BAA8AC-B6F8-1485-C7A4-6DC5E1D036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D51E6C-5D99-F5D1-9509-5F58FA9E88D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FC5A44-67A7-F1DA-1518-058B70761AC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C45EBF-97CF-7B60-6ED6-B9AADEFF4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811DC-C988-16F4-E6EF-89BFBB8B808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F9BCE1-5FAD-BEE9-23AA-A2E7093D0F61}"/>
              </a:ext>
            </a:extLst>
          </p:cNvPr>
          <p:cNvSpPr txBox="1"/>
          <p:nvPr/>
        </p:nvSpPr>
        <p:spPr>
          <a:xfrm>
            <a:off x="1256236" y="3276385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سَأَتَعَلَّمُ كَيْفَ أَصوغُ مُلَخَّصَ حِكايَةٍ.</a:t>
            </a:r>
          </a:p>
        </p:txBody>
      </p:sp>
    </p:spTree>
    <p:extLst>
      <p:ext uri="{BB962C8B-B14F-4D97-AF65-F5344CB8AC3E}">
        <p14:creationId xmlns:p14="http://schemas.microsoft.com/office/powerpoint/2010/main" val="310129212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C8165F-3CA3-CF5C-E5D4-8C4D4128376B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324C29-8B85-1386-7483-4CB5642509D0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D3BEDD-A1FF-503A-8BB4-3C237406184A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8FF844-721A-A3A4-DEFA-6CC809852DE8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E87828-F42B-D7E8-CA71-A8B01B626BCF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68FFEA-CEFF-3A15-C71C-0E77865344D7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ملخص حكاية نص " ثورة الروبوتات".  أحدد عناصر الخطاطة في الحكاية؟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44259C-92AC-A3C7-ECB2-2E500023C500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7E8D91-1B9A-4A28-B391-26356839A91D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8ACB21-759A-BD71-155D-C08BEEB303AC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60AACD-1B38-EC72-C629-16C9389A0CD4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7F9209-E692-90D6-2729-41F5C81D1F4B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سأحدد وضعية البداية، ثم تقومون بتحديد باقي العناصر.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B83256-9340-7414-51EB-A4A0347245E9}"/>
              </a:ext>
            </a:extLst>
          </p:cNvPr>
          <p:cNvSpPr txBox="1"/>
          <p:nvPr/>
        </p:nvSpPr>
        <p:spPr>
          <a:xfrm>
            <a:off x="2894853" y="1584000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DE6961E-C896-6280-331C-7B7FAEF5358B}"/>
              </a:ext>
            </a:extLst>
          </p:cNvPr>
          <p:cNvSpPr txBox="1"/>
          <p:nvPr/>
        </p:nvSpPr>
        <p:spPr>
          <a:xfrm>
            <a:off x="546847" y="3060629"/>
            <a:ext cx="7901117" cy="2860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5400" dirty="0"/>
              <a:t>أَعْلَنَ </a:t>
            </a:r>
            <a:r>
              <a:rPr lang="ar-MA" sz="5400" dirty="0" err="1"/>
              <a:t>ٱلْعُلَماءُ</a:t>
            </a:r>
            <a:r>
              <a:rPr lang="ar-MA" sz="5400" dirty="0"/>
              <a:t> عَنْ صُنْعِ أَوَّلِ روبوتٍ يُحاكي ذَكاءَ </a:t>
            </a:r>
            <a:r>
              <a:rPr lang="ar-MA" sz="5400" dirty="0" err="1"/>
              <a:t>ٱلْإِنْسانِ</a:t>
            </a:r>
            <a:r>
              <a:rPr lang="ar-MA" sz="5400" dirty="0"/>
              <a:t>، فَفَرِحَ سُكّانُ ٱلمَدينَةِ </a:t>
            </a:r>
            <a:r>
              <a:rPr lang="ar-MA" sz="5400" dirty="0" err="1"/>
              <a:t>وَٱسْتَعانوا</a:t>
            </a:r>
            <a:r>
              <a:rPr lang="ar-MA" sz="5400" dirty="0"/>
              <a:t> </a:t>
            </a:r>
            <a:r>
              <a:rPr lang="ar-MA" sz="5400" dirty="0" err="1"/>
              <a:t>بِٱلرّوبوتاتِ</a:t>
            </a:r>
            <a:r>
              <a:rPr lang="ar-MA" sz="5400" dirty="0"/>
              <a:t> في حَياتِهِمُ </a:t>
            </a:r>
            <a:r>
              <a:rPr lang="ar-MA" sz="5400" dirty="0" err="1"/>
              <a:t>ٱلْيَوْمِيَّةِ</a:t>
            </a:r>
            <a:r>
              <a:rPr lang="ar-MA" sz="5400" dirty="0"/>
              <a:t>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D502A-518B-E3BE-A655-707B8A2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F1D8B-12F7-B44A-D2B3-6B1D666F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الحدث المربك في الحكاية؟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EE1AA7-1717-1D41-53D5-F5C72E89D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E7290E-7BC6-C6D4-87A8-E994BB5661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55341A-70F8-A829-8B57-9C0097661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640859-47F1-8230-D8DD-A2A062E734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F10A4D-5BAB-DBE4-BB5B-C921660F6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8D980B-4608-3F1E-0852-7267FEF51B6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466733-F54A-D9C3-B2ED-E3D88209D73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0336EE-AC6A-2FC3-2EFD-E81CA43450D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61F02-C06A-163A-82D7-A057376711F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B1F711-D56D-5935-3BBE-E0D5AF1CA4FA}"/>
              </a:ext>
            </a:extLst>
          </p:cNvPr>
          <p:cNvSpPr txBox="1"/>
          <p:nvPr/>
        </p:nvSpPr>
        <p:spPr>
          <a:xfrm>
            <a:off x="2516236" y="3251579"/>
            <a:ext cx="4501682" cy="1328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اَلْحَدَثُ </a:t>
            </a:r>
            <a:r>
              <a:rPr lang="ar-MA" sz="7200" dirty="0" err="1"/>
              <a:t>ٱلْمُرْبِكُ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51285554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773F1-6233-9B89-A5AE-1C97FB865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35235-BF61-CC84-4916-905DEF9D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D00DD5-90F6-6C49-78B5-B37B0FC91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1CE1B2-06EA-F7BE-01CB-D8910E09E2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FF0524-9BB8-0857-EFE6-F22AD05A9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8993B0-1825-481A-86F3-1BDC2CF126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5D5683-2B1D-2D2B-3A30-EB1A378FA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5F5726-C750-6C7D-E6E8-9F41E8D0F8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D253D7-B491-F32B-72E5-D5E5E103838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5315FB-485E-CEB2-76AB-4B5A1D474D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8729F7-18BD-A5ED-2E86-153D6FAC4A5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0C7C99-2E67-4871-A6FD-51BB2182EAA6}"/>
              </a:ext>
            </a:extLst>
          </p:cNvPr>
          <p:cNvSpPr txBox="1"/>
          <p:nvPr/>
        </p:nvSpPr>
        <p:spPr>
          <a:xfrm>
            <a:off x="493059" y="2239092"/>
            <a:ext cx="8024188" cy="34732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6600" dirty="0"/>
              <a:t>بَدَأَتِ </a:t>
            </a:r>
            <a:r>
              <a:rPr lang="ar-MA" sz="6600" dirty="0" err="1"/>
              <a:t>ٱلرّوبوتاتُ</a:t>
            </a:r>
            <a:r>
              <a:rPr lang="ar-MA" sz="6600" dirty="0"/>
              <a:t> تُصْدِرُ تَصَرُّفاتٍ غَريبَةً وَعُدْوانِيَّةً، إِذْ أَخَذَتْ تُعَطِّلُ ٱلْأَجْهِزَةَ وَتُتْلِفُ </a:t>
            </a:r>
            <a:r>
              <a:rPr lang="ar-MA" sz="6600" dirty="0" err="1"/>
              <a:t>ٱلْمَبانِيَ</a:t>
            </a:r>
            <a:r>
              <a:rPr lang="ar-MA" sz="6600" dirty="0"/>
              <a:t> وَتُهاجِمُ </a:t>
            </a:r>
            <a:r>
              <a:rPr lang="ar-MA" sz="6600" dirty="0" err="1"/>
              <a:t>ٱلْمارَّةَ</a:t>
            </a:r>
            <a:r>
              <a:rPr lang="ar-MA" sz="6600" dirty="0"/>
              <a:t>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99054936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652F-B34F-40F7-89F9-078973A5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13D3B-9A89-EF3F-F71E-9924DEC53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الأحداث الرئيسة للعقدة؟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9EADBD2-C513-31B2-AB2F-F5E907C5CE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4374C2-151F-D00F-FB6E-DF7E5B8AC6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D16187-3404-B017-8DF5-BA4CC5DF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1326D7-E191-4269-A31F-C7110B522C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61741B-6DA2-723F-60B8-E3AFA144EA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398A27-C914-5DBD-FE88-53DF6C0BC08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247F4A-55A7-5BAB-1325-5C8BC444948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FC0CD4-A427-6AE0-DDDB-3BCE1E893F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56ADE8-63C9-F673-99E3-F5DA3CE5216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A3CFAA-8E86-230B-1753-C6AD2B516B28}"/>
              </a:ext>
            </a:extLst>
          </p:cNvPr>
          <p:cNvSpPr txBox="1"/>
          <p:nvPr/>
        </p:nvSpPr>
        <p:spPr>
          <a:xfrm>
            <a:off x="1351146" y="3333465"/>
            <a:ext cx="6308013" cy="1328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اَلْأَحْداثُ </a:t>
            </a:r>
            <a:r>
              <a:rPr lang="ar-MA" sz="7200" dirty="0" err="1"/>
              <a:t>ٱلرَّئيسَةُ</a:t>
            </a:r>
            <a:r>
              <a:rPr lang="ar-MA" sz="7200" dirty="0"/>
              <a:t> لِلْعُقْدَةِ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7558468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2FACB-43CB-2629-2FB4-0F84F954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EF2BD-1D61-F018-6935-7F9A4230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1A9FCF-9627-0B92-5DE0-8AF6FDA197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C9D1B4-7B02-0326-DDC4-8F61981413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0EB152-6A81-DFC2-7C57-CB4FE43FB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A70834-2CDF-634A-942F-2BDE94AFD4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F2CB19-BFB2-306D-4545-E73B34FA78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D672DA-144A-1B21-D782-4F2BED751FB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A6618-5653-A666-98B7-54C4F0B56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58350E-B9F1-2122-E40D-45D0CD9DA9A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0AE778-1176-0873-906B-47BD6D2C5BE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41605-9EEE-1CA8-A43D-A46B05711E3F}"/>
              </a:ext>
            </a:extLst>
          </p:cNvPr>
          <p:cNvSpPr txBox="1"/>
          <p:nvPr/>
        </p:nvSpPr>
        <p:spPr>
          <a:xfrm>
            <a:off x="493059" y="1985619"/>
            <a:ext cx="8024188" cy="41883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MA" dirty="0"/>
              <a:t>اِنْكَبَّتْ سيرينُ عَلى حاسوبِها لَيالِيَ طَويلَةً، </a:t>
            </a:r>
            <a:r>
              <a:rPr lang="ar-MA" dirty="0" err="1"/>
              <a:t>وَٱكْتَشَفَتْ</a:t>
            </a:r>
            <a:r>
              <a:rPr lang="ar-MA" dirty="0"/>
              <a:t> أَنَّ خَطَأً في </a:t>
            </a:r>
            <a:r>
              <a:rPr lang="ar-MA" dirty="0" err="1"/>
              <a:t>ٱلْبَرْمَجَةِ</a:t>
            </a:r>
            <a:r>
              <a:rPr lang="ar-MA" dirty="0"/>
              <a:t> هُوَ سَبَبُ عُدوانِيَّةِ </a:t>
            </a:r>
            <a:r>
              <a:rPr lang="ar-MA" dirty="0" err="1"/>
              <a:t>ٱلرّوبوتاتِ</a:t>
            </a:r>
            <a:r>
              <a:rPr lang="ar-MA" dirty="0"/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MA" dirty="0"/>
              <a:t>تَعاوَنَتْ سيرينُ مَعَ فَريقٍ مِنَ </a:t>
            </a:r>
            <a:r>
              <a:rPr lang="ar-MA" dirty="0" err="1"/>
              <a:t>ٱلْعُلَماءِ</a:t>
            </a:r>
            <a:r>
              <a:rPr lang="ar-MA" dirty="0"/>
              <a:t> لِتَطْويرِ بَرْنامَجٍ جَديدٍ قادِرٍ عَلى إِعادَةِ بَرْمَجَةِ </a:t>
            </a:r>
            <a:r>
              <a:rPr lang="ar-MA" dirty="0" err="1"/>
              <a:t>ٱلرّوبوتاتِ</a:t>
            </a:r>
            <a:r>
              <a:rPr lang="ar-MA" dirty="0"/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MA" dirty="0"/>
              <a:t> نَصَبَتْ سيرينُ وَفَريقُها فَخّاً لِلرّوبوتاتِ </a:t>
            </a:r>
            <a:r>
              <a:rPr lang="ar-MA" dirty="0" err="1"/>
              <a:t>ٱلْهائِجَةِ</a:t>
            </a:r>
            <a:r>
              <a:rPr lang="ar-MA" dirty="0"/>
              <a:t> </a:t>
            </a:r>
            <a:r>
              <a:rPr lang="ar-MA" dirty="0" err="1"/>
              <a:t>لِٱخْتِراقِ</a:t>
            </a:r>
            <a:r>
              <a:rPr lang="ar-MA" dirty="0"/>
              <a:t> أَنْظِمَتِها.</a:t>
            </a:r>
          </a:p>
        </p:txBody>
      </p:sp>
    </p:spTree>
    <p:extLst>
      <p:ext uri="{BB962C8B-B14F-4D97-AF65-F5344CB8AC3E}">
        <p14:creationId xmlns:p14="http://schemas.microsoft.com/office/powerpoint/2010/main" val="399693498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46221-6D1B-9DBB-61C6-D8B2CEC3B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300D40-2833-D863-3D5C-C909A7CA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حدث الحل 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5FFCCD-27EC-0A96-C1D6-209E49DC6F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4559D7-AD7F-394E-763C-C302D651BA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9A33A3-C996-A2F6-950C-E3E7CBBB1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40826A-1489-577F-E865-3696B3504E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0FE336-119B-E1E0-11A5-385BDB2B1B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0DCD24-9C9B-97F6-3EB4-07ACB966CA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DD62A9-EA73-557B-1004-6CEDE94ACB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34073C-D139-C927-02D7-199DE3D5F7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8964C3-4BE9-D07D-FCCE-7C7E479210A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6F3AA5-D9F0-F071-7A99-A98D80465EF2}"/>
              </a:ext>
            </a:extLst>
          </p:cNvPr>
          <p:cNvSpPr txBox="1"/>
          <p:nvPr/>
        </p:nvSpPr>
        <p:spPr>
          <a:xfrm>
            <a:off x="1351146" y="3333465"/>
            <a:ext cx="6308013" cy="1328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حَدَثُ </a:t>
            </a:r>
            <a:r>
              <a:rPr lang="ar-MA" sz="7200" dirty="0" err="1"/>
              <a:t>ٱلْحَلِّ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50137575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65373-1C09-DC29-CFAE-82294AC5D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9573E-7855-6B40-01DB-35862BBE8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7FB563-6DC4-04C4-7A32-90D231043C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879660-DE4F-1F79-F058-0500FCE931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D1D52-B203-6008-123A-B0657F54F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C27DD4-59A1-2E13-6FBC-F66B54BD4D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57CE05-19B3-90DD-11E9-76BD202B7F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AE75F35-7295-9C61-AF0A-F86DEE3D15F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80D88A-6DDB-7F90-E098-7F31838815A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560524-B588-7583-C803-EE6C6AE12BE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3E227C-DF71-3C58-5745-61F19F857C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0901AD-19D2-09CE-DBB7-C8713D18ECB6}"/>
              </a:ext>
            </a:extLst>
          </p:cNvPr>
          <p:cNvSpPr txBox="1"/>
          <p:nvPr/>
        </p:nvSpPr>
        <p:spPr>
          <a:xfrm>
            <a:off x="1025295" y="2787555"/>
            <a:ext cx="6959716" cy="25538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نَجَحَتْ سيرينُ  رُفْقَةَ فَريقِها في </a:t>
            </a:r>
            <a:r>
              <a:rPr lang="ar-MA" sz="4800" dirty="0" err="1"/>
              <a:t>ٱخْتِراقِ</a:t>
            </a:r>
            <a:r>
              <a:rPr lang="ar-MA" sz="4800" dirty="0"/>
              <a:t> أَنْظِمَةِ </a:t>
            </a:r>
            <a:r>
              <a:rPr lang="ar-MA" sz="4800" dirty="0" err="1"/>
              <a:t>ٱلرّوبوتاتِ</a:t>
            </a:r>
            <a:r>
              <a:rPr lang="ar-MA" sz="4800" dirty="0"/>
              <a:t> وَإِعادَةِ بَرْمَجَتِها وَتَصْحيحِ </a:t>
            </a:r>
            <a:r>
              <a:rPr lang="ar-MA" sz="4800" dirty="0" err="1"/>
              <a:t>ٱلْعَطَبِ</a:t>
            </a:r>
            <a:r>
              <a:rPr lang="ar-MA" sz="4800" dirty="0"/>
              <a:t> ٱلَّذي لَحِقَ بِها.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20943330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62AC9-44A1-FB7A-20A4-C1DDBA3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6AAB0-358F-469A-EA4A-77C524EB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وضعية النهاية؟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6FE627-FC9F-C849-C803-19B536EA76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960CC6-824C-09C9-E83A-8D67A646B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A7528B-CE10-7B48-9BF9-1DF0D1DE0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35351A-F47D-5F77-0921-21DB108E39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1AD556-A48D-CBC4-6ACE-453731D349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DF98A1-8861-5E0D-50C7-6556160A569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181193-383D-E74F-5E95-277C6B39917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969388-E129-0A9E-B3C5-6C4C164B5B8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879B20-527D-D69C-4DDD-D084A16C78F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22470D-BCB7-A2E9-6365-0185647B77DA}"/>
              </a:ext>
            </a:extLst>
          </p:cNvPr>
          <p:cNvSpPr txBox="1"/>
          <p:nvPr/>
        </p:nvSpPr>
        <p:spPr>
          <a:xfrm>
            <a:off x="1351146" y="3333465"/>
            <a:ext cx="6308013" cy="1328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وَضْعِيَّةُ </a:t>
            </a:r>
            <a:r>
              <a:rPr lang="ar-MA" sz="7200" dirty="0" err="1"/>
              <a:t>ٱلنِّهايَةِ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80007253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500C1-2830-71A8-99EA-B1D4B944A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F432E-6B77-C1AC-8C16-0D9DABA6B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772937-D3A8-7894-34CE-6694A8CD5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8771B6-10B4-5310-33D3-7115A6A24A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703449-8F3F-5C52-C1B4-F1325368B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C99E5C-8408-9A30-5A30-DF5D527F3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EC184C-3E9D-F1CA-69A4-9988D59AD1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3AEEFC-00F5-E9D6-9152-A6E108C06E4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351D6-D603-B081-16D9-58FBEB9B9FE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936EC9-7B25-F1AA-6EC8-5E5FEB961C3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2C4FB4-598D-B714-273F-C9E57968F5B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F6B02F-8665-0F32-8558-8DA9AE6FF3A9}"/>
              </a:ext>
            </a:extLst>
          </p:cNvPr>
          <p:cNvSpPr txBox="1"/>
          <p:nvPr/>
        </p:nvSpPr>
        <p:spPr>
          <a:xfrm>
            <a:off x="598235" y="2623782"/>
            <a:ext cx="7776014" cy="31668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6000" dirty="0"/>
              <a:t>اِسْتَعادَتِ </a:t>
            </a:r>
            <a:r>
              <a:rPr lang="ar-MA" sz="6000" dirty="0" err="1"/>
              <a:t>ٱلرّوبوتاتُ</a:t>
            </a:r>
            <a:r>
              <a:rPr lang="ar-MA" sz="6000" dirty="0"/>
              <a:t> بَرْمَجَتَها </a:t>
            </a:r>
            <a:r>
              <a:rPr lang="ar-MA" sz="6000" dirty="0" err="1"/>
              <a:t>ٱلسَّليمَةَ</a:t>
            </a:r>
            <a:r>
              <a:rPr lang="ar-MA" sz="6000" dirty="0"/>
              <a:t>   وَعادَتْ إِلى مَهامِّها لِخِدْمَةِ </a:t>
            </a:r>
            <a:r>
              <a:rPr lang="ar-MA" sz="6000" dirty="0" err="1"/>
              <a:t>ٱلْإِنْسانِ</a:t>
            </a:r>
            <a:r>
              <a:rPr lang="ar-MA" sz="6000" dirty="0"/>
              <a:t>. وَأَصْبَحَتْ سيرينُ رَمْزاً لِلْأَمَلِ </a:t>
            </a:r>
            <a:r>
              <a:rPr lang="ar-MA" sz="6000" dirty="0" err="1"/>
              <a:t>وَٱلاِبْتِكارِ</a:t>
            </a:r>
            <a:r>
              <a:rPr lang="ar-MA" sz="6000" dirty="0"/>
              <a:t>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55790863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CC41-0CCB-4DAA-921F-69963719D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484C7-6151-A643-1FB6-1F3F770F1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الحصيلة؟ (تتمة الحصيلة في الشريحة الموالية.)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C30180-BEEB-EC17-D9AF-4D5B7ACD5E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11CAA2-9C14-CDF2-D500-D325C6000C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DC4C44-EFB6-4EE9-F1E5-3E5A8B42D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B7AF9B-1CCE-4414-F37F-776189F88F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7130EB-148E-4647-2785-80F2E051EF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3400B5-27E7-B9A5-754B-AFA0CBF32F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6029B-1D66-8572-19B4-2324AEF020C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EF586-E9BC-AFEC-D033-0082D019A0B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5C28DF-9154-5D68-E697-5E5D9E23320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EC3313-04CD-95A9-8566-33B7705655B6}"/>
              </a:ext>
            </a:extLst>
          </p:cNvPr>
          <p:cNvSpPr txBox="1"/>
          <p:nvPr/>
        </p:nvSpPr>
        <p:spPr>
          <a:xfrm>
            <a:off x="546848" y="1427866"/>
            <a:ext cx="713043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3200" dirty="0"/>
              <a:t>أَعْلَنَ </a:t>
            </a:r>
            <a:r>
              <a:rPr lang="ar-MA" sz="3200" dirty="0" err="1"/>
              <a:t>ٱلْعُلَماءُ</a:t>
            </a:r>
            <a:r>
              <a:rPr lang="ar-MA" sz="3200" dirty="0"/>
              <a:t> عَنْ صُنْعِ أَوَّلِ روبوتٍ يُحاكي ذَكاءَ </a:t>
            </a:r>
            <a:r>
              <a:rPr lang="ar-MA" sz="3200" dirty="0" err="1"/>
              <a:t>ٱلْإِنْسانِ</a:t>
            </a:r>
            <a:r>
              <a:rPr lang="ar-MA" sz="3200" dirty="0"/>
              <a:t>، فَفَرِحَ سُكّانُ ٱلمَدينَةِ </a:t>
            </a:r>
            <a:r>
              <a:rPr lang="ar-MA" sz="3200" dirty="0" err="1"/>
              <a:t>وَٱسْتَعانوا</a:t>
            </a:r>
            <a:r>
              <a:rPr lang="ar-MA" sz="3200" dirty="0"/>
              <a:t> </a:t>
            </a:r>
            <a:r>
              <a:rPr lang="ar-MA" sz="3200" dirty="0" err="1"/>
              <a:t>بِٱلرّوبوتاتِ</a:t>
            </a:r>
            <a:r>
              <a:rPr lang="ar-MA" sz="3200" dirty="0"/>
              <a:t> في حَياتِهِمْ </a:t>
            </a:r>
            <a:r>
              <a:rPr lang="ar-MA" sz="3200" dirty="0" err="1"/>
              <a:t>ٱلْيَوْمِيَّةِ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CB0DCB8-6A34-2A76-785E-E544FD49AE73}"/>
              </a:ext>
            </a:extLst>
          </p:cNvPr>
          <p:cNvSpPr txBox="1"/>
          <p:nvPr/>
        </p:nvSpPr>
        <p:spPr>
          <a:xfrm>
            <a:off x="546848" y="2688513"/>
            <a:ext cx="713043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بَدَأَتِ </a:t>
            </a:r>
            <a:r>
              <a:rPr lang="ar-MA" dirty="0" err="1"/>
              <a:t>ٱلرّوبوتاتُ</a:t>
            </a:r>
            <a:r>
              <a:rPr lang="ar-MA" dirty="0"/>
              <a:t> تُصْدِرُ تَصَرُّفاتٍ غَريبَةً وَعُدوانِيَّةً، إِذْ أَخَذَتْ تُعَطِّلُ ٱلْأَجْهِزَةَ وَتُتْلِفُ </a:t>
            </a:r>
            <a:r>
              <a:rPr lang="ar-MA" dirty="0" err="1"/>
              <a:t>ٱلْمَبانِيَ</a:t>
            </a:r>
            <a:r>
              <a:rPr lang="ar-MA" dirty="0"/>
              <a:t> وَتُهاجِمُ </a:t>
            </a:r>
            <a:r>
              <a:rPr lang="ar-MA" dirty="0" err="1"/>
              <a:t>ٱلْمارَّةَ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194D25-1EE7-87C6-384A-F1643DF022F0}"/>
              </a:ext>
            </a:extLst>
          </p:cNvPr>
          <p:cNvSpPr txBox="1"/>
          <p:nvPr/>
        </p:nvSpPr>
        <p:spPr>
          <a:xfrm>
            <a:off x="546847" y="3885428"/>
            <a:ext cx="7220009" cy="282630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اِنْكَبَّتْ سيرينُ عَلى حاسوبِها لَيالِيَ طَويلَةً، </a:t>
            </a:r>
            <a:r>
              <a:rPr lang="ar-MA" dirty="0" err="1"/>
              <a:t>وَٱكْتَشَفَتْ</a:t>
            </a:r>
            <a:r>
              <a:rPr lang="ar-MA" dirty="0"/>
              <a:t> أَنَّ خَطَأً في </a:t>
            </a:r>
            <a:r>
              <a:rPr lang="ar-MA" dirty="0" err="1"/>
              <a:t>ٱلْبَرْمَجَةِ</a:t>
            </a:r>
            <a:r>
              <a:rPr lang="ar-MA" dirty="0"/>
              <a:t> هُوَ سَبَبُ عُدْوانِيَّةِ </a:t>
            </a:r>
            <a:r>
              <a:rPr lang="ar-MA" dirty="0" err="1"/>
              <a:t>ٱلرّوبوتاتِ</a:t>
            </a:r>
            <a:r>
              <a:rPr lang="ar-MA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تَعاوَنَتْ سيرينُ مَعَ فَريقٍ مِنَ </a:t>
            </a:r>
            <a:r>
              <a:rPr lang="ar-MA" dirty="0" err="1"/>
              <a:t>ٱلْعُلَماءِ</a:t>
            </a:r>
            <a:r>
              <a:rPr lang="ar-MA" dirty="0"/>
              <a:t> لِتَطْويرِ بَرْنامَجٍ جَديدٍ قادِرٍ عَلى إِعادَةِ بَرْمَجَةِ </a:t>
            </a:r>
            <a:r>
              <a:rPr lang="ar-MA" dirty="0" err="1"/>
              <a:t>ٱلرّوبوتاتِ</a:t>
            </a:r>
            <a:r>
              <a:rPr lang="ar-MA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 نَصَبَتْ سيرينُ وَفَريقُها فَخّاً لِلرّوبوتاتِ </a:t>
            </a:r>
            <a:r>
              <a:rPr lang="ar-MA" dirty="0" err="1"/>
              <a:t>ٱلْهائِجَةِ</a:t>
            </a:r>
            <a:r>
              <a:rPr lang="ar-MA" dirty="0"/>
              <a:t> </a:t>
            </a:r>
            <a:r>
              <a:rPr lang="ar-MA" dirty="0" err="1"/>
              <a:t>لِٱخْتِراقِ</a:t>
            </a:r>
            <a:r>
              <a:rPr lang="ar-MA" dirty="0"/>
              <a:t> أَنْظِمَتِها.</a:t>
            </a:r>
          </a:p>
        </p:txBody>
      </p:sp>
    </p:spTree>
    <p:extLst>
      <p:ext uri="{BB962C8B-B14F-4D97-AF65-F5344CB8AC3E}">
        <p14:creationId xmlns:p14="http://schemas.microsoft.com/office/powerpoint/2010/main" val="192145313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2838D-0CC5-77C2-8C6E-4CB8C036B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DADBA3-6F01-D56F-3763-C69A1B0C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الحصيلة؟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90E8B5-D114-9EAA-9FFA-A88FEB93F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7DB75D-D6C3-374D-6A69-BA026570F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735AD-22F3-8EFC-54C7-50827CAA7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629565-1199-93CD-82C5-4EA922C6A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84558D-B9AD-7FDA-EAAF-1E469CD33C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71D872-A298-C565-4CAD-915C977179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60D653-87B5-E356-AAF4-95C6B8A3AA7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D0A82-8065-0DC1-0D6E-CD8AFC2059E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E558E-8B6C-1178-329A-B0F42EC3120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AD6EB25-B9F0-744B-59F9-ABB8DCFA4148}"/>
              </a:ext>
            </a:extLst>
          </p:cNvPr>
          <p:cNvSpPr txBox="1"/>
          <p:nvPr/>
        </p:nvSpPr>
        <p:spPr>
          <a:xfrm>
            <a:off x="964533" y="2100977"/>
            <a:ext cx="7319658" cy="1328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نَجَحَتْ سيرينُ  رُفْقَةَ فَريقِها في </a:t>
            </a:r>
            <a:r>
              <a:rPr lang="ar-MA" sz="3600" dirty="0" err="1"/>
              <a:t>ٱخْتِراقِ</a:t>
            </a:r>
            <a:r>
              <a:rPr lang="ar-MA" sz="3600" dirty="0"/>
              <a:t> أَنْظِمَةِ </a:t>
            </a:r>
            <a:r>
              <a:rPr lang="ar-MA" sz="3600" dirty="0" err="1"/>
              <a:t>ٱلرّوبوتاتِ</a:t>
            </a:r>
            <a:r>
              <a:rPr lang="ar-MA" sz="3600" dirty="0"/>
              <a:t> وَإِعادَةِ بَرْمَجَتِها وَتَصْحيحِ </a:t>
            </a:r>
            <a:r>
              <a:rPr lang="ar-MA" sz="3600" dirty="0" err="1"/>
              <a:t>ٱلْعَطَبِ</a:t>
            </a:r>
            <a:r>
              <a:rPr lang="ar-MA" sz="3600" dirty="0"/>
              <a:t> ٱلَّذي لَحِقَ بِها.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C97AE2-6C10-2711-89FB-BBD21BEA1BA7}"/>
              </a:ext>
            </a:extLst>
          </p:cNvPr>
          <p:cNvSpPr txBox="1"/>
          <p:nvPr/>
        </p:nvSpPr>
        <p:spPr>
          <a:xfrm>
            <a:off x="964533" y="4227388"/>
            <a:ext cx="7319658" cy="173664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3600" dirty="0"/>
              <a:t>اِسْتَعادَتِ </a:t>
            </a:r>
            <a:r>
              <a:rPr lang="ar-MA" sz="3600" dirty="0" err="1"/>
              <a:t>ٱلرّوبوتاتُ</a:t>
            </a:r>
            <a:r>
              <a:rPr lang="ar-MA" sz="3600" dirty="0"/>
              <a:t> بَرْمَجَتَها </a:t>
            </a:r>
            <a:r>
              <a:rPr lang="ar-MA" sz="3600" dirty="0" err="1"/>
              <a:t>ٱلسَّليمَةَ</a:t>
            </a:r>
            <a:r>
              <a:rPr lang="ar-MA" sz="3600" dirty="0"/>
              <a:t> وَعادَتْ إِلى مَهامِّها لِخِدْمَةِ </a:t>
            </a:r>
            <a:r>
              <a:rPr lang="ar-MA" sz="3600" dirty="0" err="1"/>
              <a:t>ٱلْإِنْسانِ</a:t>
            </a:r>
            <a:r>
              <a:rPr lang="ar-MA" sz="3600" dirty="0"/>
              <a:t>. وَأَصْبَحَتْ سيرينُ رَمْزاً لِلْأَمَلِ </a:t>
            </a:r>
            <a:r>
              <a:rPr lang="ar-MA" sz="3600" dirty="0" err="1"/>
              <a:t>وَٱلاِبْتِكارِ</a:t>
            </a:r>
            <a:r>
              <a:rPr lang="ar-MA" sz="6000" dirty="0"/>
              <a:t>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11607812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F96DC-981F-AD62-4AE3-B6917893E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FF828-C87C-0CD0-5F8A-C655FB396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من يذكرنا بالأساليب التي تساعدنا على كتابة كل مقطع. نبدأ بمقطع البداية.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أساليب بقية المقاطع.)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4FEB13-A02C-CDB1-750A-BB39CB386B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D833A5-48B4-3EEB-E7A6-4EC8101E71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F5FFE4-5A61-8A75-129D-473C6B965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F8EB3C-2647-D0AE-9B7F-D524D372E1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D0C5D2-8AEB-7091-6815-7A7E34215B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DF22A2-CF70-5FD9-1B4E-2C71FF4AB15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2F05D-4A18-BD7C-940D-86180050CA1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64C6C4-CECC-A19A-86FA-D6F563FF16F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2C9CE8-1833-EC5B-BCD2-822F45C7A57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BC4D61-AA86-D1A4-A43A-9DA6EC3D31E6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28D662F-034A-167E-B9E2-CA707A926024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3B82EE4-CDA0-91A8-4258-9D178D22BD74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2A2CBB-FAEC-788B-E909-E50F0B849220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1643AB1-782D-DAFC-A054-32DE9A0D06C7}"/>
              </a:ext>
            </a:extLst>
          </p:cNvPr>
          <p:cNvSpPr txBox="1"/>
          <p:nvPr/>
        </p:nvSpPr>
        <p:spPr>
          <a:xfrm>
            <a:off x="496111" y="4567103"/>
            <a:ext cx="4370314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90774D19-ADC4-4D2F-5844-F6769AE10D6E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11CA9C22-756F-D92C-CB0D-E47A06D9C204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10975479-966A-F5C3-912D-8049DCDD677B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6DA52D1-5A6C-685C-355E-6A4A78E38694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5AADDD8-8FBF-105C-5501-4E36DB98BE61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90DAEB9-C7FF-E209-922E-EB7EAFBAEC6F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75D6C3D-C5F5-D1BA-14AF-B68643349C9C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485211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4D1D1-8F61-3A67-39CF-367C3A139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B8DC3-1642-3040-821E-87535475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البحث، اربطوا بين عناصر الحكاية باستعمال أساليب مناسبة للحصول على ملخص الحكاية.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DD2662-CD97-24C7-9924-137B653CA7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AE3672-79CD-EA24-4D6A-6BB9FE1A7A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3F895A-BCE4-54D7-3909-43BA826B7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CFDA61-BA0B-4822-5125-6636E148B7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14A5DB-2E30-3DBF-A25B-F8D7C9412B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955475-78FF-1652-312C-375643BEA3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0E2DDD-4B27-3359-A0A5-05F1C5AB4DF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D0376-82CD-F561-574F-F5862FE602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ED8C3-176C-B488-78C2-DF138C2073C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F2DE66F-FAC8-90A0-930E-C8CD15FE06C5}"/>
              </a:ext>
            </a:extLst>
          </p:cNvPr>
          <p:cNvSpPr txBox="1"/>
          <p:nvPr/>
        </p:nvSpPr>
        <p:spPr>
          <a:xfrm>
            <a:off x="967402" y="3429000"/>
            <a:ext cx="7376159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أَكْتُبُ عَلى دَفْتَري مُلَخَّصَ نَصِّ "ثَوْرَةُ </a:t>
            </a:r>
            <a:r>
              <a:rPr lang="ar-MA" sz="4800" dirty="0" err="1"/>
              <a:t>ٱلرّوبوتاتِ</a:t>
            </a:r>
            <a:r>
              <a:rPr lang="ar-MA" sz="4800" dirty="0"/>
              <a:t>".</a:t>
            </a:r>
            <a:endParaRPr lang="fr-FR" sz="48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E8A33D-1556-1264-1A7B-FCDD0E91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" y="1421108"/>
            <a:ext cx="841110" cy="96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212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7E662B-C404-8D7C-1AE2-2AD154120E63}"/>
              </a:ext>
            </a:extLst>
          </p:cNvPr>
          <p:cNvSpPr txBox="1"/>
          <p:nvPr/>
        </p:nvSpPr>
        <p:spPr>
          <a:xfrm>
            <a:off x="546847" y="1896769"/>
            <a:ext cx="80856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أَعْلَنَ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ٱلْعُلَماءُ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صُنْعِ أَوَّلِ روبوتٍ يُحاكي ذَكاءَ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فَفَرِحَ سُكّانُ ٱلْمَدينَةِ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وَٱسْتَعانوا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بِٱلرّوبوتاتِ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حَياتِهِمُ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أَنَّها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بَدَأَتْ تُصْدِرُ تَصَرُّفاتٍ غَريبَةً وَعُدْوانِيَّةً، إِذْ أَخَذَتْ تُعَطِّلُ ٱلْأَجْهِزَةَ وَتُتْلِفُ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ٱلْمَبانِيَ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وَتُهاجِمُ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ٱلْمارَّةَ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وَلِمُواجَهَةِ هذا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ٱلْخَطَرِ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اِنْكَبَّتْ سيرينُ عَلى حاسوبِها لَيالِيَ طَويلَةً،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وَٱكْتَشَفَتْ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خَطَأً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ٱلْبَرْمَجَةِ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سَبَبُ عُدوانِيَّةِ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ٱلرّوبوتاتِ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تَعاوَنَتْ مَعَ فَريقٍ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ٱلْعُلَماءِ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لِتَطْويرِ بَرْنامَجٍ جَديدٍ وَنَصْبِ فَخٍّ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لِٱخْتِراقِ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أَنْظِمَتِها.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نَجَحَتْ سيرينُ في إِعادَةِ بَرْمَجَةِ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ٱلرّوبوتاتِ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فَٱسْتَعادَتْ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بَرْمَجَتَها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ٱلسَّليمَةَ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وَعادَتْ إِلى مَهامِّها في خِدْمَةِ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وَأَصْبَحَتْ سيرينُ رَمْزاً لِلْأَمَلِ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وَٱلاِبْتِكارِ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C0D0-568B-7B39-0952-B55A9922D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B376E-DDA3-5776-7A74-ACEEDF0D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صياغة ملخص حكاية؟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215EA1-E308-1499-97C2-12D9A54AF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7E0237-9D76-3AC0-72A9-E31606566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CB01A0-0CF5-C3FB-0A76-D7C8C9F3C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8C5AA9-5428-EC4F-5646-38C943C66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22D746-6A69-C6BD-8E8D-1F685BDAC9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1EE90F-8BDE-DA81-9EF7-3C2F40F3DF2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E3CAE-3DAF-B716-DA42-9927ED52C76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D8943B-E2B9-BF53-E0FD-C36C4E7275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08B807-AE44-FE06-FA3B-4BDA234FED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8B5EDE7-44E8-5D81-E23D-3044222BF60B}"/>
              </a:ext>
            </a:extLst>
          </p:cNvPr>
          <p:cNvSpPr txBox="1"/>
          <p:nvPr/>
        </p:nvSpPr>
        <p:spPr>
          <a:xfrm>
            <a:off x="1259840" y="3288337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مُلَخَّصَ حِكايَةٍ 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273160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2EADB-62EC-177B-672B-BB3FDD07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1E124-3DC9-8ECD-9E0D-BBF92EC4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F1D9E8-118D-4B14-96C5-7363BF5A4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3A8D09-C4EE-2B21-C5FC-2FC1F5CB5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2286D3-62EE-FC9F-7944-D5091EB6E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AE0EC3-9713-5B9F-5088-EAA2C3C4E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41A343-98F3-A930-C814-9EA350D742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9FE3C0-9019-5AC6-A877-6AC3D988E75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1A8D9E-F3C5-CDA6-CE2B-DAC692F792B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050E08-97E0-B0AE-4C18-4F1906A7670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C95297-9E64-124D-E4E1-AEFFBB6D5F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82DFEC8-D7AE-90BB-8F52-E15F12DBEFD6}"/>
              </a:ext>
            </a:extLst>
          </p:cNvPr>
          <p:cNvSpPr txBox="1"/>
          <p:nvPr/>
        </p:nvSpPr>
        <p:spPr>
          <a:xfrm>
            <a:off x="607747" y="2668577"/>
            <a:ext cx="7794811" cy="2860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	أَرْسُمُ خُطاطَةَ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وَأُعَبِّئُها؛</a:t>
            </a:r>
          </a:p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  أَكْتُبُ نَصّاً مُنْسَجِماً يَضُمُّ عَناصِرَ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ٱلْخُطاطَةِ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مُسْتَعْمِلاً أَدَواتِ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</a:p>
        </p:txBody>
      </p:sp>
    </p:spTree>
    <p:extLst>
      <p:ext uri="{BB962C8B-B14F-4D97-AF65-F5344CB8AC3E}">
        <p14:creationId xmlns:p14="http://schemas.microsoft.com/office/powerpoint/2010/main" val="31781162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تصريف الفعل المعتل في الماضي.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طريقة تصريف الفعل المعتل في الماضي 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410824" y="2904972"/>
            <a:ext cx="8188657" cy="2451735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أَتَذَكَّرُ أَنْواعَ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ٱلْمُعْتَلِّ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أَتَدَرَّبُ عَلى تَصْريفِ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ٱلْمُعْتَلِّ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الفعل المعتل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اَلْفِعْلُ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ٱلْمُعْتَلُّ</a:t>
            </a:r>
            <a:endParaRPr lang="ar-MA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2D227-D6A3-346B-254A-0E7399B76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35556-59A1-7408-7BFF-9B1405A6F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05013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التنبيه إلى أن حروف العلة سميت بذلك الاسم لأنها لا تثبت على حال عند تصريف الفعل ( مثال قال 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09A639-85A9-A9C8-5D06-11075442A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96E37E2-19B4-9878-14AD-D3C8495930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F9C6A2-1B14-1CFD-4D8D-224E553F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A1EB90-433B-C338-5566-18B41D161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803EA9-028C-EF75-0FA9-E2D6633633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66B5C3-BDA3-1DC6-A514-A4FE9E318D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8DB7CC-A8A7-0675-0696-E4006831C3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D8F393-8477-EF66-CB15-3550D2A9451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F0ACB9-BB9A-5BA9-0C57-315D896E6ED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7A58C3-45B7-1CBB-AE42-D169CF92D794}"/>
              </a:ext>
            </a:extLst>
          </p:cNvPr>
          <p:cNvSpPr txBox="1"/>
          <p:nvPr/>
        </p:nvSpPr>
        <p:spPr>
          <a:xfrm>
            <a:off x="693332" y="2169894"/>
            <a:ext cx="7942667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ما كانَ أَحَدُ حُروفِهِ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ٱلْأَصْلِيَّةِ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حَرْفَ عِلَّةٍ.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حُروفُ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ٱلْعِلَّةِ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هِيَ : 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و-ا-ي 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سُمِيّتْ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ٱ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لْحُروفُ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و-ا-ي</a:t>
            </a: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حُروف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ٱلْعِلَّةِ لِأَنَّها 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تَثْبُتُ عَلى حالٍ عِنْدَ تَصْريفِ </a:t>
            </a:r>
            <a:r>
              <a:rPr lang="ar-MA" sz="3200" b="1" dirty="0" err="1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ٱلْفِعْلِ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ٱلْمُعْتَلِّ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(قالَ – يَقولُ – قُلْ ). 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16374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1C43C-A2CE-CA8C-AE19-7CC81F01A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80D9B-2507-EDE3-5AF9-4DE58EE7A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بأقسام الفعل المعتل؟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97E6AD-F022-A576-9FB5-923555E42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20F874-A9C1-17F9-7DEA-308151C92A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2D4821-8B0A-13C3-E08B-5C019EAA0A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1688FD-55FD-33CA-DB20-9118E5223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991F67-92AE-3985-A4E4-E981334EDE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658DF4-AF31-FA1F-AA94-CE5725EDE8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B660B9-A1D2-A55F-5666-723049D500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418C5F-FA2E-B2C8-CCCB-5E2113DAFFC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9B18F1-D6A1-119E-1423-3595A010762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68D482-43CE-C423-6ECA-03D317775789}"/>
              </a:ext>
            </a:extLst>
          </p:cNvPr>
          <p:cNvSpPr/>
          <p:nvPr/>
        </p:nvSpPr>
        <p:spPr>
          <a:xfrm>
            <a:off x="1692027" y="3199388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أَقْسامُ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ٱلْفِعْلِ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ٱلْمُعْتَلِّ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312530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 لكل قسم.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D55E63-52A3-BFD9-F7BB-39A6E0ED9625}"/>
              </a:ext>
            </a:extLst>
          </p:cNvPr>
          <p:cNvSpPr txBox="1"/>
          <p:nvPr/>
        </p:nvSpPr>
        <p:spPr>
          <a:xfrm>
            <a:off x="388475" y="1905734"/>
            <a:ext cx="83592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اَلْفِعْلُ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أَرْبَعَةُ أَقْسامٍ :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اَلْمِثالُ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أَوَّلُهُ حَرْفَ عِلَّةٍ ( وَجَدَ – وَعَدَ – وَصَلَ ...)؛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اَلْأَجْوَفُ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ما كانَ وَسَطُهُ حَرْفَ عِلَّةٍ ( قالَ – باعَ – عادَ...)؛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اَلنّاقِصُ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آخِرُهُ حَرْفَ عِلَّةٍ ( سَقى – نَما- بَنى...)؛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اَللَّفيفُ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فيهِ حَرْفا عِلَّةٍ، وَهُوَ نَوْعانِ:</a:t>
            </a:r>
          </a:p>
          <a:p>
            <a:pPr marL="447675" indent="-274638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</a:t>
            </a:r>
            <a:r>
              <a:rPr lang="ar-AE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لفيفُ </a:t>
            </a:r>
            <a:r>
              <a:rPr lang="ar-MA" sz="2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ٱلْمَفْروقُ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أَوَّلُهُ وَآخِرُهُ حَرْفي عِلَّةٍ ( وَقى- وَعى ...)؛ </a:t>
            </a:r>
          </a:p>
          <a:p>
            <a:pPr marL="447675" indent="-274638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</a:t>
            </a:r>
            <a:r>
              <a:rPr lang="ar-AE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لفيفُ </a:t>
            </a:r>
            <a:r>
              <a:rPr lang="ar-MA" sz="2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ٱلْمَقْرونُ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ما كانَ  وَسَطُهُ وَآخِرُهُ حَرْفي عِلَّةٍ ( رَوى- هَوى...) 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بتصريف الفعل المثال في الماضي. انتبهوا إلى القاعدة التالية.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07499D-C518-A74A-272A-CEAE9A405E54}"/>
              </a:ext>
            </a:extLst>
          </p:cNvPr>
          <p:cNvSpPr/>
          <p:nvPr/>
        </p:nvSpPr>
        <p:spPr>
          <a:xfrm>
            <a:off x="2072319" y="1770222"/>
            <a:ext cx="4340665" cy="10630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ٱلْمِثالُ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FD24E2F-4277-A0AC-FD0B-A22A561051F8}"/>
              </a:ext>
            </a:extLst>
          </p:cNvPr>
          <p:cNvSpPr/>
          <p:nvPr/>
        </p:nvSpPr>
        <p:spPr>
          <a:xfrm>
            <a:off x="2004564" y="3939222"/>
            <a:ext cx="5134872" cy="12093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أُصَرِّفُهُ دونَ تَغْييرٍ في حُروفِهِ.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07BF780-51E5-5642-2753-6F1A96003B88}"/>
              </a:ext>
            </a:extLst>
          </p:cNvPr>
          <p:cNvSpPr/>
          <p:nvPr/>
        </p:nvSpPr>
        <p:spPr>
          <a:xfrm>
            <a:off x="4199255" y="3227070"/>
            <a:ext cx="372745" cy="4038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4400"/>
          </a:p>
        </p:txBody>
      </p:sp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67E5E-FD5C-E3B2-559C-592E2BD71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3D805-8EB2-D132-7E82-72C90A06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مثال: فعل " وجد". سأصرفه مع ضمائر المتكلم وتواصلون تصريفه مع بقية الضمائر. " 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بعدم وقوع أي تغيير في حروف الفعل الأصلية. 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084E5E-FCA4-06DE-21A3-7EBBC88E2E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F0BCA8-5634-77B3-A2DA-1C765FDB90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9C57F5-112F-5886-BEBE-854F813AB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04707A-2C3F-8CD6-F14F-46F2D6659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5850A2-D0FC-4FE0-394E-1AA6B9AF7F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69827-DED6-DF7B-F96F-081249D868B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A0F893-56E3-0B36-18F3-4AA466BA03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CFC4BD-B974-ADD4-726A-8DFCE5CE773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91B44-82CE-43F9-1A3B-2686268A6F2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21242528-3DC2-73E1-5918-76032972B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243037"/>
              </p:ext>
            </p:extLst>
          </p:nvPr>
        </p:nvGraphicFramePr>
        <p:xfrm>
          <a:off x="1513531" y="3076403"/>
          <a:ext cx="5760438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38575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22186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318654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ٱلْمُتَكَلِّمِ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أَنا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نا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نَحْنُ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FECDAB44-E308-29B9-3F8A-CEB616FE58E5}"/>
              </a:ext>
            </a:extLst>
          </p:cNvPr>
          <p:cNvSpPr txBox="1"/>
          <p:nvPr/>
        </p:nvSpPr>
        <p:spPr>
          <a:xfrm>
            <a:off x="3428550" y="1584000"/>
            <a:ext cx="1930400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81634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9A55-F99C-CC40-7C9F-1ECA0E79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B8F70-83AC-8B08-585B-21EDFFB1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"وجد" مع ضمائر المخاطب؟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E3B800-FB60-1633-0BDC-304B16257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6E07BC-A41B-DEEA-3B24-6B20DABD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850ED5-FBD7-FB2C-E97A-FFEE6371B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ED1FAE-53CF-505F-1242-378D6282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F1158C-2E8D-EF47-294C-D2068D1E4B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94EF38-30D1-54A8-B7B9-89578E1E3A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3894AD-0D04-7EA4-5AED-8FB862AE35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E91FAD-C345-DECB-0722-D4A539E246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B25F57-57DE-835F-EB77-3FD3EE07C57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842524A-B1CD-E171-E746-273C381E7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099702"/>
              </p:ext>
            </p:extLst>
          </p:nvPr>
        </p:nvGraphicFramePr>
        <p:xfrm>
          <a:off x="894080" y="2261520"/>
          <a:ext cx="617728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9F410A9-1831-98C7-FC35-92D23C046E2A}"/>
              </a:ext>
            </a:extLst>
          </p:cNvPr>
          <p:cNvSpPr txBox="1"/>
          <p:nvPr/>
        </p:nvSpPr>
        <p:spPr>
          <a:xfrm>
            <a:off x="3261884" y="1423163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522635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FFCA8-7931-7C53-7226-166B2DFD7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6BD77C-4ACD-582B-BD00-93D6E136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بعدم وقوع أي تغيير في حروف الفعل الأصلية.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F3549D-9781-75C5-0A7D-8F97D9438C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F9A904-C257-3CC3-5722-720B08BB6E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95A7F-6AEC-8C26-24D6-49F8A8BA6C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17383F-3240-97AE-DFE2-8956E296D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4587B4-5672-7C47-DB08-065BF0CB25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DFB88A-6402-F0D1-9337-E3642AE017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40235A-6517-3378-B04F-78A9CF11D09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2B9296-64C7-19D1-218E-179CD2DFCBB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249B33-88D0-8183-E3BD-445788F62A0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228117-ED1D-C579-A976-FD5E4565F5CB}"/>
              </a:ext>
            </a:extLst>
          </p:cNvPr>
          <p:cNvSpPr txBox="1"/>
          <p:nvPr/>
        </p:nvSpPr>
        <p:spPr>
          <a:xfrm>
            <a:off x="3261884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CB5497A-9474-1FFF-1719-4CFFD1616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586066"/>
              </p:ext>
            </p:extLst>
          </p:nvPr>
        </p:nvGraphicFramePr>
        <p:xfrm>
          <a:off x="1256236" y="2261520"/>
          <a:ext cx="617728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تُما</a:t>
                      </a:r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وَجَدْت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ُم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تُنَّ</a:t>
                      </a:r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01449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16821-2C5C-4BEA-C4F3-ED1A37388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8E522-1A1A-7980-3F41-ED9EC456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"وجد" مع ضمائر الغائب؟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41405F-F2E7-7364-A963-A93B75B070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70D576-6F61-3083-024E-EC54677CD4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08DA98-E5AE-C66E-F7B1-42B9456794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8283C0-9C09-13C9-0732-5631CE5DCB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1F94C1-5A54-F949-0027-F7B22C170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B6D417-5555-F96C-628B-5791C3A832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7C615F-3C25-3FFC-26FC-FC2EAA50B5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919584-FA88-DADE-5957-587050FD6E4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87DE8-CBDD-5608-6A0F-A039C3DCEA5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7D21BD9-AC17-8978-A21F-83AE6A596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208889"/>
              </p:ext>
            </p:extLst>
          </p:nvPr>
        </p:nvGraphicFramePr>
        <p:xfrm>
          <a:off x="1235723" y="2261519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212F227-F15A-63AB-5AF7-0F45C4F4B9CE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194820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5F45C-ABD9-EA61-1763-376599F4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091DC-38C0-AA30-6423-2284EB4FB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بعدم وقوع أي تغيير في حروف الفعل الأصلية.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F1CB30-E5BE-A9A6-0C49-F4B0E7B04F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BC03F3-F15B-BE24-2A6A-FDA6B7A34B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C9A996-0E8D-7F82-FA67-A6C30DBE71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A6C7B3-7082-2221-7467-540837561C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F94CCF-547D-0FA2-A4E4-3C7FCE00A8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6B659D-0CD7-1F01-89BF-CDBB2F245E5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5A2BA5-14F0-E37E-06AA-4B519423E6F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BB4466-E620-7C18-1750-F5AB3361FCF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23E96C-92E4-4779-4678-5F2946F3DAC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BBF0339-9F82-0371-5349-97F7DABB7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576907"/>
              </p:ext>
            </p:extLst>
          </p:nvPr>
        </p:nvGraphicFramePr>
        <p:xfrm>
          <a:off x="1235723" y="2261519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وَجَدَ</a:t>
                      </a:r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تْ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</a:t>
                      </a:r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وَجَدَتــ</a:t>
                      </a:r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ــا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</a:t>
                      </a:r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وا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وَجَدْ</a:t>
                      </a:r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46FFBDD-FBC5-8D13-BD09-5B6FDD4011A0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952724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2A3E-AF76-935C-EDD8-B10D33F9E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CB82B-AB83-3322-1AF8-C4820ABF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تصريف الفعل الأجوف في الماضي . انتبهوا إلى القاعدة التالية.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A043ED-7928-7ECF-EA33-9D290AE78B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6D3685-A4B6-F438-452A-9732B958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AA4215-04AC-8A4A-B117-A9DA33C85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F2B6E-63FA-4697-1084-249F3E712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05C2B9-A196-7E0D-15C3-1BDA5B3A4A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CB1C03-4BFE-13E5-1678-40682F826C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55A951-8BB1-1B84-5A49-1E40B510DE6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38C80F-3A9C-F7F6-7146-BA3F6D7F0A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8876C6-FFE6-D8F2-6FCA-FFB0435243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267A5E-75D6-FB5F-3EF4-514686B1898D}"/>
              </a:ext>
            </a:extLst>
          </p:cNvPr>
          <p:cNvSpPr/>
          <p:nvPr/>
        </p:nvSpPr>
        <p:spPr>
          <a:xfrm>
            <a:off x="2894853" y="2314073"/>
            <a:ext cx="3514353" cy="11149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ٱلْأَجْوَفُ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0617E0-35A5-1996-636F-446FCFC71420}"/>
              </a:ext>
            </a:extLst>
          </p:cNvPr>
          <p:cNvSpPr/>
          <p:nvPr/>
        </p:nvSpPr>
        <p:spPr>
          <a:xfrm>
            <a:off x="930646" y="4039576"/>
            <a:ext cx="7447279" cy="18227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جَميعِ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،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بٱِسْتِثْناءِ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: هُوَ - هِيَ - هُما - هُمْ.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225EE61-AF4D-1375-6032-BBCE3E5573A9}"/>
              </a:ext>
            </a:extLst>
          </p:cNvPr>
          <p:cNvSpPr/>
          <p:nvPr/>
        </p:nvSpPr>
        <p:spPr>
          <a:xfrm>
            <a:off x="4503295" y="3614387"/>
            <a:ext cx="271391" cy="3515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3600"/>
          </a:p>
        </p:txBody>
      </p:sp>
    </p:spTree>
    <p:extLst>
      <p:ext uri="{BB962C8B-B14F-4D97-AF65-F5344CB8AC3E}">
        <p14:creationId xmlns:p14="http://schemas.microsoft.com/office/powerpoint/2010/main" val="141544287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F3775-1B3F-7B59-A3CD-552513A5C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13A38-9D34-3177-A13A-93DE1BE6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مثال: فعل " قال". سأصرفه مع ضمائر المتكلم وتواصلون تصريفه مع بقية الضمائر.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إلى حذف حرف العلة (ا). 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624850-7FEB-AF36-29D9-56D5DFF544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8A9D4D-3463-6525-894A-D73BFDD7A9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76D65C-2CA2-1437-F64F-ABBFF0EA05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AE3F6A-3ECC-01CF-B914-22648DC7D3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A3EAE2-46BC-9912-EA94-450CF3DDC0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4AE781-50D9-54E4-F07A-8DF3D4A950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1A17A6-6760-2F6D-89FA-C6D3FEDA4BB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B2A319-34E6-0F7D-AF51-D39909B74D7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BD2EEF-7E8E-A1C0-D4B3-0521FBC8832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57EECDDC-6D02-F655-8632-5E9A29B66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1268"/>
              </p:ext>
            </p:extLst>
          </p:nvPr>
        </p:nvGraphicFramePr>
        <p:xfrm>
          <a:off x="1513531" y="3076403"/>
          <a:ext cx="5760438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38575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22186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318654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ٱلْمُتَكَلِّمِ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قُلْــــ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أَنا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قُلْـــ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نا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نَحْنُ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F0A0283-CC9E-053B-647E-8A2D5B428C71}"/>
              </a:ext>
            </a:extLst>
          </p:cNvPr>
          <p:cNvSpPr txBox="1"/>
          <p:nvPr/>
        </p:nvSpPr>
        <p:spPr>
          <a:xfrm>
            <a:off x="3428550" y="1968989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962649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AA06D-63F4-73C0-042E-D9E6B811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B7502-7A97-DD63-D848-B87003FA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"قال" مع ضمائر المخاطب؟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EB6A5D-E46F-E93C-9E15-ED938BF1EB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E723C38-33A4-DD78-CF17-FD652E7D76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C0D12D-87CB-7A21-61C7-D4E3E8627F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78C5110-480F-DF71-F749-92443340A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408410-D378-84EA-2DCE-4A7D1F6991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C2C5C6-7D91-A46D-5088-D137AE9C266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D72B35-C53D-1F2A-B026-769AB7EA968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DF6EFE-419F-9E56-A70E-08FA94B4F7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72905C-9BCA-CF22-DF1C-89B6DC7FFF1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B6C4375-2313-A9E7-25DD-3C2225AC5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141173"/>
              </p:ext>
            </p:extLst>
          </p:nvPr>
        </p:nvGraphicFramePr>
        <p:xfrm>
          <a:off x="894080" y="2261520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CADD76D-50F3-42B8-5FB0-3A91F31FEDDF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363388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33992-76CF-7B7D-9002-60E8C6A7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E65D8-8CA2-0AF5-6D36-7E0E7874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حذف حرف العلة (ا).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7159B2-6BEF-BDD2-F1AC-71B3859C2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F880A5-3539-18D8-DC1D-A206F0A4A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F2049D-0D7F-4177-61F3-105AFFAAD3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12F270-048E-FBE1-39C9-9F2ACCADA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2FA58F8-5FC0-9123-F66C-079A68E925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6DFBDB-A39A-ED57-E6FE-2A0587DCB8E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EFBF28-254B-44EE-8D0E-E22211A9E99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23074B-435E-A2CB-7DC1-18C95DE84E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681FCD-AC6B-1692-7BB6-CB16F4D90D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2DD0CB-9DEA-5153-7CCE-33293DC05987}"/>
              </a:ext>
            </a:extLst>
          </p:cNvPr>
          <p:cNvSpPr txBox="1"/>
          <p:nvPr/>
        </p:nvSpPr>
        <p:spPr>
          <a:xfrm>
            <a:off x="3261884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A21C762-D2DC-2E4A-FF2B-944B62880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873765"/>
              </p:ext>
            </p:extLst>
          </p:nvPr>
        </p:nvGraphicFramePr>
        <p:xfrm>
          <a:off x="1256236" y="2261520"/>
          <a:ext cx="617728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تُما</a:t>
                      </a:r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قُلْتُ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قُلْتُــ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ـنَّ</a:t>
                      </a:r>
                      <a:endParaRPr lang="fr-FR" sz="4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31136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AF26-A8F5-9D76-E96D-7E35DD28D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B7EC06-9E80-320B-C3E2-2B4D9B0D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"قال" مع ضمائر الغائب؟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0ED35D-4FEF-F498-F053-5DE0E25E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F7E758-F721-095C-F0DB-9B00FA269F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2B4BB8-0317-BDDC-19B6-6D4D3F45F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44B83A-CC4C-29A0-DFA9-11F8E8C7E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5C14901-D5A8-C3A7-7D61-4F14F70AB74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4F9CE-CC52-3C6E-C3C4-C46B00C018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C490E-6966-BB43-56DA-CF18D04455D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C4705E-146C-1C3D-EB04-681D7175C81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DE8044-B32A-7824-0611-AFBA8FEA5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58375"/>
              </p:ext>
            </p:extLst>
          </p:nvPr>
        </p:nvGraphicFramePr>
        <p:xfrm>
          <a:off x="1235723" y="2261519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DFB499C-AF72-DEC0-E39B-6D179601C261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2408284-628C-7F0E-D8F5-7407D7DCDA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3704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45038-EDF4-9B08-71D7-66FAA66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DC7D9-3C08-43E0-E467-65FF9B64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الاحتفاظ بحرف العلة (ا) في جميع ضمائر الغائب باستثناء ( هن).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056AA8-02E1-E67A-62BB-75450D3AE3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B7D8BF-1636-9135-6EAF-B9216C7AD8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DEFA75-92B3-5214-38BC-FE0F735D6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86AE6A-E57A-2E09-6D7C-560E945DC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CECAC-4105-219B-7CD4-089F309080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2D090A-61AB-3656-BB92-D6301964DA2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9F2C7C-93CD-7229-DB27-85D3A702E72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3880A5-20F8-BC5B-C568-29F47B22288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092AA8-DF45-BC42-C9A6-D42F5541D0B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986C247-A9A6-1B24-EC8E-CEF100F879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211799"/>
              </p:ext>
            </p:extLst>
          </p:nvPr>
        </p:nvGraphicFramePr>
        <p:xfrm>
          <a:off x="1235723" y="2261519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لَتْ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لا-  ق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لَتا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لوا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قُلْنَ</a:t>
                      </a:r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582D3B2-E612-CE8F-179F-E47482C056EA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791018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C6510-AF68-77B0-1343-C1BCC045F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31431-9869-FA1E-E338-60095050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تصريف الفعل الناقص في الماضي . انتبهوا إلى القاعدة التالية.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60A371-B591-F526-20F1-3C07DD82F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2EE565-E51C-E6D0-207B-C0666F97E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9B534A-00F6-97CA-EAC9-87FEBCA954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3B53E9-44DE-D1B7-763C-5C063845F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708EC6-D973-5E81-C93B-5125A844AD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9EAD79-25BB-CDE9-DAF7-F202E543FAE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0B6E95-0F74-C9BA-112A-D92A4431AA0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F5FD89-13EF-1D3D-EE2E-8724742859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B24EDD-6860-C1B0-FBF0-CAE0CC7C7E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BCABF9-5378-9436-5431-AD4B5BD6C356}"/>
              </a:ext>
            </a:extLst>
          </p:cNvPr>
          <p:cNvSpPr/>
          <p:nvPr/>
        </p:nvSpPr>
        <p:spPr>
          <a:xfrm>
            <a:off x="1644779" y="2290188"/>
            <a:ext cx="5827594" cy="11149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ٱلنّاقِصُ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(حَرْفُ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(أَلِفٌ))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5B6F9E-90B1-40FF-A5C3-A59B636220ED}"/>
              </a:ext>
            </a:extLst>
          </p:cNvPr>
          <p:cNvSpPr/>
          <p:nvPr/>
        </p:nvSpPr>
        <p:spPr>
          <a:xfrm>
            <a:off x="932985" y="4103877"/>
            <a:ext cx="7278029" cy="19981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: هُمْ – هِيَ – هُما (اَلْمُؤَنَّثُ) وَأَقْلِبُه إلى أَصْلِهِ مَعَ باقي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.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3C433CC-2983-F991-5F50-4763BD9B0B25}"/>
              </a:ext>
            </a:extLst>
          </p:cNvPr>
          <p:cNvSpPr/>
          <p:nvPr/>
        </p:nvSpPr>
        <p:spPr>
          <a:xfrm>
            <a:off x="4660711" y="3644354"/>
            <a:ext cx="271391" cy="3515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3600"/>
          </a:p>
        </p:txBody>
      </p:sp>
    </p:spTree>
    <p:extLst>
      <p:ext uri="{BB962C8B-B14F-4D97-AF65-F5344CB8AC3E}">
        <p14:creationId xmlns:p14="http://schemas.microsoft.com/office/powerpoint/2010/main" val="40023382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5C6C-F4FD-512F-9C2A-5997E4B8A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BC8229-3496-BBDB-3934-E2C553BC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مثال: فعل " دعا ". سأصرفه مع ضمائر المتكلم وتواصلون تصريفه مع بقية الضمائر. " 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إلى  استبدال حرف العلة بأصله (و). 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9124C7-A633-89B7-3282-EA171EA1AF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803A5D-1819-D06E-66EB-C88612FD9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82E8B-AC26-E6F3-8F99-9AE41CCBD3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BD97B2-E3A1-1ADD-3D7C-825D8FE23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2B80DA-5173-9ED1-D7D3-A51EC8A218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2904B4-6E09-98EA-3D06-A69374C63A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D6F369-E57D-B941-D71D-213CBE4A0A8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39E36-449F-EE3D-1FCA-83D0A5B2133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D889DF-CEB0-593B-D76B-A00EB0F7F61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20B1EADE-5AE7-C0C7-477E-0D0849589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06489"/>
              </p:ext>
            </p:extLst>
          </p:nvPr>
        </p:nvGraphicFramePr>
        <p:xfrm>
          <a:off x="1513531" y="3076403"/>
          <a:ext cx="5760438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38575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22186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318654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ٱلْمُتَكَلِّمِ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4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ْتُ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أَنا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4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ْنا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نَحْنُ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0EE2CA6-FAA5-BFBA-1AB4-AE4D4949461E}"/>
              </a:ext>
            </a:extLst>
          </p:cNvPr>
          <p:cNvSpPr txBox="1"/>
          <p:nvPr/>
        </p:nvSpPr>
        <p:spPr>
          <a:xfrm>
            <a:off x="3428550" y="1968989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دَعا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572337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A084-FB77-7B98-5DC6-491348E81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12272-13FB-A1FA-E4D6-CFD06D247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"دعا" مع ضمائر المخاطب؟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CFF0DF-3045-7590-9586-56EA18A9B5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C8E01E-C29D-22D9-6393-B3A595E9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FEF3E2E-E487-AAA7-8C27-B20A6161CD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770242-D75B-2A10-C6B0-34E9487307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2638E6-E7BA-CDA4-EEB9-AB72F47D05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3C81D2-8328-707A-9122-AD64C384B0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B5BA3C-C71D-10BC-F356-F860C74E1A7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20C166-6738-0F2B-60E4-8FBF8E1C150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FF02ED0-C209-7E1F-1CB0-F951AB820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287516"/>
              </p:ext>
            </p:extLst>
          </p:nvPr>
        </p:nvGraphicFramePr>
        <p:xfrm>
          <a:off x="1295093" y="2261520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081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EA27BA9-354A-C01F-5A59-2EED15BA57A2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دَعا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2A0F63C-9F9F-0CDE-3D8D-D2F78E5BA9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3841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C1C09-35BA-3D11-1EFC-6B8CC33C7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9F22D-666E-6FD0-BEB7-B0116EAB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أثناء التصريف إلى  استبدل حرف العلة بأصله (و)  مع ضمائر المخاطب.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8CBE7E-B873-5702-C332-E41450A3B7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15A6AB-F017-D3E0-A858-781A4592C8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3CFC5A-B2D9-0DBA-225E-D2E2A57ED3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C9BE77-2BC9-7BC2-09D2-F1F777C72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1D60F4-9D08-A74C-D0BE-7411332ED2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E9E6BAD-1470-9D27-5947-2D0C3FF714A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B337BC-004C-1CAE-0F59-B2DC0F2ADB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7010BE-782C-E3D4-3763-DDFADC947FB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D57553-8DA4-A908-A653-FBBC6F13259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E85448-4D02-F9C3-6239-4FC80D767329}"/>
              </a:ext>
            </a:extLst>
          </p:cNvPr>
          <p:cNvSpPr txBox="1"/>
          <p:nvPr/>
        </p:nvSpPr>
        <p:spPr>
          <a:xfrm>
            <a:off x="3261884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دعا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97117A-73AE-A24A-3D8A-AE74B58D5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813746"/>
              </p:ext>
            </p:extLst>
          </p:nvPr>
        </p:nvGraphicFramePr>
        <p:xfrm>
          <a:off x="1256236" y="2261520"/>
          <a:ext cx="617728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ٱلْمُخاطَبِ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ْتَ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وْ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ْتُما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وْ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وْ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تُنَّ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أَنْتُنَّ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27684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72356-29BE-53D8-CA09-4B5EBB0C7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FA3198-D9E4-84F8-C2B2-DB4E5EAD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فعل "دعا" مع ضمائر الغائب؟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8D6DE3-63C1-58D3-D28B-6B43EBC69E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7FB919-B924-B1FA-3515-0B5645FC4D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29E197-2D21-3795-F6E6-F3F5D256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A25D2F-1A5D-F104-29C8-606461B522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4BAB23-DE10-E273-4CA4-AB67ACAD2A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C1313E-992A-FB11-B11A-02D33F38A5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250351-997C-2880-58CF-222C4937ECF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6B01C-A584-CEE6-2F5C-631672EFCC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CC80225-48F5-B669-150C-0B67E8E36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256938"/>
              </p:ext>
            </p:extLst>
          </p:nvPr>
        </p:nvGraphicFramePr>
        <p:xfrm>
          <a:off x="1235723" y="2370701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50E8D84-4385-C30F-55ED-84A886324711}"/>
              </a:ext>
            </a:extLst>
          </p:cNvPr>
          <p:cNvSpPr txBox="1"/>
          <p:nvPr/>
        </p:nvSpPr>
        <p:spPr>
          <a:xfrm>
            <a:off x="3606800" y="1584000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دَعا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FDDBA51-8D9F-63DD-93EC-E40E6EC3E3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1040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8F88D-F1C3-9981-F52B-9283DDBF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EFAAD0-DE6D-9A01-4C2B-72D5898D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حذف حرف العلة مع ضمائر : هي ، هما للمؤنث، وهم.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2B1F4D-6DBB-9D2A-76D4-34827B728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914BA4-1DFB-1ECA-0ED3-E5462FBD2E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3B2E72-0D9B-8BF9-36DC-A1F1DE2E45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0B033C-F999-CB49-BDF3-1ABE3C3D0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85E9DB-D0CE-8549-4B05-18127AA367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C99AFA-7180-AC3B-2678-E6A888F04E3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57A5B3-3D3E-820E-483A-AB7B67E74FB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1AF598-588F-98DD-74F0-6E05BC2AD97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96304D-B2A8-61F3-8038-925B80F053C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37CF16C-D91F-6938-ED1F-9934B9B7E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128334"/>
              </p:ext>
            </p:extLst>
          </p:nvPr>
        </p:nvGraphicFramePr>
        <p:xfrm>
          <a:off x="1235723" y="2261519"/>
          <a:ext cx="617728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ٱلْماضي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ضَمائِرُ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ٱلْغائِبِ</a:t>
                      </a:r>
                      <a:endParaRPr lang="ar-M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هُوَ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دَعَتْ</a:t>
                      </a:r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دَعَوا- </a:t>
                      </a:r>
                      <a:r>
                        <a:rPr lang="ar-MA" sz="3600" b="1" kern="120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دَعَتا</a:t>
                      </a:r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دَعَوْا</a:t>
                      </a:r>
                      <a:endParaRPr lang="fr-FR" sz="36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دَعَوْنَ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هُنَّ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EDF9A17-40E2-D089-9E85-471E8E5CC787}"/>
              </a:ext>
            </a:extLst>
          </p:cNvPr>
          <p:cNvSpPr txBox="1"/>
          <p:nvPr/>
        </p:nvSpPr>
        <p:spPr>
          <a:xfrm>
            <a:off x="3400918" y="1457215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دَعا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158017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95A75-106D-636D-AC44-79D4B7EF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DA43-E415-87E2-2F6D-08B7568D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. خذوا ألواحكم.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821AA8-D1A6-11DC-9964-120F96B5A4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269CF-47B7-4308-E37B-ABB031874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9FF50-8525-4A01-6728-C7AA356998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C686A8-2D1A-43A8-47E6-6D2DC9114A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DF965B-D1BD-70FB-D973-96E79887F2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970262-230D-82FB-C519-CFE60D4BBF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39228A-238D-A5FE-7C81-4CBDCCDEF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304722-4816-25D7-29DB-887D4F43EAC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E94370-ABB6-C730-1E11-5E862F6579D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0F6E8E-5200-19D9-5C79-DFC437D913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31" y="1898643"/>
            <a:ext cx="4912906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0179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32247-BF38-4479-A04C-DD47084A9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92973-6B48-05C1-6252-3F721CC18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نوع الفعل المعتل التالي ثم صرفوه في الماضي مع الضمائر المقترحة.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8B4B7E-D531-1243-564C-EE4395B34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A16177-6DB3-D069-318A-8E77AF28B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249E68-0507-DD6A-484B-6041038EF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5B32FC-E493-5816-53E7-50A9A4857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550BB-333C-C684-CAA8-054B083C09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256B44-5A35-67A9-9CFB-606D9B2533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D1C644-1AF7-7EF8-E178-07E6BD728A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D96830-AE93-9FF7-E1D7-2F8C9762E23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A0944-C809-7734-537E-D211C3C5EF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B9CE8D-E187-5FFF-5D1D-42A8BEEA01F7}"/>
              </a:ext>
            </a:extLst>
          </p:cNvPr>
          <p:cNvSpPr txBox="1"/>
          <p:nvPr/>
        </p:nvSpPr>
        <p:spPr>
          <a:xfrm>
            <a:off x="3606800" y="1812057"/>
            <a:ext cx="1930400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7A09C2-AB08-A8C2-0239-B31DB8F97847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 .............................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72401470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A9720-D689-926B-90D3-3D14833B8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42C4E5-4717-1A5E-73CD-1B68BF8D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 (مناقشة التغييرات)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1C1215-AEA7-29CA-5064-B13EE70CEA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FE4BAF-4AC4-E0A6-BB91-FC5DDD38D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5A755F-81C2-0200-96E4-B8AE26845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38947A-3392-CF6D-2676-BB77784B75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ECE582-DDF6-996F-BE75-AFA6BCEB1D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18FBED4-520B-BC4A-30BA-FE2EF3EDE46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09B626-5A10-87B6-1720-9201C175A80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97038-A5E5-7027-F8B8-9193EA1E09D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2F5B3D-826E-5FF3-FC90-A500D2197F5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E058EE-7761-1C7D-5F2A-D3778E04E757}"/>
              </a:ext>
            </a:extLst>
          </p:cNvPr>
          <p:cNvSpPr txBox="1"/>
          <p:nvPr/>
        </p:nvSpPr>
        <p:spPr>
          <a:xfrm>
            <a:off x="3612652" y="1689734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E42C0D-03A1-9A5D-DE3A-58DAA5542128}"/>
              </a:ext>
            </a:extLst>
          </p:cNvPr>
          <p:cNvSpPr txBox="1"/>
          <p:nvPr/>
        </p:nvSpPr>
        <p:spPr>
          <a:xfrm>
            <a:off x="1933747" y="2761194"/>
            <a:ext cx="527650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66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  </a:t>
            </a:r>
            <a:r>
              <a:rPr lang="ar-MA" sz="6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عادا – عادَتا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عادوا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عُدْتُما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735744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0B39-B9AA-674F-23C4-104377DEC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A7334-5B43-856A-7C83-1FC1A1A8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نوع الفعل المعتل التالي ثم صرفوه في الماضي مع الضمائر المقترحة.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0BB0BD-62B4-76C7-EA01-E5AB744F8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115B80-B7E4-ED9C-1B34-E75999CE4D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698963-E23C-1442-8F1D-0322769F79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446B58-F7E6-FE26-535D-E1EA90EF20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DF02F0-0035-B387-F819-F834C88659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C143ED7-31DF-73AC-BA95-7D8D532F807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7052D-9E09-953F-81F6-7D6CC64F6E8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9D6E5F-5345-7E34-1FA5-B8229CCF25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5D1078-11F7-A528-F6D5-F553BF7D4F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A52238-8355-FAD8-30D2-4984D6FEF7E3}"/>
              </a:ext>
            </a:extLst>
          </p:cNvPr>
          <p:cNvSpPr txBox="1"/>
          <p:nvPr/>
        </p:nvSpPr>
        <p:spPr>
          <a:xfrm>
            <a:off x="3606800" y="1645872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DDC336-1628-04F8-28C6-F896B1337045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هُنَّ................................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 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72431191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32BF7-7050-5473-17CE-4C3321DF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2E4249-7D48-A5B6-14AC-28086990B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(مناقشة التغييرات)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7508A-5847-622C-D26B-2E8DA3B32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71DEBF-5541-C5FA-F837-FACAD64ECD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C2B068-53AA-23A7-6ABC-0198CEEC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D686EA-D8B7-208F-E06A-30C86B72D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4E2F48-3159-FEDB-4923-2AF771C111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F51F-BB4F-7CDD-02EB-13B255DB091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B0C33A-DBDC-0EB1-8ABF-9668F2372C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5448A-DD35-914B-616C-4D050EA5961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65747-1EB7-C416-D90F-F7FD28C5C6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3B81D4-9E11-F324-BD05-AC7495DE936B}"/>
              </a:ext>
            </a:extLst>
          </p:cNvPr>
          <p:cNvSpPr txBox="1"/>
          <p:nvPr/>
        </p:nvSpPr>
        <p:spPr>
          <a:xfrm>
            <a:off x="3606800" y="1812057"/>
            <a:ext cx="1930400" cy="715089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088463-30F2-3D20-B091-D632DE76840B}"/>
              </a:ext>
            </a:extLst>
          </p:cNvPr>
          <p:cNvSpPr txBox="1"/>
          <p:nvPr/>
        </p:nvSpPr>
        <p:spPr>
          <a:xfrm>
            <a:off x="1910687" y="2971203"/>
            <a:ext cx="48415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هُنَّ 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سَقَيْنَ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سَقَتْ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سَقَيْتُنَّ</a:t>
            </a:r>
            <a:endParaRPr lang="fr-FR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04825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104. أنجزوا 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0FFF43-5811-04E5-A750-D3BDDD25E7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196" y="1480414"/>
            <a:ext cx="3505913" cy="5377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2196" y="3972560"/>
            <a:ext cx="3505912" cy="10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(مناقشة الأجوبة 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D98742-722D-5578-1263-C9F255B7A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" y="2431951"/>
            <a:ext cx="8107680" cy="323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D8EF5-0E5F-23D7-4A25-61D14ADAF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543C0-BCF5-C671-273F-546DEA16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B158D-981C-988F-4639-9609825CF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F1BCDA-D4A2-9F04-A685-CD60199DB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86CD82-4EC6-B1F6-C4D4-2388D883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1554C9-24C5-AD54-453E-78E8D2EE74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3F5B84-3F7D-13BF-8F25-52A3A5AF5C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D46F0-98F4-7B89-80A9-CB9A52BFF5F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2D1223-3229-C708-9512-40BD7BDF3A2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7487E7-FE4B-4EB7-3BDD-0D2824C643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CB1CC6-524B-A91E-99C3-F7DD7AEA69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67C01733-1849-F5F7-F324-D473F5276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10652"/>
              </p:ext>
            </p:extLst>
          </p:nvPr>
        </p:nvGraphicFramePr>
        <p:xfrm>
          <a:off x="604808" y="2664776"/>
          <a:ext cx="8036561" cy="228282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854489">
                  <a:extLst>
                    <a:ext uri="{9D8B030D-6E8A-4147-A177-3AD203B41FA5}">
                      <a16:colId xmlns:a16="http://schemas.microsoft.com/office/drawing/2014/main" val="3961113306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4140812102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329134110"/>
                    </a:ext>
                  </a:extLst>
                </a:gridCol>
                <a:gridCol w="1825203">
                  <a:extLst>
                    <a:ext uri="{9D8B030D-6E8A-4147-A177-3AD203B41FA5}">
                      <a16:colId xmlns:a16="http://schemas.microsoft.com/office/drawing/2014/main" val="935976042"/>
                    </a:ext>
                  </a:extLst>
                </a:gridCol>
                <a:gridCol w="1664469">
                  <a:extLst>
                    <a:ext uri="{9D8B030D-6E8A-4147-A177-3AD203B41FA5}">
                      <a16:colId xmlns:a16="http://schemas.microsoft.com/office/drawing/2014/main" val="3088620131"/>
                    </a:ext>
                  </a:extLst>
                </a:gridCol>
              </a:tblGrid>
              <a:tr h="453328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اَلْفِعْلُ اَلْمُعْتَلُّ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365125" algn="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نَوْعُهُ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تَصْريفُهُ مَعَ ٱلضَّمائِرِ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33506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نَما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ناقِصٌ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 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نَمَوْا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أَنْتَ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نَمَوْتَ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هِيَ 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نَمَتْ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9864776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هَدى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ناقِصٌ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365125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هَدَيْتُمْ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نَحْنُ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هَدْينا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هُنَّ 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هَدَيْنَ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5304921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مالَ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أَجْوَفُ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أَنْتُنَّ 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مِلْتُنَّ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 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مالا- مالتا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هُنَّ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مِلْنَ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6913667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365125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مِثالٌ 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أَنا 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وَعَدْتُ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وَعَدْتُما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نَحْنُ 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وَعَدْنا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0288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17154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أصرف الفعل الأجوف في الماضي 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797117" y="3324622"/>
            <a:ext cx="773728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كَيْفَ أُصَرِّفُ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ٱلْفِعْلَ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ٱلْأَجْوَفَ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ٱلْماضي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endParaRPr lang="a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3EBE6-B3C6-A19E-63CF-70829277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92C95D-B22E-5F57-3364-9E6CE2C87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أصرف الفعل الناقص الذي حرف علته ألف في الماضي 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4555DA-5208-5DDC-0308-407C991D88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C9BC8F-A40F-D75D-196C-50049771F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053CED-7BE6-C97A-1085-68EFDFA92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75D70E-0BEA-B1E1-11B6-3CA497690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AC4D21-5476-EFA9-8DA1-934AEE9789C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F64F03-012D-EBEE-6631-B22990B3D24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4D7754-45A2-1B76-DA62-2F2B37BD8C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773F2A-6D18-A4F5-A006-F75551F01C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820F171-E0AC-BE52-FFC2-75A8DF5302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4D7D7F-6258-AC1B-9A35-7F61230439D2}"/>
              </a:ext>
            </a:extLst>
          </p:cNvPr>
          <p:cNvSpPr txBox="1"/>
          <p:nvPr/>
        </p:nvSpPr>
        <p:spPr>
          <a:xfrm>
            <a:off x="776797" y="3212862"/>
            <a:ext cx="7737283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كَيْفَ أُصَرِّفُ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ٱلْفِعْلَ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ٱلنّاقِصَ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ٱلَّذي حَرْفُ عِلَّتِهِ أَلِفٌ في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ٱلْماضي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endParaRPr lang="a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45438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33E3-D045-BADF-139D-A4A295250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9793A3-0F66-1C09-CC51-15E9EFD7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 الأول من  مقطع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أنجز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بمفردي" وأنجزوه في المنزل بعد حفظ القاعدة.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7FED7E-2D21-10D5-8D2F-2BAD2D63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C5E44-AA50-A1D1-F9F5-FEA53AA51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BA07EF-9577-B1F6-610A-4D5121413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FC9A6-15E9-D716-DFA0-D1A08EEF3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26D734-8FC2-0064-023A-9AF6135058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B77950-4FCD-222D-751A-2F8755753C2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329EA-568D-6A97-4BC1-279C9E2B88A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42B8D8-F147-BE07-EA73-FF842031014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0F2CCE5-0CEE-AF1C-1872-DD39AE7AD6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C0BC77-96D8-06C9-0D89-03EA666703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196" y="1480414"/>
            <a:ext cx="3505913" cy="5377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8A4914-AD96-0905-7F83-1E73BA5CE0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2196" y="5120640"/>
            <a:ext cx="3505913" cy="112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46471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19699</TotalTime>
  <Words>2863</Words>
  <Application>Microsoft Office PowerPoint</Application>
  <PresentationFormat>Affichage à l'écran (4:3)</PresentationFormat>
  <Paragraphs>708</Paragraphs>
  <Slides>84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84</vt:i4>
      </vt:variant>
    </vt:vector>
  </HeadingPairs>
  <TitlesOfParts>
    <vt:vector size="115" baseType="lpstr">
      <vt:lpstr>Arial</vt:lpstr>
      <vt:lpstr>Dosis</vt:lpstr>
      <vt:lpstr>Dosis ExtraBold</vt:lpstr>
      <vt:lpstr>Dosis SemiBold</vt:lpstr>
      <vt:lpstr>Aptos</vt:lpstr>
      <vt:lpstr>Dosis Medium</vt:lpstr>
      <vt:lpstr>Viga</vt:lpstr>
      <vt:lpstr>Wingdings</vt:lpstr>
      <vt:lpstr>Microsoft Uighur</vt:lpstr>
      <vt:lpstr>Calibri</vt:lpstr>
      <vt:lpstr>Modern Love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التعبير عن نتائج ظاهرة اجتماعية .</vt:lpstr>
      <vt:lpstr>نتذكر جماعة الأساليب التي استعملتموها في الحصة السابقة. من يقرأ؟ (يمكن اقتراح أساليب أخرى. : تَتَرَتَّبُ – تؤدي................إلى..........)</vt:lpstr>
      <vt:lpstr>على دفاتر البحث، اكتبوا  فقرة للتعبير عن نتائج الظاهرة التالية. من يقرأ؟</vt:lpstr>
      <vt:lpstr>من يقرأ عمله؟ </vt:lpstr>
      <vt:lpstr>Présentation PowerPoint</vt:lpstr>
      <vt:lpstr>نبدأ حصتنا في القراءة بتصحيح الواجب المنزلي. خذوا دفاتر البحث. </vt:lpstr>
      <vt:lpstr>من يقرأ التعريف الأول ويحدد المفردة المناسبة له؟ ( مناقشة الجواب ثم الانتقال إلى التعريف  الموالي.)</vt:lpstr>
      <vt:lpstr>من يقرأ الجملة التي وردت  فيها كلمة  " ثورة"؟ ( مناقشة الجواب ثم الانتقال إلى المفردة الموالية.)</vt:lpstr>
      <vt:lpstr>خذوا كراساتكم،  الصفحة -98-. من يقرأ النص مستحضرا ضوابط الطلاقة؟</vt:lpstr>
      <vt:lpstr>ننتقل إلى أسئلة الفهم.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نصحح من يقرأ؟</vt:lpstr>
      <vt:lpstr>في هذه الحصة ستتعلمون طريقة صياغة ملخص حكاية. </vt:lpstr>
      <vt:lpstr>من يذكرنا بعناصر خطاطة النص السردي؟ </vt:lpstr>
      <vt:lpstr>نتذكر جماعة. من يقرأ؟ </vt:lpstr>
      <vt:lpstr>لكتابة ملخص حكاية نص " ثورة الروبوتات".  أحدد عناصر الخطاطة في الحكاية؟ </vt:lpstr>
      <vt:lpstr>سأحدد وضعية البداية، ثم تقومون بتحديد باقي العناصر. </vt:lpstr>
      <vt:lpstr>من يحدد الحدث المربك في الحكاية؟ </vt:lpstr>
      <vt:lpstr>نصحح. من يقرأ ؟ </vt:lpstr>
      <vt:lpstr>من يحدد الأحداث الرئيسة للعقدة؟ </vt:lpstr>
      <vt:lpstr>نصحح. من يقرأ ؟ </vt:lpstr>
      <vt:lpstr>من يحدد حدث الحل ؟ </vt:lpstr>
      <vt:lpstr>نصحح. من يقرأ ؟ </vt:lpstr>
      <vt:lpstr>من يحدد وضعية النهاية؟ </vt:lpstr>
      <vt:lpstr>نصحح. من يقرأ ؟ </vt:lpstr>
      <vt:lpstr>من يعيد قراءة الحصيلة؟ (تتمة الحصيلة في الشريحة الموالية.) </vt:lpstr>
      <vt:lpstr>من يقرأ تتمة الحصيلة؟ </vt:lpstr>
      <vt:lpstr>الآن. من يذكرنا بالأساليب التي تساعدنا على كتابة كل مقطع. نبدأ بمقطع البداية. ( مناقشة أساليب بقية المقاطع.)</vt:lpstr>
      <vt:lpstr>خذوا دفاتر البحث، اربطوا بين عناصر الحكاية باستعمال أساليب مناسبة للحصول على ملخص الحكاية. </vt:lpstr>
      <vt:lpstr>هذا مقترح آخر. من يقرأ؟ </vt:lpstr>
      <vt:lpstr>من يذكرنا بخطوات صياغة ملخص حكاية؟ </vt:lpstr>
      <vt:lpstr>من يقرأ؟ </vt:lpstr>
      <vt:lpstr>Présentation PowerPoint</vt:lpstr>
      <vt:lpstr>ستتدربون على طريقة تصريف الفعل المعتل في الماضي .</vt:lpstr>
      <vt:lpstr>من يذكرنا بتعريف الفعل المعتل ؟ </vt:lpstr>
      <vt:lpstr>من يقرأ ؟  التنبيه إلى أن حروف العلة سميت بذلك الاسم لأنها لا تثبت على حال عند تصريف الفعل ( مثال قال )</vt:lpstr>
      <vt:lpstr>من يذكرنا بأقسام الفعل المعتل؟ </vt:lpstr>
      <vt:lpstr>نتذكر جماعة. من يقرأ. مطالبة التلاميذ بتقديم أمثلة أخرى لكل قسم.</vt:lpstr>
      <vt:lpstr>نبدأ بتصريف الفعل المثال في الماضي. انتبهوا إلى القاعدة التالية. من يقرأ؟ </vt:lpstr>
      <vt:lpstr>مثال: فعل " وجد". سأصرفه مع ضمائر المتكلم وتواصلون تصريفه مع بقية الضمائر. " . تنبيه التلاميذ أثناء التصريف بعدم وقوع أي تغيير في حروف الفعل الأصلية.  </vt:lpstr>
      <vt:lpstr>من يصرف فعل "وجد" مع ضمائر المخاطب؟ </vt:lpstr>
      <vt:lpstr>نصحح. من يقرأ؟ تنبيه التلاميذ أثناء التصريف بعدم وقوع أي تغيير في حروف الفعل الأصلية.</vt:lpstr>
      <vt:lpstr>من يصرف فعل "وجد" مع ضمائر الغائب؟ </vt:lpstr>
      <vt:lpstr>نصحح. من يقرأ؟ تنبيه التلاميذ أثناء التصريف بعدم وقوع أي تغيير في حروف الفعل الأصلية.</vt:lpstr>
      <vt:lpstr>ننتقل إلى تصريف الفعل الأجوف في الماضي . انتبهوا إلى القاعدة التالية. من يقرأ؟ </vt:lpstr>
      <vt:lpstr>مثال: فعل " قال". سأصرفه مع ضمائر المتكلم وتواصلون تصريفه مع بقية الضمائر.  تنبيه التلاميذ أثناء التصريف إلى حذف حرف العلة (ا).  </vt:lpstr>
      <vt:lpstr>من يصرف فعل "قال" مع ضمائر المخاطب؟ </vt:lpstr>
      <vt:lpstr>نصحح. من يقرأ؟ تنبيه التلاميذ إلى حذف حرف العلة (ا).</vt:lpstr>
      <vt:lpstr>من يصرف فعل "قال" مع ضمائر الغائب؟ </vt:lpstr>
      <vt:lpstr>نصحح. من يقرأ؟ تنبيه التلاميذ إلى الاحتفاظ بحرف العلة (ا) في جميع ضمائر الغائب باستثناء ( هن). </vt:lpstr>
      <vt:lpstr>ننتقل إلى تصريف الفعل الناقص في الماضي . انتبهوا إلى القاعدة التالية. من يقرأ؟ </vt:lpstr>
      <vt:lpstr>مثال: فعل " دعا ". سأصرفه مع ضمائر المتكلم وتواصلون تصريفه مع بقية الضمائر. " . تنبيه التلاميذ أثناء التصريف إلى  استبدال حرف العلة بأصله (و).  </vt:lpstr>
      <vt:lpstr>من يصرف فعل "دعا" مع ضمائر المخاطب؟</vt:lpstr>
      <vt:lpstr>نصحح. من يقرأ؟ تنبيه التلاميذ أثناء التصريف إلى  استبدل حرف العلة بأصله (و)  مع ضمائر المخاطب.</vt:lpstr>
      <vt:lpstr>من يصرف فعل "دعا" مع ضمائر الغائب؟</vt:lpstr>
      <vt:lpstr>نصحح. من يقرأ؟ تنبيه التلاميذ إلى حذف حرف العلة مع ضمائر : هي ، هما للمؤنث، وهم. </vt:lpstr>
      <vt:lpstr>الآن . خذوا ألواحكم. </vt:lpstr>
      <vt:lpstr>حددوا نوع الفعل المعتل التالي ثم صرفوه في الماضي مع الضمائر المقترحة.</vt:lpstr>
      <vt:lpstr>صححوا على ألواحكم.  (مناقشة التغييرات)</vt:lpstr>
      <vt:lpstr>حددوا نوع الفعل المعتل التالي ثم صرفوه في الماضي مع الضمائر المقترحة.</vt:lpstr>
      <vt:lpstr>صححوا على ألواحكم. (مناقشة التغييرات) </vt:lpstr>
      <vt:lpstr>خذوا كراساتكم، الصفحة 104. أنجزوا  نشاط " أتدرب مع زملائي". </vt:lpstr>
      <vt:lpstr>نصحح جماعة.  (مناقشة الأجوبة )</vt:lpstr>
      <vt:lpstr>صححوا على كراساتكم.  </vt:lpstr>
      <vt:lpstr>اختتام الحصة</vt:lpstr>
      <vt:lpstr>كيف أصرف الفعل الأجوف في الماضي ؟</vt:lpstr>
      <vt:lpstr>كيف أصرف الفعل الناقص الذي حرف علته ألف في الماضي ؟</vt:lpstr>
      <vt:lpstr>ضعوا علامة أمام النشاط الأول من  مقطع " أنجز بمفردي" وأنجزوه في المنزل بعد حفظ القاعدة.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256</cp:revision>
  <dcterms:created xsi:type="dcterms:W3CDTF">2023-09-20T21:35:22Z</dcterms:created>
  <dcterms:modified xsi:type="dcterms:W3CDTF">2026-04-05T13:38:28Z</dcterms:modified>
</cp:coreProperties>
</file>