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8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9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0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53" r:id="rId10"/>
    <p:sldMasterId id="2147483878" r:id="rId11"/>
  </p:sldMasterIdLst>
  <p:notesMasterIdLst>
    <p:notesMasterId r:id="rId31"/>
  </p:notesMasterIdLst>
  <p:sldIdLst>
    <p:sldId id="2147482889" r:id="rId12"/>
    <p:sldId id="2147482814" r:id="rId13"/>
    <p:sldId id="2147482845" r:id="rId14"/>
    <p:sldId id="2147482790" r:id="rId15"/>
    <p:sldId id="2147482740" r:id="rId16"/>
    <p:sldId id="2147482829" r:id="rId17"/>
    <p:sldId id="2147482890" r:id="rId18"/>
    <p:sldId id="2147482859" r:id="rId19"/>
    <p:sldId id="2147482910" r:id="rId20"/>
    <p:sldId id="2147482916" r:id="rId21"/>
    <p:sldId id="2147482917" r:id="rId22"/>
    <p:sldId id="2147482904" r:id="rId23"/>
    <p:sldId id="2147482905" r:id="rId24"/>
    <p:sldId id="2147482911" r:id="rId25"/>
    <p:sldId id="2147482912" r:id="rId26"/>
    <p:sldId id="2147482913" r:id="rId27"/>
    <p:sldId id="2147482616" r:id="rId28"/>
    <p:sldId id="2147482884" r:id="rId29"/>
    <p:sldId id="2147482918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4150" userDrawn="1">
          <p15:clr>
            <a:srgbClr val="A4A3A4"/>
          </p15:clr>
        </p15:guide>
        <p15:guide id="3" pos="3356" userDrawn="1">
          <p15:clr>
            <a:srgbClr val="A4A3A4"/>
          </p15:clr>
        </p15:guide>
        <p15:guide id="4" pos="2358" userDrawn="1">
          <p15:clr>
            <a:srgbClr val="A4A3A4"/>
          </p15:clr>
        </p15:guide>
        <p15:guide id="7" pos="113" userDrawn="1">
          <p15:clr>
            <a:srgbClr val="A4A3A4"/>
          </p15:clr>
        </p15:guide>
        <p15:guide id="8" orient="horz" pos="2818" userDrawn="1">
          <p15:clr>
            <a:srgbClr val="A4A3A4"/>
          </p15:clr>
        </p15:guide>
        <p15:guide id="9" orient="horz" pos="4110" userDrawn="1">
          <p15:clr>
            <a:srgbClr val="A4A3A4"/>
          </p15:clr>
        </p15:guide>
        <p15:guide id="10" orient="horz" pos="2228" userDrawn="1">
          <p15:clr>
            <a:srgbClr val="A4A3A4"/>
          </p15:clr>
        </p15:guide>
        <p15:guide id="11" pos="3243" userDrawn="1">
          <p15:clr>
            <a:srgbClr val="A4A3A4"/>
          </p15:clr>
        </p15:guide>
        <p15:guide id="12" pos="30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3F48"/>
    <a:srgbClr val="424D7C"/>
    <a:srgbClr val="ECFEFC"/>
    <a:srgbClr val="00ACA4"/>
    <a:srgbClr val="555F87"/>
    <a:srgbClr val="7FB9BE"/>
    <a:srgbClr val="ECF8FB"/>
    <a:srgbClr val="F6F6F6"/>
    <a:srgbClr val="10658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99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94" y="60"/>
      </p:cViewPr>
      <p:guideLst>
        <p:guide pos="4626"/>
        <p:guide pos="4150"/>
        <p:guide pos="3356"/>
        <p:guide pos="2358"/>
        <p:guide pos="113"/>
        <p:guide orient="horz" pos="2818"/>
        <p:guide orient="horz" pos="4110"/>
        <p:guide orient="horz" pos="2228"/>
        <p:guide pos="3243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121829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2243901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317036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929178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291557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593339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8052074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2866462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47093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07330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0701050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764353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64608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4812598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028423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558645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217613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344590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676237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6869164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70452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496371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62420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4940479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555414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05315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5234596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3759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932378533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340035358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30204162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180882794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89743673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8009644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6489116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722677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992307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2214138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74310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8792150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282732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63283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71412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7422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258492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slideLayout" Target="../slideLayouts/slideLayout180.xml"/><Relationship Id="rId18" Type="http://schemas.openxmlformats.org/officeDocument/2006/relationships/slideLayout" Target="../slideLayouts/slideLayout185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70.xml"/><Relationship Id="rId21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17" Type="http://schemas.openxmlformats.org/officeDocument/2006/relationships/slideLayout" Target="../slideLayouts/slideLayout184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169.xml"/><Relationship Id="rId16" Type="http://schemas.openxmlformats.org/officeDocument/2006/relationships/slideLayout" Target="../slideLayouts/slideLayout183.xml"/><Relationship Id="rId20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24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72.xml"/><Relationship Id="rId15" Type="http://schemas.openxmlformats.org/officeDocument/2006/relationships/slideLayout" Target="../slideLayouts/slideLayout182.xml"/><Relationship Id="rId23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77.xml"/><Relationship Id="rId19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slideLayout" Target="../slideLayouts/slideLayout181.xml"/><Relationship Id="rId22" Type="http://schemas.openxmlformats.org/officeDocument/2006/relationships/slideLayout" Target="../slideLayouts/slideLayout18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slideLayout" Target="../slideLayouts/slideLayout204.xml"/><Relationship Id="rId1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194.xml"/><Relationship Id="rId21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198.xml"/><Relationship Id="rId12" Type="http://schemas.openxmlformats.org/officeDocument/2006/relationships/slideLayout" Target="../slideLayouts/slideLayout203.xml"/><Relationship Id="rId17" Type="http://schemas.openxmlformats.org/officeDocument/2006/relationships/slideLayout" Target="../slideLayouts/slideLayout208.xml"/><Relationship Id="rId2" Type="http://schemas.openxmlformats.org/officeDocument/2006/relationships/slideLayout" Target="../slideLayouts/slideLayout193.xml"/><Relationship Id="rId16" Type="http://schemas.openxmlformats.org/officeDocument/2006/relationships/slideLayout" Target="../slideLayouts/slideLayout207.xml"/><Relationship Id="rId20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96.xml"/><Relationship Id="rId15" Type="http://schemas.openxmlformats.org/officeDocument/2006/relationships/slideLayout" Target="../slideLayouts/slideLayout206.xml"/><Relationship Id="rId23" Type="http://schemas.openxmlformats.org/officeDocument/2006/relationships/image" Target="../media/image21.jpg"/><Relationship Id="rId10" Type="http://schemas.openxmlformats.org/officeDocument/2006/relationships/slideLayout" Target="../slideLayouts/slideLayout201.xml"/><Relationship Id="rId19" Type="http://schemas.openxmlformats.org/officeDocument/2006/relationships/slideLayout" Target="../slideLayouts/slideLayout210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Relationship Id="rId14" Type="http://schemas.openxmlformats.org/officeDocument/2006/relationships/slideLayout" Target="../slideLayouts/slideLayout205.xml"/><Relationship Id="rId22" Type="http://schemas.openxmlformats.org/officeDocument/2006/relationships/theme" Target="../theme/theme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28/04/2026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745" r:id="rId13"/>
    <p:sldLayoutId id="214748374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232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  <p:sldLayoutId id="2147483875" r:id="rId22"/>
    <p:sldLayoutId id="2147483876" r:id="rId23"/>
    <p:sldLayoutId id="21474838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313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12.xml"/><Relationship Id="rId4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12.xml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0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0.xml"/><Relationship Id="rId5" Type="http://schemas.openxmlformats.org/officeDocument/2006/relationships/image" Target="../media/image35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72CDF698-A9AB-649C-CFBE-D6C964E4AAFA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DC66C38-67E9-B5B7-CB58-7BE3B1911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29" b="3338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  <a:noFill/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6F382CC-D7A3-146C-A45C-C95467177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23910" y="3331029"/>
              <a:ext cx="2291356" cy="793161"/>
            </a:xfrm>
            <a:prstGeom prst="rect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C3D19334-5EC2-586B-C309-ADBC5B9D2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8981" y="3281231"/>
            <a:ext cx="2517215" cy="81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189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910A5-7D9F-84B3-C075-7ADF56251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A93389F-94C2-D315-E94D-788C61E49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1921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 الخامس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DF8F647-501E-95C3-4FA3-FF3649755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1801921"/>
            <a:ext cx="5525521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704E328-2126-BE30-D2F2-5F9F3225D97C}"/>
              </a:ext>
            </a:extLst>
          </p:cNvPr>
          <p:cNvSpPr txBox="1">
            <a:spLocks/>
          </p:cNvSpPr>
          <p:nvPr/>
        </p:nvSpPr>
        <p:spPr>
          <a:xfrm>
            <a:off x="2039392" y="230231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مكتسبات المرحلة 4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F82DDE1-8513-1820-F660-5ADBB4A95AC4}"/>
              </a:ext>
            </a:extLst>
          </p:cNvPr>
          <p:cNvSpPr txBox="1"/>
          <p:nvPr/>
        </p:nvSpPr>
        <p:spPr>
          <a:xfrm>
            <a:off x="4206966" y="1938565"/>
            <a:ext cx="23374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تقويم  المعجم والفهم</a:t>
            </a:r>
            <a:r>
              <a:rPr kumimoji="0" lang="ar-MA" sz="20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القرائي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46F2958-34BA-5592-52D6-51EC0FC294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74341" y="1988850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A18A53-D4D3-EE02-C84F-5A6C25FD1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2963896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561EBEB-E000-2DD6-1857-875FB31358BD}"/>
              </a:ext>
            </a:extLst>
          </p:cNvPr>
          <p:cNvSpPr txBox="1">
            <a:spLocks/>
          </p:cNvSpPr>
          <p:nvPr/>
        </p:nvSpPr>
        <p:spPr>
          <a:xfrm>
            <a:off x="3527254" y="649369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تقويم مكتسبات المرحلة 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4D5FCA8-41B5-8A68-21F8-81EC14C4850B}"/>
              </a:ext>
            </a:extLst>
          </p:cNvPr>
          <p:cNvSpPr txBox="1"/>
          <p:nvPr/>
        </p:nvSpPr>
        <p:spPr>
          <a:xfrm>
            <a:off x="3727724" y="3058837"/>
            <a:ext cx="275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تقويم  الظواهر اللغوية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326B51-1B53-5563-1234-66AAB79835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28766" y="3126831"/>
            <a:ext cx="536339" cy="54000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D9A8FDD-8D3F-2050-E7CE-15FA67E28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4148287"/>
            <a:ext cx="5561378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89C160-C112-9F5D-6066-E8A9C2D77169}"/>
              </a:ext>
            </a:extLst>
          </p:cNvPr>
          <p:cNvSpPr txBox="1">
            <a:spLocks/>
          </p:cNvSpPr>
          <p:nvPr/>
        </p:nvSpPr>
        <p:spPr>
          <a:xfrm>
            <a:off x="2075249" y="464867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تقويم مكتسبات المرحلة 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6F5408A-DFBB-5509-F422-8BA787520300}"/>
              </a:ext>
            </a:extLst>
          </p:cNvPr>
          <p:cNvSpPr txBox="1"/>
          <p:nvPr/>
        </p:nvSpPr>
        <p:spPr>
          <a:xfrm>
            <a:off x="4747769" y="4284931"/>
            <a:ext cx="18325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تقويم الفهم السماعي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DF20408-1903-ACED-7998-17D1E60B3A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10198" y="4335216"/>
            <a:ext cx="536339" cy="540000"/>
          </a:xfrm>
          <a:prstGeom prst="rect">
            <a:avLst/>
          </a:prstGeo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514A9A2-D036-A6E6-D122-B9C5246CA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143" y="5317695"/>
            <a:ext cx="5597233" cy="1405870"/>
          </a:xfrm>
          <a:prstGeom prst="rect">
            <a:avLst/>
          </a:prstGeom>
        </p:spPr>
      </p:pic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A787FE5C-508C-6EC4-9AD2-FEF462422222}"/>
              </a:ext>
            </a:extLst>
          </p:cNvPr>
          <p:cNvSpPr txBox="1">
            <a:spLocks/>
          </p:cNvSpPr>
          <p:nvPr/>
        </p:nvSpPr>
        <p:spPr>
          <a:xfrm>
            <a:off x="2133062" y="580969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تقويم مكتسبات المرحلة 4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4536BC0-A415-BDC1-38BD-C256DAC940EB}"/>
              </a:ext>
            </a:extLst>
          </p:cNvPr>
          <p:cNvSpPr txBox="1"/>
          <p:nvPr/>
        </p:nvSpPr>
        <p:spPr>
          <a:xfrm>
            <a:off x="3817100" y="5412636"/>
            <a:ext cx="275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تقويم  الإنتاج الكتابي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70EEFDA-9F40-5A5A-4D33-2B0FED625A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18142" y="5480630"/>
            <a:ext cx="536339" cy="54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5D1B62D-FDF4-5417-196A-3A3F0E33EE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352" y="3831377"/>
            <a:ext cx="846079" cy="97343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2F1B01C-6DCC-E245-B513-146D435C59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033" y="1451848"/>
            <a:ext cx="846078" cy="97343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A891329-3D3E-4A96-D1F4-5B00AF4E7F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458" y="2624002"/>
            <a:ext cx="846078" cy="973434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40CC2AA-7484-3159-6856-935CEB6D88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751" y="5015769"/>
            <a:ext cx="846078" cy="973434"/>
          </a:xfrm>
          <a:prstGeom prst="rect">
            <a:avLst/>
          </a:prstGeom>
        </p:spPr>
      </p:pic>
      <p:sp>
        <p:nvSpPr>
          <p:cNvPr id="27" name="Espace réservé du texte 5">
            <a:extLst>
              <a:ext uri="{FF2B5EF4-FFF2-40B4-BE49-F238E27FC236}">
                <a16:creationId xmlns:a16="http://schemas.microsoft.com/office/drawing/2014/main" id="{8DCA64B2-5855-CAC7-4806-74EE06AA45A8}"/>
              </a:ext>
            </a:extLst>
          </p:cNvPr>
          <p:cNvSpPr txBox="1">
            <a:spLocks/>
          </p:cNvSpPr>
          <p:nvPr/>
        </p:nvSpPr>
        <p:spPr>
          <a:xfrm>
            <a:off x="2057319" y="346263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مكتسبات المرحلة 4</a:t>
            </a:r>
          </a:p>
        </p:txBody>
      </p:sp>
    </p:spTree>
    <p:extLst>
      <p:ext uri="{BB962C8B-B14F-4D97-AF65-F5344CB8AC3E}">
        <p14:creationId xmlns:p14="http://schemas.microsoft.com/office/powerpoint/2010/main" val="365459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1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8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3" grpId="0"/>
      <p:bldP spid="15" grpId="0"/>
      <p:bldP spid="11" grpId="0"/>
      <p:bldP spid="14" grpId="0"/>
      <p:bldP spid="18" grpId="0"/>
      <p:bldP spid="19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66F8B-1578-797B-D261-F9283DFE9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D4444D9-E070-671D-CB9D-A9574ACF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54" y="927854"/>
            <a:ext cx="7886700" cy="720000"/>
          </a:xfrm>
        </p:spPr>
        <p:txBody>
          <a:bodyPr/>
          <a:lstStyle/>
          <a:p>
            <a:r>
              <a:rPr lang="ar-MA" sz="2800" dirty="0"/>
              <a:t>         تمرير الجزء الأول من الرائز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395B5B4-87F2-3C42-F0F2-9245C31BB7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1379A70B-32F3-CC74-E971-4A80F3F0627C}"/>
              </a:ext>
            </a:extLst>
          </p:cNvPr>
          <p:cNvSpPr txBox="1">
            <a:spLocks/>
          </p:cNvSpPr>
          <p:nvPr/>
        </p:nvSpPr>
        <p:spPr>
          <a:xfrm>
            <a:off x="1300715" y="2570211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المعجم 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فهم المقروء؛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الظواهر اللغوية.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1DE2514-F696-7246-D84C-08707715C3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065A5C-6A4E-7B86-CFC6-3C2E1D65F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1207" y="991369"/>
            <a:ext cx="547338" cy="54733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170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8912C-3531-A3A1-C2EE-6A060430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5531E102-F62C-7C1B-E500-671BDC46F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01" y="629185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دليل التمرير</a:t>
            </a:r>
            <a:endParaRPr lang="fr-MA" sz="4400" dirty="0">
              <a:solidFill>
                <a:srgbClr val="424D7B"/>
              </a:solidFill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73747F-C127-6AB3-E4A9-F08978F0BC44}"/>
              </a:ext>
            </a:extLst>
          </p:cNvPr>
          <p:cNvSpPr txBox="1">
            <a:spLocks/>
          </p:cNvSpPr>
          <p:nvPr/>
        </p:nvSpPr>
        <p:spPr>
          <a:xfrm>
            <a:off x="243840" y="1222572"/>
            <a:ext cx="8436863" cy="5422068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إنجاز الرائز بشكل فردي على أورق الأسئلة؛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توزيع الرائز  على التلاميذ ومطالبتهم بالإجابة بخط واضح؛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احترام مدة التمرير المحددة في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min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1h:30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تذكير التلاميذ من حين إلى آخر بالمدة الزمنية المتبقية.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تذكير التلاميذ بأهمية التركيز واستحضار الإستراتيجيات والقواعد التي تعلموها خلال دروس المرحلة؛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تصحيح إنتاجات التلاميذ على ضوء عناصر الإجابة المرفقة بالرائز.</a:t>
            </a:r>
          </a:p>
        </p:txBody>
      </p:sp>
    </p:spTree>
    <p:extLst>
      <p:ext uri="{BB962C8B-B14F-4D97-AF65-F5344CB8AC3E}">
        <p14:creationId xmlns:p14="http://schemas.microsoft.com/office/powerpoint/2010/main" val="521613011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27B8E-4483-4013-406D-07062C741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D1499-370E-8C85-BEE0-EA02419E3F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AFFB2AC-6975-DC2B-6548-D3C99F4114F8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تذكروا سلوك هذا الأسبوع، واشتغلوا في صمت. </a:t>
            </a:r>
          </a:p>
        </p:txBody>
      </p:sp>
      <p:pic>
        <p:nvPicPr>
          <p:cNvPr id="7" name="Image 6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B0B791F-65DA-A933-ACFC-A945C430A3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658" y="2968165"/>
            <a:ext cx="1876299" cy="1876299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5D9965DA-BD40-9C13-5BA2-98B7C77BDBCF}"/>
              </a:ext>
            </a:extLst>
          </p:cNvPr>
          <p:cNvSpPr txBox="1">
            <a:spLocks/>
          </p:cNvSpPr>
          <p:nvPr/>
        </p:nvSpPr>
        <p:spPr>
          <a:xfrm>
            <a:off x="1237512" y="3564511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أَعْتَمِدُ عَلى نَفْسي وَلا أَتَحَدَّثُ مَعَ ٱلْآخَرينَ.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90C0E0E-6408-F800-743B-E49662984DFF}"/>
              </a:ext>
            </a:extLst>
          </p:cNvPr>
          <p:cNvSpPr txBox="1"/>
          <p:nvPr/>
        </p:nvSpPr>
        <p:spPr>
          <a:xfrm>
            <a:off x="448853" y="1575854"/>
            <a:ext cx="144733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1h:30min</a:t>
            </a:r>
          </a:p>
        </p:txBody>
      </p:sp>
    </p:spTree>
    <p:extLst>
      <p:ext uri="{BB962C8B-B14F-4D97-AF65-F5344CB8AC3E}">
        <p14:creationId xmlns:p14="http://schemas.microsoft.com/office/powerpoint/2010/main" val="2870651748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EE179-394F-51F8-C651-B5553955C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D135042-8DCC-8DBE-2ECF-F9F63A103D2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363820" y="2402732"/>
            <a:ext cx="6696000" cy="20525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F7A78DE-104C-F7D8-E651-0E5072DFF88D}"/>
              </a:ext>
            </a:extLst>
          </p:cNvPr>
          <p:cNvSpPr/>
          <p:nvPr/>
        </p:nvSpPr>
        <p:spPr>
          <a:xfrm>
            <a:off x="1451368" y="3160786"/>
            <a:ext cx="47871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استراحة :10 دقائق</a:t>
            </a:r>
          </a:p>
        </p:txBody>
      </p:sp>
    </p:spTree>
    <p:extLst>
      <p:ext uri="{BB962C8B-B14F-4D97-AF65-F5344CB8AC3E}">
        <p14:creationId xmlns:p14="http://schemas.microsoft.com/office/powerpoint/2010/main" val="117675611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E4EEE-2744-7068-79FE-FB7A80038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961C0C3-BD31-18F3-B37B-7CC4C7652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54" y="927854"/>
            <a:ext cx="7886700" cy="720000"/>
          </a:xfrm>
        </p:spPr>
        <p:txBody>
          <a:bodyPr/>
          <a:lstStyle/>
          <a:p>
            <a:r>
              <a:rPr lang="ar-MA" sz="2800" dirty="0"/>
              <a:t>                      تمرير الجزء الثاني من الرائز 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81BCB5C-3064-7693-4B10-DA6FDF15DE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5A5C1C5-C530-37E6-164C-DE23BB0C38DC}"/>
              </a:ext>
            </a:extLst>
          </p:cNvPr>
          <p:cNvSpPr txBox="1">
            <a:spLocks/>
          </p:cNvSpPr>
          <p:nvPr/>
        </p:nvSpPr>
        <p:spPr>
          <a:xfrm>
            <a:off x="1300715" y="2369605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فهم المسموع؛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الإنتاج الكتابي.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A8BCA61-A543-FA34-2146-BA9E7A6091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D72541-0FC2-4373-0C87-85FF68BEBC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5390" y="1020627"/>
            <a:ext cx="436923" cy="43692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36360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89607-10DD-6FD4-E5AE-76B897F07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A13C2BF-EC0E-F584-DD26-D404B87A886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363820" y="2402732"/>
            <a:ext cx="6696000" cy="20525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25F090D-A69D-4B28-76A9-3039C7F5AA89}"/>
              </a:ext>
            </a:extLst>
          </p:cNvPr>
          <p:cNvSpPr/>
          <p:nvPr/>
        </p:nvSpPr>
        <p:spPr>
          <a:xfrm>
            <a:off x="1451368" y="3160786"/>
            <a:ext cx="47871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فهم المسموع </a:t>
            </a:r>
          </a:p>
        </p:txBody>
      </p:sp>
    </p:spTree>
    <p:extLst>
      <p:ext uri="{BB962C8B-B14F-4D97-AF65-F5344CB8AC3E}">
        <p14:creationId xmlns:p14="http://schemas.microsoft.com/office/powerpoint/2010/main" val="301732480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F6868-810B-C2B4-E9B5-6ABE78BE5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EBB1EE20-030A-951B-F1C1-8034C23A9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617" y="807396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دليل تمرير رائز فهم المسموع</a:t>
            </a:r>
            <a:endParaRPr lang="fr-MA" sz="4400" dirty="0">
              <a:solidFill>
                <a:srgbClr val="424D7B"/>
              </a:solidFill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047EA696-7B9B-B0A9-5E2B-66DFF684483E}"/>
              </a:ext>
            </a:extLst>
          </p:cNvPr>
          <p:cNvSpPr txBox="1">
            <a:spLocks/>
          </p:cNvSpPr>
          <p:nvPr/>
        </p:nvSpPr>
        <p:spPr>
          <a:xfrm>
            <a:off x="243191" y="1400783"/>
            <a:ext cx="8261215" cy="5068111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إنجاز الرائز بشكل فردي على أوراق  الأسئلة  المستنسخة بعدد التلاميذ؛</a:t>
            </a:r>
          </a:p>
          <a:p>
            <a:pPr marL="273050" marR="0" lvl="0" indent="-27305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  النص السماعي(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مدرج في  الشريحة الأخيرة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) على مذكرة قصد تسميعه بشكل معبر؛</a:t>
            </a:r>
          </a:p>
          <a:p>
            <a:pPr marL="273050" marR="0" lvl="0" indent="-27305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توفير البيئة الآمنة لتسميع النص؛</a:t>
            </a:r>
          </a:p>
          <a:p>
            <a:pPr marL="273050" marR="0" lvl="0" indent="-27305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مطالبة التلاميذ باستعمال أورق مستقلة لتسجيل معلومات أثناء تسميع النص؛</a:t>
            </a:r>
          </a:p>
          <a:p>
            <a:pPr marL="273050" marR="0" lvl="0" indent="-27305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تذكير التلاميذ بأهمية التركيز أثناء التسميع  قصد التقاط أكبر عدد من المعلومات ؛ </a:t>
            </a:r>
          </a:p>
          <a:p>
            <a:pPr marL="273050" marR="0" lvl="0" indent="-27305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احترام مدة التمرير المحددة في 15 دقيقة؛</a:t>
            </a:r>
          </a:p>
          <a:p>
            <a:pPr marL="273050" marR="0" lvl="0" indent="-27305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تذكير التلاميذ من حين إلى آخر بالمدة الزمنية المتبقية.</a:t>
            </a:r>
          </a:p>
          <a:p>
            <a:pPr marL="273050" marR="0" lvl="0" indent="-27305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تصحيح إنتاجات التلاميذ على ضوء عناصر الإجابة المرفقة بالرائز.</a:t>
            </a:r>
          </a:p>
        </p:txBody>
      </p:sp>
    </p:spTree>
    <p:extLst>
      <p:ext uri="{BB962C8B-B14F-4D97-AF65-F5344CB8AC3E}">
        <p14:creationId xmlns:p14="http://schemas.microsoft.com/office/powerpoint/2010/main" val="753131152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F7D18-F2AA-3110-86E6-2E7782B0D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8F989B-DDB2-7049-EAC9-AD346B71D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44" y="756000"/>
            <a:ext cx="729864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رقم -...- من الرائز.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BE2E15-84AB-9DB8-708B-365A1AEFCD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2279F8E-CF45-6C11-BB29-FB20B2725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9690" y="2256819"/>
            <a:ext cx="2624620" cy="348250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chemeClr val="accent1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47164076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65227-69D6-1C3F-ED4A-A990945E7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1A3E7F-590E-5E8C-BE15-1852C1794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44" y="756000"/>
            <a:ext cx="729864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أوراقا مستقلة لتسجيل المعلومات التي يمكنكم التقاطها أثناء تسميع النص.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414F15-0718-66F7-A6C5-949A55B542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962D1FA-A6AF-A0FB-5B3D-0EF51C48B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9690" y="2256819"/>
            <a:ext cx="2624620" cy="348250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chemeClr val="accent1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3499302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5B938-7639-46CE-F02F-310CF268B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7E1CB4-2796-746A-B2CA-169FB0AA4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مستعدون!  سأقرأ  النص. انصتوا جيدا وسجلوا  أهم المعلومات الواردة فيه على  أوراقكم.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تسميع النص الوارد في الشريحة الأخيرة من العرض بعد  فصل الحاسوب عن الشاشة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مرتين متتاليتين.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2F0C799-CB4A-C606-34C7-305CEDDF2A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2D1B01-179D-BB41-07B4-4854AD6E50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9690" y="2256819"/>
            <a:ext cx="2624620" cy="348250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chemeClr val="accent1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9710083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E3BA4-C7A0-7446-17E0-F7A224DB5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3C4186-3950-1722-56CE-B5DBD457B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بما علق في أذهانكم من أفكار حول النص، وبما سجلتموه على الأوراق من معلومات، وأجيبوا عن أسئلة الرائز الخاصة بفهم المسموع.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F69638-FD16-85AF-AB10-B40BE0BB80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714FCD8-7831-8D9A-D4D6-AEC9E18C7A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20" y="1062000"/>
            <a:ext cx="1114253" cy="12819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8FD6935-67AF-FBBA-9EDC-EB9C74123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7676" y="2244583"/>
            <a:ext cx="6668078" cy="9611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9835CDA-C50E-7575-083A-EF155C1A4C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1470" y="4285095"/>
            <a:ext cx="6744284" cy="998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847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468F2-7A3D-D929-9D95-C14644EA3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7AE86C4-BEF2-3B4D-452B-C89CBA1FAD0D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363820" y="2402732"/>
            <a:ext cx="6696000" cy="20525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82A0681-177E-DA8B-1A2B-02E4EE74FCC1}"/>
              </a:ext>
            </a:extLst>
          </p:cNvPr>
          <p:cNvSpPr/>
          <p:nvPr/>
        </p:nvSpPr>
        <p:spPr>
          <a:xfrm>
            <a:off x="1451368" y="3160786"/>
            <a:ext cx="47871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الإنتاج الكتابي </a:t>
            </a:r>
          </a:p>
        </p:txBody>
      </p:sp>
    </p:spTree>
    <p:extLst>
      <p:ext uri="{BB962C8B-B14F-4D97-AF65-F5344CB8AC3E}">
        <p14:creationId xmlns:p14="http://schemas.microsoft.com/office/powerpoint/2010/main" val="252843504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0CF28-9FBA-63AF-A30B-0F2DE4E5F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65EBE267-4566-A204-7900-0E2C8A851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617" y="807396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دليل تمرير رائز  الإنتاج الكتابي</a:t>
            </a:r>
            <a:endParaRPr lang="fr-MA" sz="4400" dirty="0">
              <a:solidFill>
                <a:srgbClr val="424D7B"/>
              </a:solidFill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E3789156-7106-CA69-63B8-94C419D5B3D4}"/>
              </a:ext>
            </a:extLst>
          </p:cNvPr>
          <p:cNvSpPr txBox="1">
            <a:spLocks/>
          </p:cNvSpPr>
          <p:nvPr/>
        </p:nvSpPr>
        <p:spPr>
          <a:xfrm>
            <a:off x="639594" y="1400783"/>
            <a:ext cx="7864812" cy="5068111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الإجابة عن تعليمة(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PE1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) على ورقة الأسئلة؛ </a:t>
            </a:r>
          </a:p>
          <a:p>
            <a:pPr marL="273050" marR="0" lvl="0" indent="-27305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الإجابة عن تعليمة (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PE2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) على ورقة مستقلة ترفق بالرائز.</a:t>
            </a:r>
          </a:p>
          <a:p>
            <a:pPr marL="273050" marR="0" lvl="0" indent="-27305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تذكير التلاميذ بأهمية التركيز وتجنب الأخطاء اللغوية؛ </a:t>
            </a:r>
          </a:p>
          <a:p>
            <a:pPr marL="273050" marR="0" lvl="0" indent="-27305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توجيه  التلاميذ إلى استعمال أورق التسويد قبل كتابة الموضوع على ورقة التحرير؛</a:t>
            </a:r>
          </a:p>
          <a:p>
            <a:pPr marL="273050" marR="0" lvl="0" indent="-27305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احترام مدة التمرير المحددة في 45 دقيقة؛</a:t>
            </a:r>
          </a:p>
          <a:p>
            <a:pPr marL="273050" marR="0" lvl="0" indent="-27305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تذكير التلاميذ من حين إلى آخر بالمدة الزمنية المتبقية.</a:t>
            </a:r>
          </a:p>
          <a:p>
            <a:pPr marL="273050" marR="0" lvl="0" indent="-27305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تصحيح إنتاجات التلاميذ على ضوء عناصر الإجابة المرفقة بالرائز.</a:t>
            </a:r>
          </a:p>
        </p:txBody>
      </p:sp>
    </p:spTree>
    <p:extLst>
      <p:ext uri="{BB962C8B-B14F-4D97-AF65-F5344CB8AC3E}">
        <p14:creationId xmlns:p14="http://schemas.microsoft.com/office/powerpoint/2010/main" val="2207733754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61B28-C908-7DBA-E528-459A5A5EA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C6909B-3DED-175A-F73D-4C2A68512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الرائز. وأجيبوا عن السؤالين المتعلقين بالإنتاج الكتابي.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CCA455-F28A-5362-DBBA-819F3A9125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826A5AD-B935-5A37-2FA2-F4A40B0BD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804" y="3123599"/>
            <a:ext cx="6690940" cy="944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3B93F9C-5607-3984-FA38-3E0B4422A1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425" y="4656103"/>
            <a:ext cx="6683319" cy="960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8085FB3-7618-662D-0CA9-C564626008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65" y="1575854"/>
            <a:ext cx="846078" cy="97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090812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D324B41-1E1A-9707-BDEC-CACE8AAD7DFF}"/>
              </a:ext>
            </a:extLst>
          </p:cNvPr>
          <p:cNvSpPr txBox="1"/>
          <p:nvPr/>
        </p:nvSpPr>
        <p:spPr>
          <a:xfrm>
            <a:off x="1489568" y="4302271"/>
            <a:ext cx="59020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FF0000"/>
                </a:solidFill>
              </a:rPr>
              <a:t>نصوص فهم المسموع توجد في الشرائح الموالية</a:t>
            </a:r>
          </a:p>
          <a:p>
            <a:pPr algn="ctr" rtl="1"/>
            <a:endParaRPr lang="ar-MA" b="1" dirty="0">
              <a:solidFill>
                <a:srgbClr val="FF0000"/>
              </a:solidFill>
            </a:endParaRPr>
          </a:p>
          <a:p>
            <a:pPr algn="ctr" rtl="1"/>
            <a:r>
              <a:rPr lang="ar-MA" b="1" dirty="0">
                <a:solidFill>
                  <a:srgbClr val="FF0000"/>
                </a:solidFill>
              </a:rPr>
              <a:t>يتم تسميع </a:t>
            </a:r>
            <a:r>
              <a:rPr lang="ar-MA" sz="2400" b="1" u="sng" dirty="0">
                <a:solidFill>
                  <a:srgbClr val="FF0000"/>
                </a:solidFill>
              </a:rPr>
              <a:t>فقط النص السماعي الخاص بالاختبار المعتمد  </a:t>
            </a:r>
            <a:endParaRPr lang="fr-FR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146B7-4C74-7802-6772-784D52780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74C3721-B7D9-7EDB-A08B-1F6C99FBC739}"/>
              </a:ext>
            </a:extLst>
          </p:cNvPr>
          <p:cNvSpPr txBox="1"/>
          <p:nvPr/>
        </p:nvSpPr>
        <p:spPr>
          <a:xfrm>
            <a:off x="248382" y="844952"/>
            <a:ext cx="8647235" cy="6206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نص المسموع 1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حُرّاسُ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ٱلْبيئَةِ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طَريقِ عَوْدَتِها مِنَ ٱلْمَدْرَسَةِ، كانَتْ مَرْيَمُ تُبْطِئُ خُطاها كُلَّما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ٱقْتَرَبَتْ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حَديقَةِ ٱلْحَيِّ، فَقَدْ ذَبُلَتِ ٱلْأَشْجَارُ، وَتَراكَمَتِ ٱلْأَوْساخُ في مَمَرّاتِها، وَغابَ عَنْهَا جَمالُها ٱلْقَديمُ. تَأَلَّمَتْ مَرْيَمُ أَلَماً شَديداً، فَجَمَعَتْ أَصْدِقاءَها وَقالَتْ: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اُنْظُروا مَا حَلَّ بِحَديقَتِنا!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ثُمَّ تابَعَتْ:- هَلْ سَنَبْقى مَكْتُوفي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ٱلْأَيْدي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إِزاءَ هَذا ٱلْوَضْعِ؟ هَيّا بِنا نَتَحَرَّكُ لِنُعيدَ إِلَيْها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بَهاءَها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!</a:t>
            </a:r>
          </a:p>
          <a:p>
            <a:pPr lvl="0" algn="just" rtl="1">
              <a:spcAft>
                <a:spcPts val="800"/>
              </a:spcAft>
              <a:defRPr/>
            </a:pP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وَفي ٱلْيَوْمِ ٱلتّالِي، تَوَجَّهَ ٱلْأَطْفالُ إِلى مَقَرِّ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ٱلْبَلَدِيَّةِ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رَغْبَةً في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ٱسْتِطْلاعِ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ٱلْأَمْرِ. وَهُناكَ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ٱكْتَشَفوا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عالَماً لَمْ يَعْرِفوهُ مِنْ قَبْلُ: مَكاتِبُ تَعُجُّ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بِٱلْمُوَظَّفينَ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وَٱلْمَصالِحِ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وَلِجانٌ تِقْنِيَّةٌ تَسْهَرُ عَلى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ٱلنَّظافَةِ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وَٱلْإِنارَةِ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وَٱلْحَدائِقِ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SA" sz="28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اسْتَقْبَلَهُمْ رَئيسُ </a:t>
            </a:r>
            <a:r>
              <a:rPr lang="ar-SA" sz="28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ٱلْبَلَدِيَّةِ</a:t>
            </a:r>
            <a:r>
              <a:rPr lang="ar-SA" sz="28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مُرَحِّبا، وَشَرَحَ لَهُمْ مَهَامَّ </a:t>
            </a:r>
            <a:r>
              <a:rPr lang="ar-SA" sz="28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ٱلْمُؤَسَّسَةِ</a:t>
            </a:r>
            <a:r>
              <a:rPr lang="ar-SA" sz="28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ثُمَّ قالَ:- نَحْنُ نَسْعى إِلى خِدْمَتِكُمْ، لَكِنَّ نَجاحَنا يَحْتَاجُ تَعاوُنَكُمْ.. حافِظُوا عَلى </a:t>
            </a:r>
            <a:r>
              <a:rPr lang="ar-SA" sz="28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ٱلْمُمْتَلَكاتِ</a:t>
            </a:r>
            <a:r>
              <a:rPr lang="ar-SA" sz="28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ٱلْعامَّةِ</a:t>
            </a:r>
            <a:r>
              <a:rPr lang="ar-SA" sz="28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وَلا تُهْمِلوا نَظافَتَها!</a:t>
            </a:r>
          </a:p>
          <a:p>
            <a:pPr lvl="0" algn="just" rtl="1">
              <a:spcAft>
                <a:spcPts val="800"/>
              </a:spcAft>
              <a:defRPr/>
            </a:pPr>
            <a:r>
              <a:rPr lang="ar-SA" sz="28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وَما هِيَ إِلَّا أَيّامٌ حَتّى أَطْلَقَ ٱلصِّغارُ حَمْلَةً تَطَوُّعِيَّةً، فَسَقَوا </a:t>
            </a:r>
            <a:r>
              <a:rPr lang="ar-SA" sz="28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ٱلْأَغْراسَ</a:t>
            </a:r>
            <a:r>
              <a:rPr lang="ar-SA" sz="28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وَجَمَعوا </a:t>
            </a:r>
            <a:r>
              <a:rPr lang="ar-SA" sz="28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ٱلنِّفاياتِ</a:t>
            </a:r>
            <a:r>
              <a:rPr lang="ar-SA" sz="28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وَعَلَّقوا لافِتاتٍ تَدْعو إِلى </a:t>
            </a:r>
            <a:r>
              <a:rPr lang="ar-SA" sz="28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ٱلنِّظامِ</a:t>
            </a:r>
            <a:r>
              <a:rPr lang="ar-SA" sz="28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وَهَكَذا </a:t>
            </a:r>
            <a:r>
              <a:rPr lang="ar-SA" sz="28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ٱسْتَعادَتِ</a:t>
            </a:r>
            <a:r>
              <a:rPr lang="ar-SA" sz="28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ٱلْحَديقَةُ جَمالَها، فَمَنَحَتْهُمُ </a:t>
            </a:r>
            <a:r>
              <a:rPr lang="ar-SA" sz="28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ٱلْبَلَدِيَّةُ</a:t>
            </a:r>
            <a:r>
              <a:rPr lang="ar-SA" sz="28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جائِزَةَ "</a:t>
            </a:r>
            <a:r>
              <a:rPr lang="ar-SA" sz="28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ٱلْمُواطِنِ</a:t>
            </a:r>
            <a:r>
              <a:rPr lang="ar-SA" sz="28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ٱلصَّغيرِ </a:t>
            </a:r>
            <a:r>
              <a:rPr lang="ar-SA" sz="28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ٱلنَّشيطِ</a:t>
            </a:r>
            <a:r>
              <a:rPr lang="ar-SA" sz="28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 تَقْديراً لِمُبادَرَتِهِمْ، وَفَرِحوا فَرَحاً كَبيراً، وَأَيْقَنوا أَنَّ ٱلْعَمَلَ </a:t>
            </a:r>
            <a:r>
              <a:rPr lang="ar-SA" sz="28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ٱلْجَماعِيَّ</a:t>
            </a:r>
            <a:r>
              <a:rPr lang="ar-SA" sz="28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أَساسُ </a:t>
            </a:r>
            <a:r>
              <a:rPr lang="ar-SA" sz="28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ٱلْمُواطَنَةِ</a:t>
            </a:r>
            <a:r>
              <a:rPr lang="ar-SA" sz="28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6410085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146B7-4C74-7802-6772-784D52780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74C3721-B7D9-7EDB-A08B-1F6C99FBC739}"/>
              </a:ext>
            </a:extLst>
          </p:cNvPr>
          <p:cNvSpPr txBox="1"/>
          <p:nvPr/>
        </p:nvSpPr>
        <p:spPr>
          <a:xfrm>
            <a:off x="137546" y="733246"/>
            <a:ext cx="8647235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spcAft>
                <a:spcPts val="800"/>
              </a:spcAft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 المسموع 2 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حُقوقُ ٱلطِّفْلِ 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	هاجَرُ: مَرْحَباً بِكُمْ في هَذا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ٱللِّقاءِ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ٱلْإِذاعِيِّ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ٱلَّذي سَنُخَصِّصُهُ لِحُقوقِ ٱلطِّفْلِ!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	 مَرْوانُ: وَنَعْني بِحُقوقِ ٱلطِّفْلِ، كُلَّ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ٱلْحاجاتِ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ٱلْأَساسِيَّةِ ٱلَّتي تَضْمَنُ لِلطِّفْلِ حَياةً كَريمَةً، مِثْلَ حَقِّهِ في ٱلتَّعْليمِ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وَٱلصِّحَّةِ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وَٱلْأَمانِ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	 هاجَرُ: وَلِلْحَديثِ عَنْ هَذا ٱلْمَوْضوعِ، يَسْعَدُنا أَنْ نَسْتَضيفَ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ٱلْأُسْتاذَ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سَميراً. أَهْلا بِكَ أُسْتاذَنا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ٱلْعَزيزُ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هَلّا حَدَّثْتُمونا عَنْ كَيْفِيَّةِ ضَمانِ هَذِهِ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ٱلْحُقوقِ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	 اَلْأُسْتاذُ سَميرٌ: صَباحُ ٱلْخَيْرِ.. لِلْإِجابَةِ عَنْ هَذا ٱلسُّؤالِ، لا بُدَّ أَنْ أُشيرَ إِلى أَنَّ حِمايَةَ حُقوقِ ٱلطِّفْلِ تَتَحَقَّقُ بِتَعاوُنٍ مُنَظَّمٍ بَيْنَ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ٱلْحُكوماتِ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وَٱلْمُؤَسَّساتِ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ٱلْوَطَنِيَّةِ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فَٱلْمَدْرَسَةُ تُعَلِّمُ،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وَٱلْمُسْتَشْفى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يُعالِجُ، وَمُؤَسَّساتُ ٱلْحِمايَةِ تَسْهَرُ عَلى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ٱلْأَمْنِ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وَٱلرِّعايَةِ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مَرْوانُ: وَما دَوْرنا نَحْنُ في إِنْجاحِ هَذا ٱلْعَمَلِ؟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	 الْأُسْتاذُ سَميرٌ: يَنْبَغي أَنْ يَعْرِفَ ٱلطِّفْلُ حُقوقَهُ وَواجِباتِهِ مَعاً. لِذَلِكَ أَنْصَحُكُمْ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بِٱحْتِرامِ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قَوانينِ ٱلْمَدْرَسَةِ، وَعَلَيْكُمْ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بِٱلْمُواظَبَةِ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ٱلدِّراسَةِ، وَأَقْتَرِحُ أَيْضاً أَنْ تَتَعاوَنُوا مَعَ زُمَلائِكُمْ وَتُحافِظُوا عَلى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ٱلنِّظامِ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	 هاجَرُ: نَشْكُرُكُمْ أُسْتاذَنا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ٱلْعَزيزَ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هَذِهِ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ٱلتَّوْضيحَاتِ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ٱلْقَيِّمَةِ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59947701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17544</TotalTime>
  <Words>803</Words>
  <Application>Microsoft Office PowerPoint</Application>
  <PresentationFormat>Affichage à l'écran (4:3)</PresentationFormat>
  <Paragraphs>68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19</vt:i4>
      </vt:variant>
    </vt:vector>
  </HeadingPairs>
  <TitlesOfParts>
    <vt:vector size="40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افتتاح الحصة nv</vt:lpstr>
      <vt:lpstr>00_Env-Enseignant</vt:lpstr>
      <vt:lpstr>Présentation PowerPoint</vt:lpstr>
      <vt:lpstr>هيكلة حصة اليوم الخامس</vt:lpstr>
      <vt:lpstr>         تمرير الجزء الأول من الرائز</vt:lpstr>
      <vt:lpstr>دليل التمرير</vt:lpstr>
      <vt:lpstr>Présentation PowerPoint</vt:lpstr>
      <vt:lpstr>Présentation PowerPoint</vt:lpstr>
      <vt:lpstr>                      تمرير الجزء الثاني من الرائز </vt:lpstr>
      <vt:lpstr>Présentation PowerPoint</vt:lpstr>
      <vt:lpstr>دليل تمرير رائز فهم المسموع</vt:lpstr>
      <vt:lpstr>خذوا الصفحة رقم -...- من الرائز.</vt:lpstr>
      <vt:lpstr>خذوا أوراقا مستقلة لتسجيل المعلومات التي يمكنكم التقاطها أثناء تسميع النص. </vt:lpstr>
      <vt:lpstr>مستعدون!  سأقرأ  النص. انصتوا جيدا وسجلوا  أهم المعلومات الواردة فيه على  أوراقكم.  تسميع النص الوارد في الشريحة الأخيرة من العرض بعد  فصل الحاسوب عن الشاشة مرتين متتاليتين.</vt:lpstr>
      <vt:lpstr>استعينوا بما علق في أذهانكم من أفكار حول النص، وبما سجلتموه على الأوراق من معلومات، وأجيبوا عن أسئلة الرائز الخاصة بفهم المسموع. </vt:lpstr>
      <vt:lpstr>Présentation PowerPoint</vt:lpstr>
      <vt:lpstr>دليل تمرير رائز  الإنتاج الكتابي</vt:lpstr>
      <vt:lpstr>خذوا الرائز. وأجيبوا عن السؤالين المتعلقين بالإنتاج الكتابي.</vt:lpstr>
      <vt:lpstr>اختتام الحصة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254</cp:revision>
  <cp:lastPrinted>2025-11-10T15:58:57Z</cp:lastPrinted>
  <dcterms:created xsi:type="dcterms:W3CDTF">2023-09-20T21:35:22Z</dcterms:created>
  <dcterms:modified xsi:type="dcterms:W3CDTF">2026-04-28T07:18:07Z</dcterms:modified>
</cp:coreProperties>
</file>