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46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941" r:id="rId21"/>
    <p:sldId id="2147482942" r:id="rId22"/>
    <p:sldId id="2147482968" r:id="rId23"/>
    <p:sldId id="2147482974" r:id="rId24"/>
    <p:sldId id="2147482975" r:id="rId25"/>
    <p:sldId id="2147482976" r:id="rId26"/>
    <p:sldId id="2147482954" r:id="rId27"/>
    <p:sldId id="2147482946" r:id="rId28"/>
    <p:sldId id="2147482972" r:id="rId29"/>
    <p:sldId id="2147482973" r:id="rId30"/>
    <p:sldId id="2147482891" r:id="rId31"/>
    <p:sldId id="2147482835" r:id="rId32"/>
    <p:sldId id="2147482879" r:id="rId33"/>
    <p:sldId id="2147482807" r:id="rId34"/>
    <p:sldId id="2147482808" r:id="rId35"/>
    <p:sldId id="2147482760" r:id="rId36"/>
    <p:sldId id="2147482892" r:id="rId37"/>
    <p:sldId id="2147482758" r:id="rId38"/>
    <p:sldId id="2147482969" r:id="rId39"/>
    <p:sldId id="2147482970" r:id="rId40"/>
    <p:sldId id="2147482895" r:id="rId41"/>
    <p:sldId id="2147482963" r:id="rId42"/>
    <p:sldId id="2147482965" r:id="rId43"/>
    <p:sldId id="2147482964" r:id="rId44"/>
    <p:sldId id="2147482616" r:id="rId45"/>
  </p:sldIdLst>
  <p:sldSz cx="9144000" cy="6858000" type="screen4x3"/>
  <p:notesSz cx="6858000" cy="9144000"/>
  <p:embeddedFontLs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itchFamily="2" charset="0"/>
      <p:bold r:id="rId51"/>
    </p:embeddedFont>
    <p:embeddedFont>
      <p:font typeface="Microsoft Uighur" panose="02000000000000000000" pitchFamily="2" charset="-78"/>
      <p:regular r:id="rId52"/>
      <p:bold r:id="rId53"/>
    </p:embeddedFont>
    <p:embeddedFont>
      <p:font typeface="Modern Love" panose="04090805081005020601" pitchFamily="82" charset="0"/>
      <p:regular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54" autoAdjust="0"/>
    <p:restoredTop sz="94660"/>
  </p:normalViewPr>
  <p:slideViewPr>
    <p:cSldViewPr snapToGrid="0">
      <p:cViewPr varScale="1">
        <p:scale>
          <a:sx n="74" d="100"/>
          <a:sy n="74" d="100"/>
        </p:scale>
        <p:origin x="764" y="56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C1EBB2-688B-08B6-0090-FEF281F06AA5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D9C8912-499A-3F23-2090-6FC6A07DC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8" b="3699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B283491-45D7-9D02-44A7-B28157E02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8302" y="3261049"/>
              <a:ext cx="2597489" cy="889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 لأنشطة المراجعة والتوليف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89804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932649" y="34749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34693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83930" y="1905804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1899472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9350" y="500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235417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 -الإنتاج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0611" y="387727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ym typeface="Wingdings" panose="05000000000000000000" pitchFamily="2" charset="2"/>
              </a:rPr>
              <a:t>تقويم  الطلاقة والتحدث</a:t>
            </a:r>
          </a:p>
          <a:p>
            <a:r>
              <a:rPr lang="ar-MA" dirty="0">
                <a:sym typeface="Wingdings" panose="05000000000000000000" pitchFamily="2" charset="2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680070" y="395299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(الإنتاج الكتابي).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السادس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2817753" y="4284931"/>
            <a:ext cx="3762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/ تقويم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الإنتاج الكتابي : كتابة نص توجيهي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الإنتاج الكتابي :  كتابة نص توجيهي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0ECDF-106F-04A6-891C-4C33B0CBE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32" y="2718300"/>
            <a:ext cx="655987" cy="7551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28145C-95F3-47C0-6AB5-1A138A84C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283" y="3935939"/>
            <a:ext cx="655987" cy="7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4BAF9BD-1363-77B3-7850-887EC0DA0B3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E104A4-5A63-92CF-CEDB-08700F722EC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3194E61-FEA4-EC5F-CE10-A70C30C679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67CC5B-0B3E-08EA-BA64-E6373FB53E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BA09D1-49E7-CC2A-C6F0-6210005BC3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9" name="Google Shape;1245;p5">
                <a:extLst>
                  <a:ext uri="{FF2B5EF4-FFF2-40B4-BE49-F238E27FC236}">
                    <a16:creationId xmlns:a16="http://schemas.microsoft.com/office/drawing/2014/main" id="{C00092D4-24B4-4BA5-0824-201E49E61DF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B3460023-E5D5-2D00-2AA6-4BD17A23E36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FD90AAE-D5C5-66F1-BB50-559A7FD55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D78210-1B15-6F2F-8F7F-9FFEBE6B6F6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5" name="Google Shape;1246;p5">
              <a:extLst>
                <a:ext uri="{FF2B5EF4-FFF2-40B4-BE49-F238E27FC236}">
                  <a16:creationId xmlns:a16="http://schemas.microsoft.com/office/drawing/2014/main" id="{72557E25-5E29-B1B5-CCD1-E50C868A683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253902-644B-C949-0929-6F9A4F68918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C9D6D0-343F-862B-6ADD-8B8F4301509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39C4BA-5058-B6C6-D3CF-8E10E321F9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2252703-4BD7-D9A3-CE39-5CEC7C8F1A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617CC7-9FC5-A90D-E069-96199568C4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6" name="Google Shape;1245;p5">
                <a:extLst>
                  <a:ext uri="{FF2B5EF4-FFF2-40B4-BE49-F238E27FC236}">
                    <a16:creationId xmlns:a16="http://schemas.microsoft.com/office/drawing/2014/main" id="{0B995D66-1BB4-CAF4-3BDD-37AE3300220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244;p5">
                <a:extLst>
                  <a:ext uri="{FF2B5EF4-FFF2-40B4-BE49-F238E27FC236}">
                    <a16:creationId xmlns:a16="http://schemas.microsoft.com/office/drawing/2014/main" id="{EE764292-1346-129F-9454-B88707D40CE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B917F3-7C94-792B-D95E-3EA0BCB8D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B99F58-838F-7E22-A073-8C45D2E6099C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77F6FB78-C31E-C580-51BE-CC7AF389CCD8}"/>
                </a:ext>
              </a:extLst>
            </p:cNvPr>
            <p:cNvPicPr preferRelativeResize="0"/>
            <p:nvPr/>
          </p:nvPicPr>
          <p:blipFill rotWithShape="1">
            <a:blip r:embed="rId9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5720025" y="1720336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502228" y="3100877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noProof="0" dirty="0">
                <a:cs typeface="Microsoft Uighur" panose="02000000000000000000" pitchFamily="2" charset="-78"/>
              </a:rPr>
              <a:t>كتابة نص </a:t>
            </a:r>
            <a:r>
              <a:rPr lang="ar-MA" sz="3600" b="1" dirty="0">
                <a:cs typeface="Microsoft Uighur" panose="02000000000000000000" pitchFamily="2" charset="-78"/>
              </a:rPr>
              <a:t>توجيهي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136BE-5C7F-33F8-7679-667673A6B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9" y="1282065"/>
            <a:ext cx="1009172" cy="11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كيفية كتابة نص توجيهي.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288171" y="2736171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اَلنَّــــصُّ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ٱلتَّوْج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يهِــــــــ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يُّ.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B70C467-D84D-1253-8499-D0AF1310CFCE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D532F217-6E2B-1F79-A14D-31971F1293F5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6A2D2E1F-97CC-8F25-DC21-3C3181DFE449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8BD5EFD-BA4F-32F2-BEAF-D08C0161DAC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8C71DF9-C940-D8E8-FF13-00EC00B0F2E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E48E5B6E-C83D-D10A-48E9-D67163B3DD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1244;p5">
                  <a:extLst>
                    <a:ext uri="{FF2B5EF4-FFF2-40B4-BE49-F238E27FC236}">
                      <a16:creationId xmlns:a16="http://schemas.microsoft.com/office/drawing/2014/main" id="{975E6244-03FF-6C1F-9036-0BF83E43299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E66C8640-9DB3-0EA4-35CD-E243182664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76BF66A-B6CD-4E03-7C42-2E8D180F16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A3830DC5-8EBB-72F4-9D29-EAD5C2B24106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9C48257-C62D-AE90-7D30-DB306D5143E9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278C4-9D87-67EA-0AEB-F3D4E7DF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446F31-3D99-9F22-9708-2B5F9F0C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لماذا نكتب نصا توجيهيا؟ ما هي عناصره؟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A2084DF-4FA0-4BFE-B8D7-1C4D0520E04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0755A9C-ADFE-45D9-E856-621090162A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347F8A0D-9B29-80DC-B7DD-9A6533A62C90}"/>
              </a:ext>
            </a:extLst>
          </p:cNvPr>
          <p:cNvSpPr txBox="1"/>
          <p:nvPr/>
        </p:nvSpPr>
        <p:spPr>
          <a:xfrm>
            <a:off x="2960079" y="3128657"/>
            <a:ext cx="3512599" cy="919356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Calibri"/>
              </a:rPr>
              <a:t>كِتابَةُ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Calibri"/>
              </a:rPr>
              <a:t>نَــــصٍّ تَوْجيهِـــــيٍّ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D4F43DA-0ED1-D496-486C-4D5310B15C13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EFE4598-CED3-D27B-BCFF-51FC04893722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E137C364-5302-734C-246D-72778D490976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637B8EC-99A6-451C-29F8-6E78E5BE7BD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8987B56-24BA-453B-5198-E93770BFBFF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28" name="Google Shape;1245;p5">
                  <a:extLst>
                    <a:ext uri="{FF2B5EF4-FFF2-40B4-BE49-F238E27FC236}">
                      <a16:creationId xmlns:a16="http://schemas.microsoft.com/office/drawing/2014/main" id="{4818C530-F008-23B5-F252-3DF33FF29A1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244;p5">
                  <a:extLst>
                    <a:ext uri="{FF2B5EF4-FFF2-40B4-BE49-F238E27FC236}">
                      <a16:creationId xmlns:a16="http://schemas.microsoft.com/office/drawing/2014/main" id="{26969519-C6D6-4870-B397-6576384F9E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A2A8C499-1356-A36F-6A21-DE45C3DB4E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E879848-CFF7-FA9D-97B2-0A26A02271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8" name="Google Shape;1246;p5">
                <a:extLst>
                  <a:ext uri="{FF2B5EF4-FFF2-40B4-BE49-F238E27FC236}">
                    <a16:creationId xmlns:a16="http://schemas.microsoft.com/office/drawing/2014/main" id="{F434CDBD-522F-2512-9814-F29AF7C1373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527FDC-DA31-5061-BACD-0AE07EF937FD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56421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D09C-22BA-F32D-467D-05EE12EE1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94C51B-79E7-256C-BAF3-0AAABD29B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 عناصر النص الإخباري؟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B3AEF7-121D-4213-9C92-02FFEAA39C6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2710DD-D921-F1D5-C9B0-B43B9F765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7CCE736-A43D-0829-528F-F59A457C0DFC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5E170B2-A248-590D-DF4A-F83423F4B9F8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0EB81E99-F7B0-1685-3A92-93CB22D6C387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996D149-8A1E-8B1D-5B8F-DA7F457B740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8CFD868-F33E-ABFB-2114-A9EA5CA38CC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9EF5A8B3-EF64-C4D9-AD74-5DD266066A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B506F2D6-BA21-B6F0-C3C0-B645DCAF0D3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C1D67E4B-2536-FAE6-F997-5D698A22EE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F52CA5E-AF83-CA19-4E87-E7DE7FF779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CB7D30E9-AAA3-E451-E56E-99AE3644F4D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EC021-A390-2C89-B009-90B2157F979E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D8B7240-71DC-ACA5-7796-A416EC833D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01" y="2099468"/>
            <a:ext cx="7794764" cy="33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197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6E49-CCD9-CC79-9E25-86DD4F2C3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25D6B7-2A41-C4C3-E88F-85C9A7D8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نصا توجيهيا.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86F8CE-1AAB-41F9-AFFF-AE065AAFD93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F02C6F8-2BDC-ED8A-1FE4-1809694F5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7C6A79B-A703-7D75-EB0F-6B790F8E258E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026CFAF-BE34-F8B4-7D42-BF80B19C9F9D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2DCD421-7567-8CE0-BCC5-B02446865144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985651D-184F-39EC-8C6D-A5B28E7C0D6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11EE27E-D9D9-F612-8887-624D986838A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759CFB64-53E3-D148-7100-5C0E6CCFC8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F59CD4C5-C6FD-B841-5800-3AFDC34EEF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77D072C8-A9A7-C31C-01BF-FC30ED90E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0D49109-7BFE-0286-890E-349D0E3AF78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156745FC-6C77-9428-FF85-C4E0E28589EB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D8491EF-2615-D0DE-D8AE-40AC31C981EB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1B36CE9C-DA32-6B37-C9D2-E977827C3E1D}"/>
              </a:ext>
            </a:extLst>
          </p:cNvPr>
          <p:cNvSpPr txBox="1"/>
          <p:nvPr/>
        </p:nvSpPr>
        <p:spPr>
          <a:xfrm>
            <a:off x="536104" y="1777738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</a:t>
            </a:r>
            <a:r>
              <a:rPr lang="ar-MA" sz="32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يَنْبَغي أَوَّلاً ٱلِالْتِزامُ بِإِشاراتِ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لا تَعْبُرِ ٱلطَّريقَ إِلّا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اُنْظُرْ يَميناً وَيَساراً قَبْلَ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إِيّاكَ أَنْ  تَنْشَغِلَ بِهاتِفِكَ أَوْ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عَلَيْكَ أَنْ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</a:t>
            </a:r>
            <a:r>
              <a:rPr lang="ar-MA" sz="32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لِنَكُنْ مَسْؤولينَ وَواعينَ في كُلِّ مَرَّةٍ نَخْطو فيها خارِجَ ٱلْبَيْتِ، فَسَلامَتُنا تَبْدَأُ بِسُلوكِنا نَحْنُ.</a:t>
            </a:r>
          </a:p>
        </p:txBody>
      </p:sp>
    </p:spTree>
    <p:extLst>
      <p:ext uri="{BB962C8B-B14F-4D97-AF65-F5344CB8AC3E}">
        <p14:creationId xmlns:p14="http://schemas.microsoft.com/office/powerpoint/2010/main" val="48756513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47226-065B-4462-CE75-619606883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FDEF209-5FD6-6180-FFB6-9687B60CE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المقدمة؟ ماذا نكتب في المقدمة؟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8052EF-769C-2E14-DC91-97D2396558F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5FD6458-AB13-41F4-2611-1C023B23D7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91A13D-1F17-BF8C-425E-EAA3DBCD1A24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DF8F31E-F637-E4F6-8BAB-930E0CBA5453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56F52610-5B2A-8088-79CF-6E0CEEC73FDD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67CAB0A-091E-6F62-002D-1C6372027CE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1AE820C-679A-82E5-99EE-9ACDB72FE1A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C3C7A49F-82BE-F8D2-AD01-D1761A88619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08906680-F7DE-296B-CE13-1C22F916887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B69B7DB1-E1EF-3013-2FC3-264A2D1CAE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B1061B3-634F-2630-E199-573AD417D2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59F6DCE4-45D2-0F15-EF9F-F8DA1C0862C8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4445740-417D-D2CA-11E2-3A8A1AFE4598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B0B3DA41-187B-0092-478B-B6D912007F3C}"/>
              </a:ext>
            </a:extLst>
          </p:cNvPr>
          <p:cNvSpPr txBox="1"/>
          <p:nvPr/>
        </p:nvSpPr>
        <p:spPr>
          <a:xfrm>
            <a:off x="536104" y="1777738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miri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يَنْبَغي أَوَّلاً ٱلِالْتِزامُ بِإِشاراتِ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لا تَعْبُرِ ٱلطَّريقَ إِلّا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اُنْظُرْ يَميناً وَيَساراً قَبْلَ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إِيّاكَ أَنْ  تَنْشَغِلَ بِهاتِفِكَ أَوْ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عَلَيْكَ أَنْ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miri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لِنَكُنْ مَسْؤولينَ وَواعينَ في كُلِّ مَرَّةٍ نَخْطو فيها خارِجَ ٱلْبَيْتِ، فَسَلامَتُنا تَبْدَأُ بِسُلوكِنا نَحْنُ.</a:t>
            </a:r>
          </a:p>
        </p:txBody>
      </p:sp>
    </p:spTree>
    <p:extLst>
      <p:ext uri="{BB962C8B-B14F-4D97-AF65-F5344CB8AC3E}">
        <p14:creationId xmlns:p14="http://schemas.microsoft.com/office/powerpoint/2010/main" val="82355328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B930D-39F9-9801-467A-1D536049A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56F2FBB-EEFD-106D-7735-94B469560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العرض؟ ماذا نكتب في العرض؟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53CC041-192E-13C7-0E46-ED10F2842CE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E71F4DF-0E75-C42B-0D3A-FA2B872067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7F67ED4-12C8-95FA-73B3-3C687BA1813D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E445525-72F6-BF4A-1DD7-AC76CD4BF78F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8CEC2-EB32-92DE-BD21-1ACD02A5F385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1EED2C0-B22D-1FFE-E000-598E540ECF4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319AC0A-824F-9CC1-6F52-6C126057973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A2BFF80B-C2CF-A887-C0C3-73925FA162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47EDFCAF-BFD2-B037-7879-64039EE884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73B83A64-BD4F-C17E-2E72-9A68B9C519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AC1A541-D820-9066-E0EB-B920D1A21E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054F92AB-A330-3424-EF76-AE463E8C7C9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8C54B6E-BD6D-6771-92AF-059CE39D98A6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0F7A323-FD3F-62A9-D512-EEC744D6C6B3}"/>
              </a:ext>
            </a:extLst>
          </p:cNvPr>
          <p:cNvSpPr txBox="1"/>
          <p:nvPr/>
        </p:nvSpPr>
        <p:spPr>
          <a:xfrm>
            <a:off x="536104" y="1777738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يَنْبَغي أَوَّلاً ٱلِالْتِزامُ بِإِشاراتِ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لا تَعْبُرِ ٱلطَّريقَ إِلّا مِنَ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اُنْظُرْ يَميناً وَيَساراً قَبْلَ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إِيّاكَ أَنْ  تَنْشَغِلَ بِهاتِفِكَ أَوْ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عَلَيْكَ أَنْ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لِنَكُنْ مَسْؤولينَ وَواعينَ في كُلِّ مَرَّةٍ نَخْطو فيها خارِجَ ٱلْبَيْتِ، فَسَلامَتُنا تَبْدَأُ بِسُلوكِنا نَحْنُ.</a:t>
            </a:r>
          </a:p>
        </p:txBody>
      </p:sp>
    </p:spTree>
    <p:extLst>
      <p:ext uri="{BB962C8B-B14F-4D97-AF65-F5344CB8AC3E}">
        <p14:creationId xmlns:p14="http://schemas.microsoft.com/office/powerpoint/2010/main" val="365994113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8E4C4-7EB9-E09B-54FD-EDA940D59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6D68518-E6F9-E4D7-50BE-9E596B386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الخاتمة؟ ماذا نكتب في الخاتمة؟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6E78CD-0115-5CD2-D6EF-A40C1664D66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31830C2E-9B62-A50A-E61E-516698ECB0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E621BB4-105F-BD77-3F86-6EFED4DD83DC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E9668CD-BB7B-D7FD-24C4-7116C4590922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D1951C7B-F5AF-05C9-625B-4A47D887F069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02F7B6E-4893-4C69-C946-8D75D1902C8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FADA4E5-8E32-B592-F28F-E20C4354C05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8E351F41-B06C-EF57-9947-FB8F31CC00F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A29CF819-D7C1-8425-FB6D-CE92DC42C2F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76944A46-2AFE-77DD-4091-49D6A4EE18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F5798FC-9713-F26E-6548-F71FE37DF9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225CB958-2B40-5B97-DA2F-27FDDA1FC60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0A12C25-1978-A439-61AC-48EF9F4740B4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9E74BF0-66CF-6821-013D-60FFD6EADDFC}"/>
              </a:ext>
            </a:extLst>
          </p:cNvPr>
          <p:cNvSpPr txBox="1"/>
          <p:nvPr/>
        </p:nvSpPr>
        <p:spPr>
          <a:xfrm>
            <a:off x="536104" y="1777738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يَنْبَغي أَوَّلاً ٱلِالْتِزامُ بِإِشاراتِ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لا تَعْبُرِ ٱلطَّريقَ إِلّا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اُنْظُرْ يَميناً وَيَساراً قَبْلَ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إِيّاكَ أَنْ  تَنْشَغِلَ بِهاتِفِكَ أَوْ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عَلَيْكَ أَنْ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لِنَكُنْ مَسْؤولينَ وَواعينَ في كُلِّ مَرَّةٍ نَخْطو فيها خارِجَ ٱلْبَيْتِ، فَسَلامَتُنا تَبْدَأُ بِسُلوكِنا نَحْنُ.</a:t>
            </a:r>
          </a:p>
        </p:txBody>
      </p:sp>
    </p:spTree>
    <p:extLst>
      <p:ext uri="{BB962C8B-B14F-4D97-AF65-F5344CB8AC3E}">
        <p14:creationId xmlns:p14="http://schemas.microsoft.com/office/powerpoint/2010/main" val="189398947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8F3D-DF28-8D9A-E2A4-2A5E5274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3640BFF-D5D6-6A80-6EDA-3DDDFD2A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56B4EC6-2049-2781-390D-8F0407A29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3761E43-3A87-D2A2-6BCF-CFE27C885988}"/>
              </a:ext>
            </a:extLst>
          </p:cNvPr>
          <p:cNvSpPr txBox="1"/>
          <p:nvPr/>
        </p:nvSpPr>
        <p:spPr>
          <a:xfrm>
            <a:off x="5720025" y="1720336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69C45C24-4D41-56F6-F045-426E82BE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455ADD-89AA-74A6-C50A-B446C7056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4517F33-DBD2-21DE-4890-44B5E7FF923C}"/>
              </a:ext>
            </a:extLst>
          </p:cNvPr>
          <p:cNvSpPr txBox="1">
            <a:spLocks/>
          </p:cNvSpPr>
          <p:nvPr/>
        </p:nvSpPr>
        <p:spPr>
          <a:xfrm>
            <a:off x="2640563" y="3036890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cs typeface="Microsoft Uighur" panose="02000000000000000000" pitchFamily="2" charset="-78"/>
              </a:rPr>
              <a:t>توجيهي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D0EA8-7300-4FCC-78E9-32741D8E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7" y="1358836"/>
            <a:ext cx="1189554" cy="136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AA50-7BCB-509B-135D-A24091852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9570E2-194A-CFFA-68DC-BD8D8CB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إليكم هذه الوضعية.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AEE5E6-67F2-13DB-9F6E-8F11752042C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744AEAF-1BCD-9641-DF2B-57A52FF382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91DB95-2747-1AC2-FCE6-128FAA14F64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D519357-8E19-C941-86CE-A4B7F686A6D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6501C-1AB8-8970-1F30-F20F4F16CB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0D80FD-4DD7-C839-F4CA-E1B6E07879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CFA97C4-6594-A63C-1823-0EA6B3D8C5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6E20C8A-AD52-C71D-3118-19BC7B10EFC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74B766F-BE98-4582-1260-71BE2F22614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EDEE740-249B-3EA4-CAAA-D0CB9DBA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1AD533-7116-660A-B8CB-A10CD1F0481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F5C211A-27F1-A041-C1E9-DA61C6CE1C2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48B13A7-70EE-EACC-A450-32CFF6042C79}"/>
              </a:ext>
            </a:extLst>
          </p:cNvPr>
          <p:cNvSpPr txBox="1"/>
          <p:nvPr/>
        </p:nvSpPr>
        <p:spPr>
          <a:xfrm>
            <a:off x="374696" y="2148163"/>
            <a:ext cx="8394607" cy="3482358"/>
          </a:xfrm>
          <a:prstGeom prst="roundRect">
            <a:avLst>
              <a:gd name="adj" fmla="val 3306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قَرَأْتَ فِي مَجَلَّةٍ مَدْرَسِيَّةٍ أَنَّ كَثيراً مِنَ ٱلتَّلاميذِ يُهْمِلونَ قِراءَةَ ٱلْكُتُبِ وَيَقْضونَ أَوْقاتَ فَراغِهِمْ أَمامَ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اُكْتُبْ(ي) نَصّاً تَوْجيهِيّاً مِنْ 80 كَلِمَةً تُوَجِّهُ فيهِ زُمَلاءَك نَحْوَ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ٱلْإِكْثارِ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مِنْ قِراءَةِ ٱلْكُتُبِ وَتَقْليلِ وَقْتِ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، مُتَضَمِّناً: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- نَصائِحَ تُفيدُهُمْ في تَنْظيمِ وَقْتِهِمْ وَتَنْمِيَةِ حُبِّ ٱلْقِراءَةِ.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- تَحْذيراتٍ تُنَبِّهُهُمْ إِلى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ٱلْأَضْرارِ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ٱلَّتي يُسَبِّبُها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ٱلْإِفْراطُ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في ٱسْتِخْدامِ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524811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B1F8E-8036-C216-0202-4583DA170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56BC636-3CC6-27EA-604C-0E44D722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و كراساتكم. استعينوا بالعبارات و أدوات الربط الواردة فيها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5DC24DF-04D7-0BDA-ACD0-464C089D508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3334CEC-2A3C-FCB0-BFF7-8E14DF2D3C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B5216D-9BAA-365C-F4A5-08B1DC432A5A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C3F7743-50E8-3C00-336B-A9DE7E2712E1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118F0F8-B421-7E65-3260-2830E5477C2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8FAC8ED-A086-2FB1-6F97-6DB702ED6F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9FD094A-CB46-B2AC-E633-9425085463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41441D7A-E128-0E06-54C7-2A3ECF824B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8F9F5B07-2603-F28D-56E5-DE4C964DE5C3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3282F75-17BD-DDBA-BA27-E27A009BA7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7CE991-E844-8923-1F8B-D5E8E3FDB2F3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BE6D958F-DDD1-0310-AB72-1EDC9682F6F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618A2D8-5155-38F1-9460-21CF2071F7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01" y="2099468"/>
            <a:ext cx="7794764" cy="339082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D94487D-775E-1592-AEAD-67FAF28D4206}"/>
              </a:ext>
            </a:extLst>
          </p:cNvPr>
          <p:cNvSpPr/>
          <p:nvPr/>
        </p:nvSpPr>
        <p:spPr>
          <a:xfrm>
            <a:off x="782801" y="2603241"/>
            <a:ext cx="3565264" cy="2920481"/>
          </a:xfrm>
          <a:prstGeom prst="roundRect">
            <a:avLst>
              <a:gd name="adj" fmla="val 6443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43243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A4E17-757A-3E0E-3DEF-83103924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FD349C-1422-83EC-6771-CC133442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30 دقيقة للإنجاز. أثناء ذلك سأنادي على 6 منكم لمواصلة التقويم الشفوي.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8B8C7A5-646C-0F17-9652-17230DD855C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871FE1A-4AB2-BA47-DE45-A9596BA8F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89B4D27-E341-A04E-1DAA-53EAB96545E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06C065B-1601-A964-A5E7-F0420DE0E58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988155-E973-5639-3A73-AAD514DCB9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55F8A9-A079-6348-0D85-ED394284EA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D6C6867-19B5-0662-ABD4-DE2C27B3863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4262BDD8-D90F-C55F-53FC-6B651CF5E6E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D07F67A3-E14C-A947-5EB2-976B19704DB9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B247A13F-FBFB-C98E-D33A-37E8EFC6B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57E0F1-3C86-DB51-6433-557285091C4F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CCC4302F-5D01-84C9-07C2-9C888A2AC69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69EF597-3744-B3BE-ADAA-D4F98442E899}"/>
              </a:ext>
            </a:extLst>
          </p:cNvPr>
          <p:cNvSpPr txBox="1"/>
          <p:nvPr/>
        </p:nvSpPr>
        <p:spPr>
          <a:xfrm>
            <a:off x="374696" y="2148163"/>
            <a:ext cx="8394607" cy="3482358"/>
          </a:xfrm>
          <a:prstGeom prst="roundRect">
            <a:avLst>
              <a:gd name="adj" fmla="val 3306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قَرَأْتَ فِي مَجَلَّةٍ مَدْرَسِيَّةٍ أَنَّ كَثيراً مِنَ ٱلتَّلاميذِ يُهْمِلونَ قِراءَةَ ٱلْكُتُبِ وَيَقْضونَ أَوْقاتَ فَراغِهِمْ أَمامَ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اُكْتُبْ(ي) نَصّاً تَوْجيهِيّاً مِنْ 80 كَلِمَةً تُوَجِّهُ فيهِ زُمَلاءَك نَحْوَ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ٱلْإِكْثارِ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مِنْ قِراءَةِ ٱلْكُتُبِ وَتَقْليلِ وَقْتِ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، مُتَضَمِّناً: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- نَصائِحَ تُفيدُهُمْ في تَنْظيمِ وَقْتِهِمْ وَتَنْمِيَةِ حُبِّ ٱلْقِراءَةِ.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- تَحْذيراتٍ تُنَبِّهُهُمْ إِلى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ٱلْأَضْرارِ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ٱلَّتي يُسَبِّبُها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ٱلْإِفْراطُ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في ٱسْتِخْدامِ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489746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DAB40-C3E0-95B2-D0DD-C25D9A0AB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1" y="2281784"/>
            <a:ext cx="2699382" cy="310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8" y="998376"/>
            <a:ext cx="8621484" cy="56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254260" y="1357518"/>
            <a:ext cx="846753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أيُّها ٱلتِّلْميذُ، أَنْصَحُكَ بِٱسْتِخْدامِ وَسائِلِ ٱلتِّكْنولوجْيا بِوَعْيٍ، عَلَيْكَ أَنْ تُخَصِّصَ وَقْتاً مَحْدوداً لِلشّاشاتِ وَتُوازِنَ بَيْنَها وَبَيْنَ ٱلدِّراسَةِ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وَٱلرِّياضَةِ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اِسْتَثْمِرِ ٱلْإِنْتِرْنِتَ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ٱلْبَحْثِ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ٱلْعِلْمِيِّ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وَٱلتَّعَلُّمِ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ٱلْمُفيدِ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وَطَوِّرْ مِنْ مَهاراتِكَ ٱلرَّقْمِيَّةِ. اِحْذَرْ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ٱلْإِدْمانِ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ٱلْأَلْعابِ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ٱلْإِلِكْتْرونِيَّةِ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وَلا تُشارِكْ بَياناتِكَ ٱلشَّخْصِيَّةَ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ٱلْغُرَباءِ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وَلا تُصَدِّقْ كُلَّ ما تَقْرَؤُهُ عَلى ٱلشَّبَكَةِ دُونَ تَمْحيصٍ، لِأَنَّ ٱلِاسْتِخْدامَ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ٱلْواعِيَ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لِلتِّكْنولوجْيا يَجْعَلُ مِنْها أَداةَ تَقَدُّمٍ لا سَبَباً لِلتَّأَخُّرِ.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وَٱحْرِصْ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أَنْ تَكونَ قُدْوَةً لِإِخْوَتِكَ وَأَقْرانِكَ في ٱلِاسْتِخْدامِ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ٱلْمَسْؤُولِ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توجيه تحذيرات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للتحذير.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14470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214604" y="1564255"/>
            <a:ext cx="847219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ٱلاِسْتِراحَةِ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ٱلصَّباحِيَّةِ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تَشاجَرَ إِلْياسُ وَفاطِمَةُ بِسَبَبِ مَقْعَدٍ في ٱلْفَصْلِ ٱلدِّراسيِّ، إِذْ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ٱدَّعى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كُلٌّ مِنْهُما أَنَّهُ كانَ أَحَقَّ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بِٱلْجُلوسِ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فيهِ. تَعالَتِ ٱلْأَصْواتُ بَيْنَهُما وَلَفَتا ٱنْتِباهَ مَنْ حَوْلَهُما.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تَحَدَّثْ لِتُقَدِّمَ لِإِلْياسَ وَفاطِمَةَ: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ثَلاثَ نَصائِحَ تُفيدُهُما في حَلِّ هَذا ٱلْخِلافِ بِأَدَبٍ وَٱحْتِرامٍ.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ثَلاثَةَ تَحْذيراتٍ تُنَبِّهُهُما إِلى ما قَدْ يَتَرَتَّبُ عَنْ سوءِ ٱلتَّصَرُّفِ داخِلَ ٱلْفَصْلِ ٱلدِّراسيِّ.</a:t>
            </a:r>
          </a:p>
        </p:txBody>
      </p:sp>
    </p:spTree>
    <p:extLst>
      <p:ext uri="{BB962C8B-B14F-4D97-AF65-F5344CB8AC3E}">
        <p14:creationId xmlns:p14="http://schemas.microsoft.com/office/powerpoint/2010/main" val="247931313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379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الإنتاج الكتابي</a:t>
            </a:r>
            <a:endParaRPr lang="fr-MA" sz="6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050565-95CA-E257-8FDD-E1447345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34" y="2737372"/>
            <a:ext cx="2675931" cy="30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8C62-3D0F-03C4-4B6C-191F6A7F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20F62A-36A4-FD63-853C-ABDA4C21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إنتاجاتكم . من يقرأ ما كتب؟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49913B-D3BA-F121-13FA-ABE55E6C044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3D4361-0149-7E28-B2C5-741EC1F5A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9C2A695-DA38-C829-3447-AF6AF613C86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3BBAACF-D802-DE57-BED9-175D7E57F1D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E0B597-6ED8-54DE-182D-6F0F08BD2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846303B-1004-7BC7-472F-596C07D7B9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6278D65-9C67-4D85-DC54-229D9959DA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C51038B-243A-ECE3-7039-41BFB035EA9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B001CB4-7A8B-5A2A-C867-967328BCF01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B5DACAC-E634-0B7F-93CF-8F4072880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636D0C-0E8D-13F0-C22D-DE576084FF09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CF3F24AD-AE25-22FE-537B-D7EC40CFD52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B93B61E-6EDD-1234-52C4-CDE42F107486}"/>
              </a:ext>
            </a:extLst>
          </p:cNvPr>
          <p:cNvSpPr txBox="1"/>
          <p:nvPr/>
        </p:nvSpPr>
        <p:spPr>
          <a:xfrm>
            <a:off x="374696" y="2148163"/>
            <a:ext cx="8394607" cy="3482358"/>
          </a:xfrm>
          <a:prstGeom prst="roundRect">
            <a:avLst>
              <a:gd name="adj" fmla="val 3306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قَرَأْتَ فِي مَجَلَّةٍ مَدْرَسِيَّةٍ أَنَّ كَثيراً مِنَ ٱلتَّلاميذِ يُهْمِلونَ قِراءَةَ ٱلْكُتُبِ وَيَقْضونَ أَوْقاتَ فَراغِهِمْ أَمامَ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اُكْتُبْ(ي) نَصّاً تَوْجيهِيّاً مِنْ 80 كَلِمَةً تُوَجِّهُ فيهِ زُمَلاءَك نَحْوَ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ٱلْإِكْثارِ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مِنْ قِراءَةِ ٱلْكُتُبِ وَتَقْليلِ وَقْتِ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، مُتَضَمِّناً: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- نَصائِحَ تُفيدُهُمْ في تَنْظيمِ وَقْتِهِمْ وَتَنْمِيَةِ حُبِّ ٱلْقِراءَةِ.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- تَحْذيراتٍ تُنَبِّهُهُمْ إِلى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ٱلْأَضْرارِ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ٱلَّتي يُسَبِّبُها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ٱلْإِفْراطُ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 في ٱسْتِخْدامِ </a:t>
            </a:r>
            <a:r>
              <a:rPr lang="ar-MA" sz="3600" b="1" kern="0" dirty="0" err="1">
                <a:solidFill>
                  <a:srgbClr val="424D7C"/>
                </a:solidFill>
                <a:sym typeface="Calibri"/>
              </a:rPr>
              <a:t>ٱلشّاشاتِ</a:t>
            </a:r>
            <a:r>
              <a:rPr lang="ar-MA" sz="3600" b="1" kern="0" dirty="0">
                <a:solidFill>
                  <a:srgbClr val="424D7C"/>
                </a:solidFill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549624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1A23-7059-8C86-464D-66871169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DAA752-26DA-6E33-9157-86F11F21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ثنائي.  يصحح كل واحد منكم إنتاج زميله. تأكدوا من وجود العناصر الأساسية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DE4FD1-308C-12BF-6A1B-983B7F06182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331827F-DBB1-1C36-DEB3-DDAF8502E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D035E5F-B5C8-A871-3549-2F30AF7A430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D79E1E3-C8C4-285D-8E8B-6E68B7653C48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34CD4B-216C-8449-0D5C-1AA17F84AA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FF2B21-705C-7C27-732A-35643A1AD1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635EDA-28F2-46CB-FD39-4BA617B837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4F7246-DD6B-443E-CBA8-7DB8B266C322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0444012C-5150-2C3A-B93C-434A69A1441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EDECCA4-4BFB-56B2-6A50-B8B781C81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A54F88-BB06-A163-7CCD-36E9B2207FE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E4AC3120-7D48-A88E-4195-F6AAF69BCAC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005D79D-6239-6F32-2056-CD8067E41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01" y="2099468"/>
            <a:ext cx="7794764" cy="33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8983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325A5-E505-0260-7E46-22BEA5091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B29F37-0FBD-CE5A-8784-3F136315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 دونوه على دفاتركم وراجعوه في بيوتكم.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0EA891-5AB9-0B48-A026-764DAA4BC18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77DFCB8-EE53-44DA-808B-5ED576461D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37E970-48D3-F6B7-67BD-5E4841B398D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7B732DE-FC62-F0A3-41E4-961424DA85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B48E1A-E7D4-4B85-251B-187BEDEFCF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85C91F6-F5F4-8E8D-7BAE-380516CA9E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2E0D61-C335-266A-A7F1-1C97B2D32A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09112AE-88BB-B1F9-641E-E653B7A5C569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1ABE1838-EDFB-E82B-B73E-A30032A13EE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8A58F25-F6BB-4424-6D5B-F01735B1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9C0BFE-FFC0-A080-B934-2665CE7F6D8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387DE4D4-C9BB-3F53-8813-D8A1B356E96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31310E4-25D2-4FEF-6C4D-F4D2BAD15C31}"/>
              </a:ext>
            </a:extLst>
          </p:cNvPr>
          <p:cNvSpPr txBox="1"/>
          <p:nvPr/>
        </p:nvSpPr>
        <p:spPr>
          <a:xfrm>
            <a:off x="433196" y="1809751"/>
            <a:ext cx="827760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أيها ٱلأَصْدِقاءُ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ٱلْأَعِزّاءُ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قَرَأْتُ في مَجَلَّتِنا ٱلْمَدْرَسِيَّةِ أَنَّ كَثيراً مِنَ ٱلتَّلاميذِ باتوا يُهْمِلونَ ٱلْكُتُبَ وَيَقْضونَ أَوْقاتَهُمْ أَمامَ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ٱلشّاشاتِ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أَنْصَحُكُمْ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بِأَنْ تَقْرَأوا كِتاباً مُمْتِعاً كُلَّ أُسْبوعٍ،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فَٱلْقِراءَةُ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تُقَوّي لُغَتَكُمْ وَتُوَسِّعُ خَيالَكُمْ.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عَلَيْكُمْ أَنْ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تَضَعوا هاتِفَكُمْ جانِباً بَعْدَ كُلِّ ساعَةٍ أَمامَ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ٱلشّاشَةِ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وَتَسْتَبْدِلوهُ بِكِتابٍ شَيِّقٍ.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عَلاوَةً عَلى ذَلِكَ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اِقْتَرِحوا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أَصْدِقائِكُمْ تَبادُلَ ٱلْكُتُبِ، فَذَلِكَ يَجْعَلُ ٱلْقِراءَةَ مُغامَرَةً مُشْتَرَكَةً وَمُمْتِعَةً.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إِيَّاكُمْ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وَٱلسَّهَرَ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ٱلطَّويلَ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ٱلشّاشاتِ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لِأَنَّ ذَلِكَ يُتْعِبُ أَعْيُنَكُمْ وَيُضْعِفُ تَرْكيزَكُمْ في ٱلدَّرْسِ.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احْذَروا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ٱلْإِدْمانِ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ٱلْأَلْعابِ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ٱلْإِلِكْتْرونِيَّةِ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بِما أَنَّها تَسْرِقُ أَثْمَنَ مَا تَمْلِكونَ وَهُوَ وَقْتُكُمْ وَصِحَّتُكُمْ.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وَخِتاماً،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تَذَكَّروا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دائِماً أَنَّ ٱلْكِتابَ  خَيْرُ جَليسٍ، فعُقولَنا تَسْتَحِقُّ أَفْضَلَ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ٱلشّاشاتِ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622424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21543</TotalTime>
  <Words>1836</Words>
  <Application>Microsoft Office PowerPoint</Application>
  <PresentationFormat>Affichage à l'écran (4:3)</PresentationFormat>
  <Paragraphs>240</Paragraphs>
  <Slides>35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35</vt:i4>
      </vt:variant>
    </vt:vector>
  </HeadingPairs>
  <TitlesOfParts>
    <vt:vector size="57" baseType="lpstr">
      <vt:lpstr>Dosis Medium</vt:lpstr>
      <vt:lpstr>Amiri</vt:lpstr>
      <vt:lpstr>Arial</vt:lpstr>
      <vt:lpstr>Modern Love</vt:lpstr>
      <vt:lpstr>Dosis SemiBold</vt:lpstr>
      <vt:lpstr>Wingdings</vt:lpstr>
      <vt:lpstr>Calibri</vt:lpstr>
      <vt:lpstr>Courier New</vt:lpstr>
      <vt:lpstr>Dosis</vt:lpstr>
      <vt:lpstr>Calibri Light</vt:lpstr>
      <vt:lpstr>Microsoft Uighur</vt:lpstr>
      <vt:lpstr>Dosis ExtraBold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السادس</vt:lpstr>
      <vt:lpstr>  افتتاح الحصة</vt:lpstr>
      <vt:lpstr>مرحبا بكم ، سنبدأ  حصة اللغة العربية.</vt:lpstr>
      <vt:lpstr>ضعوا اللوحة والكراسة في القمطر</vt:lpstr>
      <vt:lpstr>الإنتاج الكتابي</vt:lpstr>
      <vt:lpstr>خلال هذه الحصة نتذكر كيفية كتابة نص توجيهي.</vt:lpstr>
      <vt:lpstr> لماذا نكتب نصا توجيهيا؟ ما هي عناصره؟ </vt:lpstr>
      <vt:lpstr> من يقرأ  عناصر النص الإخباري؟ </vt:lpstr>
      <vt:lpstr> إليكم نصا توجيهيا. من يقرأ؟</vt:lpstr>
      <vt:lpstr> من يقرأ  المقدمة؟ ماذا نكتب في المقدمة؟</vt:lpstr>
      <vt:lpstr> من يقرأ  العرض؟ ماذا نكتب في العرض؟</vt:lpstr>
      <vt:lpstr> من يقرأ  الخاتمة؟ ماذا نكتب في الخاتمة؟</vt:lpstr>
      <vt:lpstr>الإنتاج الكتابي</vt:lpstr>
      <vt:lpstr>الآن إليكم هذه الوضعية. من يقرأ؟</vt:lpstr>
      <vt:lpstr>خذوا دفاتر البحث. و كراساتكم. استعينوا بالعبارات و أدوات الربط الواردة فيها</vt:lpstr>
      <vt:lpstr>معكم 30 دقيقة للإنجاز. أثناء ذلك سأنادي على 6 منكم لمواصلة التقويم الشفوي.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الإنتاج الكتابي</vt:lpstr>
      <vt:lpstr>نصحح إنتاجاتكم . من يقرأ ما كتب؟</vt:lpstr>
      <vt:lpstr>تصحيح ثنائي.  يصحح كل واحد منكم إنتاج زميله. تأكدوا من وجود العناصر الأساسية</vt:lpstr>
      <vt:lpstr>إليكم هذا النموذج دونوه على دفاتركم وراجعوه في بيوتكم.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266</cp:revision>
  <cp:lastPrinted>2025-11-10T15:58:57Z</cp:lastPrinted>
  <dcterms:created xsi:type="dcterms:W3CDTF">2023-09-20T21:35:22Z</dcterms:created>
  <dcterms:modified xsi:type="dcterms:W3CDTF">2026-04-24T07:52:43Z</dcterms:modified>
</cp:coreProperties>
</file>