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53" r:id="rId10"/>
    <p:sldMasterId id="2147483875" r:id="rId11"/>
  </p:sldMasterIdLst>
  <p:notesMasterIdLst>
    <p:notesMasterId r:id="rId56"/>
  </p:notesMasterIdLst>
  <p:sldIdLst>
    <p:sldId id="2147482920" r:id="rId12"/>
    <p:sldId id="2147482885" r:id="rId13"/>
    <p:sldId id="2147482604" r:id="rId14"/>
    <p:sldId id="2147482772" r:id="rId15"/>
    <p:sldId id="2147482814" r:id="rId16"/>
    <p:sldId id="2147482691" r:id="rId17"/>
    <p:sldId id="2147482463" r:id="rId18"/>
    <p:sldId id="2147482765" r:id="rId19"/>
    <p:sldId id="2147482887" r:id="rId20"/>
    <p:sldId id="2147482767" r:id="rId21"/>
    <p:sldId id="2147482941" r:id="rId22"/>
    <p:sldId id="2147482942" r:id="rId23"/>
    <p:sldId id="2147482966" r:id="rId24"/>
    <p:sldId id="2147482943" r:id="rId25"/>
    <p:sldId id="2147482944" r:id="rId26"/>
    <p:sldId id="2147482945" r:id="rId27"/>
    <p:sldId id="2147482946" r:id="rId28"/>
    <p:sldId id="2147482947" r:id="rId29"/>
    <p:sldId id="2147482949" r:id="rId30"/>
    <p:sldId id="2147482967" r:id="rId31"/>
    <p:sldId id="2147482968" r:id="rId32"/>
    <p:sldId id="2147482954" r:id="rId33"/>
    <p:sldId id="2147482955" r:id="rId34"/>
    <p:sldId id="2147482956" r:id="rId35"/>
    <p:sldId id="2147482957" r:id="rId36"/>
    <p:sldId id="2147482860" r:id="rId37"/>
    <p:sldId id="2147482960" r:id="rId38"/>
    <p:sldId id="2147482961" r:id="rId39"/>
    <p:sldId id="2147482962" r:id="rId40"/>
    <p:sldId id="2147482891" r:id="rId41"/>
    <p:sldId id="2147482835" r:id="rId42"/>
    <p:sldId id="2147482879" r:id="rId43"/>
    <p:sldId id="2147482807" r:id="rId44"/>
    <p:sldId id="2147482808" r:id="rId45"/>
    <p:sldId id="2147482760" r:id="rId46"/>
    <p:sldId id="2147482892" r:id="rId47"/>
    <p:sldId id="2147482758" r:id="rId48"/>
    <p:sldId id="2147482969" r:id="rId49"/>
    <p:sldId id="2147482970" r:id="rId50"/>
    <p:sldId id="2147482895" r:id="rId51"/>
    <p:sldId id="2147482963" r:id="rId52"/>
    <p:sldId id="2147482965" r:id="rId53"/>
    <p:sldId id="2147482964" r:id="rId54"/>
    <p:sldId id="2147482616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354" autoAdjust="0"/>
    <p:restoredTop sz="94660"/>
  </p:normalViewPr>
  <p:slideViewPr>
    <p:cSldViewPr snapToGrid="0">
      <p:cViewPr varScale="1">
        <p:scale>
          <a:sx n="69" d="100"/>
          <a:sy n="69" d="100"/>
        </p:scale>
        <p:origin x="1098" y="60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theme" Target="theme/theme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27454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8826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9710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9805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2585002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7358833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22241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80649658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0640664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361432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22210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87034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57046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31217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9767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8660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044675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5541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8913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52741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204460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824518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701943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03013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21035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4154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55131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93199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1888888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91960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96138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28155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07690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22582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3326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520225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8979344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43754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37394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47205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5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05916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291174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1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78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  <p:sldLayoutId id="2147483892" r:id="rId17"/>
    <p:sldLayoutId id="2147483893" r:id="rId18"/>
    <p:sldLayoutId id="2147483894" r:id="rId19"/>
    <p:sldLayoutId id="2147483895" r:id="rId20"/>
    <p:sldLayoutId id="2147483896" r:id="rId21"/>
    <p:sldLayoutId id="214748389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6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6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46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42.png"/><Relationship Id="rId7" Type="http://schemas.microsoft.com/office/2007/relationships/hdphoto" Target="../media/hdphoto13.wdp"/><Relationship Id="rId12" Type="http://schemas.openxmlformats.org/officeDocument/2006/relationships/image" Target="../media/image64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59.png"/><Relationship Id="rId11" Type="http://schemas.openxmlformats.org/officeDocument/2006/relationships/image" Target="../media/image63.png"/><Relationship Id="rId5" Type="http://schemas.openxmlformats.org/officeDocument/2006/relationships/image" Target="../media/image58.png"/><Relationship Id="rId15" Type="http://schemas.openxmlformats.org/officeDocument/2006/relationships/image" Target="../media/image36.png"/><Relationship Id="rId10" Type="http://schemas.openxmlformats.org/officeDocument/2006/relationships/image" Target="../media/image62.png"/><Relationship Id="rId4" Type="http://schemas.openxmlformats.org/officeDocument/2006/relationships/image" Target="../media/image51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F478EC6-9115-D00B-6D25-DB804B093A45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D52492F-89D7-120B-CAE6-B8A9B5269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9" b="3609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C9B5BDC-D4CC-0CF8-A346-6CC1FC320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06036" y="3336129"/>
              <a:ext cx="2764135" cy="9466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558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بالموازاة مع انشغال المتعلمين بأنشطة المراجعة يتم تمرير روائز الطلاقة و التحدث فرديا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الخامس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/>
              <a:t>تخصص الحصص لأنشطة المراجعة والتوليف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5 إلى 6 متعلمين خلال كل حصة بما يضمن استكمال التمرير خلال الأسبوع؛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تمرر روائز الطلاقة و التحدث خلال جلسة واحدة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3821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والتوليف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200" dirty="0"/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865462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674423" y="184646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34611" y="3469300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2 -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83930" y="1905804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1 - </a:t>
              </a:r>
              <a:endParaRPr lang="ar-MA" b="1" dirty="0">
                <a:solidFill>
                  <a:srgbClr val="75757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699350" y="5003092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والتوليف (الإنتاج الكتابي).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50611" y="3877276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en-US"/>
            </a:defPPr>
            <a:lvl1pPr marL="269875" lvl="0" indent="-269875" algn="r" defTabSz="914400" rtl="1">
              <a:lnSpc>
                <a:spcPct val="100000"/>
              </a:lnSpc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 sz="16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>
                <a:sym typeface="Wingdings" panose="05000000000000000000" pitchFamily="2" charset="2"/>
              </a:rPr>
              <a:t>تقويم  الطلاقة والتحدث</a:t>
            </a:r>
          </a:p>
          <a:p>
            <a:r>
              <a:rPr lang="ar-MA" dirty="0">
                <a:sym typeface="Wingdings" panose="05000000000000000000" pitchFamily="2" charset="2"/>
              </a:rPr>
              <a:t>أنشطة المراجعة والتوليف ( فهم المقروء)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تقويم  الطلاقة والتحدث</a:t>
            </a:r>
          </a:p>
          <a:p>
            <a:r>
              <a:rPr lang="ar-MA" dirty="0"/>
              <a:t>أنشطة المراجعة والتوليف ( التراكيب والصرف والتحويل).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6319706-A3F7-DD3E-C2E6-DC33739FD8F8}"/>
              </a:ext>
            </a:extLst>
          </p:cNvPr>
          <p:cNvSpPr txBox="1">
            <a:spLocks/>
          </p:cNvSpPr>
          <p:nvPr/>
        </p:nvSpPr>
        <p:spPr>
          <a:xfrm>
            <a:off x="4879350" y="2335056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</a:t>
            </a:r>
            <a:r>
              <a:rPr lang="fr-FR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الطلاقة والتحدث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( المعجم والأساليب</a:t>
            </a: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C6DAED7-AAEC-E13A-DF61-F29F7104EFB8}"/>
              </a:ext>
            </a:extLst>
          </p:cNvPr>
          <p:cNvSpPr txBox="1">
            <a:spLocks/>
          </p:cNvSpPr>
          <p:nvPr/>
        </p:nvSpPr>
        <p:spPr>
          <a:xfrm>
            <a:off x="680070" y="2328650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تقويم  الطلاقة والتحدث</a:t>
            </a:r>
          </a:p>
          <a:p>
            <a:r>
              <a:rPr lang="ar-MA" dirty="0"/>
              <a:t>أنشطة المراجعة والتوليف ( الإملاء – الإنتاج الكتابي). </a:t>
            </a:r>
          </a:p>
        </p:txBody>
      </p:sp>
    </p:spTree>
    <p:extLst>
      <p:ext uri="{BB962C8B-B14F-4D97-AF65-F5344CB8AC3E}">
        <p14:creationId xmlns:p14="http://schemas.microsoft.com/office/powerpoint/2010/main" val="39300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95" y="1885373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الرابع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2369976" y="3058837"/>
            <a:ext cx="4115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01 -  أنشطة المراجعة والتوليف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48287"/>
            <a:ext cx="5561378" cy="140587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2817753" y="4284931"/>
            <a:ext cx="3762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/ تقويم الطلاقة والتحدث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84639C1-9C0A-BF84-DCF7-828C22E22207}"/>
              </a:ext>
            </a:extLst>
          </p:cNvPr>
          <p:cNvSpPr txBox="1">
            <a:spLocks/>
          </p:cNvSpPr>
          <p:nvPr/>
        </p:nvSpPr>
        <p:spPr>
          <a:xfrm>
            <a:off x="2117161" y="332483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الإملاء : الألف اللينة في الأفعال والأسماء.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CE80257-CC54-A056-95DD-7122F789D531}"/>
              </a:ext>
            </a:extLst>
          </p:cNvPr>
          <p:cNvSpPr txBox="1">
            <a:spLocks/>
          </p:cNvSpPr>
          <p:nvPr/>
        </p:nvSpPr>
        <p:spPr>
          <a:xfrm>
            <a:off x="2276660" y="46598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الإنتاج الكتابي :  كتابة دليل استعمال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80ECDF-106F-04A6-891C-4C33B0CBE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32" y="2718300"/>
            <a:ext cx="655987" cy="7551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F28145C-95F3-47C0-6AB5-1A138A84C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283" y="3935939"/>
            <a:ext cx="655987" cy="75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4BAF9BD-1363-77B3-7850-887EC0DA0B3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DE104A4-5A63-92CF-CEDB-08700F722EC2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3194E61-FEA4-EC5F-CE10-A70C30C6790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567CC5B-0B3E-08EA-BA64-E6373FB53E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9BA09D1-49E7-CC2A-C6F0-6210005BC3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9" name="Google Shape;1245;p5">
                <a:extLst>
                  <a:ext uri="{FF2B5EF4-FFF2-40B4-BE49-F238E27FC236}">
                    <a16:creationId xmlns:a16="http://schemas.microsoft.com/office/drawing/2014/main" id="{C00092D4-24B4-4BA5-0824-201E49E61DFC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B3460023-E5D5-2D00-2AA6-4BD17A23E367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5FD90AAE-D5C5-66F1-BB50-559A7FD553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D78210-1B15-6F2F-8F7F-9FFEBE6B6F67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5" name="Google Shape;1246;p5">
              <a:extLst>
                <a:ext uri="{FF2B5EF4-FFF2-40B4-BE49-F238E27FC236}">
                  <a16:creationId xmlns:a16="http://schemas.microsoft.com/office/drawing/2014/main" id="{72557E25-5E29-B1B5-CCD1-E50C868A6837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9290-E317-6936-71FD-9D17379A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3822B6-CC35-F05C-F005-BBBC057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280B6D-05E8-49A2-91BA-52E74EBB76D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1653AE7A-17D5-3768-7092-97E2289EDC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8" name="Espace réservé pour une image  46">
            <a:extLst>
              <a:ext uri="{FF2B5EF4-FFF2-40B4-BE49-F238E27FC236}">
                <a16:creationId xmlns:a16="http://schemas.microsoft.com/office/drawing/2014/main" id="{F134BEB8-EC53-9622-863D-02B02771E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8253902-644B-C949-0929-6F9A4F68918B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7C9D6D0-343F-862B-6ADD-8B8F4301509A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E39C4BA-5058-B6C6-D3CF-8E10E321F9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2252703-4BD7-D9A3-CE39-5CEC7C8F1A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617CC7-9FC5-A90D-E069-96199568C45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6" name="Google Shape;1245;p5">
                <a:extLst>
                  <a:ext uri="{FF2B5EF4-FFF2-40B4-BE49-F238E27FC236}">
                    <a16:creationId xmlns:a16="http://schemas.microsoft.com/office/drawing/2014/main" id="{0B995D66-1BB4-CAF4-3BDD-37AE33002209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244;p5">
                <a:extLst>
                  <a:ext uri="{FF2B5EF4-FFF2-40B4-BE49-F238E27FC236}">
                    <a16:creationId xmlns:a16="http://schemas.microsoft.com/office/drawing/2014/main" id="{EE764292-1346-129F-9454-B88707D40CE2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17B917F3-7C94-792B-D95E-3EA0BCB8DC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7B99F58-838F-7E22-A073-8C45D2E6099C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77F6FB78-C31E-C580-51BE-CC7AF389CCD8}"/>
                </a:ext>
              </a:extLst>
            </p:cNvPr>
            <p:cNvPicPr preferRelativeResize="0"/>
            <p:nvPr/>
          </p:nvPicPr>
          <p:blipFill rotWithShape="1">
            <a:blip r:embed="rId9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0018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0878-4B73-C76B-8ABA-470FA4F7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15A95A9-97AB-BD07-4366-4AC080AE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9E7182A-38D5-8D4B-5088-8B6FD100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302832B-2812-A92D-29A5-4CB4780B7C52}"/>
              </a:ext>
            </a:extLst>
          </p:cNvPr>
          <p:cNvSpPr txBox="1"/>
          <p:nvPr/>
        </p:nvSpPr>
        <p:spPr>
          <a:xfrm>
            <a:off x="6281077" y="1720336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B0681415-4F83-FE42-BBD3-175D9CC78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A308FF-88B9-868A-765D-E7EC8C50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05B582A-F2B8-09DB-9B7F-B8235456B21B}"/>
              </a:ext>
            </a:extLst>
          </p:cNvPr>
          <p:cNvSpPr txBox="1">
            <a:spLocks/>
          </p:cNvSpPr>
          <p:nvPr/>
        </p:nvSpPr>
        <p:spPr>
          <a:xfrm>
            <a:off x="1502228" y="3100877"/>
            <a:ext cx="599958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الألف اللينة في الأفعال والأسماء.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9136BE-5C7F-33F8-7679-667673A6B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09" y="1282065"/>
            <a:ext cx="1009172" cy="116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98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3865-C6D8-69FA-5C12-D9CD3F0F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B73FE-75FF-599C-B45C-8BEE4039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نتذكر قواعد كتابة الألف اللينة.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520491-7D51-F110-4687-8CAF6036EC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7EA31A-7AE8-0FE8-9D1D-9E4E5ACAA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3635987-4C09-677B-4891-0EB4C425FD8A}"/>
              </a:ext>
            </a:extLst>
          </p:cNvPr>
          <p:cNvSpPr txBox="1"/>
          <p:nvPr/>
        </p:nvSpPr>
        <p:spPr>
          <a:xfrm>
            <a:off x="2288171" y="2736171"/>
            <a:ext cx="2959487" cy="783193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اَلْألِـــــفُ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ٱللَّيِّنَــــــةُ.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CDF2D3F-5A0A-A0BD-46FC-49F28B3EE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532F217-6E2B-1F79-A14D-31971F1293F5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6A2D2E1F-97CC-8F25-DC21-3C3181DFE449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8BD5EFD-BA4F-32F2-BEAF-D08C0161DAC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9085E14-9610-8F5A-42F8-F0447E0FF99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55F87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8C71DF9-C940-D8E8-FF13-00EC00B0F2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E48E5B6E-C83D-D10A-48E9-D67163B3DD68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975E6244-03FF-6C1F-9036-0BF83E43299A}"/>
                  </a:ext>
                </a:extLst>
              </p:cNvPr>
              <p:cNvPicPr preferRelativeResize="0"/>
              <p:nvPr/>
            </p:nvPicPr>
            <p:blipFill rotWithShape="1">
              <a:blip r:embed="rId5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E66C8640-9DB3-0EA4-35CD-E243182664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76BF66A-B6CD-4E03-7C42-2E8D180F167A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A3830DC5-8EBB-72F4-9D29-EAD5C2B24106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1471406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278C4-9D87-67EA-0AEB-F3D4E7DF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3446F31-3D99-9F22-9708-2B5F9F0C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؟ متى تكتب الألف ممدودة أو مقصورة في الأفعال؟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A2084DF-4FA0-4BFE-B8D7-1C4D0520E04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70755A9C-ADFE-45D9-E856-621090162A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34BCA98-DD57-5732-6351-966FF640429F}"/>
              </a:ext>
            </a:extLst>
          </p:cNvPr>
          <p:cNvSpPr txBox="1"/>
          <p:nvPr/>
        </p:nvSpPr>
        <p:spPr>
          <a:xfrm>
            <a:off x="6789038" y="3061266"/>
            <a:ext cx="159971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نَمــ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ا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E78C6E03-3571-5C8D-FC49-28F28CD5F11E}"/>
              </a:ext>
            </a:extLst>
          </p:cNvPr>
          <p:cNvSpPr txBox="1"/>
          <p:nvPr/>
        </p:nvSpPr>
        <p:spPr>
          <a:xfrm>
            <a:off x="4793688" y="3061266"/>
            <a:ext cx="159971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قَضــ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ى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D5536B2-5D06-050A-FD17-E9A7FF4E42EA}"/>
              </a:ext>
            </a:extLst>
          </p:cNvPr>
          <p:cNvSpPr txBox="1"/>
          <p:nvPr/>
        </p:nvSpPr>
        <p:spPr>
          <a:xfrm>
            <a:off x="2798338" y="3043430"/>
            <a:ext cx="159971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اِعْتَنــ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ى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6BA85D6E-5028-DF73-57BE-31E819A7F526}"/>
              </a:ext>
            </a:extLst>
          </p:cNvPr>
          <p:cNvSpPr txBox="1"/>
          <p:nvPr/>
        </p:nvSpPr>
        <p:spPr>
          <a:xfrm>
            <a:off x="802988" y="3043430"/>
            <a:ext cx="159971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دَعــ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49D27C8-1671-1285-9824-E7F7627D24EC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84A1C0C6-9E8C-9476-4D74-F7402874375F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0E06CDC-3AB3-E600-5584-8BC74D19F8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D05FAC0-A69C-5B8C-AAA8-8967F61A3A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55F87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3421D31-1E04-91C5-9FA3-24679DAEE0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63272D94-4FBA-81BC-26DA-E418B3BE8530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5AEACEB6-94F3-9D5E-870C-CECB62C01A67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00B90E58-F030-D36A-A39A-CFD81D976E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DDC6A6-AECB-ECA2-902F-93468CAA62C0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DB756928-335F-C4E7-8D24-765E310BE6B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8564210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9D09C-22BA-F32D-467D-05EE12EE1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94C51B-79E7-256C-BAF3-0AAABD29B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7B3AEF7-121D-4213-9C92-02FFEAA39C6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22710DD-D921-F1D5-C9B0-B43B9F765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69499B4-3462-601C-7707-3D3F765E94A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48AE7FC-6EE0-5A08-04E4-8D6E8170851B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E429BA3-628A-96A0-AA85-1E6710FEE3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973F598-6254-4FD4-D500-63B418A029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55F87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D98DE6F-F498-2DA6-F9FB-DF789DA18B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AE4153F4-0799-216F-8347-5616B4C52C7D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F80DBC2B-B3DD-B7D4-102C-21830ECF2F92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258702F8-F717-3C0D-F65B-555D75257F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2CCA8D-BA99-FCB5-9DB7-30EAABE14271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A4E771A4-B3A1-598B-B1CF-D8F425845E2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26A0065-1AB6-BA16-F37E-9A40F0DE32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657" y="2061997"/>
            <a:ext cx="8064685" cy="398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197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0D9AC-98FA-8021-F642-8E5497C39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9B00342-7EEC-A1FA-A1D6-4F6F918C1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؟ متى تكتب الألف ممدودة أو مقصورة في الأسماء؟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F5604FF-7B96-CA53-8A39-FD82AD573BF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24E12D4-8DD3-77F9-ACAF-BBA39F2DFF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56743FF-C04F-082F-6B72-B3BE97597F80}"/>
              </a:ext>
            </a:extLst>
          </p:cNvPr>
          <p:cNvSpPr txBox="1"/>
          <p:nvPr/>
        </p:nvSpPr>
        <p:spPr>
          <a:xfrm>
            <a:off x="6789038" y="3061266"/>
            <a:ext cx="159971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مَرايــ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40893E10-EFB9-19F3-D4DF-033AF37CF7CC}"/>
              </a:ext>
            </a:extLst>
          </p:cNvPr>
          <p:cNvSpPr txBox="1"/>
          <p:nvPr/>
        </p:nvSpPr>
        <p:spPr>
          <a:xfrm>
            <a:off x="4793688" y="3061266"/>
            <a:ext cx="159971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عَص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ا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F3784711-1BA8-7C0A-E91E-C295B8B79590}"/>
              </a:ext>
            </a:extLst>
          </p:cNvPr>
          <p:cNvSpPr txBox="1"/>
          <p:nvPr/>
        </p:nvSpPr>
        <p:spPr>
          <a:xfrm>
            <a:off x="2564346" y="3043430"/>
            <a:ext cx="2007654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مُسْتَشْفـ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ى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21EE0C31-CC97-307E-D853-57316B0CC2A2}"/>
              </a:ext>
            </a:extLst>
          </p:cNvPr>
          <p:cNvSpPr txBox="1"/>
          <p:nvPr/>
        </p:nvSpPr>
        <p:spPr>
          <a:xfrm>
            <a:off x="802988" y="3043430"/>
            <a:ext cx="159971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فَتــ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ى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73084AE-FDC3-EA4C-D3F2-286B509C8E0C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851232-9EC9-4070-C079-B7968FED578A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F80DECE-0F4B-76E9-8E03-A44B582689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7E01E5F-63C4-188A-DF52-5EA6087A5D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B82450F-B7D7-42D7-2933-E43DE4C1CE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0A063D06-6DB3-87B8-00B7-0F2AE1AEC879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42100101-447D-6699-EB76-7217FD16197A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B7CA2D1A-1188-C308-9D1A-A123733FB6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187FDD-0D32-32BC-A9BA-3338C1F9AD6D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97EB7B40-E60B-666E-D889-AE5E1D26990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2700821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F7B31-A6EE-D932-D6CE-8D99AF533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1E43716-5F60-8054-4FBF-F0D9D88E4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F7E88A2-8D6E-6AB7-C04D-533C88D8216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AFBADB6E-2461-BB38-89BD-4BEEDEAE0A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EACFE30-444E-198A-5D41-DDBCBC614DC6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B6699F3-9A25-59B5-A90A-A4F5569C989E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DDAAEF4-6C92-9707-4A9B-2FBAE86D55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CC0F164-0573-3BA6-8FFD-CCC627DACF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FFB0F83-9753-EF61-7D72-228C45D0603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956E33C9-431C-014E-F540-B9AAD8A5D819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6E0A2CA2-BF3D-4E3F-83B2-45E3D15CA8F5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88AFA9E5-C023-DE8A-4B88-EEE186E96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C17749-5004-B5F5-09B6-4E7C37450CA8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F34A5A8E-F531-926D-29A6-979C7570E851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A6D6822-273E-3B3F-0A5F-459BC2E1A9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534" y="2163148"/>
            <a:ext cx="8166931" cy="408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0524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6ED1D-C155-1130-8048-363BFBBF5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086B882-FFEB-72AD-10C1-C802F722E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ألواحكم.  اكتبوا الألف اللينة  المناسبة في الكلمات التالية.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48EF4A2-DBEC-8F9A-F21E-9160C191A6C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DD17E169-3462-FC9E-809D-B615369A7B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435E1CA-55C1-51B0-D984-8738B656C0C5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8C33C8C-AD25-7820-3469-1062CA6251F0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2A5D84D-25BF-725B-4249-DDAAB0040E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7FB526B-78DB-27A6-F12B-E3374CC5CF1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F76CB90-F9F9-EF86-513F-D712BDB69C0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C590F122-B62A-B4F6-D144-A17FA029F8F2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C94969BF-CAB0-341C-68A0-623A3BC4F4AF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CA111127-F26D-3A64-EE71-196FFF634E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B6F7ADB-B57B-66EE-C1FD-9E9934952AD5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D8544FC1-9183-3A27-95A4-4C84BFB4C3D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61111E28-4C4F-1699-32CC-69807A4569BB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رَمــــ.....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F8A926F1-E6EA-CD88-ACB0-895D94BA2DA5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اِشْتَر....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F94369D8-2439-60B7-B888-491A3B68144B}"/>
              </a:ext>
            </a:extLst>
          </p:cNvPr>
          <p:cNvSpPr txBox="1"/>
          <p:nvPr/>
        </p:nvSpPr>
        <p:spPr>
          <a:xfrm>
            <a:off x="3360456" y="4379993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دَنـــ......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808998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6824F-032E-D692-95EC-524BF528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BDCC3E-2481-FB4E-9F30-98EB3B3B8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صححوا. لماذا كتبت الألف مقصورة في رمى واشترى و ممدودة في دنا 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7F6C33D-2156-5602-2B36-0732CA2B1EF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0E89FB42-FF22-DE04-9EC1-B416D2C486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376088-825F-5729-925B-898248CA5C10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5D9F291-E1C9-91F1-E15D-89E85445276D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362A1C4-E7EC-021F-BEC9-3F8037E78CD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F334580-A0AD-503E-48F9-BABB637A40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F760CE0-8DDF-B06A-CCB8-82487F85690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7F97F6A8-98FD-7824-0851-9BB029A4013B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ED322B59-A413-625B-3A63-C4CE0BFE8D73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E32475E2-1692-134A-761F-306A7BB640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552DDC-EDFC-E3FA-BE8D-5CF53C36167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71429615-8839-4E7E-5BF5-5882AE600EC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BA768A9-0BB0-851A-0DA1-57092A758167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رَمــــ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ى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AB16F51C-1482-A9F2-EABF-BBA8508CFB82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اِشْتَر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ى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937D9008-0AA1-AD10-1197-1CAEE2AA0CB0}"/>
              </a:ext>
            </a:extLst>
          </p:cNvPr>
          <p:cNvSpPr txBox="1"/>
          <p:nvPr/>
        </p:nvSpPr>
        <p:spPr>
          <a:xfrm>
            <a:off x="3360456" y="4379993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دَنـــ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390311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DAA50-7BCB-509B-135D-A24091852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9570E2-194A-CFFA-68DC-BD8D8CB0D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الألف اللينة المناسبة في الكلمات التالية.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EAEE5E6-67F2-13DB-9F6E-8F11752042C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744AEAF-1BCD-9641-DF2B-57A52FF382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B91DB95-2747-1AC2-FCE6-128FAA14F640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D519357-8E19-C941-86CE-A4B7F686A6DD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A46501C-1AB8-8970-1F30-F20F4F16CB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60D80FD-4DD7-C839-F4CA-E1B6E078799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CFA97C4-6594-A63C-1823-0EA6B3D8C5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B6E20C8A-AD52-C71D-3118-19BC7B10EFCA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274B766F-BE98-4582-1260-71BE2F22614A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3EDEE740-249B-3EA4-CAAA-D0CB9DBA1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41AD533-7116-660A-B8CB-A10CD1F0481E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7F5C211A-27F1-A041-C1E9-DA61C6CE1C2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0E6B7484-A64E-B311-E56A-CA4C96F5B9F4}"/>
              </a:ext>
            </a:extLst>
          </p:cNvPr>
          <p:cNvSpPr txBox="1"/>
          <p:nvPr/>
        </p:nvSpPr>
        <p:spPr>
          <a:xfrm>
            <a:off x="3300790" y="4554164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هُـــــد.....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48B13A7-70EE-EACC-A450-32CFF6042C79}"/>
              </a:ext>
            </a:extLst>
          </p:cNvPr>
          <p:cNvSpPr txBox="1"/>
          <p:nvPr/>
        </p:nvSpPr>
        <p:spPr>
          <a:xfrm>
            <a:off x="1638141" y="32136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دُنْيـــــ....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325F1BBB-EFDC-9CE7-C7E3-A54E091DEAF7}"/>
              </a:ext>
            </a:extLst>
          </p:cNvPr>
          <p:cNvSpPr txBox="1"/>
          <p:nvPr/>
        </p:nvSpPr>
        <p:spPr>
          <a:xfrm>
            <a:off x="4946088" y="32136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مُلْتَقـــــ.....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524811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A6BC7-0200-FCB8-EE56-6F70CBE5D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9EA7266-9431-E656-2F25-358B91221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لماذا كتبت الألف اللينة مقصورة في ملتقى وهدى وكتبت ممدودة في دنيا؟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536016A-0C26-F570-5D40-0DC769BDF6B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ABA939B-3318-82F3-8D31-A90DAAF8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B405A66-8F38-ADA5-4B38-C8052027214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94DB683-4323-CBD2-0092-54F9EDAE8E1C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39D01DE-50E4-B849-377D-9C96337B5F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A07CF5F-4880-1D0C-49C9-D0198EBB66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C02E603-567C-14D1-BF12-9737158112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57BE2472-13FD-EC17-88C6-851EE45FBE00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0D84A6E0-EDF5-4A7F-D6D7-477307AA8C6D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21433795-0C0E-67A6-ED2E-502A97E362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E803D4-B456-0036-218C-4DF46A1F5CC0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42B9420E-8941-7C2E-2CC4-DFE9A4FA328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1CDEE60-C19F-BB28-AD06-02BBCB4B747E}"/>
              </a:ext>
            </a:extLst>
          </p:cNvPr>
          <p:cNvSpPr txBox="1"/>
          <p:nvPr/>
        </p:nvSpPr>
        <p:spPr>
          <a:xfrm>
            <a:off x="3300790" y="4554164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هُـــــد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ى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AB1004F9-F2FB-1523-3B2E-315A1BD393D2}"/>
              </a:ext>
            </a:extLst>
          </p:cNvPr>
          <p:cNvSpPr txBox="1"/>
          <p:nvPr/>
        </p:nvSpPr>
        <p:spPr>
          <a:xfrm>
            <a:off x="1638141" y="32136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دُنْيـــــ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55661171-79B2-3D76-0715-C2D8C648FDAF}"/>
              </a:ext>
            </a:extLst>
          </p:cNvPr>
          <p:cNvSpPr txBox="1"/>
          <p:nvPr/>
        </p:nvSpPr>
        <p:spPr>
          <a:xfrm>
            <a:off x="4946088" y="32136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مُلْتَقـــــ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ى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849036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A68B1-82FF-B2E9-7F70-08DF7236E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082461-7D3A-1659-B7D9-A45ADC856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السؤال 6 الوارد في الصفحة 122 من كراساتكم. (5 دقائق للإنجاز)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D6777BF-5CCC-5ED2-A59F-445930E8607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870D8F51-5F84-1363-0B28-33AD6D5FBC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CB1EE77-572B-0FD9-485E-121DA060677D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EE7AF94-4487-7217-5174-71BF938B76B5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78A2C75-EAB8-C0A2-48F1-30C733A2EB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8BC898E-7CB0-99DE-2F63-E544E74F0E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CF0EB67-6EC4-7920-4B0D-2FA61E498A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4417A02D-E041-D3B8-C8D6-B7698D9719B2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29911ECB-9F36-79E0-1376-DFA47A6AB270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EF7298A2-490A-0369-11B7-0F9021CE3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0D113C2-9DD5-65A4-0706-571159BD24F3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607C9388-1CB3-C43B-DF37-332B40E16A7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5943400-D10C-8C3B-C191-CE0398F38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5840" y="3429000"/>
            <a:ext cx="8168951" cy="1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5089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F5EE4-6293-3E28-B558-11D066CB9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2D0EE9E-E5D7-9FA4-3A4C-27720FE20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يقوم للتصحيح على السبورة.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21E3D54-8B6B-E23B-2D05-60C3F63877F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3AEA8070-1F5B-4846-6E51-CF3514C9F2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52A37211-4409-B4EC-FB74-20D8780D51CA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75B6149-4A1A-5FE0-5436-93D1772B7855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6721B63-DB9D-DD73-E606-67CF2343077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A9936A3-E135-BFA9-DAEE-B9ECCC3B905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A712E5F-0DFC-09EF-2F24-DE96C49CBED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96BFF86D-A1D2-2ADD-97A4-713893068642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E2A4D8E9-703B-5CF8-CAD8-0C71438B60C8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A6FD6E9C-DCC0-248A-7623-7604033582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032997-945F-B2EE-7F39-434A97BB6738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CCFAB20F-B4C7-E1F4-7532-E5BCFE0BA511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8C99BB3-24CE-B292-D26A-E19C418358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5840" y="3429000"/>
            <a:ext cx="8168951" cy="10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7680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6A730-0034-F25A-FF74-AE60642F5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AE8D2F8-FE69-F02E-0790-3E8B71335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64F5AC1-44E3-C65D-AFAB-6E4012B2509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FDD0B75A-2826-7C7C-1BF0-6BC2C5F062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C6CB5ED-E11F-158B-D8F2-687955CD712D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AEE007F-170F-CCE0-F592-E672B9F61A47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809B47-8192-C292-7E28-4E3E84514BD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C556FC1-6E56-8F12-5E09-27A5017A19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6806966-659B-4C21-A1EE-76BE6C7D889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7F3AD7DF-5AAE-CE1C-3569-C33F44996B0F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39FBDE8F-5E2E-9D42-13F4-2E6B022648EF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7FA35258-7546-D786-BBE9-C689899BBE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5B480EA-6B1B-7902-8DE4-DE2094CFF8FD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C8BDCCBE-9A37-6188-D39A-5707EF7C052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D97C685-4887-910C-2292-D06BF1A21E0C}"/>
              </a:ext>
            </a:extLst>
          </p:cNvPr>
          <p:cNvSpPr txBox="1"/>
          <p:nvPr/>
        </p:nvSpPr>
        <p:spPr>
          <a:xfrm>
            <a:off x="653142" y="3429000"/>
            <a:ext cx="80733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سعــى – بَدا – هُدى – اِشْتَرى – هَدايا – مُصْطَفى – رَأي – دُنْيا – اِهْتَدى.</a:t>
            </a:r>
          </a:p>
        </p:txBody>
      </p:sp>
    </p:spTree>
    <p:extLst>
      <p:ext uri="{BB962C8B-B14F-4D97-AF65-F5344CB8AC3E}">
        <p14:creationId xmlns:p14="http://schemas.microsoft.com/office/powerpoint/2010/main" val="235374347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B8F3D-DF28-8D9A-E2A4-2A5E5274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3640BFF-D5D6-6A80-6EDA-3DDDFD2A0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56B4EC6-2049-2781-390D-8F0407A29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3761E43-3A87-D2A2-6BCF-CFE27C885988}"/>
              </a:ext>
            </a:extLst>
          </p:cNvPr>
          <p:cNvSpPr txBox="1"/>
          <p:nvPr/>
        </p:nvSpPr>
        <p:spPr>
          <a:xfrm>
            <a:off x="5720025" y="1720336"/>
            <a:ext cx="1311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69C45C24-4D41-56F6-F045-426E82BE6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455ADD-89AA-74A6-C50A-B446C7056F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4517F33-DBD2-21DE-4890-44B5E7FF923C}"/>
              </a:ext>
            </a:extLst>
          </p:cNvPr>
          <p:cNvSpPr txBox="1">
            <a:spLocks/>
          </p:cNvSpPr>
          <p:nvPr/>
        </p:nvSpPr>
        <p:spPr>
          <a:xfrm>
            <a:off x="2192695" y="3036890"/>
            <a:ext cx="5467738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كتابة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cs typeface="Microsoft Uighur" panose="02000000000000000000" pitchFamily="2" charset="-78"/>
              </a:rPr>
              <a:t>دليل استعمال.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1D0EA8-7300-4FCC-78E9-32741D8E8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87" y="1358836"/>
            <a:ext cx="1189554" cy="136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1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12EF1-D005-5147-598F-416D8F773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7F5089-47D8-98FC-7DC5-AE77E7A03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معا العناصر التي يتضمنها دليل الاستعمال.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05278B2-9B3E-68C6-4047-E200DE3C14C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C3EF67-7248-66D2-ACCE-3D20B854A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2EDC410-E488-D56B-8AC7-4B53EF7C1F82}"/>
              </a:ext>
            </a:extLst>
          </p:cNvPr>
          <p:cNvSpPr txBox="1"/>
          <p:nvPr/>
        </p:nvSpPr>
        <p:spPr>
          <a:xfrm>
            <a:off x="2276224" y="2358407"/>
            <a:ext cx="2959487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كِتابَةُ دَليلِ ٱسْتِعْمالٍ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FC7D789-2A07-1875-3BDE-B6EEED3327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E4B45BD-ABBB-EFAF-C5EC-E0825EED4929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69D67A6-2E5E-B12D-9A23-2E3E76D8C402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6ADC98A-AA21-23C5-054C-58E5CB14F0A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55F87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FD33291-F8D8-6A0A-7B00-17C029310B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1F4A0BD-0C81-0F5B-7F91-E7C8C29D0AF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52D1B6E2-E365-A2A7-B473-331120224901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D3844C54-090F-D4CC-C0DA-3D26783251F8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F8488D14-6993-C40C-88C4-180B0E30EC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4B491B-DD84-040C-3F89-26B49B192EE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4D6F4204-28E3-3E78-51A5-F12C8962B843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0270531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B5373-DCDF-70AD-7BC7-9B64E755A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0DB8025-8BFD-8BDD-31A0-C92B19C17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عناصر دليل الاستعمال؟ ماذا نكتب في كل عنصر؟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6D21C2-8840-8810-4751-42D2A80D382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48DB92D-EDFF-5987-6307-33F372DF22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F4796DB-A88A-CB14-E7D8-5A8933417F99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1A6958A-CEBB-C005-8591-39A447981C2A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5EE30D1-963B-EE23-4AAB-30A96D8DAA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9E996AA-D224-CCBF-CB0A-AF207F3D91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166EEA7-098A-8130-5120-D3BC7CF3A49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4DAF14E1-583D-5FFC-B07F-7B25DBB5FAE3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66D240E5-7BBB-82E5-E839-8DC39CC12C34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978D265A-0B70-2F11-8A88-C9F496A795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1A61BF9-E7AB-6E9F-BD18-651DBEA5F23E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13D5E761-6B39-6E06-6CDB-8A1D8A26C34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8616E34D-6FCA-67EF-29B1-961368675C16}"/>
              </a:ext>
            </a:extLst>
          </p:cNvPr>
          <p:cNvSpPr txBox="1"/>
          <p:nvPr/>
        </p:nvSpPr>
        <p:spPr>
          <a:xfrm>
            <a:off x="2114329" y="3076864"/>
            <a:ext cx="5272241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كِتابَةُ دَليلِ ٱسْتِعْمالٍ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209088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8369F-D040-D21D-41F7-EB47A949C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98D32F-5CBE-0C38-66E9-DB27B7567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1A211A3-4626-C103-1BB9-FFE2A573083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1280265-45D5-E5CB-8791-E81ABDD649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45731E-78EB-9206-C6F5-685ED9C362E6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F2F9FA8-0453-B63C-585A-E1C3EDE54464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7BDBDB4-8B23-679E-6BD6-D64700A340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7DA559C-EBDD-D8E2-F54E-036ED02D8D5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880E92D-B4DD-7DFC-0F88-FCB5D093543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646B7597-9876-D0BA-D507-4E8A96DA50EC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AE31E5F8-54EF-9825-0441-6F76E991B70E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7F2048E3-2B16-C875-1C32-77411776A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E0847D-C00B-375D-8C1D-6A7AC6E8857D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D818EBE7-3D67-BC94-2AEB-1AF3319B42E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A29E651-A241-06AD-F1BC-55FC1E6ECC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148" y="2743200"/>
            <a:ext cx="8244076" cy="287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6789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7C836-A8CF-37CA-72AC-62AD4DC55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074B06B-BD60-AC74-315A-11149B749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5749"/>
            <a:ext cx="720604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دليل الاستعمال المسلاط الضوئي؟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FA0318-86DE-D555-60C7-C5E7A1E22A8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E96149-A7F9-15DA-DCE1-1489186A060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65C96E-574A-5BF9-2E9A-742586D6EA3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DCE432-24EC-7CC2-ECA5-D86E76AFE3E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1ABE15C-37CF-E3B1-3ECC-566CA6B634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8174E6-4D4D-7B72-FD92-91E9FC385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C0EE5F-58E6-5AA9-7BB2-C4A9B669B8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DDAA72-6168-D8C6-9F5C-5995A27D41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58AB10AD-2A6C-8B78-BA7E-5E0BB46358D5}"/>
              </a:ext>
            </a:extLst>
          </p:cNvPr>
          <p:cNvGrpSpPr/>
          <p:nvPr/>
        </p:nvGrpSpPr>
        <p:grpSpPr>
          <a:xfrm>
            <a:off x="457729" y="1526894"/>
            <a:ext cx="3584512" cy="5256691"/>
            <a:chOff x="3181024" y="1455576"/>
            <a:chExt cx="3823376" cy="525669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127E76A-B247-06C2-5761-0EAF90A5B466}"/>
                </a:ext>
              </a:extLst>
            </p:cNvPr>
            <p:cNvSpPr/>
            <p:nvPr/>
          </p:nvSpPr>
          <p:spPr>
            <a:xfrm>
              <a:off x="3181024" y="1455576"/>
              <a:ext cx="3823376" cy="5176286"/>
            </a:xfrm>
            <a:prstGeom prst="roundRect">
              <a:avLst>
                <a:gd name="adj" fmla="val 637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72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CFB12B1-4F7F-DA3E-1428-64C596B2FBA2}"/>
                </a:ext>
              </a:extLst>
            </p:cNvPr>
            <p:cNvGrpSpPr/>
            <p:nvPr/>
          </p:nvGrpSpPr>
          <p:grpSpPr>
            <a:xfrm>
              <a:off x="3207796" y="5996186"/>
              <a:ext cx="1186400" cy="716081"/>
              <a:chOff x="1627925" y="2547256"/>
              <a:chExt cx="6407669" cy="3235873"/>
            </a:xfrm>
          </p:grpSpPr>
          <p:pic>
            <p:nvPicPr>
              <p:cNvPr id="1026" name="Picture 2" descr="Data show EPSON EH-TW5600, 2500 Lumens - Full HD 1080p compatible 3D |  Algérie">
                <a:extLst>
                  <a:ext uri="{FF2B5EF4-FFF2-40B4-BE49-F238E27FC236}">
                    <a16:creationId xmlns:a16="http://schemas.microsoft.com/office/drawing/2014/main" id="{49892612-738E-9005-A5D0-F886D7D260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7925" y="2547256"/>
                <a:ext cx="6407669" cy="323587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899797C2-AAE2-676D-BBFF-0CFB8459F8A8}"/>
                  </a:ext>
                </a:extLst>
              </p:cNvPr>
              <p:cNvSpPr txBox="1"/>
              <p:nvPr/>
            </p:nvSpPr>
            <p:spPr>
              <a:xfrm>
                <a:off x="4853279" y="4711960"/>
                <a:ext cx="681134" cy="36933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0A081322-A236-814D-E179-05D6040B7ECB}"/>
                  </a:ext>
                </a:extLst>
              </p:cNvPr>
              <p:cNvSpPr txBox="1"/>
              <p:nvPr/>
            </p:nvSpPr>
            <p:spPr>
              <a:xfrm>
                <a:off x="4320073" y="2970246"/>
                <a:ext cx="88640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E473602-D64F-0555-D17F-FE257AFA37E6}"/>
                  </a:ext>
                </a:extLst>
              </p:cNvPr>
              <p:cNvSpPr txBox="1"/>
              <p:nvPr/>
            </p:nvSpPr>
            <p:spPr>
              <a:xfrm>
                <a:off x="7516075" y="4342628"/>
                <a:ext cx="348397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B37B939-2817-C224-DDEB-BBA1BB79710A}"/>
              </a:ext>
            </a:extLst>
          </p:cNvPr>
          <p:cNvGrpSpPr/>
          <p:nvPr/>
        </p:nvGrpSpPr>
        <p:grpSpPr>
          <a:xfrm>
            <a:off x="3923267" y="1514948"/>
            <a:ext cx="3969195" cy="5256691"/>
            <a:chOff x="2951839" y="1455576"/>
            <a:chExt cx="4233693" cy="5256691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E4AF489-AE34-317B-D4F1-F9C56CBA9596}"/>
                </a:ext>
              </a:extLst>
            </p:cNvPr>
            <p:cNvSpPr/>
            <p:nvPr/>
          </p:nvSpPr>
          <p:spPr>
            <a:xfrm>
              <a:off x="3181024" y="1455576"/>
              <a:ext cx="3823376" cy="5176286"/>
            </a:xfrm>
            <a:prstGeom prst="roundRect">
              <a:avLst>
                <a:gd name="adj" fmla="val 637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72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E4729D5-F036-44F6-F9D6-D9E7DA7FE301}"/>
                </a:ext>
              </a:extLst>
            </p:cNvPr>
            <p:cNvGrpSpPr/>
            <p:nvPr/>
          </p:nvGrpSpPr>
          <p:grpSpPr>
            <a:xfrm>
              <a:off x="3207796" y="5996186"/>
              <a:ext cx="1186400" cy="716081"/>
              <a:chOff x="1627925" y="2547256"/>
              <a:chExt cx="6407669" cy="3235873"/>
            </a:xfrm>
          </p:grpSpPr>
          <p:pic>
            <p:nvPicPr>
              <p:cNvPr id="26" name="Picture 2" descr="Data show EPSON EH-TW5600, 2500 Lumens - Full HD 1080p compatible 3D |  Algérie">
                <a:extLst>
                  <a:ext uri="{FF2B5EF4-FFF2-40B4-BE49-F238E27FC236}">
                    <a16:creationId xmlns:a16="http://schemas.microsoft.com/office/drawing/2014/main" id="{9BBD5D77-F088-8DCD-7AB8-52678CB02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7925" y="2547256"/>
                <a:ext cx="6407669" cy="323587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1A6A896-9FE4-6642-FE8B-4825BB18A7A5}"/>
                  </a:ext>
                </a:extLst>
              </p:cNvPr>
              <p:cNvSpPr txBox="1"/>
              <p:nvPr/>
            </p:nvSpPr>
            <p:spPr>
              <a:xfrm>
                <a:off x="4853279" y="4711960"/>
                <a:ext cx="681134" cy="36933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E4EABCF-DA16-6F2D-1C96-7FC0CD5A7C91}"/>
                  </a:ext>
                </a:extLst>
              </p:cNvPr>
              <p:cNvSpPr txBox="1"/>
              <p:nvPr/>
            </p:nvSpPr>
            <p:spPr>
              <a:xfrm>
                <a:off x="4320073" y="2970246"/>
                <a:ext cx="88640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30D2B786-AEDF-0E3D-A928-EAC2F897AAE4}"/>
                  </a:ext>
                </a:extLst>
              </p:cNvPr>
              <p:cNvSpPr txBox="1"/>
              <p:nvPr/>
            </p:nvSpPr>
            <p:spPr>
              <a:xfrm>
                <a:off x="7516075" y="4342628"/>
                <a:ext cx="348397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5" name="Google Shape;452;p158">
              <a:extLst>
                <a:ext uri="{FF2B5EF4-FFF2-40B4-BE49-F238E27FC236}">
                  <a16:creationId xmlns:a16="http://schemas.microsoft.com/office/drawing/2014/main" id="{F1A193AA-A8D7-4EE7-11EA-C66EC5AC2AD8}"/>
                </a:ext>
              </a:extLst>
            </p:cNvPr>
            <p:cNvSpPr txBox="1"/>
            <p:nvPr/>
          </p:nvSpPr>
          <p:spPr>
            <a:xfrm>
              <a:off x="2951839" y="1554140"/>
              <a:ext cx="4233693" cy="770690"/>
            </a:xfrm>
            <a:prstGeom prst="roundRect">
              <a:avLst>
                <a:gd name="adj" fmla="val 10967"/>
              </a:avLst>
            </a:prstGeom>
            <a:noFill/>
            <a:ln w="12700" cap="flat" cmpd="sng" algn="ctr">
              <a:solidFill>
                <a:srgbClr val="D6E9EA"/>
              </a:solidFill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spAutoFit/>
            </a:bodyPr>
            <a:lstStyle>
              <a:defPPr>
                <a:defRPr lang="en-US"/>
              </a:defPPr>
              <a:lvl1pPr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4800">
                  <a:solidFill>
                    <a:schemeClr val="tx1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دَليلُ ٱسْتِعْمالِ</a:t>
              </a:r>
              <a:r>
                <a:rPr kumimoji="0" lang="fr-FR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sng" strike="noStrike" kern="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ٱلْمِسْلاطِ</a:t>
              </a:r>
              <a:r>
                <a:rPr kumimoji="0" lang="ar-MA" sz="3200" b="1" i="0" u="sng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 </a:t>
              </a:r>
              <a:r>
                <a:rPr kumimoji="0" lang="ar-MA" sz="3200" b="1" i="0" u="sng" strike="noStrike" kern="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ٱلضَّوْئِيِّ</a:t>
              </a:r>
              <a:endParaRPr kumimoji="0" lang="fr-MA" sz="3200" b="1" i="0" u="sng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4FE6B61-4A7E-8EDE-4673-48026940FA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8420" y="3465417"/>
            <a:ext cx="467860" cy="40708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A2A6C0-0725-E504-68BD-E2CEABF039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130" y="4593095"/>
            <a:ext cx="646439" cy="40708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082BD85-9A94-32DD-15CF-7A54F68EAE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31504" y="6180318"/>
            <a:ext cx="594747" cy="40708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2565B692-C64E-FCC3-9927-D131EF7884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456" y="1998857"/>
            <a:ext cx="1106294" cy="669866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5AA23BD-C907-E6D4-2E4A-175E0F5F8764}"/>
              </a:ext>
            </a:extLst>
          </p:cNvPr>
          <p:cNvSpPr txBox="1"/>
          <p:nvPr/>
        </p:nvSpPr>
        <p:spPr>
          <a:xfrm>
            <a:off x="278770" y="3294002"/>
            <a:ext cx="33575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تَحْذيراتُ وَتَعْليماتُ السَّلامَةِ.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34" name="Graphique 33" descr="Warning avec un remplissage uni">
            <a:extLst>
              <a:ext uri="{FF2B5EF4-FFF2-40B4-BE49-F238E27FC236}">
                <a16:creationId xmlns:a16="http://schemas.microsoft.com/office/drawing/2014/main" id="{19026DA6-48DF-7562-A483-D675DD5817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78853" y="3294002"/>
            <a:ext cx="418935" cy="418935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9214565-2098-906F-A3A2-1B4A5C2214FC}"/>
              </a:ext>
            </a:extLst>
          </p:cNvPr>
          <p:cNvSpPr txBox="1"/>
          <p:nvPr/>
        </p:nvSpPr>
        <p:spPr>
          <a:xfrm>
            <a:off x="507240" y="3784090"/>
            <a:ext cx="348549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لا تُغطِّ فَتَحاتِ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ٱلتَّهْوِيَّةِ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أَبَداً أَثْناءَ ٱلتَّشْغيلِ.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لا تَنْظُرُ مُباشَرَةً في عَدَسَةِ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ٱلْجِهازِ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أَثْناءَ ٱلتَّشْغيلِ.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لا تُعرِّضْ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ٱلْجِهازَ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لِلرُّطوبَةِ أَوِ تَضَعُهُ قُرْبَ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ٱلسَّوائِلِ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C3EAE240-2FF0-ECC4-00B0-7D9C58AEFA4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6027" y="4839856"/>
            <a:ext cx="398933" cy="404632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D75C1032-9717-E674-5BD4-72237F57F0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36338" y="5566126"/>
            <a:ext cx="359993" cy="354698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735B2BDF-5261-7BC1-8B8A-BFC295404588}"/>
              </a:ext>
            </a:extLst>
          </p:cNvPr>
          <p:cNvSpPr txBox="1"/>
          <p:nvPr/>
        </p:nvSpPr>
        <p:spPr>
          <a:xfrm>
            <a:off x="4105904" y="2149390"/>
            <a:ext cx="3518146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َّ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ه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خ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ط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ُ</a:t>
            </a:r>
            <a:r>
              <a:rPr kumimoji="0" lang="f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وات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ِٱ</a:t>
            </a:r>
            <a:r>
              <a:rPr kumimoji="0" lang="f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لت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َّ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ر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kumimoji="0" lang="f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تيب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ض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kumimoji="0" lang="f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مان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ت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ش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kumimoji="0" lang="f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غيل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kumimoji="0" lang="f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ليم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آ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س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kumimoji="0" lang="f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لاط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</a:t>
            </a:r>
            <a:r>
              <a:rPr kumimoji="0" lang="f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لض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َّ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ْ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ئ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ِّ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: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ضَعْ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ٱلْجِهازَ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عَلى سَطْحٍ مُسْتَوٍ وَثابِتٍ، عَلى بُعْدِ 1.5 إِلى 3 أَمْتارٍ مِنَ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ٱلشّاشَةِ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أَوِ ٱلْجِدارِ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اِرْبِطْ سِلْكَ ٱلْكَهْرَباءِ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بِٱلْمِقَبَسِ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ٱلْكَهْرَبائِيِّ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ٱلْمُناسِبِ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اِضْغَطْ عَلى زِرِّ ٱلتَّشْغيلِ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مَرَّةً واحِدَةً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وَٱنْتَظِرْ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قَليلاً رَيْثَما تُعْرَضُ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ٱلصّورَةُ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اِسْتَخْدِمْ زِرَّ (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(source /input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لاِخْتِيارِ مَصْدَرِ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ٱلصّورَةِ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615EEFD-31DF-D8CF-B03D-CA9E0801C1A0}"/>
              </a:ext>
            </a:extLst>
          </p:cNvPr>
          <p:cNvSpPr txBox="1"/>
          <p:nvPr/>
        </p:nvSpPr>
        <p:spPr>
          <a:xfrm>
            <a:off x="382198" y="1667574"/>
            <a:ext cx="3518146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5. لِإيقافِ تَشْغيلِ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ٱلْجِهازِ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: اِضْغَطْ عَلى زِرِّ ٱلتَّشْغيلِ مَرَّتَيْنِ 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6. اِنْتَظِرْ حَتّى تَتَوَقَّفَ مَراوِحُ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ٱلتَّبْريدِ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قَبْلَ فَصْلِ سِلْكِ ٱلْكَهْرَباءِ (مِنْ دَقيقَتَيْنِ إِلى 3 دَقائِقَ).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271A918A-A8C8-C69C-969E-1D467CCA75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5323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66E81-D7EE-1F57-6F1E-B487A8611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8BFBC7B-A020-AEFD-B703-05C095EAA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هذه الوضعية. 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45F286-1AAA-7596-5B9F-3AA3E251E76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43D21423-65BB-6CAE-7BA2-FD9DD7FA7B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58CB7E3-1A27-A471-9E8D-E035C82C072B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D83C8A4-E7BD-A2AD-B5EB-37EC91BC344A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5DE73BB-E02D-2589-1E26-0E4D3DB0592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D7E06E7-EB5D-3CB0-180A-B8A537CFF33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988EAFE-F533-B090-E42B-DFE44F8E32E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27060689-F98B-5A00-7CB2-1A097C4F9D0A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94F5462F-5270-DAA2-C547-D51C9B419189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787575CC-5C8C-A88B-60DC-36E3D6C560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34DD39-C305-A33C-2515-CD6EA88E42BA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200BD640-1319-9A7F-C319-37181D91780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C94EACBE-2812-06B6-6594-0DD8D0E6E74F}"/>
              </a:ext>
            </a:extLst>
          </p:cNvPr>
          <p:cNvSpPr txBox="1">
            <a:spLocks/>
          </p:cNvSpPr>
          <p:nvPr/>
        </p:nvSpPr>
        <p:spPr>
          <a:xfrm>
            <a:off x="634482" y="2255675"/>
            <a:ext cx="8024325" cy="3522015"/>
          </a:xfrm>
          <a:prstGeom prst="roundRect">
            <a:avLst>
              <a:gd name="adj" fmla="val 5081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أَكْتُبُ دَليلَ ٱسْتِعْمالِ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ٱلْهاتِفِ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ٱلْمَحْمولِ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يَتَضَمَّنُ ٱلْعَناصِرَ ٱلتّالِيَةَ</a:t>
            </a:r>
            <a:r>
              <a:rPr lang="ar-MA" sz="4000" b="1" dirty="0"/>
              <a:t>: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اَلْعُنْوانُ.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 خُطُواتُ ٱلتَّشْغيلِ.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تَحْذيراتُ ٱلاِسْتِعْمالِ.</a:t>
            </a:r>
          </a:p>
        </p:txBody>
      </p:sp>
    </p:spTree>
    <p:extLst>
      <p:ext uri="{BB962C8B-B14F-4D97-AF65-F5344CB8AC3E}">
        <p14:creationId xmlns:p14="http://schemas.microsoft.com/office/powerpoint/2010/main" val="377348973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6CD65-45D6-387A-304B-9882B05E5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B3D5B87-DE12-6C29-DB03-06ACF4F98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البحث. أجيبوا عن الوضعية الكتابية. استعينوا بكراساتكم.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D59B21F-2CB2-4133-D56A-76044DA72B1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B164FC78-80A4-AF06-7114-B76F7B7AD6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EFBFC44-FE96-E08C-9A18-01D584EAFA98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8D82DED-3EBE-A3AA-E552-62755D3C71F6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D60BC37-A77A-51ED-9871-0614D2E8D22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EE39146-D5C1-E3AF-3E15-F98DEDA0BB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963E86-881F-54BA-65A9-E70EF0CD1F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702B9A54-A798-52A4-11A2-2451594889DF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607AB26D-FCD4-2983-7B33-31F2BB4C6607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5A67D6B0-D42B-F618-952C-4DE459505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1A3192-286D-FB2C-0AEE-CED57694FA37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46EA3D28-6B06-8DE8-97DC-AED10B53296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F56FA183-0A9D-A534-86A4-F6CF42F9CC19}"/>
              </a:ext>
            </a:extLst>
          </p:cNvPr>
          <p:cNvSpPr txBox="1">
            <a:spLocks/>
          </p:cNvSpPr>
          <p:nvPr/>
        </p:nvSpPr>
        <p:spPr>
          <a:xfrm>
            <a:off x="634482" y="2255675"/>
            <a:ext cx="8024325" cy="3522015"/>
          </a:xfrm>
          <a:prstGeom prst="roundRect">
            <a:avLst>
              <a:gd name="adj" fmla="val 5081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أَكْتُبُ دَليلَ ٱسْتِعْمالِ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ٱلْهاتِفِ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ٱلْمَحْمولِ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يَتَضَمَّنُ ٱلْعَناصِرَ ٱلتّالِيَةَ</a:t>
            </a:r>
            <a:r>
              <a:rPr lang="ar-MA" sz="4000" b="1" dirty="0"/>
              <a:t>: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اَلْعُنْوانُ.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 خُطُواتُ ٱلتَّشْغيلِ.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تَحْذيراتُ ٱلاِسْتِعْمالِ.</a:t>
            </a:r>
          </a:p>
        </p:txBody>
      </p:sp>
    </p:spTree>
    <p:extLst>
      <p:ext uri="{BB962C8B-B14F-4D97-AF65-F5344CB8AC3E}">
        <p14:creationId xmlns:p14="http://schemas.microsoft.com/office/powerpoint/2010/main" val="274622134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2298C-7C6A-A816-EFC5-0D9A2C078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E38302F-5B66-0E1B-30BE-0AB4320BA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30 دقيقة للإنجاز . أثناء ذلك نواصل التقويم الشفوي (6متعلمين)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A0FF1D6-BF69-4520-FAC8-84EAA03337C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0AF6FAD7-2180-2483-466D-2939F8C383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1EB114C-5484-9F9A-9007-D4491BF88055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BAEBF30-ACF6-E8AE-E64D-187E1FDEC847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15058E3-56D7-5664-A983-37C50C96C1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339040F-DB7A-F3DE-A827-62C2D1E91DD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6D2E97D-AB90-6087-E877-9E3BB9817D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2117EBD0-180B-C12D-A894-51DE54CFCAED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D4262CBB-E5B6-123D-49E8-7D2D1E003A07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8DD9F5E2-7E81-0EA5-8B84-6C57786B7B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915F68-FF6F-D61B-7B4C-D3067CD4726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12D5B42C-B5F7-7617-BE6A-69B62DC8F8F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659BF494-17D9-4EDE-8DBB-AC9F7089B6D0}"/>
              </a:ext>
            </a:extLst>
          </p:cNvPr>
          <p:cNvSpPr txBox="1">
            <a:spLocks/>
          </p:cNvSpPr>
          <p:nvPr/>
        </p:nvSpPr>
        <p:spPr>
          <a:xfrm>
            <a:off x="634482" y="2255675"/>
            <a:ext cx="8024325" cy="3522015"/>
          </a:xfrm>
          <a:prstGeom prst="roundRect">
            <a:avLst>
              <a:gd name="adj" fmla="val 5081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أَكْتُبُ دَليلَ ٱسْتِعْمالِ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ٱلْهاتِفِ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ٱلْمَحْمولِ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يَتَضَمَّنُ ٱلْعَناصِرَ ٱلتّالِيَةَ</a:t>
            </a:r>
            <a:r>
              <a:rPr lang="ar-MA" sz="4000" b="1" dirty="0"/>
              <a:t>: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اَلْعُنْوانُ.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 خُطُواتُ ٱلتَّشْغيلِ.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تَحْذيراتُ ٱلاِسْتِعْمالِ.</a:t>
            </a:r>
          </a:p>
          <a:p>
            <a:pPr marL="0" marR="0" lvl="0" indent="0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dirty="0">
                <a:solidFill>
                  <a:srgbClr val="C00000"/>
                </a:solidFill>
              </a:rPr>
              <a:t>اِسْتَعينوا بِٱلْفِعْلِ ٱلْأَمْرِ وَأَساليبِ ٱلتَّحْذيرِ.</a:t>
            </a:r>
          </a:p>
        </p:txBody>
      </p:sp>
    </p:spTree>
    <p:extLst>
      <p:ext uri="{BB962C8B-B14F-4D97-AF65-F5344CB8AC3E}">
        <p14:creationId xmlns:p14="http://schemas.microsoft.com/office/powerpoint/2010/main" val="32511664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5" y="767927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يتم فصل جهاز الحاسوب عن المسلاط.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6DAB40-C3E0-95B2-D0DD-C25D9A0AB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251" y="2281784"/>
            <a:ext cx="2699382" cy="310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28" y="998376"/>
            <a:ext cx="8621484" cy="562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68902"/>
              </p:ext>
            </p:extLst>
          </p:nvPr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8C73A-7DB7-625F-FBA4-F62A035FC48E}"/>
              </a:ext>
            </a:extLst>
          </p:cNvPr>
          <p:cNvSpPr txBox="1"/>
          <p:nvPr/>
        </p:nvSpPr>
        <p:spPr>
          <a:xfrm>
            <a:off x="247262" y="1096261"/>
            <a:ext cx="864947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صَديقي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ٱلْعَزيزُ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أَنْصَحُكَ بِأَنْ تُعامِلَ ٱلنّاسَ بِلُطْفٍ وَٱحْتِرامٍ، عَلَيْكَ أَنْ تُبادِرَ بِٱلسَّلامِ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وَٱلِابْتِسامَةِ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وَجْهِ كُلِّ مَنْ تَلْقاهُ. ساعِد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ٱلْمُحْتاجَ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وَقِف إِلى جانِبِ ٱلضَّعيفِ. اِحْذَرْ مِنَ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ٱلْأَنانِيَّةِ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وَٱلتَّكَبُّرِ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ٱلْآخَرينَ، وَلا تَحْتَقِرْ أَحَداً وَلا تُؤْذِ مَشاعِرَهُ، لِأَنَّ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ٱلْمُعامَلَةَ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ٱلْحَسَنَةَ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تُكْسِبُكَ تَقْديرَ ٱلنّاسِ وَتَجْعَلُكَ إِنْساناً مَحْبوباً في مُجْتَمَعِكَ.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وَٱحْرِصْ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أَنْ تَكونَ قُدْوَةً حَسَنَةً لِمَنْ حَوْلَكَ مِنْ أَقْرانِكَ وَجيرانِكَ، فَإِنَّ ٱلْإِنْسانَ ٱلَّذي يُحْسِنُ مُعامَلَةَ ٱلنّاسِ يَنالُ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ٱحْتِرامَهُمْ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وَيَعيشُ سَعيداً بَيْنَهُمْ.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/>
        </p:nvGraphicFramePr>
        <p:xfrm>
          <a:off x="697312" y="1809091"/>
          <a:ext cx="7549337" cy="385524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نصائح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ثلاث جمل للنصح.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جملتين للنصح.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285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جملة واحدة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توجيه تحذيرات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عبارات للتحذير.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عبارتين للتحذير.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عبارة  واحدة  للتحذير.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14470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214604" y="1564255"/>
            <a:ext cx="847219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أثْناءَ ٱلْعَمَلِ ٱلْجَماعِيِّ في حِصَّةِ ٱلتَّرْبِيَةِ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ٱلْمَدَنِيَّةِ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اِخْتَلَفَ كَمالٌ وَزَيْنَبُ حَوْلَ تَوْزيعِ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ٱلْمَهامِّ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بَيْنَ أَفْرادِ ٱلْمَجْموعَةِ. بَدَأَ كُلٌّ مِنْهُما يَرْفُضُ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ٱقْتِراحَ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ٱلْآخَرِ وَظَهَرَتْ عَلَيْهِما عَلاماتُ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ٱلضِّيقِ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وَعَدَمِ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ٱلرِّضا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تَحَدَّثْ لِكَمالٍ وَزَيْنَبَ لِتُقَدِّمَ لَهُما: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ثَلاثَ نَصائِحَ تُفيدُهُما في تَوْزيعِ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ٱلْمَهامِّ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بِعَدْلٍ وَإِنْجازِ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ٱلْمَشْروعِ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بِنَجاح.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ثَلاثَ تَحْذيراتٍ تُنَبِّهُهُما إِلى ما قَدْ يَنْجُمُ عَنِ ٱلْخِلافِ مِنْ إِخْفاقٍ في ٱلْعَمَلِ وَتَوَتُّرٍ بَيْنَهُما.</a:t>
            </a:r>
          </a:p>
        </p:txBody>
      </p:sp>
    </p:spTree>
    <p:extLst>
      <p:ext uri="{BB962C8B-B14F-4D97-AF65-F5344CB8AC3E}">
        <p14:creationId xmlns:p14="http://schemas.microsoft.com/office/powerpoint/2010/main" val="247931313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F1639-280D-A4DB-326C-0EFE17C9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48529C8-C3A1-47F4-1D59-E8DE428A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3796"/>
            <a:ext cx="7886700" cy="720000"/>
          </a:xfrm>
        </p:spPr>
        <p:txBody>
          <a:bodyPr>
            <a:noAutofit/>
          </a:bodyPr>
          <a:lstStyle/>
          <a:p>
            <a:r>
              <a:rPr lang="ar-MA" sz="6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الإنتاج الكتابي</a:t>
            </a:r>
            <a:endParaRPr lang="fr-MA" sz="6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050565-95CA-E257-8FDD-E1447345A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034" y="2737372"/>
            <a:ext cx="2675931" cy="30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5935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D8C62-3D0F-03C4-4B6C-191F6A7FD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20F62A-36A4-FD63-853C-ABDA4C219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49913B-D3BA-F121-13FA-ABE55E6C044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AF3D4361-0149-7E28-B2C5-741EC1F5AE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9C2A695-DA38-C829-3447-AF6AF613C863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3BBAACF-D802-DE57-BED9-175D7E57F1D0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9E0B597-6ED8-54DE-182D-6F0F08BD2C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846303B-1004-7BC7-472F-596C07D7B9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6278D65-9C67-4D85-DC54-229D9959DA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FC51038B-243A-ECE3-7039-41BFB035EA93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DB001CB4-7A8B-5A2A-C867-967328BCF01D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1B5DACAC-E634-0B7F-93CF-8F4072880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0636D0C-0E8D-13F0-C22D-DE576084FF09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CF3F24AD-AE25-22FE-537B-D7EC40CFD52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4D0B775A-1CDC-C8DA-B73A-11D27F0E753E}"/>
              </a:ext>
            </a:extLst>
          </p:cNvPr>
          <p:cNvSpPr txBox="1">
            <a:spLocks/>
          </p:cNvSpPr>
          <p:nvPr/>
        </p:nvSpPr>
        <p:spPr>
          <a:xfrm>
            <a:off x="634482" y="2255675"/>
            <a:ext cx="8024325" cy="3522015"/>
          </a:xfrm>
          <a:prstGeom prst="roundRect">
            <a:avLst>
              <a:gd name="adj" fmla="val 5081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أَكْتُبُ دَليلَ ٱسْتِعْمالِ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ٱلْهاتِفِ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ٱلْمَحْمولِ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يَتَضَمَّنُ ٱلْعَناصِرَ ٱلتّالِيَةَ</a:t>
            </a:r>
            <a:r>
              <a:rPr lang="ar-MA" sz="4000" b="1" dirty="0"/>
              <a:t>: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اَلْعُنْوانُ.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 خُطُواتُ ٱلتَّشْغيلِ.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تَحْذيراتُ ٱلاِسْتِعْمالِ.</a:t>
            </a:r>
          </a:p>
          <a:p>
            <a:pPr marL="0" marR="0" lvl="0" indent="0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dirty="0">
                <a:solidFill>
                  <a:srgbClr val="C00000"/>
                </a:solidFill>
              </a:rPr>
              <a:t>اِسْتَعينوا بِٱلْفِعْلِ ٱلْأَمْرِ وَأَساليبِ ٱلتَّحْذيرِ.</a:t>
            </a:r>
          </a:p>
        </p:txBody>
      </p:sp>
    </p:spTree>
    <p:extLst>
      <p:ext uri="{BB962C8B-B14F-4D97-AF65-F5344CB8AC3E}">
        <p14:creationId xmlns:p14="http://schemas.microsoft.com/office/powerpoint/2010/main" val="196549624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F1A23-7059-8C86-464D-66871169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DAA752-26DA-6E33-9157-86F11F21B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ثنائي.  يصحح كل واحد منكم إنتاج زميله. تأكدوا من وجود العناصر الأساسية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DE4FD1-308C-12BF-6A1B-983B7F06182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331827F-DBB1-1C36-DEB3-DDAF8502E1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D035E5F-B5C8-A871-3549-2F30AF7A4308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D79E1E3-C8C4-285D-8E8B-6E68B7653C48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134CD4B-216C-8449-0D5C-1AA17F84AA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1FF2B21-705C-7C27-732A-35643A1AD1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635EDA-28F2-46CB-FD39-4BA617B8377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704F7246-DD6B-443E-CBA8-7DB8B266C322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0444012C-5150-2C3A-B93C-434A69A14413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AEDECCA4-4BFB-56B2-6A50-B8B781C819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7A54F88-BB06-A163-7CCD-36E9B2207FEA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E4AC3120-7D48-A88E-4195-F6AAF69BCAC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61A3C1BA-EFF8-5361-2C64-B6876947D313}"/>
              </a:ext>
            </a:extLst>
          </p:cNvPr>
          <p:cNvSpPr txBox="1">
            <a:spLocks/>
          </p:cNvSpPr>
          <p:nvPr/>
        </p:nvSpPr>
        <p:spPr>
          <a:xfrm>
            <a:off x="634482" y="2255675"/>
            <a:ext cx="8024325" cy="3522015"/>
          </a:xfrm>
          <a:prstGeom prst="roundRect">
            <a:avLst>
              <a:gd name="adj" fmla="val 5081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أَكْتُبُ دَليلَ ٱسْتِعْمالِ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ٱلْهاتِفِ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ٱلْمَحْمولِ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يَتَضَمَّنُ ٱلْعَناصِرَ ٱلتّالِيَةَ</a:t>
            </a:r>
            <a:r>
              <a:rPr lang="ar-MA" sz="4000" b="1" dirty="0"/>
              <a:t>: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اَلْعُنْوانُ.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 خُطُواتُ ٱلتَّشْغيلِ.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ar-MA" sz="4000" b="1" dirty="0"/>
              <a:t>تَحْذيراتُ ٱلاِسْتِعْمالِ.</a:t>
            </a:r>
          </a:p>
          <a:p>
            <a:pPr marL="0" marR="0" lvl="0" indent="0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600" b="1" dirty="0">
                <a:solidFill>
                  <a:srgbClr val="C00000"/>
                </a:solidFill>
              </a:rPr>
              <a:t>اِسْتَعينوا بِٱلْفِعْلِ ٱلْأَمْرِ وَأَساليبِ ٱلتَّحْذيرِ.</a:t>
            </a:r>
          </a:p>
        </p:txBody>
      </p:sp>
    </p:spTree>
    <p:extLst>
      <p:ext uri="{BB962C8B-B14F-4D97-AF65-F5344CB8AC3E}">
        <p14:creationId xmlns:p14="http://schemas.microsoft.com/office/powerpoint/2010/main" val="61308983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325A5-E505-0260-7E46-22BEA5091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B29F37-0FBD-CE5A-8784-3F136315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 صححوا وأضيفوا العناصر التي تنقصكم.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30EA891-5AB9-0B48-A026-764DAA4BC18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77DFCB8-EE53-44DA-808B-5ED576461D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237E970-48D3-F6B7-67BD-5E4841B398DB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7B732DE-FC62-F0A3-41E4-961424DA859E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EB48E1A-E7D4-4B85-251B-187BEDEFCF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85C91F6-F5F4-8E8D-7BAE-380516CA9E4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C2E0D61-C335-266A-A7F1-1C97B2D32A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F09112AE-88BB-B1F9-641E-E653B7A5C569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1ABE1838-EDFB-E82B-B73E-A30032A13EE4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A8A58F25-F6BB-4424-6D5B-F01735B1CA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49C0BFE-FFC0-A080-B934-2665CE7F6D8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387DE4D4-C9BB-3F53-8813-D8A1B356E960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77B75CF2-598B-BA9E-DF3F-4446CA1F5F97}"/>
              </a:ext>
            </a:extLst>
          </p:cNvPr>
          <p:cNvSpPr txBox="1"/>
          <p:nvPr/>
        </p:nvSpPr>
        <p:spPr>
          <a:xfrm>
            <a:off x="1968172" y="1380747"/>
            <a:ext cx="48799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دَليلُ ٱسْتِعْمالِ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ٱلْهاتِفِ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ٱلْمَحْمولِ</a:t>
            </a:r>
            <a:endParaRPr lang="fr-MA" sz="32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C1290D4-0081-6DE8-4B5F-BF3F4868382A}"/>
              </a:ext>
            </a:extLst>
          </p:cNvPr>
          <p:cNvSpPr txBox="1"/>
          <p:nvPr/>
        </p:nvSpPr>
        <p:spPr>
          <a:xfrm>
            <a:off x="453166" y="1673134"/>
            <a:ext cx="792169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خُطُواتُ ٱلتَّشْغيلِ: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اِضْغَطْ عَلى زِرِّ ٱلتَّشْغيلِ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ٱلْجانِبِيِّ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بِضْعَ ثَوانٍ.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أَدْخِلْ رَمْزَ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ٱلسِّرِّ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ٱسْتَخْدِمْ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بَصْمَةَ إِصْبَعِكَ لِفَتْحِ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ٱلْجِهازِ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اِخْتَرْ ٱلتَّطْبيقَ ٱلَّذي تُريدُ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ٱسْتِخْدامَهُ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ٱلشّاشَةِ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ٱلرَّئيسِيَّةِ.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أَغْلِقِ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ٱلتَّطْبيقاتِ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بَعْدَ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ٱلاِنْتِهاءِ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ٱسْتِخْدامِها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لِلْحِفاظِ عَلى طاقَةِ ٱلْبَطّارِيَّةِ.</a:t>
            </a:r>
          </a:p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تَحْذيراتُ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ٱلِٱسْتِعْمال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إِيّاكَ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وَٱسْتِخْدامَ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ٱلْهاتِفِ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أَثْناءَ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ٱلسَّيْرِ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ٱلطَّريقِ.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تَتْرِكِ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ٱلْجِهازَ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أَماكِنَ شَديدَةِ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ٱلْحَرارَةِ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فَقَدْ تَتَلَفُ بَطّارِيَّتُهُ أَوْ تَنْفَجِرُ.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اِحْذَرْ مِنِ ٱسْتِخْدامِ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ٱلْهاتِفِ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بِجانِبِ ٱلْماءِ،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فَٱلرُّطوبَةُ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تُتْلِفُ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ٱلْجِهازَ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وَتُعَطِّلُهُ.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اِحْذَرْ مِنَ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ٱلِانْشِغالِ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بِٱلْهاتِفِ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لِساعاتٍ طَويلَةٍ.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622424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20256</TotalTime>
  <Words>1601</Words>
  <Application>Microsoft Office PowerPoint</Application>
  <PresentationFormat>Affichage à l'écran (4:3)</PresentationFormat>
  <Paragraphs>326</Paragraphs>
  <Slides>44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44</vt:i4>
      </vt:variant>
    </vt:vector>
  </HeadingPairs>
  <TitlesOfParts>
    <vt:vector size="66" baseType="lpstr">
      <vt:lpstr>Arial</vt:lpstr>
      <vt:lpstr>Calibri</vt:lpstr>
      <vt:lpstr>Calibri Light</vt:lpstr>
      <vt:lpstr>Courier New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00_Env-Enseignant</vt:lpstr>
      <vt:lpstr>ورشة الكتابة nv</vt:lpstr>
      <vt:lpstr>Présentation PowerPoint</vt:lpstr>
      <vt:lpstr>Présentation PowerPoint</vt:lpstr>
      <vt:lpstr>Présentation PowerPoint</vt:lpstr>
      <vt:lpstr>تنظيم حصص الأسبوع السادس</vt:lpstr>
      <vt:lpstr>هيكلة حصة اليوم الرابع</vt:lpstr>
      <vt:lpstr>  افتتاح الحصة</vt:lpstr>
      <vt:lpstr>مرحبا بكم ، سنبدأ  حصة اللغة العربية.</vt:lpstr>
      <vt:lpstr>ضعوا اللوحة والكراسة في القمطر</vt:lpstr>
      <vt:lpstr>الإملاء</vt:lpstr>
      <vt:lpstr>خلال هذه الحصة نتذكر قواعد كتابة الألف اللينة.</vt:lpstr>
      <vt:lpstr> من يقرأ ؟ متى تكتب الألف ممدودة أو مقصورة في الأفعال؟</vt:lpstr>
      <vt:lpstr> من يقرأ ؟ </vt:lpstr>
      <vt:lpstr> من يقرأ ؟ متى تكتب الألف ممدودة أو مقصورة في الأسماء؟</vt:lpstr>
      <vt:lpstr> من يقرأ ؟ </vt:lpstr>
      <vt:lpstr> خذوا ألواحكم.  اكتبوا الألف اللينة  المناسبة في الكلمات التالية. </vt:lpstr>
      <vt:lpstr>  صححوا. لماذا كتبت الألف مقصورة في رمى واشترى و ممدودة في دنا ؟ </vt:lpstr>
      <vt:lpstr>اكتبوا الألف اللينة المناسبة في الكلمات التالية. </vt:lpstr>
      <vt:lpstr> صححوا. لماذا كتبت الألف اللينة مقصورة في ملتقى وهدى وكتبت ممدودة في دنيا؟ </vt:lpstr>
      <vt:lpstr>أنجزوا السؤال 6 الوارد في الصفحة 122 من كراساتكم. (5 دقائق للإنجاز) </vt:lpstr>
      <vt:lpstr>نصحح. من يقوم للتصحيح على السبورة.</vt:lpstr>
      <vt:lpstr>صححوا.</vt:lpstr>
      <vt:lpstr>الإنتاج الكتابي</vt:lpstr>
      <vt:lpstr>سنتذكر معا العناصر التي يتضمنها دليل الاستعمال.</vt:lpstr>
      <vt:lpstr>ما هي عناصر دليل الاستعمال؟ ماذا نكتب في كل عنصر؟</vt:lpstr>
      <vt:lpstr>من يقرأ؟</vt:lpstr>
      <vt:lpstr>من يقرأ دليل الاستعمال المسلاط الضوئي؟</vt:lpstr>
      <vt:lpstr>إليكم هذه الوضعية. من يقرأ؟</vt:lpstr>
      <vt:lpstr>على دفاتر البحث. أجيبوا عن الوضعية الكتابية. استعينوا بكراساتكم.</vt:lpstr>
      <vt:lpstr>معكم 30 دقيقة للإنجاز . أثناء ذلك نواصل التقويم الشفوي (6متعلمين)</vt:lpstr>
      <vt:lpstr>يتم فصل جهاز الحاسوب عن المسلاط.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تصحيح الإنتاج الكتابي</vt:lpstr>
      <vt:lpstr>من يقرأ إنتاجه؟</vt:lpstr>
      <vt:lpstr>تصحيح ثنائي.  يصحح كل واحد منكم إنتاج زميله. تأكدوا من وجود العناصر الأساسية</vt:lpstr>
      <vt:lpstr>إليكم هذا النموذج صححوا وأضيفوا العناصر التي تنقصكم.</vt:lpstr>
      <vt:lpstr>اختتام الحصة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263</cp:revision>
  <cp:lastPrinted>2025-11-10T15:58:57Z</cp:lastPrinted>
  <dcterms:created xsi:type="dcterms:W3CDTF">2023-09-20T21:35:22Z</dcterms:created>
  <dcterms:modified xsi:type="dcterms:W3CDTF">2026-04-22T21:02:49Z</dcterms:modified>
</cp:coreProperties>
</file>