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9.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53" r:id="rId10"/>
  </p:sldMasterIdLst>
  <p:notesMasterIdLst>
    <p:notesMasterId r:id="rId51"/>
  </p:notesMasterIdLst>
  <p:sldIdLst>
    <p:sldId id="2147482920" r:id="rId11"/>
    <p:sldId id="2147482885" r:id="rId12"/>
    <p:sldId id="2147482604" r:id="rId13"/>
    <p:sldId id="2147482772" r:id="rId14"/>
    <p:sldId id="2147482814" r:id="rId15"/>
    <p:sldId id="2147482691" r:id="rId16"/>
    <p:sldId id="2147482463" r:id="rId17"/>
    <p:sldId id="2147482765" r:id="rId18"/>
    <p:sldId id="2147482887" r:id="rId19"/>
    <p:sldId id="2147482767" r:id="rId20"/>
    <p:sldId id="2147482783" r:id="rId21"/>
    <p:sldId id="2147482937" r:id="rId22"/>
    <p:sldId id="2147482938" r:id="rId23"/>
    <p:sldId id="2147482940" r:id="rId24"/>
    <p:sldId id="2147482939" r:id="rId25"/>
    <p:sldId id="2147482888" r:id="rId26"/>
    <p:sldId id="2147482916" r:id="rId27"/>
    <p:sldId id="2147482891" r:id="rId28"/>
    <p:sldId id="2147482835" r:id="rId29"/>
    <p:sldId id="2147482879" r:id="rId30"/>
    <p:sldId id="2147482807" r:id="rId31"/>
    <p:sldId id="2147482808" r:id="rId32"/>
    <p:sldId id="2147482760" r:id="rId33"/>
    <p:sldId id="2147482892" r:id="rId34"/>
    <p:sldId id="2147482758" r:id="rId35"/>
    <p:sldId id="2147482941" r:id="rId36"/>
    <p:sldId id="2147482942" r:id="rId37"/>
    <p:sldId id="2147482895" r:id="rId38"/>
    <p:sldId id="2147482893" r:id="rId39"/>
    <p:sldId id="2147482919" r:id="rId40"/>
    <p:sldId id="2147482924" r:id="rId41"/>
    <p:sldId id="2147482925" r:id="rId42"/>
    <p:sldId id="2147482926" r:id="rId43"/>
    <p:sldId id="2147482927" r:id="rId44"/>
    <p:sldId id="2147482928" r:id="rId45"/>
    <p:sldId id="2147482943" r:id="rId46"/>
    <p:sldId id="2147482944" r:id="rId47"/>
    <p:sldId id="2147482946" r:id="rId48"/>
    <p:sldId id="2147482945" r:id="rId49"/>
    <p:sldId id="2147482616" r:id="rId50"/>
  </p:sldIdLst>
  <p:sldSz cx="9144000" cy="6858000" type="screen4x3"/>
  <p:notesSz cx="6858000" cy="9144000"/>
  <p:embeddedFontLst>
    <p:embeddedFont>
      <p:font typeface="Dosis" pitchFamily="2" charset="0"/>
      <p:regular r:id="rId52"/>
      <p:bold r:id="rId53"/>
    </p:embeddedFont>
    <p:embeddedFont>
      <p:font typeface="Dosis ExtraBold" pitchFamily="2" charset="0"/>
      <p:bold r:id="rId54"/>
    </p:embeddedFont>
    <p:embeddedFont>
      <p:font typeface="Dosis Medium" pitchFamily="2" charset="0"/>
      <p:regular r:id="rId55"/>
    </p:embeddedFont>
    <p:embeddedFont>
      <p:font typeface="Dosis SemiBold" pitchFamily="2" charset="0"/>
      <p:bold r:id="rId56"/>
    </p:embeddedFont>
    <p:embeddedFont>
      <p:font typeface="Microsoft Uighur" panose="02000000000000000000" pitchFamily="2" charset="-78"/>
      <p:regular r:id="rId57"/>
      <p:bold r:id="rId58"/>
    </p:embeddedFont>
    <p:embeddedFont>
      <p:font typeface="Modern Love" panose="04090805081005020601" pitchFamily="82" charset="0"/>
      <p:regular r:id="rId5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26" userDrawn="1">
          <p15:clr>
            <a:srgbClr val="A4A3A4"/>
          </p15:clr>
        </p15:guide>
        <p15:guide id="2" pos="4150" userDrawn="1">
          <p15:clr>
            <a:srgbClr val="A4A3A4"/>
          </p15:clr>
        </p15:guide>
        <p15:guide id="3" pos="3356" userDrawn="1">
          <p15:clr>
            <a:srgbClr val="A4A3A4"/>
          </p15:clr>
        </p15:guide>
        <p15:guide id="4" pos="2358" userDrawn="1">
          <p15:clr>
            <a:srgbClr val="A4A3A4"/>
          </p15:clr>
        </p15:guide>
        <p15:guide id="7" pos="113" userDrawn="1">
          <p15:clr>
            <a:srgbClr val="A4A3A4"/>
          </p15:clr>
        </p15:guide>
        <p15:guide id="8" orient="horz" pos="2818" userDrawn="1">
          <p15:clr>
            <a:srgbClr val="A4A3A4"/>
          </p15:clr>
        </p15:guide>
        <p15:guide id="9" orient="horz" pos="4110" userDrawn="1">
          <p15:clr>
            <a:srgbClr val="A4A3A4"/>
          </p15:clr>
        </p15:guide>
        <p15:guide id="10" orient="horz" pos="2228" userDrawn="1">
          <p15:clr>
            <a:srgbClr val="A4A3A4"/>
          </p15:clr>
        </p15:guide>
        <p15:guide id="11" pos="3243" userDrawn="1">
          <p15:clr>
            <a:srgbClr val="A4A3A4"/>
          </p15:clr>
        </p15:guide>
        <p15:guide id="12" pos="30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1E3F48"/>
    <a:srgbClr val="ECFEFC"/>
    <a:srgbClr val="00ACA4"/>
    <a:srgbClr val="555F87"/>
    <a:srgbClr val="7FB9BE"/>
    <a:srgbClr val="ECF8FB"/>
    <a:srgbClr val="F6F6F6"/>
    <a:srgbClr val="106585"/>
    <a:srgbClr val="D6E9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99" autoAdjust="0"/>
    <p:restoredTop sz="94660"/>
  </p:normalViewPr>
  <p:slideViewPr>
    <p:cSldViewPr snapToGrid="0">
      <p:cViewPr varScale="1">
        <p:scale>
          <a:sx n="69" d="100"/>
          <a:sy n="69" d="100"/>
        </p:scale>
        <p:origin x="1494" y="60"/>
      </p:cViewPr>
      <p:guideLst>
        <p:guide pos="4626"/>
        <p:guide pos="4150"/>
        <p:guide pos="3356"/>
        <p:guide pos="2358"/>
        <p:guide pos="113"/>
        <p:guide orient="horz" pos="2818"/>
        <p:guide orient="horz" pos="4110"/>
        <p:guide orient="horz" pos="2228"/>
        <p:guide pos="3243"/>
        <p:guide pos="3061"/>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font" Target="fonts/font4.fntdata"/><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font" Target="fonts/font8.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font" Target="fonts/font3.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font" Target="fonts/font6.fntdata"/><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1.fntdata"/><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22/04/2026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22/04/2026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22/04/2026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22/04/2026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1927454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60818826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87397109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60639805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1258500230"/>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73588335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2222419"/>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280649658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1706406643"/>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93614320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302022210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48870341"/>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9557046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56312177"/>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797678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66866001"/>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60446756"/>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8255415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3089138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4527415"/>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77204460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2.bin"/><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8.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7.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6.jpg"/><Relationship Id="rId5" Type="http://schemas.openxmlformats.org/officeDocument/2006/relationships/slideLayout" Target="../slideLayouts/slideLayout41.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image" Target="../media/image2.bin"/><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theme" Target="../theme/theme4.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image" Target="../media/image1.jp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5.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image" Target="../media/image21.jpg"/><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theme" Target="../theme/theme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image" Target="../media/image2.bin"/><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theme" Target="../theme/theme7.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5" Type="http://schemas.openxmlformats.org/officeDocument/2006/relationships/image" Target="../media/image2.bin"/><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theme" Target="../theme/theme8.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slideLayout" Target="../slideLayouts/slideLayout151.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image" Target="../media/image2.bin"/><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theme" Target="../theme/theme9.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image" Target="../media/image21.jpg"/><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745" r:id="rId13"/>
    <p:sldLayoutId id="214748374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162980"/>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 id="2147483872" r:id="rId19"/>
    <p:sldLayoutId id="2147483873" r:id="rId20"/>
    <p:sldLayoutId id="2147483874" r:id="rId2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gif"/><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gif"/><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png"/><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xml"/><Relationship Id="rId6" Type="http://schemas.openxmlformats.org/officeDocument/2006/relationships/image" Target="../media/image36.png"/><Relationship Id="rId5" Type="http://schemas.openxmlformats.org/officeDocument/2006/relationships/image" Target="../media/image46.jpe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34.xml"/><Relationship Id="rId7" Type="http://schemas.openxmlformats.org/officeDocument/2006/relationships/image" Target="../media/image4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2.gif"/><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0.png"/><Relationship Id="rId1" Type="http://schemas.openxmlformats.org/officeDocument/2006/relationships/slideLayout" Target="../slideLayouts/slideLayout34.xml"/><Relationship Id="rId6" Type="http://schemas.openxmlformats.org/officeDocument/2006/relationships/image" Target="../media/image41.png"/><Relationship Id="rId5" Type="http://schemas.openxmlformats.org/officeDocument/2006/relationships/image" Target="../media/image45.pn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9.wdp"/><Relationship Id="rId2" Type="http://schemas.openxmlformats.org/officeDocument/2006/relationships/image" Target="../media/image37.png"/><Relationship Id="rId1" Type="http://schemas.openxmlformats.org/officeDocument/2006/relationships/slideLayout" Target="../slideLayouts/slideLayout34.xml"/><Relationship Id="rId6" Type="http://schemas.openxmlformats.org/officeDocument/2006/relationships/image" Target="../media/image51.png"/><Relationship Id="rId5" Type="http://schemas.openxmlformats.org/officeDocument/2006/relationships/image" Target="../media/image41.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0.wdp"/><Relationship Id="rId2" Type="http://schemas.openxmlformats.org/officeDocument/2006/relationships/image" Target="../media/image37.png"/><Relationship Id="rId1" Type="http://schemas.openxmlformats.org/officeDocument/2006/relationships/slideLayout" Target="../slideLayouts/slideLayout34.xml"/><Relationship Id="rId6" Type="http://schemas.openxmlformats.org/officeDocument/2006/relationships/image" Target="../media/image52.png"/><Relationship Id="rId5" Type="http://schemas.openxmlformats.org/officeDocument/2006/relationships/image" Target="../media/image41.png"/><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0.png"/><Relationship Id="rId1" Type="http://schemas.openxmlformats.org/officeDocument/2006/relationships/slideLayout" Target="../slideLayouts/slideLayout34.xml"/><Relationship Id="rId6" Type="http://schemas.openxmlformats.org/officeDocument/2006/relationships/image" Target="../media/image41.png"/><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1.wdp"/><Relationship Id="rId2" Type="http://schemas.openxmlformats.org/officeDocument/2006/relationships/image" Target="../media/image37.png"/><Relationship Id="rId1" Type="http://schemas.openxmlformats.org/officeDocument/2006/relationships/slideLayout" Target="../slideLayouts/slideLayout34.xml"/><Relationship Id="rId6" Type="http://schemas.openxmlformats.org/officeDocument/2006/relationships/image" Target="../media/image53.png"/><Relationship Id="rId5" Type="http://schemas.openxmlformats.org/officeDocument/2006/relationships/image" Target="../media/image41.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2.wdp"/><Relationship Id="rId2" Type="http://schemas.openxmlformats.org/officeDocument/2006/relationships/image" Target="../media/image37.png"/><Relationship Id="rId1" Type="http://schemas.openxmlformats.org/officeDocument/2006/relationships/slideLayout" Target="../slideLayouts/slideLayout34.xml"/><Relationship Id="rId6" Type="http://schemas.openxmlformats.org/officeDocument/2006/relationships/image" Target="../media/image54.png"/><Relationship Id="rId5" Type="http://schemas.openxmlformats.org/officeDocument/2006/relationships/image" Target="../media/image41.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4.png"/><Relationship Id="rId7" Type="http://schemas.microsoft.com/office/2007/relationships/hdphoto" Target="../media/hdphoto13.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5.png"/><Relationship Id="rId5" Type="http://schemas.openxmlformats.org/officeDocument/2006/relationships/image" Target="../media/image41.png"/><Relationship Id="rId4" Type="http://schemas.openxmlformats.org/officeDocument/2006/relationships/image" Target="../media/image45.png"/><Relationship Id="rId9" Type="http://schemas.microsoft.com/office/2007/relationships/hdphoto" Target="../media/hdphoto14.wdp"/></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4.png"/><Relationship Id="rId7" Type="http://schemas.microsoft.com/office/2007/relationships/hdphoto" Target="../media/hdphoto13.wdp"/><Relationship Id="rId2" Type="http://schemas.openxmlformats.org/officeDocument/2006/relationships/image" Target="../media/image37.png"/><Relationship Id="rId1" Type="http://schemas.openxmlformats.org/officeDocument/2006/relationships/slideLayout" Target="../slideLayouts/slideLayout34.xml"/><Relationship Id="rId6" Type="http://schemas.openxmlformats.org/officeDocument/2006/relationships/image" Target="../media/image55.png"/><Relationship Id="rId5" Type="http://schemas.openxmlformats.org/officeDocument/2006/relationships/image" Target="../media/image41.png"/><Relationship Id="rId4" Type="http://schemas.openxmlformats.org/officeDocument/2006/relationships/image" Target="../media/image45.png"/><Relationship Id="rId9" Type="http://schemas.microsoft.com/office/2007/relationships/hdphoto" Target="../media/hdphoto14.wdp"/></Relationships>
</file>

<file path=ppt/slides/_rels/slide1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3.xml"/></Relationships>
</file>

<file path=ppt/slides/_rels/slide1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8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4.png"/><Relationship Id="rId7" Type="http://schemas.microsoft.com/office/2007/relationships/hdphoto" Target="../media/hdphoto13.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5.png"/><Relationship Id="rId5" Type="http://schemas.openxmlformats.org/officeDocument/2006/relationships/image" Target="../media/image41.png"/><Relationship Id="rId4" Type="http://schemas.openxmlformats.org/officeDocument/2006/relationships/image" Target="../media/image45.png"/><Relationship Id="rId9" Type="http://schemas.microsoft.com/office/2007/relationships/hdphoto" Target="../media/hdphoto14.wdp"/></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5.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9.png"/><Relationship Id="rId5" Type="http://schemas.openxmlformats.org/officeDocument/2006/relationships/image" Target="../media/image41.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34.xml"/><Relationship Id="rId5" Type="http://schemas.openxmlformats.org/officeDocument/2006/relationships/image" Target="../media/image41.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6.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0.png"/><Relationship Id="rId5" Type="http://schemas.openxmlformats.org/officeDocument/2006/relationships/image" Target="../media/image41.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6.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0.png"/><Relationship Id="rId5" Type="http://schemas.openxmlformats.org/officeDocument/2006/relationships/image" Target="../media/image41.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7.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1.png"/><Relationship Id="rId5" Type="http://schemas.openxmlformats.org/officeDocument/2006/relationships/image" Target="../media/image41.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7.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1.png"/><Relationship Id="rId5" Type="http://schemas.openxmlformats.org/officeDocument/2006/relationships/image" Target="../media/image41.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8.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2.png"/><Relationship Id="rId5" Type="http://schemas.openxmlformats.org/officeDocument/2006/relationships/image" Target="../media/image41.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8.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2.png"/><Relationship Id="rId5" Type="http://schemas.openxmlformats.org/officeDocument/2006/relationships/image" Target="../media/image41.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9.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3.png"/><Relationship Id="rId5" Type="http://schemas.openxmlformats.org/officeDocument/2006/relationships/image" Target="../media/image41.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19.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63.png"/><Relationship Id="rId5" Type="http://schemas.openxmlformats.org/officeDocument/2006/relationships/image" Target="../media/image41.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5" name="Groupe 4">
            <a:extLst>
              <a:ext uri="{FF2B5EF4-FFF2-40B4-BE49-F238E27FC236}">
                <a16:creationId xmlns:a16="http://schemas.microsoft.com/office/drawing/2014/main" id="{03B24F57-F75E-387C-14AC-ED9DF72AAC14}"/>
              </a:ext>
            </a:extLst>
          </p:cNvPr>
          <p:cNvGrpSpPr/>
          <p:nvPr/>
        </p:nvGrpSpPr>
        <p:grpSpPr>
          <a:xfrm>
            <a:off x="20" y="1282"/>
            <a:ext cx="9143980" cy="6856718"/>
            <a:chOff x="20" y="1282"/>
            <a:chExt cx="9143980" cy="6856718"/>
          </a:xfrm>
        </p:grpSpPr>
        <p:pic>
          <p:nvPicPr>
            <p:cNvPr id="4" name="Image 3">
              <a:extLst>
                <a:ext uri="{FF2B5EF4-FFF2-40B4-BE49-F238E27FC236}">
                  <a16:creationId xmlns:a16="http://schemas.microsoft.com/office/drawing/2014/main" id="{56372EDE-E2CD-7AF3-BB4B-5110DA497AB5}"/>
                </a:ext>
              </a:extLst>
            </p:cNvPr>
            <p:cNvPicPr>
              <a:picLocks noChangeAspect="1"/>
            </p:cNvPicPr>
            <p:nvPr/>
          </p:nvPicPr>
          <p:blipFill>
            <a:blip r:embed="rId2">
              <a:extLst>
                <a:ext uri="{28A0092B-C50C-407E-A947-70E740481C1C}">
                  <a14:useLocalDpi xmlns:a14="http://schemas.microsoft.com/office/drawing/2010/main" val="0"/>
                </a:ext>
              </a:extLst>
            </a:blip>
            <a:srcRect t="2755" b="3512"/>
            <a:stretch>
              <a:fillRect/>
            </a:stretch>
          </p:blipFill>
          <p:spPr>
            <a:xfrm>
              <a:off x="20" y="1282"/>
              <a:ext cx="9143980" cy="6856718"/>
            </a:xfrm>
            <a:prstGeom prst="rect">
              <a:avLst/>
            </a:prstGeom>
          </p:spPr>
        </p:pic>
        <p:pic>
          <p:nvPicPr>
            <p:cNvPr id="3" name="Image 2">
              <a:extLst>
                <a:ext uri="{FF2B5EF4-FFF2-40B4-BE49-F238E27FC236}">
                  <a16:creationId xmlns:a16="http://schemas.microsoft.com/office/drawing/2014/main" id="{E719772E-245A-BECA-6CB8-66100BFD4A54}"/>
                </a:ext>
              </a:extLst>
            </p:cNvPr>
            <p:cNvPicPr>
              <a:picLocks noChangeAspect="1"/>
            </p:cNvPicPr>
            <p:nvPr/>
          </p:nvPicPr>
          <p:blipFill>
            <a:blip r:embed="rId3"/>
            <a:stretch>
              <a:fillRect/>
            </a:stretch>
          </p:blipFill>
          <p:spPr>
            <a:xfrm>
              <a:off x="3729970" y="3342086"/>
              <a:ext cx="2456226" cy="841173"/>
            </a:xfrm>
            <a:prstGeom prst="rect">
              <a:avLst/>
            </a:prstGeom>
          </p:spPr>
        </p:pic>
      </p:grpSp>
    </p:spTree>
    <p:extLst>
      <p:ext uri="{BB962C8B-B14F-4D97-AF65-F5344CB8AC3E}">
        <p14:creationId xmlns:p14="http://schemas.microsoft.com/office/powerpoint/2010/main" val="125558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AD3C-E354-E267-E966-6D4AF01CCC93}"/>
            </a:ext>
          </a:extLst>
        </p:cNvPr>
        <p:cNvGrpSpPr/>
        <p:nvPr/>
      </p:nvGrpSpPr>
      <p:grpSpPr>
        <a:xfrm>
          <a:off x="0" y="0"/>
          <a:ext cx="0" cy="0"/>
          <a:chOff x="0" y="0"/>
          <a:chExt cx="0" cy="0"/>
        </a:xfrm>
      </p:grpSpPr>
      <p:sp>
        <p:nvSpPr>
          <p:cNvPr id="3" name="Espace réservé du texte 25">
            <a:extLst>
              <a:ext uri="{FF2B5EF4-FFF2-40B4-BE49-F238E27FC236}">
                <a16:creationId xmlns:a16="http://schemas.microsoft.com/office/drawing/2014/main" id="{37FBBBEC-229D-2861-1D45-AA1C61E96F39}"/>
              </a:ext>
            </a:extLst>
          </p:cNvPr>
          <p:cNvSpPr txBox="1">
            <a:spLocks/>
          </p:cNvSpPr>
          <p:nvPr/>
        </p:nvSpPr>
        <p:spPr>
          <a:xfrm>
            <a:off x="1399593" y="209193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400" dirty="0"/>
              <a:t>بالموازاة مع انشغال المتعلمين بأنشطة المراجعة يتم تمرير روائز الطلاقة و التحدث فرديا</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4" name="Espace réservé du texte 25">
            <a:extLst>
              <a:ext uri="{FF2B5EF4-FFF2-40B4-BE49-F238E27FC236}">
                <a16:creationId xmlns:a16="http://schemas.microsoft.com/office/drawing/2014/main" id="{BF011419-769A-9532-22D0-8E1B06491EE5}"/>
              </a:ext>
            </a:extLst>
          </p:cNvPr>
          <p:cNvSpPr txBox="1">
            <a:spLocks/>
          </p:cNvSpPr>
          <p:nvPr/>
        </p:nvSpPr>
        <p:spPr>
          <a:xfrm>
            <a:off x="1730828" y="815794"/>
            <a:ext cx="5682343" cy="547687"/>
          </a:xfrm>
          <a:prstGeom prst="roundRect">
            <a:avLst/>
          </a:prstGeom>
          <a:no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توجيهات تنظيمية لتدبير حصص الأسبوع الخامس</a:t>
            </a:r>
            <a:endParaRPr kumimoji="0" lang="f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 name="Espace réservé du texte 25">
            <a:extLst>
              <a:ext uri="{FF2B5EF4-FFF2-40B4-BE49-F238E27FC236}">
                <a16:creationId xmlns:a16="http://schemas.microsoft.com/office/drawing/2014/main" id="{0F6411D6-DE9F-50FC-271A-9039BDC46879}"/>
              </a:ext>
            </a:extLst>
          </p:cNvPr>
          <p:cNvSpPr txBox="1">
            <a:spLocks/>
          </p:cNvSpPr>
          <p:nvPr/>
        </p:nvSpPr>
        <p:spPr>
          <a:xfrm>
            <a:off x="1399593" y="138862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lang="ar-MA" sz="2400" dirty="0"/>
              <a:t>تخصص الحصص لأنشطة المراجعة والتوليف</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53D90E25-CEFC-661F-C78F-8C5A641F8E93}"/>
              </a:ext>
            </a:extLst>
          </p:cNvPr>
          <p:cNvSpPr txBox="1">
            <a:spLocks/>
          </p:cNvSpPr>
          <p:nvPr/>
        </p:nvSpPr>
        <p:spPr>
          <a:xfrm>
            <a:off x="1399593" y="279523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يمرر الأستاذ(ة) 5 إلى 6 متعلمين خلال كل حصة بما يضمن استكمال التمرير خلال الأسبوع؛</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10990AC9-E43E-8082-0456-144EB67F21B9}"/>
              </a:ext>
            </a:extLst>
          </p:cNvPr>
          <p:cNvSpPr txBox="1">
            <a:spLocks/>
          </p:cNvSpPr>
          <p:nvPr/>
        </p:nvSpPr>
        <p:spPr>
          <a:xfrm>
            <a:off x="1399593" y="34985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400" dirty="0"/>
              <a:t>تمرر روائز الطلاقة و التحدث خلال جلسة واحدة</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du texte 25">
            <a:extLst>
              <a:ext uri="{FF2B5EF4-FFF2-40B4-BE49-F238E27FC236}">
                <a16:creationId xmlns:a16="http://schemas.microsoft.com/office/drawing/2014/main" id="{8640E755-4510-6303-13BE-E3AE20D1B51A}"/>
              </a:ext>
            </a:extLst>
          </p:cNvPr>
          <p:cNvSpPr txBox="1">
            <a:spLocks/>
          </p:cNvSpPr>
          <p:nvPr/>
        </p:nvSpPr>
        <p:spPr>
          <a:xfrm>
            <a:off x="1399593" y="493821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تصحح أنشطة المراجعة والتوليف بشكل جماعي؛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2F9C63EB-6ABD-15C5-490B-9B354CBFF1D6}"/>
              </a:ext>
            </a:extLst>
          </p:cNvPr>
          <p:cNvSpPr txBox="1">
            <a:spLocks/>
          </p:cNvSpPr>
          <p:nvPr/>
        </p:nvSpPr>
        <p:spPr>
          <a:xfrm>
            <a:off x="1399593" y="422051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200" dirty="0"/>
              <a:t>بالنسبة للمتعلمين في وضعية إعاقة يكيف الأستاذ(ة) روائز الطلاقة و التحدث حسب نوع القصور</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197E1457-D14C-BCE2-41CB-8D27D25925A1}"/>
              </a:ext>
            </a:extLst>
          </p:cNvPr>
          <p:cNvSpPr txBox="1">
            <a:spLocks/>
          </p:cNvSpPr>
          <p:nvPr/>
        </p:nvSpPr>
        <p:spPr>
          <a:xfrm>
            <a:off x="1399593" y="5658052"/>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قبل الشروع في تقويم الطلاقة والتحدث يتم فصل الحاسوب عن </a:t>
            </a:r>
            <a:r>
              <a:rPr kumimoji="0" lang="ar-MA" sz="24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المسلاط</a:t>
            </a: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42168663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6882" y="5030600"/>
            <a:ext cx="3831420" cy="1362012"/>
          </a:xfrm>
          <a:prstGeom prst="rect">
            <a:avLst/>
          </a:prstGeom>
        </p:spPr>
      </p:pic>
      <p:sp>
        <p:nvSpPr>
          <p:cNvPr id="30" name="Organigramme : Terminateur 29">
            <a:extLst>
              <a:ext uri="{FF2B5EF4-FFF2-40B4-BE49-F238E27FC236}">
                <a16:creationId xmlns:a16="http://schemas.microsoft.com/office/drawing/2014/main" id="{5E67F533-0003-670A-8653-7D0C6E21111B}"/>
              </a:ext>
            </a:extLst>
          </p:cNvPr>
          <p:cNvSpPr/>
          <p:nvPr/>
        </p:nvSpPr>
        <p:spPr>
          <a:xfrm>
            <a:off x="7069142" y="502328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3 -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634611" y="3469300"/>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2 -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683930" y="1905804"/>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dirty="0">
                  <a:solidFill>
                    <a:srgbClr val="757575"/>
                  </a:solidFill>
                  <a:latin typeface="Arial" panose="020B0604020202020204" pitchFamily="34" charset="0"/>
                  <a:cs typeface="Arial" panose="020B0604020202020204" pitchFamily="34" charset="0"/>
                </a:rPr>
                <a:t>اليوم</a:t>
              </a:r>
              <a:r>
                <a:rPr lang="fr-MA" b="1" dirty="0">
                  <a:solidFill>
                    <a:srgbClr val="757575"/>
                  </a:solidFill>
                  <a:latin typeface="Arial" panose="020B0604020202020204" pitchFamily="34" charset="0"/>
                  <a:cs typeface="Arial" panose="020B0604020202020204" pitchFamily="34" charset="0"/>
                </a:rPr>
                <a:t>1 - </a:t>
              </a:r>
              <a:endParaRPr lang="ar-MA" b="1" dirty="0">
                <a:solidFill>
                  <a:srgbClr val="757575"/>
                </a:solidFill>
                <a:latin typeface="Arial" panose="020B0604020202020204" pitchFamily="34" charset="0"/>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المراجعة والتوليف (الإنتاج الكتابي).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850611" y="3877276"/>
            <a:ext cx="3420000" cy="792000"/>
          </a:xfrm>
          <a:prstGeom prst="roundRect">
            <a:avLst/>
          </a:prstGeom>
          <a:solidFill>
            <a:schemeClr val="bg1">
              <a:lumMod val="95000"/>
            </a:schemeClr>
          </a:solidFill>
        </p:spPr>
        <p:txBody>
          <a:bodyPr anchor="ctr"/>
          <a:lstStyle>
            <a:defPPr>
              <a:defRPr lang="en-US"/>
            </a:defPPr>
            <a:lvl1pPr marL="269875" lvl="0" indent="-269875" algn="r" defTabSz="914400" rtl="1">
              <a:lnSpc>
                <a:spcPct val="100000"/>
              </a:lnSpc>
              <a:spcBef>
                <a:spcPts val="0"/>
              </a:spcBef>
              <a:buClr>
                <a:srgbClr val="424D7B"/>
              </a:buClr>
              <a:buFont typeface="Courier New" panose="02070309020205020404" pitchFamily="49" charset="0"/>
              <a:buChar char="o"/>
              <a:defRPr sz="1600">
                <a:solidFill>
                  <a:srgbClr val="757575"/>
                </a:solidFill>
                <a:latin typeface="Microsoft Uighur" panose="02000000000000000000" pitchFamily="2" charset="-78"/>
                <a:cs typeface="Microsoft Uighur" panose="02000000000000000000" pitchFamily="2" charset="-78"/>
              </a:defRPr>
            </a:lvl1pPr>
            <a:lvl2pPr marL="685800" indent="-228600" defTabSz="914400">
              <a:lnSpc>
                <a:spcPct val="100000"/>
              </a:lnSpc>
              <a:spcBef>
                <a:spcPts val="300"/>
              </a:spcBef>
              <a:buFont typeface="Arial" panose="020B0604020202020204" pitchFamily="34" charset="0"/>
              <a:buChar char="•"/>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sym typeface="Wingdings" panose="05000000000000000000" pitchFamily="2" charset="2"/>
              </a:rPr>
              <a:t>تقويم  الطلاقة والتحدث</a:t>
            </a:r>
          </a:p>
          <a:p>
            <a:r>
              <a:rPr lang="ar-MA" dirty="0">
                <a:sym typeface="Wingdings" panose="05000000000000000000" pitchFamily="2" charset="2"/>
              </a:rPr>
              <a:t>أنشطة المراجعة والتوليف ( فهم المقروء)</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600" dirty="0">
                <a:latin typeface="Microsoft Uighur" panose="02000000000000000000" pitchFamily="2" charset="-78"/>
                <a:cs typeface="Microsoft Uighur" panose="02000000000000000000" pitchFamily="2" charset="-78"/>
              </a:rPr>
              <a:t>القراءة الإثرائية.</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no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defRPr/>
            </a:pPr>
            <a:r>
              <a:rPr lang="ar-MA" sz="1400">
                <a:solidFill>
                  <a:srgbClr val="424D7B"/>
                </a:solidFill>
                <a:latin typeface="Microsoft Uighur" panose="02000000000000000000" pitchFamily="2" charset="-78"/>
                <a:cs typeface="Microsoft Uighur" panose="02000000000000000000" pitchFamily="2" charset="-78"/>
              </a:rPr>
              <a:t>تقويم  الطلاقة والتحدث</a:t>
            </a:r>
          </a:p>
          <a:p>
            <a:pPr marL="266700" indent="-266700">
              <a:lnSpc>
                <a:spcPct val="100000"/>
              </a:lnSpc>
              <a:spcBef>
                <a:spcPts val="300"/>
              </a:spcBef>
              <a:buFont typeface="Wingdings" panose="05000000000000000000" pitchFamily="2" charset="2"/>
              <a:buChar char="m"/>
              <a:defRPr/>
            </a:pPr>
            <a:r>
              <a:rPr lang="ar-MA" sz="1400">
                <a:solidFill>
                  <a:srgbClr val="424D7B"/>
                </a:solidFill>
                <a:latin typeface="Microsoft Uighur" panose="02000000000000000000" pitchFamily="2" charset="-78"/>
                <a:cs typeface="Microsoft Uighur" panose="02000000000000000000" pitchFamily="2" charset="-78"/>
              </a:rPr>
              <a:t>أنشطة المراجعة والتوليف ( التراكيب والصرف والتحويل</a:t>
            </a:r>
            <a:r>
              <a:rPr kumimoji="0" lang="ar-MA" sz="1600" b="0"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86319706-A3F7-DD3E-C2E6-DC33739FD8F8}"/>
              </a:ext>
            </a:extLst>
          </p:cNvPr>
          <p:cNvSpPr txBox="1">
            <a:spLocks/>
          </p:cNvSpPr>
          <p:nvPr/>
        </p:nvSpPr>
        <p:spPr>
          <a:xfrm>
            <a:off x="4879350" y="2335056"/>
            <a:ext cx="3420000" cy="792000"/>
          </a:xfrm>
          <a:prstGeom prst="roundRect">
            <a:avLst/>
          </a:prstGeom>
          <a:solidFill>
            <a:schemeClr val="bg1">
              <a:lumMod val="9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Font typeface="Courier New" panose="02070309020205020404" pitchFamily="49" charset="0"/>
              <a:buChar char="o"/>
              <a:defRPr/>
            </a:pPr>
            <a:r>
              <a:rPr lang="ar-MA" sz="1600" dirty="0">
                <a:solidFill>
                  <a:srgbClr val="757575"/>
                </a:solidFill>
                <a:latin typeface="Microsoft Uighur" panose="02000000000000000000" pitchFamily="2" charset="-78"/>
                <a:cs typeface="Microsoft Uighur" panose="02000000000000000000" pitchFamily="2" charset="-78"/>
              </a:rPr>
              <a:t>تقويم</a:t>
            </a:r>
            <a:r>
              <a:rPr lang="fr-FR" sz="1600" dirty="0">
                <a:solidFill>
                  <a:srgbClr val="757575"/>
                </a:solidFill>
                <a:latin typeface="Microsoft Uighur" panose="02000000000000000000" pitchFamily="2" charset="-78"/>
                <a:cs typeface="Microsoft Uighur" panose="02000000000000000000" pitchFamily="2" charset="-78"/>
              </a:rPr>
              <a:t> </a:t>
            </a:r>
            <a:r>
              <a:rPr lang="ar-MA" sz="1600" dirty="0">
                <a:solidFill>
                  <a:srgbClr val="757575"/>
                </a:solidFill>
                <a:latin typeface="Microsoft Uighur" panose="02000000000000000000" pitchFamily="2" charset="-78"/>
                <a:cs typeface="Microsoft Uighur" panose="02000000000000000000" pitchFamily="2" charset="-78"/>
              </a:rPr>
              <a:t> الطلاقة والتحدث</a:t>
            </a:r>
          </a:p>
          <a:p>
            <a:pPr lvl="0" algn="r" rtl="1">
              <a:spcBef>
                <a:spcPts val="0"/>
              </a:spcBef>
              <a:buClr>
                <a:srgbClr val="424D7B"/>
              </a:buClr>
              <a:buFont typeface="Courier New" panose="02070309020205020404" pitchFamily="49" charset="0"/>
              <a:buChar char="o"/>
              <a:defRPr/>
            </a:pPr>
            <a:r>
              <a:rPr lang="ar-MA" sz="1600" dirty="0">
                <a:solidFill>
                  <a:srgbClr val="757575"/>
                </a:solidFill>
                <a:latin typeface="Microsoft Uighur" panose="02000000000000000000" pitchFamily="2" charset="-78"/>
                <a:cs typeface="Microsoft Uighur" panose="02000000000000000000" pitchFamily="2" charset="-78"/>
              </a:rPr>
              <a:t>أنشطة المراجعة والتوليف ( المعجم والأساليب</a:t>
            </a:r>
            <a:r>
              <a:rPr lang="ar-MA" sz="1400" dirty="0">
                <a:solidFill>
                  <a:srgbClr val="424D7B"/>
                </a:solidFill>
                <a:latin typeface="Microsoft Uighur" panose="02000000000000000000" pitchFamily="2" charset="-78"/>
                <a:cs typeface="Microsoft Uighur" panose="02000000000000000000" pitchFamily="2" charset="-78"/>
              </a:rPr>
              <a:t>)</a:t>
            </a:r>
          </a:p>
          <a:p>
            <a:pPr lvl="0" algn="r" rtl="1">
              <a:spcBef>
                <a:spcPts val="0"/>
              </a:spcBef>
              <a:buClr>
                <a:srgbClr val="424D7B"/>
              </a:buClr>
              <a:defRPr/>
            </a:pPr>
            <a:endParaRPr lang="ar-MA" sz="1400" dirty="0">
              <a:solidFill>
                <a:srgbClr val="424D7B"/>
              </a:solidFill>
              <a:latin typeface="Microsoft Uighur" panose="02000000000000000000" pitchFamily="2" charset="-78"/>
              <a:cs typeface="Microsoft Uighur" panose="02000000000000000000" pitchFamily="2" charset="-78"/>
            </a:endParaRPr>
          </a:p>
        </p:txBody>
      </p:sp>
      <p:sp>
        <p:nvSpPr>
          <p:cNvPr id="4" name="Espace réservé du texte 25">
            <a:extLst>
              <a:ext uri="{FF2B5EF4-FFF2-40B4-BE49-F238E27FC236}">
                <a16:creationId xmlns:a16="http://schemas.microsoft.com/office/drawing/2014/main" id="{3C6DAED7-AAEC-E13A-DF61-F29F7104EFB8}"/>
              </a:ext>
            </a:extLst>
          </p:cNvPr>
          <p:cNvSpPr txBox="1">
            <a:spLocks/>
          </p:cNvSpPr>
          <p:nvPr/>
        </p:nvSpPr>
        <p:spPr>
          <a:xfrm>
            <a:off x="864280" y="2376000"/>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المراجعة والتوليف ( الإملاء – الإنتاج الكتابي). </a:t>
            </a:r>
          </a:p>
        </p:txBody>
      </p:sp>
    </p:spTree>
    <p:extLst>
      <p:ext uri="{BB962C8B-B14F-4D97-AF65-F5344CB8AC3E}">
        <p14:creationId xmlns:p14="http://schemas.microsoft.com/office/powerpoint/2010/main" val="3930094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150"/>
                                  </p:stCondLst>
                                  <p:childTnLst>
                                    <p:set>
                                      <p:cBhvr>
                                        <p:cTn id="8" dur="1" fill="hold">
                                          <p:stCondLst>
                                            <p:cond delay="0"/>
                                          </p:stCondLst>
                                        </p:cTn>
                                        <p:tgtEl>
                                          <p:spTgt spid="30"/>
                                        </p:tgtEl>
                                        <p:attrNameLst>
                                          <p:attrName>style.visibility</p:attrName>
                                        </p:attrNameLst>
                                      </p:cBhvr>
                                      <p:to>
                                        <p:strVal val="visible"/>
                                      </p:to>
                                    </p:set>
                                  </p:childTnLst>
                                </p:cTn>
                              </p:par>
                            </p:childTnLst>
                          </p:cTn>
                        </p:par>
                        <p:par>
                          <p:cTn id="9" fill="hold">
                            <p:stCondLst>
                              <p:cond delay="150"/>
                            </p:stCondLst>
                            <p:childTnLst>
                              <p:par>
                                <p:cTn id="10" presetID="22" presetClass="entr" presetSubtype="2" fill="hold" grpId="0" nodeType="afterEffect">
                                  <p:stCondLst>
                                    <p:cond delay="15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910A5-7D9F-84B3-C075-7ADF5625138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A93389F-94C2-D315-E94D-788C61E4991D}"/>
              </a:ext>
            </a:extLst>
          </p:cNvPr>
          <p:cNvSpPr>
            <a:spLocks noGrp="1"/>
          </p:cNvSpPr>
          <p:nvPr>
            <p:ph type="title"/>
          </p:nvPr>
        </p:nvSpPr>
        <p:spPr>
          <a:xfrm>
            <a:off x="703295" y="1885373"/>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 الثالث</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12" name="Image 11" descr="Une image contenant noir, obscurité&#10;&#10;Le contenu généré par l’IA peut être incorrect.">
            <a:extLst>
              <a:ext uri="{FF2B5EF4-FFF2-40B4-BE49-F238E27FC236}">
                <a16:creationId xmlns:a16="http://schemas.microsoft.com/office/drawing/2014/main" id="{8EA18A53-D4D3-EE02-C84F-5A6C25FD1E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479" y="2963896"/>
            <a:ext cx="5525521" cy="1405870"/>
          </a:xfrm>
          <a:prstGeom prst="rect">
            <a:avLst/>
          </a:prstGeom>
        </p:spPr>
      </p:pic>
      <p:sp>
        <p:nvSpPr>
          <p:cNvPr id="15" name="ZoneTexte 14">
            <a:extLst>
              <a:ext uri="{FF2B5EF4-FFF2-40B4-BE49-F238E27FC236}">
                <a16:creationId xmlns:a16="http://schemas.microsoft.com/office/drawing/2014/main" id="{74D5FCA8-41B5-8A68-21F8-81EC14C4850B}"/>
              </a:ext>
            </a:extLst>
          </p:cNvPr>
          <p:cNvSpPr txBox="1"/>
          <p:nvPr/>
        </p:nvSpPr>
        <p:spPr>
          <a:xfrm>
            <a:off x="2369976" y="3058837"/>
            <a:ext cx="4115896"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01 -  أنشطة المراجعة والتوليف / تقويم</a:t>
            </a:r>
            <a:r>
              <a:rPr kumimoji="0" lang="ar-MA" sz="20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الطلاقة والتحدث</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98326B51-1B53-5563-1234-66AAB79835F5}"/>
              </a:ext>
            </a:extLst>
          </p:cNvPr>
          <p:cNvPicPr>
            <a:picLocks noChangeAspect="1"/>
          </p:cNvPicPr>
          <p:nvPr/>
        </p:nvPicPr>
        <p:blipFill>
          <a:blip r:embed="rId3"/>
          <a:srcRect/>
          <a:stretch/>
        </p:blipFill>
        <p:spPr>
          <a:xfrm>
            <a:off x="6628766" y="3126831"/>
            <a:ext cx="536339" cy="54000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AD9A8FDD-8D3F-2050-E7CE-15FA67E28C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479" y="4148287"/>
            <a:ext cx="5561378" cy="1405870"/>
          </a:xfrm>
          <a:prstGeom prst="rect">
            <a:avLst/>
          </a:prstGeom>
        </p:spPr>
      </p:pic>
      <p:sp>
        <p:nvSpPr>
          <p:cNvPr id="14" name="ZoneTexte 13">
            <a:extLst>
              <a:ext uri="{FF2B5EF4-FFF2-40B4-BE49-F238E27FC236}">
                <a16:creationId xmlns:a16="http://schemas.microsoft.com/office/drawing/2014/main" id="{06F5408A-DFBB-5509-F422-8BA787520300}"/>
              </a:ext>
            </a:extLst>
          </p:cNvPr>
          <p:cNvSpPr txBox="1"/>
          <p:nvPr/>
        </p:nvSpPr>
        <p:spPr>
          <a:xfrm>
            <a:off x="2817753" y="4284931"/>
            <a:ext cx="3762569" cy="400110"/>
          </a:xfrm>
          <a:prstGeom prst="rect">
            <a:avLst/>
          </a:prstGeom>
          <a:noFill/>
        </p:spPr>
        <p:txBody>
          <a:bodyPr wrap="none" rtlCol="0">
            <a:spAutoFit/>
          </a:bodyPr>
          <a:lstStyle/>
          <a:p>
            <a:pPr lvl="0" algn="r" rtl="1">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02</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a:t>
            </a:r>
            <a:r>
              <a:rPr lang="ar-MA" sz="2000" b="1" dirty="0">
                <a:solidFill>
                  <a:srgbClr val="424D7B"/>
                </a:solidFill>
                <a:latin typeface="Microsoft Uighur" panose="02000000000000000000" pitchFamily="2" charset="-78"/>
                <a:cs typeface="Microsoft Uighur" panose="02000000000000000000" pitchFamily="2" charset="-78"/>
              </a:rPr>
              <a:t>أنشطة المراجعة والتوليف / تقويم الطلاقة والتحدث</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5DF20408-1903-ACED-7998-17D1E60B3A82}"/>
              </a:ext>
            </a:extLst>
          </p:cNvPr>
          <p:cNvPicPr>
            <a:picLocks noChangeAspect="1"/>
          </p:cNvPicPr>
          <p:nvPr/>
        </p:nvPicPr>
        <p:blipFill>
          <a:blip r:embed="rId3"/>
          <a:srcRect/>
          <a:stretch/>
        </p:blipFill>
        <p:spPr>
          <a:xfrm>
            <a:off x="6710198" y="4335216"/>
            <a:ext cx="536339" cy="540000"/>
          </a:xfrm>
          <a:prstGeom prst="rect">
            <a:avLst/>
          </a:prstGeom>
        </p:spPr>
      </p:pic>
      <p:sp>
        <p:nvSpPr>
          <p:cNvPr id="6" name="Espace réservé du texte 5">
            <a:extLst>
              <a:ext uri="{FF2B5EF4-FFF2-40B4-BE49-F238E27FC236}">
                <a16:creationId xmlns:a16="http://schemas.microsoft.com/office/drawing/2014/main" id="{684639C1-9C0A-BF84-DCF7-828C22E22207}"/>
              </a:ext>
            </a:extLst>
          </p:cNvPr>
          <p:cNvSpPr txBox="1">
            <a:spLocks/>
          </p:cNvSpPr>
          <p:nvPr/>
        </p:nvSpPr>
        <p:spPr>
          <a:xfrm>
            <a:off x="2117161" y="332483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Font typeface="Arial" panose="020B0604020202020204" pitchFamily="34" charset="0"/>
              <a:buChar char="•"/>
            </a:pPr>
            <a:r>
              <a:rPr lang="ar-MA" sz="1600" b="1" dirty="0">
                <a:cs typeface="Microsoft Uighur" panose="02000000000000000000" pitchFamily="2" charset="-78"/>
              </a:rPr>
              <a:t>الظواهر اللغوية (1) : المفعول المطلق – المفعول لأجله– الفعل الأمر – جزم الفعل المضارع.</a:t>
            </a:r>
          </a:p>
        </p:txBody>
      </p:sp>
      <p:pic>
        <p:nvPicPr>
          <p:cNvPr id="23" name="Image 22">
            <a:extLst>
              <a:ext uri="{FF2B5EF4-FFF2-40B4-BE49-F238E27FC236}">
                <a16:creationId xmlns:a16="http://schemas.microsoft.com/office/drawing/2014/main" id="{0EA10DDF-7DDD-ED20-2BA0-395F57604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321" y="2756703"/>
            <a:ext cx="584339" cy="672297"/>
          </a:xfrm>
          <a:prstGeom prst="rect">
            <a:avLst/>
          </a:prstGeom>
        </p:spPr>
      </p:pic>
      <p:pic>
        <p:nvPicPr>
          <p:cNvPr id="24" name="Image 23">
            <a:extLst>
              <a:ext uri="{FF2B5EF4-FFF2-40B4-BE49-F238E27FC236}">
                <a16:creationId xmlns:a16="http://schemas.microsoft.com/office/drawing/2014/main" id="{B49D8BA0-51B3-31CF-4062-992111A6BE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6695" y="4000913"/>
            <a:ext cx="584339" cy="672297"/>
          </a:xfrm>
          <a:prstGeom prst="rect">
            <a:avLst/>
          </a:prstGeom>
        </p:spPr>
      </p:pic>
      <p:sp>
        <p:nvSpPr>
          <p:cNvPr id="2" name="Espace réservé du texte 5">
            <a:extLst>
              <a:ext uri="{FF2B5EF4-FFF2-40B4-BE49-F238E27FC236}">
                <a16:creationId xmlns:a16="http://schemas.microsoft.com/office/drawing/2014/main" id="{1CE80257-CC54-A056-95DD-7122F789D531}"/>
              </a:ext>
            </a:extLst>
          </p:cNvPr>
          <p:cNvSpPr txBox="1">
            <a:spLocks/>
          </p:cNvSpPr>
          <p:nvPr/>
        </p:nvSpPr>
        <p:spPr>
          <a:xfrm>
            <a:off x="2276660" y="465986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Font typeface="Arial" panose="020B0604020202020204" pitchFamily="34" charset="0"/>
              <a:buChar char="•"/>
            </a:pPr>
            <a:r>
              <a:rPr lang="ar-MA" sz="1600" b="1" dirty="0">
                <a:cs typeface="Microsoft Uighur" panose="02000000000000000000" pitchFamily="2" charset="-78"/>
              </a:rPr>
              <a:t>الظواهر اللغوية (2): : المفعول المطلق – المفعول لأجله– الفعل الأمر – جزم الفعل المضارع.</a:t>
            </a:r>
          </a:p>
        </p:txBody>
      </p:sp>
    </p:spTree>
    <p:extLst>
      <p:ext uri="{BB962C8B-B14F-4D97-AF65-F5344CB8AC3E}">
        <p14:creationId xmlns:p14="http://schemas.microsoft.com/office/powerpoint/2010/main" val="3654597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250"/>
                                        <p:tgtEl>
                                          <p:spTgt spid="15"/>
                                        </p:tgtEl>
                                      </p:cBhvr>
                                    </p:animEffect>
                                  </p:childTnLst>
                                </p:cTn>
                              </p:par>
                              <p:par>
                                <p:cTn id="8" presetID="10" presetClass="entr" presetSubtype="0" fill="hold" nodeType="withEffect">
                                  <p:stCondLst>
                                    <p:cond delay="12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22" presetClass="entr" presetSubtype="1" fill="hold" grpId="0" nodeType="withEffect">
                                  <p:stCondLst>
                                    <p:cond delay="120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250"/>
                                        <p:tgtEl>
                                          <p:spTgt spid="14"/>
                                        </p:tgtEl>
                                      </p:cBhvr>
                                    </p:animEffect>
                                  </p:childTnLst>
                                </p:cTn>
                              </p:par>
                              <p:par>
                                <p:cTn id="14" presetID="10" presetClass="entr" presetSubtype="0" fill="hold" nodeType="withEffect">
                                  <p:stCondLst>
                                    <p:cond delay="12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1700"/>
                            </p:stCondLst>
                            <p:childTnLst>
                              <p:par>
                                <p:cTn id="18" presetID="1" presetClass="entr" presetSubtype="0" fill="hold" grpId="0" nodeType="afterEffect">
                                  <p:stCondLst>
                                    <p:cond delay="1250"/>
                                  </p:stCondLst>
                                  <p:childTnLst>
                                    <p:set>
                                      <p:cBhvr>
                                        <p:cTn id="19" dur="1" fill="hold">
                                          <p:stCondLst>
                                            <p:cond delay="0"/>
                                          </p:stCondLst>
                                        </p:cTn>
                                        <p:tgtEl>
                                          <p:spTgt spid="6"/>
                                        </p:tgtEl>
                                        <p:attrNameLst>
                                          <p:attrName>style.visibility</p:attrName>
                                        </p:attrNameLst>
                                      </p:cBhvr>
                                      <p:to>
                                        <p:strVal val="visible"/>
                                      </p:to>
                                    </p:set>
                                  </p:childTnLst>
                                </p:cTn>
                              </p:par>
                            </p:childTnLst>
                          </p:cTn>
                        </p:par>
                        <p:par>
                          <p:cTn id="20" fill="hold">
                            <p:stCondLst>
                              <p:cond delay="2950"/>
                            </p:stCondLst>
                            <p:childTnLst>
                              <p:par>
                                <p:cTn id="21" presetID="1" presetClass="entr" presetSubtype="0" fill="hold" grpId="0" nodeType="afterEffect">
                                  <p:stCondLst>
                                    <p:cond delay="125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6"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4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DE104A4-5A63-92CF-CEDB-08700F722EC2}"/>
              </a:ext>
            </a:extLst>
          </p:cNvPr>
          <p:cNvGrpSpPr/>
          <p:nvPr/>
        </p:nvGrpSpPr>
        <p:grpSpPr>
          <a:xfrm>
            <a:off x="1674464" y="136738"/>
            <a:ext cx="6234221" cy="322828"/>
            <a:chOff x="1674464" y="136738"/>
            <a:chExt cx="6234221" cy="322828"/>
          </a:xfrm>
        </p:grpSpPr>
        <p:sp>
          <p:nvSpPr>
            <p:cNvPr id="14" name="Rectangle 13">
              <a:extLst>
                <a:ext uri="{FF2B5EF4-FFF2-40B4-BE49-F238E27FC236}">
                  <a16:creationId xmlns:a16="http://schemas.microsoft.com/office/drawing/2014/main" id="{33194E61-FEA4-EC5F-CE10-A70C30C6790E}"/>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3886512" y="145567"/>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الظواهر اللغوية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2">
              <a:alphaModFix amt="20000"/>
            </a:blip>
            <a:srcRect/>
            <a:stretch/>
          </p:blipFill>
          <p:spPr>
            <a:xfrm>
              <a:off x="2988805"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3">
              <a:alphaModFix amt="20000"/>
            </a:blip>
            <a:srcRect/>
            <a:stretch/>
          </p:blipFill>
          <p:spPr>
            <a:xfrm>
              <a:off x="5188899" y="163335"/>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630616" y="181497"/>
              <a:ext cx="278069" cy="278069"/>
            </a:xfrm>
            <a:prstGeom prst="rect">
              <a:avLst/>
            </a:prstGeom>
            <a:ln>
              <a:noFill/>
            </a:ln>
          </p:spPr>
        </p:pic>
      </p:grpSp>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39290-E317-6936-71FD-9D17379A80D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83822B6-CC35-F05C-F005-BBBC0573DB8F}"/>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F280B6D-05E8-49A2-91BA-52E74EBB76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3" name="Class AR_NV_05_1">
            <a:hlinkClick r:id="" action="ppaction://media"/>
            <a:extLst>
              <a:ext uri="{FF2B5EF4-FFF2-40B4-BE49-F238E27FC236}">
                <a16:creationId xmlns:a16="http://schemas.microsoft.com/office/drawing/2014/main" id="{1653AE7A-17D5-3768-7092-97E2289EDC7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513" y="2160588"/>
            <a:ext cx="7038975" cy="3959225"/>
          </a:xfrm>
          <a:prstGeom prst="rect">
            <a:avLst/>
          </a:prstGeom>
        </p:spPr>
      </p:pic>
      <p:pic>
        <p:nvPicPr>
          <p:cNvPr id="18" name="Espace réservé pour une image  46">
            <a:extLst>
              <a:ext uri="{FF2B5EF4-FFF2-40B4-BE49-F238E27FC236}">
                <a16:creationId xmlns:a16="http://schemas.microsoft.com/office/drawing/2014/main" id="{F134BEB8-EC53-9622-863D-02B02771EFC1}"/>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8E814472-87B6-1B80-48C5-8A8976E84A95}"/>
              </a:ext>
            </a:extLst>
          </p:cNvPr>
          <p:cNvGrpSpPr/>
          <p:nvPr/>
        </p:nvGrpSpPr>
        <p:grpSpPr>
          <a:xfrm>
            <a:off x="1291909" y="141535"/>
            <a:ext cx="6234221" cy="322828"/>
            <a:chOff x="1674464" y="136738"/>
            <a:chExt cx="6234221" cy="322828"/>
          </a:xfrm>
        </p:grpSpPr>
        <p:sp>
          <p:nvSpPr>
            <p:cNvPr id="12" name="Rectangle 11">
              <a:extLst>
                <a:ext uri="{FF2B5EF4-FFF2-40B4-BE49-F238E27FC236}">
                  <a16:creationId xmlns:a16="http://schemas.microsoft.com/office/drawing/2014/main" id="{291B6840-00C9-1500-342B-636C73771428}"/>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F883258-6FB8-557A-2CD8-B7FE0EF1086F}"/>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9" name="Google Shape;1245;p5">
              <a:extLst>
                <a:ext uri="{FF2B5EF4-FFF2-40B4-BE49-F238E27FC236}">
                  <a16:creationId xmlns:a16="http://schemas.microsoft.com/office/drawing/2014/main" id="{56D40783-8D16-D336-6BF3-014F652F1275}"/>
                </a:ext>
              </a:extLst>
            </p:cNvPr>
            <p:cNvPicPr preferRelativeResize="0"/>
            <p:nvPr/>
          </p:nvPicPr>
          <p:blipFill rotWithShape="1">
            <a:blip r:embed="rId6">
              <a:alphaModFix amt="20000"/>
            </a:blip>
            <a:srcRect/>
            <a:stretch/>
          </p:blipFill>
          <p:spPr>
            <a:xfrm>
              <a:off x="2988805" y="136738"/>
              <a:ext cx="278069" cy="278069"/>
            </a:xfrm>
            <a:prstGeom prst="rect">
              <a:avLst/>
            </a:prstGeom>
            <a:noFill/>
            <a:ln>
              <a:noFill/>
            </a:ln>
          </p:spPr>
        </p:pic>
        <p:pic>
          <p:nvPicPr>
            <p:cNvPr id="20" name="Google Shape;1244;p5">
              <a:extLst>
                <a:ext uri="{FF2B5EF4-FFF2-40B4-BE49-F238E27FC236}">
                  <a16:creationId xmlns:a16="http://schemas.microsoft.com/office/drawing/2014/main" id="{D6BBA92F-91E0-0DAD-4A09-48F877215C5D}"/>
                </a:ext>
              </a:extLst>
            </p:cNvPr>
            <p:cNvPicPr preferRelativeResize="0"/>
            <p:nvPr/>
          </p:nvPicPr>
          <p:blipFill rotWithShape="1">
            <a:blip r:embed="rId7">
              <a:alphaModFix amt="20000"/>
            </a:blip>
            <a:srcRect/>
            <a:stretch/>
          </p:blipFill>
          <p:spPr>
            <a:xfrm>
              <a:off x="5188899" y="163335"/>
              <a:ext cx="278069" cy="278069"/>
            </a:xfrm>
            <a:prstGeom prst="rect">
              <a:avLst/>
            </a:prstGeom>
            <a:noFill/>
            <a:ln>
              <a:noFill/>
            </a:ln>
          </p:spPr>
        </p:pic>
        <p:pic>
          <p:nvPicPr>
            <p:cNvPr id="21" name="Image 20">
              <a:extLst>
                <a:ext uri="{FF2B5EF4-FFF2-40B4-BE49-F238E27FC236}">
                  <a16:creationId xmlns:a16="http://schemas.microsoft.com/office/drawing/2014/main" id="{EABA2B2F-7693-23B9-06D4-092D4EA57A9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630616" y="181497"/>
              <a:ext cx="278069" cy="278069"/>
            </a:xfrm>
            <a:prstGeom prst="rect">
              <a:avLst/>
            </a:prstGeom>
            <a:ln>
              <a:noFill/>
            </a:ln>
          </p:spPr>
        </p:pic>
      </p:grpSp>
      <p:sp>
        <p:nvSpPr>
          <p:cNvPr id="2" name="Rectangle 1">
            <a:extLst>
              <a:ext uri="{FF2B5EF4-FFF2-40B4-BE49-F238E27FC236}">
                <a16:creationId xmlns:a16="http://schemas.microsoft.com/office/drawing/2014/main" id="{BB736716-22BE-6CB7-C741-98155CFB52DF}"/>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الظواهر اللغوية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0600180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70878-4B73-C76B-8ABA-470FA4F72A4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15A95A9-97AB-BD07-4366-4AC080AE3878}"/>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الظواهر اللغوية</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C9E7182A-38D5-8D4B-5088-8B6FD100B7A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62943"/>
            <a:ext cx="7789894" cy="2830355"/>
          </a:xfrm>
          <a:prstGeom prst="rect">
            <a:avLst/>
          </a:prstGeom>
        </p:spPr>
      </p:pic>
      <p:sp>
        <p:nvSpPr>
          <p:cNvPr id="30" name="ZoneTexte 29">
            <a:extLst>
              <a:ext uri="{FF2B5EF4-FFF2-40B4-BE49-F238E27FC236}">
                <a16:creationId xmlns:a16="http://schemas.microsoft.com/office/drawing/2014/main" id="{3302832B-2812-A92D-29A5-4CB4780B7C52}"/>
              </a:ext>
            </a:extLst>
          </p:cNvPr>
          <p:cNvSpPr txBox="1"/>
          <p:nvPr/>
        </p:nvSpPr>
        <p:spPr>
          <a:xfrm>
            <a:off x="4041681" y="1720336"/>
            <a:ext cx="2989922"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التراكيب</a:t>
            </a:r>
            <a:r>
              <a:rPr lang="ar-MA" sz="3200" b="1" dirty="0">
                <a:solidFill>
                  <a:srgbClr val="424D7C"/>
                </a:solidFill>
                <a:latin typeface="Microsoft Uighur" panose="02000000000000000000" pitchFamily="2" charset="-78"/>
                <a:cs typeface="Microsoft Uighur" panose="02000000000000000000" pitchFamily="2" charset="-78"/>
              </a:rPr>
              <a:t>/ الصرف والتحويل</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 name="Image 8">
            <a:extLst>
              <a:ext uri="{FF2B5EF4-FFF2-40B4-BE49-F238E27FC236}">
                <a16:creationId xmlns:a16="http://schemas.microsoft.com/office/drawing/2014/main" id="{B0681415-4F83-FE42-BBD3-175D9CC78A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52453" y="1402857"/>
            <a:ext cx="360000" cy="360000"/>
          </a:xfrm>
          <a:prstGeom prst="rect">
            <a:avLst/>
          </a:prstGeom>
          <a:ln>
            <a:noFill/>
          </a:ln>
        </p:spPr>
      </p:pic>
      <p:pic>
        <p:nvPicPr>
          <p:cNvPr id="5" name="Image 4">
            <a:extLst>
              <a:ext uri="{FF2B5EF4-FFF2-40B4-BE49-F238E27FC236}">
                <a16:creationId xmlns:a16="http://schemas.microsoft.com/office/drawing/2014/main" id="{23A308FF-88B9-868A-765D-E7EC8C500471}"/>
              </a:ext>
            </a:extLst>
          </p:cNvPr>
          <p:cNvPicPr>
            <a:picLocks noChangeAspect="1"/>
          </p:cNvPicPr>
          <p:nvPr/>
        </p:nvPicPr>
        <p:blipFill>
          <a:blip r:embed="rId4"/>
          <a:srcRect/>
          <a:stretch/>
        </p:blipFill>
        <p:spPr>
          <a:xfrm>
            <a:off x="7242520" y="2012724"/>
            <a:ext cx="730771" cy="735759"/>
          </a:xfrm>
          <a:prstGeom prst="rect">
            <a:avLst/>
          </a:prstGeom>
        </p:spPr>
      </p:pic>
      <p:pic>
        <p:nvPicPr>
          <p:cNvPr id="3" name="Image 2">
            <a:extLst>
              <a:ext uri="{FF2B5EF4-FFF2-40B4-BE49-F238E27FC236}">
                <a16:creationId xmlns:a16="http://schemas.microsoft.com/office/drawing/2014/main" id="{3FF08B13-2394-EE8D-5DB7-073BA59116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47" y="1402856"/>
            <a:ext cx="960979" cy="1105631"/>
          </a:xfrm>
          <a:prstGeom prst="rect">
            <a:avLst/>
          </a:prstGeom>
        </p:spPr>
      </p:pic>
      <p:sp>
        <p:nvSpPr>
          <p:cNvPr id="4" name="Espace réservé du texte 5">
            <a:extLst>
              <a:ext uri="{FF2B5EF4-FFF2-40B4-BE49-F238E27FC236}">
                <a16:creationId xmlns:a16="http://schemas.microsoft.com/office/drawing/2014/main" id="{605B582A-F2B8-09DB-9B7F-B8235456B21B}"/>
              </a:ext>
            </a:extLst>
          </p:cNvPr>
          <p:cNvSpPr txBox="1">
            <a:spLocks/>
          </p:cNvSpPr>
          <p:nvPr/>
        </p:nvSpPr>
        <p:spPr>
          <a:xfrm>
            <a:off x="1921945" y="3100877"/>
            <a:ext cx="530011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rtl="1">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r>
              <a:rPr lang="ar-MA" sz="2800" b="1" dirty="0">
                <a:cs typeface="Microsoft Uighur" panose="02000000000000000000" pitchFamily="2" charset="-78"/>
              </a:rPr>
              <a:t>: المفعول المطلق – المفعول لأجله– الفعل الأمر – جزم الفعل المضارع.</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a:p>
            <a:pPr marL="0" marR="0" lvl="0" indent="0" algn="ctr" defTabSz="914400" rtl="1" eaLnBrk="1" fontAlgn="auto" latinLnBrk="0" hangingPunct="1">
              <a:lnSpc>
                <a:spcPct val="100000"/>
              </a:lnSpc>
              <a:spcBef>
                <a:spcPts val="300"/>
              </a:spcBef>
              <a:spcAft>
                <a:spcPts val="0"/>
              </a:spcAft>
              <a:buClrTx/>
              <a:buSzTx/>
              <a:buNone/>
              <a:tabLst/>
              <a:defRPr/>
            </a:pPr>
            <a:r>
              <a:rPr kumimoji="0" lang="ar-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مراجعة وتوليف</a:t>
            </a:r>
            <a:endParaRPr kumimoji="0" lang="tzm-Arab-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Tree>
    <p:extLst>
      <p:ext uri="{BB962C8B-B14F-4D97-AF65-F5344CB8AC3E}">
        <p14:creationId xmlns:p14="http://schemas.microsoft.com/office/powerpoint/2010/main" val="24292982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par>
                                <p:cTn id="8" presetID="10" presetClass="entr" presetSubtype="0" fill="hold" nodeType="withEffect">
                                  <p:stCondLst>
                                    <p:cond delay="1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1700"/>
                            </p:stCondLst>
                            <p:childTnLst>
                              <p:par>
                                <p:cTn id="12" presetID="1" presetClass="entr" presetSubtype="0" fill="hold" grpId="0" nodeType="afterEffect">
                                  <p:stCondLst>
                                    <p:cond delay="125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03865-C6D8-69FA-5C12-D9CD3F0F786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9BB73FE-75FF-599C-B45C-8BEE40392EFD}"/>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خلال هذه الحصة نتذكر الحال المفردة والنعت الحقيقي.</a:t>
            </a:r>
          </a:p>
        </p:txBody>
      </p:sp>
      <p:sp>
        <p:nvSpPr>
          <p:cNvPr id="10" name="Rectangle : coins arrondis 9">
            <a:extLst>
              <a:ext uri="{FF2B5EF4-FFF2-40B4-BE49-F238E27FC236}">
                <a16:creationId xmlns:a16="http://schemas.microsoft.com/office/drawing/2014/main" id="{20520491-7D51-F110-4687-8CAF6036EC6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2E7EA31A-7AE8-0FE8-9D1D-9E4E5ACAA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926" y="1665483"/>
            <a:ext cx="5739780" cy="4859141"/>
          </a:xfrm>
          <a:prstGeom prst="rect">
            <a:avLst/>
          </a:prstGeom>
        </p:spPr>
      </p:pic>
      <p:sp>
        <p:nvSpPr>
          <p:cNvPr id="11" name="ZoneTexte 10">
            <a:extLst>
              <a:ext uri="{FF2B5EF4-FFF2-40B4-BE49-F238E27FC236}">
                <a16:creationId xmlns:a16="http://schemas.microsoft.com/office/drawing/2014/main" id="{93635987-4C09-677B-4891-0EB4C425FD8A}"/>
              </a:ext>
            </a:extLst>
          </p:cNvPr>
          <p:cNvSpPr txBox="1"/>
          <p:nvPr/>
        </p:nvSpPr>
        <p:spPr>
          <a:xfrm>
            <a:off x="2288171" y="2484245"/>
            <a:ext cx="2959487" cy="146423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اَلْمَفْعولُ </a:t>
            </a:r>
            <a:r>
              <a:rPr kumimoji="0" lang="ar-MA" sz="4000" b="1" i="0" u="none" strike="noStrike" kern="1200" cap="none" spc="0" normalizeH="0" baseline="0" noProof="0" dirty="0" err="1">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ٱلْمُطْلَقُ</a:t>
            </a: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a:p>
            <a:pPr marL="0" marR="0" lvl="0" indent="0" algn="ctr" defTabSz="457200" rtl="1" eaLnBrk="1" fontAlgn="auto" latinLnBrk="0" hangingPunct="1">
              <a:lnSpc>
                <a:spcPct val="100000"/>
              </a:lnSpc>
              <a:spcBef>
                <a:spcPts val="0"/>
              </a:spcBef>
              <a:spcAft>
                <a:spcPts val="0"/>
              </a:spcAft>
              <a:buClrTx/>
              <a:buSzTx/>
              <a:buFontTx/>
              <a:buNone/>
              <a:tabLst/>
              <a:defRPr/>
            </a:pPr>
            <a:r>
              <a:rPr lang="ar-MA"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اَلْمَفْعولُ لأَجْلِهِ.</a:t>
            </a:r>
            <a:endParaRPr kumimoji="0" lang="fr-FR" sz="40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pic>
        <p:nvPicPr>
          <p:cNvPr id="13" name="Espace réservé pour une image  5">
            <a:extLst>
              <a:ext uri="{FF2B5EF4-FFF2-40B4-BE49-F238E27FC236}">
                <a16:creationId xmlns:a16="http://schemas.microsoft.com/office/drawing/2014/main" id="{9CDF2D3F-5A0A-A0BD-46FC-49F28B3EEF6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A7B22CF2-09C3-F36D-13D1-4118A5B56D45}"/>
              </a:ext>
            </a:extLst>
          </p:cNvPr>
          <p:cNvGrpSpPr/>
          <p:nvPr/>
        </p:nvGrpSpPr>
        <p:grpSpPr>
          <a:xfrm>
            <a:off x="1291909" y="141535"/>
            <a:ext cx="6234221" cy="322828"/>
            <a:chOff x="1674464" y="136738"/>
            <a:chExt cx="6234221" cy="322828"/>
          </a:xfrm>
        </p:grpSpPr>
        <p:sp>
          <p:nvSpPr>
            <p:cNvPr id="6" name="Rectangle 5">
              <a:extLst>
                <a:ext uri="{FF2B5EF4-FFF2-40B4-BE49-F238E27FC236}">
                  <a16:creationId xmlns:a16="http://schemas.microsoft.com/office/drawing/2014/main" id="{0C4C8D5B-48B3-CDC7-5AC7-F2559DFEEAAD}"/>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D7B7682B-ECC0-9D28-89A6-B6C3B80B46C4}"/>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pic>
          <p:nvPicPr>
            <p:cNvPr id="17" name="Google Shape;1245;p5">
              <a:extLst>
                <a:ext uri="{FF2B5EF4-FFF2-40B4-BE49-F238E27FC236}">
                  <a16:creationId xmlns:a16="http://schemas.microsoft.com/office/drawing/2014/main" id="{6E8A40DF-2D41-5750-A2A7-5807738699D3}"/>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83514FF2-02B3-6751-E42A-8E4DC97AC331}"/>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19" name="Image 18">
              <a:extLst>
                <a:ext uri="{FF2B5EF4-FFF2-40B4-BE49-F238E27FC236}">
                  <a16:creationId xmlns:a16="http://schemas.microsoft.com/office/drawing/2014/main" id="{8E601A9F-632D-C878-277C-4CF9C5CDE6F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20" name="Rectangle 19">
            <a:extLst>
              <a:ext uri="{FF2B5EF4-FFF2-40B4-BE49-F238E27FC236}">
                <a16:creationId xmlns:a16="http://schemas.microsoft.com/office/drawing/2014/main" id="{781E808E-47EF-FD44-DDFA-F1B00261BBDA}"/>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251471406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EE63-3D2D-C9D1-5F14-490B82DC9E4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8D57F17-8E1D-D207-E718-C2F4C74EF35A}"/>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مفعولا مطلقا؟ </a:t>
            </a:r>
          </a:p>
        </p:txBody>
      </p:sp>
      <p:sp>
        <p:nvSpPr>
          <p:cNvPr id="10" name="Rectangle : coins arrondis 9">
            <a:extLst>
              <a:ext uri="{FF2B5EF4-FFF2-40B4-BE49-F238E27FC236}">
                <a16:creationId xmlns:a16="http://schemas.microsoft.com/office/drawing/2014/main" id="{1C149CAB-8B79-AC1F-5524-EAD8AE9ED6C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66D172DD-690E-5F59-008D-3B6E0ED86DB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F6198F10-6E03-9591-18BA-70E37186562A}"/>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F09C7A20-0319-7739-F9BF-6A36B9DD50EA}"/>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231CC66B-9DE8-C3E2-933D-1F5AA23A431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F6D75C68-89AE-A9D0-9201-14003BCCCAA6}"/>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65A570C1-3E82-00C8-E064-DA4CF5DAF644}"/>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45056770-8FB6-713B-7746-6D9A5FE7BAD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5" name="Rectangle 4">
            <a:extLst>
              <a:ext uri="{FF2B5EF4-FFF2-40B4-BE49-F238E27FC236}">
                <a16:creationId xmlns:a16="http://schemas.microsoft.com/office/drawing/2014/main" id="{C7F61BA1-A834-22C4-8FE4-A66389DB2133}"/>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6" name="Image 5">
            <a:extLst>
              <a:ext uri="{FF2B5EF4-FFF2-40B4-BE49-F238E27FC236}">
                <a16:creationId xmlns:a16="http://schemas.microsoft.com/office/drawing/2014/main" id="{06D1CE79-A01E-1513-9005-2E6B6301201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56843" y="2827521"/>
            <a:ext cx="8230313" cy="2789162"/>
          </a:xfrm>
          <a:prstGeom prst="rect">
            <a:avLst/>
          </a:prstGeom>
        </p:spPr>
      </p:pic>
    </p:spTree>
    <p:extLst>
      <p:ext uri="{BB962C8B-B14F-4D97-AF65-F5344CB8AC3E}">
        <p14:creationId xmlns:p14="http://schemas.microsoft.com/office/powerpoint/2010/main" val="410937853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49898-0294-B607-4E0B-3D3B4D944C8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60CD1F6-2957-BCCD-7079-FFC1085AC9A4}"/>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مفعولا لأجله؟</a:t>
            </a:r>
          </a:p>
        </p:txBody>
      </p:sp>
      <p:sp>
        <p:nvSpPr>
          <p:cNvPr id="10" name="Rectangle : coins arrondis 9">
            <a:extLst>
              <a:ext uri="{FF2B5EF4-FFF2-40B4-BE49-F238E27FC236}">
                <a16:creationId xmlns:a16="http://schemas.microsoft.com/office/drawing/2014/main" id="{E9BB3B0D-A5F1-084D-C15E-B6ECB8EA887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7F3A236A-8963-E377-26F0-328773C942D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8F1A5370-1BE9-AF7E-C424-146B7F09D0EA}"/>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1FFFD5D2-2DBD-3273-773E-8675FB3295C6}"/>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0947E96-D843-0F8D-AA86-17C26821FC03}"/>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73E22183-C0BA-3EFE-5C6B-364EAE002EAE}"/>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07E153CE-00E8-8F38-19B0-6518955A6ED6}"/>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2B7C2E76-981E-FB74-38BE-96D1068642B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C13F3A5B-F088-4E29-CAE8-BFE556FD21E8}"/>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12" name="Image 11">
            <a:extLst>
              <a:ext uri="{FF2B5EF4-FFF2-40B4-BE49-F238E27FC236}">
                <a16:creationId xmlns:a16="http://schemas.microsoft.com/office/drawing/2014/main" id="{65C4BCFB-0678-FE1C-FD9C-BA16A7B0F7E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23853" y="2851417"/>
            <a:ext cx="8296294" cy="2644119"/>
          </a:xfrm>
          <a:prstGeom prst="rect">
            <a:avLst/>
          </a:prstGeom>
        </p:spPr>
      </p:pic>
    </p:spTree>
    <p:extLst>
      <p:ext uri="{BB962C8B-B14F-4D97-AF65-F5344CB8AC3E}">
        <p14:creationId xmlns:p14="http://schemas.microsoft.com/office/powerpoint/2010/main" val="307415759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FACF9-9153-81BB-1742-E2149AEA98A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D41DE25-6C76-40C2-742C-940F592199B3}"/>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سنتذكر كذلك الفعل الأمر و الفعل المضارع المجزوم.</a:t>
            </a:r>
          </a:p>
        </p:txBody>
      </p:sp>
      <p:sp>
        <p:nvSpPr>
          <p:cNvPr id="10" name="Rectangle : coins arrondis 9">
            <a:extLst>
              <a:ext uri="{FF2B5EF4-FFF2-40B4-BE49-F238E27FC236}">
                <a16:creationId xmlns:a16="http://schemas.microsoft.com/office/drawing/2014/main" id="{72D7F637-C86B-F9F8-7CD7-C3D8CE6A39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3EF9E12B-A432-05B8-F2AD-45398FAD9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926" y="1665483"/>
            <a:ext cx="5739780" cy="4859141"/>
          </a:xfrm>
          <a:prstGeom prst="rect">
            <a:avLst/>
          </a:prstGeom>
        </p:spPr>
      </p:pic>
      <p:sp>
        <p:nvSpPr>
          <p:cNvPr id="11" name="ZoneTexte 10">
            <a:extLst>
              <a:ext uri="{FF2B5EF4-FFF2-40B4-BE49-F238E27FC236}">
                <a16:creationId xmlns:a16="http://schemas.microsoft.com/office/drawing/2014/main" id="{8FA27122-972A-E527-77B4-48CEBA379D4B}"/>
              </a:ext>
            </a:extLst>
          </p:cNvPr>
          <p:cNvSpPr txBox="1"/>
          <p:nvPr/>
        </p:nvSpPr>
        <p:spPr>
          <a:xfrm>
            <a:off x="2288171" y="2484245"/>
            <a:ext cx="2959487" cy="146423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اَلْفِعْلُ ٱلْأَمْرُ</a:t>
            </a: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0" indent="0" algn="ctr" defTabSz="457200" rtl="1" eaLnBrk="1" fontAlgn="auto" latinLnBrk="0" hangingPunct="1">
              <a:lnSpc>
                <a:spcPct val="100000"/>
              </a:lnSpc>
              <a:spcBef>
                <a:spcPts val="0"/>
              </a:spcBef>
              <a:spcAft>
                <a:spcPts val="0"/>
              </a:spcAft>
              <a:buClrTx/>
              <a:buSzTx/>
              <a:buFontTx/>
              <a:buNone/>
              <a:tabLst/>
              <a:defRPr/>
            </a:pPr>
            <a:r>
              <a:rPr lang="ar-MA"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جَزْمُ ٱلْفِعْلِ ٱلْمُضارِعِ.</a:t>
            </a:r>
            <a:endParaRPr lang="fr-FR"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5">
            <a:extLst>
              <a:ext uri="{FF2B5EF4-FFF2-40B4-BE49-F238E27FC236}">
                <a16:creationId xmlns:a16="http://schemas.microsoft.com/office/drawing/2014/main" id="{C26EBDC7-0D41-6367-02EC-B905630E5F1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B9A4AD9D-146E-2101-8502-0DC4D92E99DD}"/>
              </a:ext>
            </a:extLst>
          </p:cNvPr>
          <p:cNvGrpSpPr/>
          <p:nvPr/>
        </p:nvGrpSpPr>
        <p:grpSpPr>
          <a:xfrm>
            <a:off x="1291909" y="141535"/>
            <a:ext cx="6234221" cy="322828"/>
            <a:chOff x="1674464" y="136738"/>
            <a:chExt cx="6234221" cy="322828"/>
          </a:xfrm>
        </p:grpSpPr>
        <p:sp>
          <p:nvSpPr>
            <p:cNvPr id="6" name="Rectangle 5">
              <a:extLst>
                <a:ext uri="{FF2B5EF4-FFF2-40B4-BE49-F238E27FC236}">
                  <a16:creationId xmlns:a16="http://schemas.microsoft.com/office/drawing/2014/main" id="{03DCD69A-E355-DF00-BF44-1CC9935A0A95}"/>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9BF05521-DB9A-C501-C6F7-6B6EED3BF633}"/>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5;p5">
              <a:extLst>
                <a:ext uri="{FF2B5EF4-FFF2-40B4-BE49-F238E27FC236}">
                  <a16:creationId xmlns:a16="http://schemas.microsoft.com/office/drawing/2014/main" id="{7786C258-9440-4BE8-2FFE-AF21116F5127}"/>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FD22DDB1-B5D0-947D-A983-273493BDEA41}"/>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19" name="Image 18">
              <a:extLst>
                <a:ext uri="{FF2B5EF4-FFF2-40B4-BE49-F238E27FC236}">
                  <a16:creationId xmlns:a16="http://schemas.microsoft.com/office/drawing/2014/main" id="{0E7622EF-2D88-A9CE-4BF4-054B2818D27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20" name="Rectangle 19">
            <a:extLst>
              <a:ext uri="{FF2B5EF4-FFF2-40B4-BE49-F238E27FC236}">
                <a16:creationId xmlns:a16="http://schemas.microsoft.com/office/drawing/2014/main" id="{B9FC7E0C-449D-5E68-2700-87307907B820}"/>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spTree>
    <p:extLst>
      <p:ext uri="{BB962C8B-B14F-4D97-AF65-F5344CB8AC3E}">
        <p14:creationId xmlns:p14="http://schemas.microsoft.com/office/powerpoint/2010/main" val="190229921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7B3CC-F480-861B-482A-D7910738457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88CC935-9398-39BB-187A-ACEAEE4082A1}"/>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فعل أمر؟</a:t>
            </a:r>
          </a:p>
        </p:txBody>
      </p:sp>
      <p:sp>
        <p:nvSpPr>
          <p:cNvPr id="10" name="Rectangle : coins arrondis 9">
            <a:extLst>
              <a:ext uri="{FF2B5EF4-FFF2-40B4-BE49-F238E27FC236}">
                <a16:creationId xmlns:a16="http://schemas.microsoft.com/office/drawing/2014/main" id="{A24F6F5C-4700-E72E-71A7-F619197278B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2A879894-6BF5-296A-C9B3-94AFEC44629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6BE858B0-EFEE-8BAA-7FD2-26AEA31124EA}"/>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C51A8337-68C4-87CE-9BEC-4172C8870F4B}"/>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BCC88185-242C-3C0F-0B27-F79DA2CC415C}"/>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1CE6EAB5-0EB4-961E-1D42-2BBE1B653372}"/>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D6DF4659-10B1-4E1F-7901-2EC89B38EC61}"/>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84E81293-06D1-6FA6-C2D0-51D8B8FA179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5" name="Rectangle 4">
            <a:extLst>
              <a:ext uri="{FF2B5EF4-FFF2-40B4-BE49-F238E27FC236}">
                <a16:creationId xmlns:a16="http://schemas.microsoft.com/office/drawing/2014/main" id="{DCA5AA2F-5191-286B-A33E-D005EF9F3FA0}"/>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3" name="Image 2">
            <a:extLst>
              <a:ext uri="{FF2B5EF4-FFF2-40B4-BE49-F238E27FC236}">
                <a16:creationId xmlns:a16="http://schemas.microsoft.com/office/drawing/2014/main" id="{8766E8C0-3F64-CFDC-8833-31D8F8E56D91}"/>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52640" y="2514535"/>
            <a:ext cx="8169348" cy="3284505"/>
          </a:xfrm>
          <a:prstGeom prst="rect">
            <a:avLst/>
          </a:prstGeom>
        </p:spPr>
      </p:pic>
    </p:spTree>
    <p:extLst>
      <p:ext uri="{BB962C8B-B14F-4D97-AF65-F5344CB8AC3E}">
        <p14:creationId xmlns:p14="http://schemas.microsoft.com/office/powerpoint/2010/main" val="285970527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9F3AC-4A9D-16EC-2236-E80CDCE0213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B40C369-8D8E-6F51-F628-21987A2BCA43}"/>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فعلا مضارعا مجزوما؟</a:t>
            </a:r>
          </a:p>
        </p:txBody>
      </p:sp>
      <p:sp>
        <p:nvSpPr>
          <p:cNvPr id="10" name="Rectangle : coins arrondis 9">
            <a:extLst>
              <a:ext uri="{FF2B5EF4-FFF2-40B4-BE49-F238E27FC236}">
                <a16:creationId xmlns:a16="http://schemas.microsoft.com/office/drawing/2014/main" id="{7C476C77-797C-A397-44BD-978D10E048A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27201830-6A35-8F92-0050-AB73C3F824A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BD7A0597-AEB4-64C2-47D3-E42B00DFB32B}"/>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81659044-7686-B659-9B38-824F7D1DD3CF}"/>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236DDD39-3210-02DA-DE06-E9ED514C2D66}"/>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A1ED48F9-561E-04E4-4CD7-C89730F36D00}"/>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470AB86D-4FEA-2BBC-EE38-76A0D247801A}"/>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DE865396-B537-FFDA-866C-88C3BF85DD3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5" name="Rectangle 4">
            <a:extLst>
              <a:ext uri="{FF2B5EF4-FFF2-40B4-BE49-F238E27FC236}">
                <a16:creationId xmlns:a16="http://schemas.microsoft.com/office/drawing/2014/main" id="{F51F1944-7D41-1BA6-A0FD-457D1BF04B67}"/>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3" name="Image 2">
            <a:extLst>
              <a:ext uri="{FF2B5EF4-FFF2-40B4-BE49-F238E27FC236}">
                <a16:creationId xmlns:a16="http://schemas.microsoft.com/office/drawing/2014/main" id="{991312FA-6E14-8FF5-F8D2-F1C70EFE792B}"/>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79081" y="2114212"/>
            <a:ext cx="8385838" cy="4059575"/>
          </a:xfrm>
          <a:prstGeom prst="rect">
            <a:avLst/>
          </a:prstGeom>
        </p:spPr>
      </p:pic>
    </p:spTree>
    <p:extLst>
      <p:ext uri="{BB962C8B-B14F-4D97-AF65-F5344CB8AC3E}">
        <p14:creationId xmlns:p14="http://schemas.microsoft.com/office/powerpoint/2010/main" val="78789049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95DCC-55E1-6F68-1855-6D15951CFF2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742C36-3E9F-5841-AB68-395F1D9416E6}"/>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سننجز الشكل والأسئلة 1 -2 – 3 -4 - 5  من الصفحتين 121 / 122.</a:t>
            </a:r>
            <a:endPar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006632E-44BE-C797-5EF4-2BD97339546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9F90E6C9-8BDF-5F80-45AC-8CF41FC6BE0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FAD47E14-DCD3-1E26-1656-815F0C9B7CE7}"/>
              </a:ext>
            </a:extLst>
          </p:cNvPr>
          <p:cNvGrpSpPr/>
          <p:nvPr/>
        </p:nvGrpSpPr>
        <p:grpSpPr>
          <a:xfrm>
            <a:off x="1291909" y="141535"/>
            <a:ext cx="6234221" cy="322828"/>
            <a:chOff x="1674464" y="136738"/>
            <a:chExt cx="6234221" cy="322828"/>
          </a:xfrm>
        </p:grpSpPr>
        <p:sp>
          <p:nvSpPr>
            <p:cNvPr id="9" name="Rectangle 8">
              <a:extLst>
                <a:ext uri="{FF2B5EF4-FFF2-40B4-BE49-F238E27FC236}">
                  <a16:creationId xmlns:a16="http://schemas.microsoft.com/office/drawing/2014/main" id="{45B3A76C-B868-AD82-DB3A-04754D8DB6A4}"/>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3342B18-1751-2F5F-9C33-8ADD8133F7C5}"/>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Google Shape;1245;p5">
              <a:extLst>
                <a:ext uri="{FF2B5EF4-FFF2-40B4-BE49-F238E27FC236}">
                  <a16:creationId xmlns:a16="http://schemas.microsoft.com/office/drawing/2014/main" id="{2C4A5CFF-715E-298C-794E-8E1970BF2F1D}"/>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7" name="Google Shape;1244;p5">
              <a:extLst>
                <a:ext uri="{FF2B5EF4-FFF2-40B4-BE49-F238E27FC236}">
                  <a16:creationId xmlns:a16="http://schemas.microsoft.com/office/drawing/2014/main" id="{D3F225EB-5CBA-4E8A-298E-10FB780934F5}"/>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18" name="Image 17">
              <a:extLst>
                <a:ext uri="{FF2B5EF4-FFF2-40B4-BE49-F238E27FC236}">
                  <a16:creationId xmlns:a16="http://schemas.microsoft.com/office/drawing/2014/main" id="{041A6ED2-8FD9-1C72-4DCD-A70BD7FD79F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7" name="Rectangle 6">
            <a:extLst>
              <a:ext uri="{FF2B5EF4-FFF2-40B4-BE49-F238E27FC236}">
                <a16:creationId xmlns:a16="http://schemas.microsoft.com/office/drawing/2014/main" id="{B90B9CBE-07D3-2177-C29A-ED0D00F26A56}"/>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grpSp>
        <p:nvGrpSpPr>
          <p:cNvPr id="12" name="Groupe 11">
            <a:extLst>
              <a:ext uri="{FF2B5EF4-FFF2-40B4-BE49-F238E27FC236}">
                <a16:creationId xmlns:a16="http://schemas.microsoft.com/office/drawing/2014/main" id="{7E191395-3DF1-1F16-F7A8-3C64509AF16D}"/>
              </a:ext>
            </a:extLst>
          </p:cNvPr>
          <p:cNvGrpSpPr/>
          <p:nvPr/>
        </p:nvGrpSpPr>
        <p:grpSpPr>
          <a:xfrm>
            <a:off x="620004" y="1725340"/>
            <a:ext cx="7301688" cy="4909680"/>
            <a:chOff x="620004" y="1725340"/>
            <a:chExt cx="7301688" cy="4909680"/>
          </a:xfrm>
        </p:grpSpPr>
        <p:pic>
          <p:nvPicPr>
            <p:cNvPr id="8" name="Image 7">
              <a:extLst>
                <a:ext uri="{FF2B5EF4-FFF2-40B4-BE49-F238E27FC236}">
                  <a16:creationId xmlns:a16="http://schemas.microsoft.com/office/drawing/2014/main" id="{A8BD364F-7F07-C0BB-0921-1819C3F4031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20004" y="1725340"/>
              <a:ext cx="3452568" cy="4862772"/>
            </a:xfrm>
            <a:prstGeom prst="rect">
              <a:avLst/>
            </a:prstGeom>
          </p:spPr>
        </p:pic>
        <p:sp>
          <p:nvSpPr>
            <p:cNvPr id="6" name="Rectangle : coins arrondis 5">
              <a:extLst>
                <a:ext uri="{FF2B5EF4-FFF2-40B4-BE49-F238E27FC236}">
                  <a16:creationId xmlns:a16="http://schemas.microsoft.com/office/drawing/2014/main" id="{C6DCCA47-DEDD-3612-8DC0-F7D74CB1653F}"/>
                </a:ext>
              </a:extLst>
            </p:cNvPr>
            <p:cNvSpPr/>
            <p:nvPr/>
          </p:nvSpPr>
          <p:spPr>
            <a:xfrm>
              <a:off x="810083" y="2127379"/>
              <a:ext cx="2970938" cy="2509935"/>
            </a:xfrm>
            <a:prstGeom prst="roundRect">
              <a:avLst>
                <a:gd name="adj" fmla="val 4066"/>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5" name="Image 4">
              <a:extLst>
                <a:ext uri="{FF2B5EF4-FFF2-40B4-BE49-F238E27FC236}">
                  <a16:creationId xmlns:a16="http://schemas.microsoft.com/office/drawing/2014/main" id="{8682895D-6B63-8A30-29A4-C12C3561ABD3}"/>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4469124" y="1755484"/>
              <a:ext cx="3452568" cy="4879536"/>
            </a:xfrm>
            <a:prstGeom prst="rect">
              <a:avLst/>
            </a:prstGeom>
          </p:spPr>
        </p:pic>
        <p:sp>
          <p:nvSpPr>
            <p:cNvPr id="11" name="Rectangle : coins arrondis 10">
              <a:extLst>
                <a:ext uri="{FF2B5EF4-FFF2-40B4-BE49-F238E27FC236}">
                  <a16:creationId xmlns:a16="http://schemas.microsoft.com/office/drawing/2014/main" id="{C35DCDCB-A665-294A-E479-9D5126B39F46}"/>
                </a:ext>
              </a:extLst>
            </p:cNvPr>
            <p:cNvSpPr/>
            <p:nvPr/>
          </p:nvSpPr>
          <p:spPr>
            <a:xfrm>
              <a:off x="4704483" y="5383762"/>
              <a:ext cx="2970938" cy="1017037"/>
            </a:xfrm>
            <a:prstGeom prst="roundRect">
              <a:avLst>
                <a:gd name="adj" fmla="val 4066"/>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Tree>
    <p:extLst>
      <p:ext uri="{BB962C8B-B14F-4D97-AF65-F5344CB8AC3E}">
        <p14:creationId xmlns:p14="http://schemas.microsoft.com/office/powerpoint/2010/main" val="348476898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6CCD-0186-C804-C064-58C99D6877F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D6E4909-1D44-3BB7-8D47-501F64368BCB}"/>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أمامكم 30 دقيقة للإنجاز.  أثناء ذلك سأنادي على 6 منكم للتقويم الشفوي. </a:t>
            </a:r>
          </a:p>
        </p:txBody>
      </p:sp>
      <p:sp>
        <p:nvSpPr>
          <p:cNvPr id="10" name="Rectangle : coins arrondis 9">
            <a:extLst>
              <a:ext uri="{FF2B5EF4-FFF2-40B4-BE49-F238E27FC236}">
                <a16:creationId xmlns:a16="http://schemas.microsoft.com/office/drawing/2014/main" id="{F9907CE9-B32D-EBDF-149E-51EAB020A2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CEB528A0-7A54-81A6-8535-D9BAEC610A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8" name="Groupe 7">
            <a:extLst>
              <a:ext uri="{FF2B5EF4-FFF2-40B4-BE49-F238E27FC236}">
                <a16:creationId xmlns:a16="http://schemas.microsoft.com/office/drawing/2014/main" id="{E291F0A3-79DB-8B33-D9F7-E753C74DBAF9}"/>
              </a:ext>
            </a:extLst>
          </p:cNvPr>
          <p:cNvGrpSpPr/>
          <p:nvPr/>
        </p:nvGrpSpPr>
        <p:grpSpPr>
          <a:xfrm>
            <a:off x="1291909" y="141535"/>
            <a:ext cx="6234221" cy="322828"/>
            <a:chOff x="1674464" y="136738"/>
            <a:chExt cx="6234221" cy="322828"/>
          </a:xfrm>
        </p:grpSpPr>
        <p:sp>
          <p:nvSpPr>
            <p:cNvPr id="9" name="Rectangle 8">
              <a:extLst>
                <a:ext uri="{FF2B5EF4-FFF2-40B4-BE49-F238E27FC236}">
                  <a16:creationId xmlns:a16="http://schemas.microsoft.com/office/drawing/2014/main" id="{D5CEF9C3-9A81-48EE-7DAD-EC0FF71B94BA}"/>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053B6B69-7069-9595-F271-BD00FE7BD408}"/>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A1B87AAE-D10B-4EF6-D2A0-08A73C2A5C47}"/>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EE4D729E-803E-F914-ED6D-4D58F3A22654}"/>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B85766DB-1DF8-E032-4CD3-7E3ACBC2936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7" name="Rectangle 6">
            <a:extLst>
              <a:ext uri="{FF2B5EF4-FFF2-40B4-BE49-F238E27FC236}">
                <a16:creationId xmlns:a16="http://schemas.microsoft.com/office/drawing/2014/main" id="{3B1156FD-41CA-1C65-78C2-0E626AEAC5CC}"/>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grpSp>
        <p:nvGrpSpPr>
          <p:cNvPr id="3" name="Groupe 2">
            <a:extLst>
              <a:ext uri="{FF2B5EF4-FFF2-40B4-BE49-F238E27FC236}">
                <a16:creationId xmlns:a16="http://schemas.microsoft.com/office/drawing/2014/main" id="{3F2B9EC7-AC9E-1137-63A1-3AEAB38CFE1B}"/>
              </a:ext>
            </a:extLst>
          </p:cNvPr>
          <p:cNvGrpSpPr/>
          <p:nvPr/>
        </p:nvGrpSpPr>
        <p:grpSpPr>
          <a:xfrm>
            <a:off x="620004" y="1725340"/>
            <a:ext cx="7301688" cy="4909680"/>
            <a:chOff x="620004" y="1725340"/>
            <a:chExt cx="7301688" cy="4909680"/>
          </a:xfrm>
        </p:grpSpPr>
        <p:pic>
          <p:nvPicPr>
            <p:cNvPr id="5" name="Image 4">
              <a:extLst>
                <a:ext uri="{FF2B5EF4-FFF2-40B4-BE49-F238E27FC236}">
                  <a16:creationId xmlns:a16="http://schemas.microsoft.com/office/drawing/2014/main" id="{B7280B6F-9B79-9C6F-655D-C92EB72E1C5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20004" y="1725340"/>
              <a:ext cx="3452568" cy="4862772"/>
            </a:xfrm>
            <a:prstGeom prst="rect">
              <a:avLst/>
            </a:prstGeom>
          </p:spPr>
        </p:pic>
        <p:sp>
          <p:nvSpPr>
            <p:cNvPr id="11" name="Rectangle : coins arrondis 10">
              <a:extLst>
                <a:ext uri="{FF2B5EF4-FFF2-40B4-BE49-F238E27FC236}">
                  <a16:creationId xmlns:a16="http://schemas.microsoft.com/office/drawing/2014/main" id="{26AFFD45-B7FC-3DA1-83D8-2679C72DEA04}"/>
                </a:ext>
              </a:extLst>
            </p:cNvPr>
            <p:cNvSpPr/>
            <p:nvPr/>
          </p:nvSpPr>
          <p:spPr>
            <a:xfrm>
              <a:off x="810083" y="2127379"/>
              <a:ext cx="2970938" cy="2509935"/>
            </a:xfrm>
            <a:prstGeom prst="roundRect">
              <a:avLst>
                <a:gd name="adj" fmla="val 4066"/>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2" name="Image 11">
              <a:extLst>
                <a:ext uri="{FF2B5EF4-FFF2-40B4-BE49-F238E27FC236}">
                  <a16:creationId xmlns:a16="http://schemas.microsoft.com/office/drawing/2014/main" id="{1C4951D7-5BE2-5D72-45B5-C2A83CC8E99C}"/>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4469124" y="1755484"/>
              <a:ext cx="3452568" cy="4879536"/>
            </a:xfrm>
            <a:prstGeom prst="rect">
              <a:avLst/>
            </a:prstGeom>
          </p:spPr>
        </p:pic>
        <p:sp>
          <p:nvSpPr>
            <p:cNvPr id="13" name="Rectangle : coins arrondis 12">
              <a:extLst>
                <a:ext uri="{FF2B5EF4-FFF2-40B4-BE49-F238E27FC236}">
                  <a16:creationId xmlns:a16="http://schemas.microsoft.com/office/drawing/2014/main" id="{EC5F8505-5791-9071-3503-42883AB88271}"/>
                </a:ext>
              </a:extLst>
            </p:cNvPr>
            <p:cNvSpPr/>
            <p:nvPr/>
          </p:nvSpPr>
          <p:spPr>
            <a:xfrm>
              <a:off x="4704483" y="5383762"/>
              <a:ext cx="2970938" cy="1017037"/>
            </a:xfrm>
            <a:prstGeom prst="roundRect">
              <a:avLst>
                <a:gd name="adj" fmla="val 4066"/>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Tree>
    <p:extLst>
      <p:ext uri="{BB962C8B-B14F-4D97-AF65-F5344CB8AC3E}">
        <p14:creationId xmlns:p14="http://schemas.microsoft.com/office/powerpoint/2010/main" val="315808097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A4B2A-C5A4-B448-AFF9-6522317750C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6D383A0-2693-9E8C-2C5D-8255D174BCAB}"/>
              </a:ext>
            </a:extLst>
          </p:cNvPr>
          <p:cNvSpPr>
            <a:spLocks noGrp="1"/>
          </p:cNvSpPr>
          <p:nvPr>
            <p:ph type="title"/>
          </p:nvPr>
        </p:nvSpPr>
        <p:spPr>
          <a:xfrm>
            <a:off x="435865" y="767927"/>
            <a:ext cx="7886700" cy="1325880"/>
          </a:xfrm>
        </p:spPr>
        <p:txBody>
          <a:bodyPr anchor="ctr">
            <a:normAutofit/>
          </a:bodyPr>
          <a:lstStyle/>
          <a:p>
            <a:pPr rtl="1"/>
            <a:r>
              <a:rPr lang="ar-MA" dirty="0"/>
              <a:t>يتم فصل جهاز الحاسوب عن المسلاط.</a:t>
            </a:r>
            <a:endParaRPr lang="fr-MA" dirty="0"/>
          </a:p>
        </p:txBody>
      </p:sp>
      <p:pic>
        <p:nvPicPr>
          <p:cNvPr id="5" name="Image 4">
            <a:extLst>
              <a:ext uri="{FF2B5EF4-FFF2-40B4-BE49-F238E27FC236}">
                <a16:creationId xmlns:a16="http://schemas.microsoft.com/office/drawing/2014/main" id="{A06DAB40-C3E0-95B2-D0DD-C25D9A0AB1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251" y="2281784"/>
            <a:ext cx="2699382" cy="3107519"/>
          </a:xfrm>
          <a:prstGeom prst="rect">
            <a:avLst/>
          </a:prstGeom>
        </p:spPr>
      </p:pic>
    </p:spTree>
    <p:extLst>
      <p:ext uri="{BB962C8B-B14F-4D97-AF65-F5344CB8AC3E}">
        <p14:creationId xmlns:p14="http://schemas.microsoft.com/office/powerpoint/2010/main" val="248677557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0C98-7728-93D4-2FD8-1A7C75D62E74}"/>
            </a:ext>
          </a:extLst>
        </p:cNvPr>
        <p:cNvGrpSpPr/>
        <p:nvPr/>
      </p:nvGrpSpPr>
      <p:grpSpPr>
        <a:xfrm>
          <a:off x="0" y="0"/>
          <a:ext cx="0" cy="0"/>
          <a:chOff x="0" y="0"/>
          <a:chExt cx="0" cy="0"/>
        </a:xfrm>
      </p:grpSpPr>
      <p:pic>
        <p:nvPicPr>
          <p:cNvPr id="13" name="Image 12" descr="Une image contenant texte, nombre, ligne, capture d’écran&#10;&#10;Le contenu généré par l’IA peut être incorrect.">
            <a:extLst>
              <a:ext uri="{FF2B5EF4-FFF2-40B4-BE49-F238E27FC236}">
                <a16:creationId xmlns:a16="http://schemas.microsoft.com/office/drawing/2014/main" id="{6E04FD1A-54A8-0366-FE58-6225F583D007}"/>
              </a:ext>
            </a:extLst>
          </p:cNvPr>
          <p:cNvPicPr>
            <a:picLocks noChangeAspect="1"/>
          </p:cNvPicPr>
          <p:nvPr/>
        </p:nvPicPr>
        <p:blipFill>
          <a:blip r:embed="rId2"/>
          <a:stretch>
            <a:fillRect/>
          </a:stretch>
        </p:blipFill>
        <p:spPr>
          <a:xfrm>
            <a:off x="644769" y="780266"/>
            <a:ext cx="7795846" cy="5840667"/>
          </a:xfrm>
          <a:prstGeom prst="rect">
            <a:avLst/>
          </a:prstGeom>
        </p:spPr>
      </p:pic>
    </p:spTree>
    <p:extLst>
      <p:ext uri="{BB962C8B-B14F-4D97-AF65-F5344CB8AC3E}">
        <p14:creationId xmlns:p14="http://schemas.microsoft.com/office/powerpoint/2010/main" val="177206720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27F5-5780-38E6-2F0A-2684B06D9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25A70F-A04E-DA22-E0AE-ABB18F1FF837}"/>
              </a:ext>
            </a:extLst>
          </p:cNvPr>
          <p:cNvSpPr>
            <a:spLocks noGrp="1"/>
          </p:cNvSpPr>
          <p:nvPr>
            <p:ph type="title"/>
          </p:nvPr>
        </p:nvSpPr>
        <p:spPr>
          <a:xfrm>
            <a:off x="789596" y="2946624"/>
            <a:ext cx="7886700" cy="720000"/>
          </a:xfrm>
        </p:spPr>
        <p:txBody>
          <a:bodyPr>
            <a:noAutofit/>
          </a:bodyPr>
          <a:lstStyle/>
          <a:p>
            <a:r>
              <a:rPr lang="ar-MA" sz="4800" dirty="0">
                <a:latin typeface="Microsoft Uighur" panose="02000000000000000000" pitchFamily="2" charset="-78"/>
                <a:cs typeface="Microsoft Uighur" panose="02000000000000000000" pitchFamily="2" charset="-78"/>
              </a:rPr>
              <a:t>رائز الطلاقة</a:t>
            </a:r>
            <a:endParaRPr lang="fr-MA" sz="48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2946033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الطلاقة</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24DD5245-E56B-C444-6FE8-D784D57ECA3E}"/>
              </a:ext>
            </a:extLst>
          </p:cNvPr>
          <p:cNvSpPr txBox="1">
            <a:spLocks/>
          </p:cNvSpPr>
          <p:nvPr/>
        </p:nvSpPr>
        <p:spPr>
          <a:xfrm>
            <a:off x="1259634" y="154353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يجلس المتعلم  في وضعية تمكنه من القراءة في الحاسوب؛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23140A71-F92D-DAFC-E26E-266464794BF6}"/>
              </a:ext>
            </a:extLst>
          </p:cNvPr>
          <p:cNvSpPr txBox="1">
            <a:spLocks/>
          </p:cNvSpPr>
          <p:nvPr/>
        </p:nvSpPr>
        <p:spPr>
          <a:xfrm>
            <a:off x="1259634" y="2881313"/>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للاطلاع على الفقرة قبل الانطلاق في القراءة؛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3A61687-0DEC-2CC8-166A-AAA1B664DA79}"/>
              </a:ext>
            </a:extLst>
          </p:cNvPr>
          <p:cNvSpPr txBox="1">
            <a:spLocks/>
          </p:cNvSpPr>
          <p:nvPr/>
        </p:nvSpPr>
        <p:spPr>
          <a:xfrm>
            <a:off x="1259634" y="35649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إذا تدارك المتعلم (دون أي مساعدة) وصحح الكلمة، لا يحتسب خطأ؛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D2C90454-BA5D-B7DE-7053-67B7602CD8DC}"/>
              </a:ext>
            </a:extLst>
          </p:cNvPr>
          <p:cNvSpPr txBox="1">
            <a:spLocks/>
          </p:cNvSpPr>
          <p:nvPr/>
        </p:nvSpPr>
        <p:spPr>
          <a:xfrm>
            <a:off x="1259634" y="430277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عدد الكلمات المقروءة وعدد الأخطاء التي ارتكبها المتعلم في المكان المناسب على شبكة التفريغ؛</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25">
            <a:extLst>
              <a:ext uri="{FF2B5EF4-FFF2-40B4-BE49-F238E27FC236}">
                <a16:creationId xmlns:a16="http://schemas.microsoft.com/office/drawing/2014/main" id="{FC6681A5-724A-B6DC-7496-72330B3B9507}"/>
              </a:ext>
            </a:extLst>
          </p:cNvPr>
          <p:cNvSpPr txBox="1">
            <a:spLocks/>
          </p:cNvSpPr>
          <p:nvPr/>
        </p:nvSpPr>
        <p:spPr>
          <a:xfrm>
            <a:off x="1259634" y="56769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تسجل نتيجة المتعلم في الطلاقة مباشرة على الشبكة وفق معايير التصحيح؛</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66ACA18C-6A1E-0591-12E9-8251953FDABA}"/>
              </a:ext>
            </a:extLst>
          </p:cNvPr>
          <p:cNvSpPr txBox="1">
            <a:spLocks/>
          </p:cNvSpPr>
          <p:nvPr/>
        </p:nvSpPr>
        <p:spPr>
          <a:xfrm>
            <a:off x="1259634" y="50406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الطلاقة وفق سلم تنقيط على 10؛</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Espace réservé du texte 25">
            <a:extLst>
              <a:ext uri="{FF2B5EF4-FFF2-40B4-BE49-F238E27FC236}">
                <a16:creationId xmlns:a16="http://schemas.microsoft.com/office/drawing/2014/main" id="{7DF579BA-9204-C07E-DD14-7E501DBA2EDA}"/>
              </a:ext>
            </a:extLst>
          </p:cNvPr>
          <p:cNvSpPr txBox="1">
            <a:spLocks/>
          </p:cNvSpPr>
          <p:nvPr/>
        </p:nvSpPr>
        <p:spPr>
          <a:xfrm>
            <a:off x="1259634" y="218544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على شاشة الحاسوب فقرة القراءة ( </a:t>
            </a:r>
            <a:r>
              <a:rPr kumimoji="0" lang="fr-FR"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mode diaporama</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9918099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490930" y="818663"/>
            <a:ext cx="7886700" cy="720000"/>
          </a:xfrm>
        </p:spPr>
        <p:txBody>
          <a:bodyPr>
            <a:normAutofit/>
          </a:bodyPr>
          <a:lstStyle/>
          <a:p>
            <a:r>
              <a:rPr lang="ar-MA" sz="3200" dirty="0">
                <a:solidFill>
                  <a:srgbClr val="424D7B"/>
                </a:solidFill>
                <a:latin typeface="Dosis ExtraBold" pitchFamily="2" charset="0"/>
                <a:cs typeface="Microsoft Uighur" panose="02000000000000000000" pitchFamily="2" charset="-78"/>
              </a:rPr>
              <a:t>معايير تصحيح الطلاقة</a:t>
            </a:r>
            <a:endParaRPr lang="fr-MA" sz="3200" dirty="0">
              <a:solidFill>
                <a:srgbClr val="424D7B"/>
              </a:solidFill>
              <a:latin typeface="Dosis ExtraBold" pitchFamily="2" charset="0"/>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1D337542-7F27-5D72-AFB2-67C4638CDFE7}"/>
              </a:ext>
            </a:extLst>
          </p:cNvPr>
          <p:cNvGraphicFramePr>
            <a:graphicFrameLocks noGrp="1"/>
          </p:cNvGraphicFramePr>
          <p:nvPr/>
        </p:nvGraphicFramePr>
        <p:xfrm>
          <a:off x="715108" y="1444879"/>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تام مع احترام تام لعلامات الترقيم.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الاسترسال</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مع تعثرين في بعض الجمل.</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لم يقرأ الفقرة باسترسال : قراءة متقطعة – تهجئة الكلمات</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graphicFrame>
        <p:nvGraphicFramePr>
          <p:cNvPr id="6" name="Tableau 5">
            <a:extLst>
              <a:ext uri="{FF2B5EF4-FFF2-40B4-BE49-F238E27FC236}">
                <a16:creationId xmlns:a16="http://schemas.microsoft.com/office/drawing/2014/main" id="{4B5CD05B-D8AF-A159-80BD-A7E283E1129E}"/>
              </a:ext>
            </a:extLst>
          </p:cNvPr>
          <p:cNvGraphicFramePr>
            <a:graphicFrameLocks noGrp="1"/>
          </p:cNvGraphicFramePr>
          <p:nvPr>
            <p:extLst>
              <p:ext uri="{D42A27DB-BD31-4B8C-83A1-F6EECF244321}">
                <p14:modId xmlns:p14="http://schemas.microsoft.com/office/powerpoint/2010/main" val="448568902"/>
              </p:ext>
            </p:extLst>
          </p:nvPr>
        </p:nvGraphicFramePr>
        <p:xfrm>
          <a:off x="715108" y="2892661"/>
          <a:ext cx="7662522" cy="18288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5ن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ارتكب أقل قطعا من 5 أخطاء.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rtl="1"/>
                      <a:endParaRPr lang="ar-MA" sz="3200" b="1" kern="1200" dirty="0">
                        <a:solidFill>
                          <a:srgbClr val="424D7B"/>
                        </a:solidFill>
                        <a:latin typeface="Dosis ExtraBold" pitchFamily="2" charset="0"/>
                        <a:ea typeface="+mj-ea"/>
                        <a:cs typeface="Microsoft Uighur" panose="02000000000000000000" pitchFamily="2" charset="-78"/>
                      </a:endParaRPr>
                    </a:p>
                    <a:p>
                      <a:pPr algn="ctr" rtl="1"/>
                      <a:r>
                        <a:rPr lang="ar-MA" sz="3200" b="1" kern="1200" dirty="0">
                          <a:solidFill>
                            <a:srgbClr val="424D7B"/>
                          </a:solidFill>
                          <a:latin typeface="Dosis ExtraBold" pitchFamily="2" charset="0"/>
                          <a:ea typeface="+mj-ea"/>
                          <a:cs typeface="Microsoft Uighur" panose="02000000000000000000" pitchFamily="2" charset="-78"/>
                        </a:rPr>
                        <a:t>الدقة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4ن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5 و8 أخطاء.</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524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9 و12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r h="4572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أكثر من 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3923110305"/>
                  </a:ext>
                </a:extLst>
              </a:tr>
            </a:tbl>
          </a:graphicData>
        </a:graphic>
      </p:graphicFrame>
      <p:graphicFrame>
        <p:nvGraphicFramePr>
          <p:cNvPr id="7" name="Tableau 6">
            <a:extLst>
              <a:ext uri="{FF2B5EF4-FFF2-40B4-BE49-F238E27FC236}">
                <a16:creationId xmlns:a16="http://schemas.microsoft.com/office/drawing/2014/main" id="{91191E64-9794-C2FD-F676-63DF1F2312B5}"/>
              </a:ext>
            </a:extLst>
          </p:cNvPr>
          <p:cNvGraphicFramePr>
            <a:graphicFrameLocks noGrp="1"/>
          </p:cNvGraphicFramePr>
          <p:nvPr/>
        </p:nvGraphicFramePr>
        <p:xfrm>
          <a:off x="715108" y="4940033"/>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قراءة معبرة بنبر و تنغيم مناسب.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التعبيرية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معبرة نسبيا.</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0ن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غير معبرة.</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spTree>
    <p:extLst>
      <p:ext uri="{BB962C8B-B14F-4D97-AF65-F5344CB8AC3E}">
        <p14:creationId xmlns:p14="http://schemas.microsoft.com/office/powerpoint/2010/main" val="211983267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C288C73A-7DB7-625F-FBA4-F62A035FC48E}"/>
              </a:ext>
            </a:extLst>
          </p:cNvPr>
          <p:cNvSpPr txBox="1"/>
          <p:nvPr/>
        </p:nvSpPr>
        <p:spPr>
          <a:xfrm>
            <a:off x="247262" y="909649"/>
            <a:ext cx="8649476" cy="5509200"/>
          </a:xfrm>
          <a:prstGeom prst="rect">
            <a:avLst/>
          </a:prstGeom>
          <a:noFill/>
        </p:spPr>
        <p:txBody>
          <a:bodyPr wrap="square">
            <a:spAutoFit/>
          </a:bodyPr>
          <a:lstStyle/>
          <a:p>
            <a:pPr algn="just" rtl="1"/>
            <a:r>
              <a:rPr lang="ar-MA" sz="4400" b="1" dirty="0">
                <a:solidFill>
                  <a:srgbClr val="424D7C"/>
                </a:solidFill>
                <a:latin typeface="Microsoft Uighur" panose="02000000000000000000" pitchFamily="2" charset="-78"/>
                <a:cs typeface="Microsoft Uighur" panose="02000000000000000000" pitchFamily="2" charset="-78"/>
              </a:rPr>
              <a:t>أَيَّتُها ٱلْفَتاةُ، أَنْصَحُكِ بِأَنْ تَسْتَخْدمِي هاتِفَكِ </a:t>
            </a:r>
            <a:r>
              <a:rPr lang="ar-MA" sz="4400" b="1" dirty="0" err="1">
                <a:solidFill>
                  <a:srgbClr val="424D7C"/>
                </a:solidFill>
                <a:latin typeface="Microsoft Uighur" panose="02000000000000000000" pitchFamily="2" charset="-78"/>
                <a:cs typeface="Microsoft Uighur" panose="02000000000000000000" pitchFamily="2" charset="-78"/>
              </a:rPr>
              <a:t>ٱلْمَحْمولَ</a:t>
            </a:r>
            <a:r>
              <a:rPr lang="ar-MA" sz="4400" b="1" dirty="0">
                <a:solidFill>
                  <a:srgbClr val="424D7C"/>
                </a:solidFill>
                <a:latin typeface="Microsoft Uighur" panose="02000000000000000000" pitchFamily="2" charset="-78"/>
                <a:cs typeface="Microsoft Uighur" panose="02000000000000000000" pitchFamily="2" charset="-78"/>
              </a:rPr>
              <a:t> </a:t>
            </a:r>
            <a:r>
              <a:rPr lang="ar-MA" sz="4400" b="1" dirty="0" err="1">
                <a:solidFill>
                  <a:srgbClr val="424D7C"/>
                </a:solidFill>
                <a:latin typeface="Microsoft Uighur" panose="02000000000000000000" pitchFamily="2" charset="-78"/>
                <a:cs typeface="Microsoft Uighur" panose="02000000000000000000" pitchFamily="2" charset="-78"/>
              </a:rPr>
              <a:t>بِٱعْتِدالٍ</a:t>
            </a:r>
            <a:r>
              <a:rPr lang="ar-MA" sz="4400" b="1" dirty="0">
                <a:solidFill>
                  <a:srgbClr val="424D7C"/>
                </a:solidFill>
                <a:latin typeface="Microsoft Uighur" panose="02000000000000000000" pitchFamily="2" charset="-78"/>
                <a:cs typeface="Microsoft Uighur" panose="02000000000000000000" pitchFamily="2" charset="-78"/>
              </a:rPr>
              <a:t> وَحِكْمَةٍ، وَعَلَيْكِ أَنْ تُحَدِّدي وَقْتاً مُعَيَّناً لِاسْتِخْدامِهِ حَتّى لا يَسْرِقَ وَقْتَ دِراسَتِكِ. مِنَ </a:t>
            </a:r>
            <a:r>
              <a:rPr lang="ar-MA" sz="4400" b="1" dirty="0" err="1">
                <a:solidFill>
                  <a:srgbClr val="424D7C"/>
                </a:solidFill>
                <a:latin typeface="Microsoft Uighur" panose="02000000000000000000" pitchFamily="2" charset="-78"/>
                <a:cs typeface="Microsoft Uighur" panose="02000000000000000000" pitchFamily="2" charset="-78"/>
              </a:rPr>
              <a:t>ٱلْأَفْضَلِ</a:t>
            </a:r>
            <a:r>
              <a:rPr lang="ar-MA" sz="4400" b="1" dirty="0">
                <a:solidFill>
                  <a:srgbClr val="424D7C"/>
                </a:solidFill>
                <a:latin typeface="Microsoft Uighur" panose="02000000000000000000" pitchFamily="2" charset="-78"/>
                <a:cs typeface="Microsoft Uighur" panose="02000000000000000000" pitchFamily="2" charset="-78"/>
              </a:rPr>
              <a:t> أَنْ تَبْتَعِدي عَنِ </a:t>
            </a:r>
            <a:r>
              <a:rPr lang="ar-MA" sz="4400" b="1" dirty="0" err="1">
                <a:solidFill>
                  <a:srgbClr val="424D7C"/>
                </a:solidFill>
                <a:latin typeface="Microsoft Uighur" panose="02000000000000000000" pitchFamily="2" charset="-78"/>
                <a:cs typeface="Microsoft Uighur" panose="02000000000000000000" pitchFamily="2" charset="-78"/>
              </a:rPr>
              <a:t>ٱلْهاتِفِ</a:t>
            </a:r>
            <a:r>
              <a:rPr lang="ar-MA" sz="4400" b="1" dirty="0">
                <a:solidFill>
                  <a:srgbClr val="424D7C"/>
                </a:solidFill>
                <a:latin typeface="Microsoft Uighur" panose="02000000000000000000" pitchFamily="2" charset="-78"/>
                <a:cs typeface="Microsoft Uighur" panose="02000000000000000000" pitchFamily="2" charset="-78"/>
              </a:rPr>
              <a:t> أَثْناءَ ٱلْوَجْباتِ وَقَبْلَ ٱلنَّوْمِ. اِحْذَري مِنَ </a:t>
            </a:r>
            <a:r>
              <a:rPr lang="ar-MA" sz="4400" b="1" dirty="0" err="1">
                <a:solidFill>
                  <a:srgbClr val="424D7C"/>
                </a:solidFill>
                <a:latin typeface="Microsoft Uighur" panose="02000000000000000000" pitchFamily="2" charset="-78"/>
                <a:cs typeface="Microsoft Uighur" panose="02000000000000000000" pitchFamily="2" charset="-78"/>
              </a:rPr>
              <a:t>ٱلتَّصْويرِ</a:t>
            </a:r>
            <a:r>
              <a:rPr lang="ar-MA" sz="4400" b="1" dirty="0">
                <a:solidFill>
                  <a:srgbClr val="424D7C"/>
                </a:solidFill>
                <a:latin typeface="Microsoft Uighur" panose="02000000000000000000" pitchFamily="2" charset="-78"/>
                <a:cs typeface="Microsoft Uighur" panose="02000000000000000000" pitchFamily="2" charset="-78"/>
              </a:rPr>
              <a:t> دونَ إِذْنٍ، وَلا تَنْشُري صُوَرَ ٱلْآخَرينَ بِغَيْرِ عِلْمِهِمْ، وَلا تُكْثِري مِنَ </a:t>
            </a:r>
            <a:r>
              <a:rPr lang="ar-MA" sz="4400" b="1" dirty="0" err="1">
                <a:solidFill>
                  <a:srgbClr val="424D7C"/>
                </a:solidFill>
                <a:latin typeface="Microsoft Uighur" panose="02000000000000000000" pitchFamily="2" charset="-78"/>
                <a:cs typeface="Microsoft Uighur" panose="02000000000000000000" pitchFamily="2" charset="-78"/>
              </a:rPr>
              <a:t>ٱلْأَلْعابِ</a:t>
            </a:r>
            <a:r>
              <a:rPr lang="ar-MA" sz="4400" b="1" dirty="0">
                <a:solidFill>
                  <a:srgbClr val="424D7C"/>
                </a:solidFill>
                <a:latin typeface="Microsoft Uighur" panose="02000000000000000000" pitchFamily="2" charset="-78"/>
                <a:cs typeface="Microsoft Uighur" panose="02000000000000000000" pitchFamily="2" charset="-78"/>
              </a:rPr>
              <a:t> </a:t>
            </a:r>
            <a:r>
              <a:rPr lang="ar-MA" sz="4400" b="1" dirty="0" err="1">
                <a:solidFill>
                  <a:srgbClr val="424D7C"/>
                </a:solidFill>
                <a:latin typeface="Microsoft Uighur" panose="02000000000000000000" pitchFamily="2" charset="-78"/>
                <a:cs typeface="Microsoft Uighur" panose="02000000000000000000" pitchFamily="2" charset="-78"/>
              </a:rPr>
              <a:t>ٱلْإِلِكْتُرونِيَّةِ</a:t>
            </a:r>
            <a:r>
              <a:rPr lang="ar-MA" sz="4400" b="1" dirty="0">
                <a:solidFill>
                  <a:srgbClr val="424D7C"/>
                </a:solidFill>
                <a:latin typeface="Microsoft Uighur" panose="02000000000000000000" pitchFamily="2" charset="-78"/>
                <a:cs typeface="Microsoft Uighur" panose="02000000000000000000" pitchFamily="2" charset="-78"/>
              </a:rPr>
              <a:t> لِأَنَّها تُضَيِّعُ وَقْتَكِ وَتُضَعِّفُ بَصَرَكِ. وَتَذَكَّري أَنَّ </a:t>
            </a:r>
            <a:r>
              <a:rPr lang="ar-MA" sz="4400" b="1" dirty="0" err="1">
                <a:solidFill>
                  <a:srgbClr val="424D7C"/>
                </a:solidFill>
                <a:latin typeface="Microsoft Uighur" panose="02000000000000000000" pitchFamily="2" charset="-78"/>
                <a:cs typeface="Microsoft Uighur" panose="02000000000000000000" pitchFamily="2" charset="-78"/>
              </a:rPr>
              <a:t>ٱلْهاتِفَ</a:t>
            </a:r>
            <a:r>
              <a:rPr lang="ar-MA" sz="4400" b="1" dirty="0">
                <a:solidFill>
                  <a:srgbClr val="424D7C"/>
                </a:solidFill>
                <a:latin typeface="Microsoft Uighur" panose="02000000000000000000" pitchFamily="2" charset="-78"/>
                <a:cs typeface="Microsoft Uighur" panose="02000000000000000000" pitchFamily="2" charset="-78"/>
              </a:rPr>
              <a:t> وَسيلَةٌ وَلَيْسَ غَايَةً، </a:t>
            </a:r>
            <a:r>
              <a:rPr lang="ar-MA" sz="4400" b="1" dirty="0" err="1">
                <a:solidFill>
                  <a:srgbClr val="424D7C"/>
                </a:solidFill>
                <a:latin typeface="Microsoft Uighur" panose="02000000000000000000" pitchFamily="2" charset="-78"/>
                <a:cs typeface="Microsoft Uighur" panose="02000000000000000000" pitchFamily="2" charset="-78"/>
              </a:rPr>
              <a:t>فَٱسْتَخْدِميهِ</a:t>
            </a:r>
            <a:r>
              <a:rPr lang="ar-MA" sz="4400" b="1" dirty="0">
                <a:solidFill>
                  <a:srgbClr val="424D7C"/>
                </a:solidFill>
                <a:latin typeface="Microsoft Uighur" panose="02000000000000000000" pitchFamily="2" charset="-78"/>
                <a:cs typeface="Microsoft Uighur" panose="02000000000000000000" pitchFamily="2" charset="-78"/>
              </a:rPr>
              <a:t> فيما يُفيدُكِ وَيُقَرِّبُكِ مِنْ أَهْلِكِ وَلا تَدَعيهِ يَعْزِلُكِ عَنْ عائِلَتِكِ وَأَقْرِبائِكِ.</a:t>
            </a:r>
          </a:p>
        </p:txBody>
      </p:sp>
    </p:spTree>
    <p:extLst>
      <p:ext uri="{BB962C8B-B14F-4D97-AF65-F5344CB8AC3E}">
        <p14:creationId xmlns:p14="http://schemas.microsoft.com/office/powerpoint/2010/main" val="15898458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1E6B2-D875-DFB9-1958-5774D44F8C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DF1F51-03DE-FBC0-0008-14E902E4064A}"/>
              </a:ext>
            </a:extLst>
          </p:cNvPr>
          <p:cNvSpPr>
            <a:spLocks noGrp="1"/>
          </p:cNvSpPr>
          <p:nvPr>
            <p:ph type="title"/>
          </p:nvPr>
        </p:nvSpPr>
        <p:spPr>
          <a:xfrm>
            <a:off x="628650" y="3069000"/>
            <a:ext cx="7886700" cy="720000"/>
          </a:xfrm>
        </p:spPr>
        <p:txBody>
          <a:bodyPr>
            <a:noAutofit/>
          </a:bodyPr>
          <a:lstStyle/>
          <a:p>
            <a:r>
              <a:rPr lang="ar-MA" sz="7200" dirty="0">
                <a:solidFill>
                  <a:srgbClr val="424D7B"/>
                </a:solidFill>
                <a:latin typeface="Microsoft Uighur" panose="02000000000000000000" pitchFamily="2" charset="-78"/>
                <a:cs typeface="Microsoft Uighur" panose="02000000000000000000" pitchFamily="2" charset="-78"/>
              </a:rPr>
              <a:t>وضعية تقويم التحدث</a:t>
            </a:r>
            <a:endParaRPr lang="fr-MA" sz="72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6450303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C6031-0793-BD55-22A0-9A3B0545F4A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DC70574-2AA6-190D-239D-A3668265F7D3}"/>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التحدث</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4C6A488D-BD03-9753-6BDB-36DF1C23D432}"/>
              </a:ext>
            </a:extLst>
          </p:cNvPr>
          <p:cNvSpPr txBox="1">
            <a:spLocks/>
          </p:cNvSpPr>
          <p:nvPr/>
        </p:nvSpPr>
        <p:spPr>
          <a:xfrm>
            <a:off x="1259634" y="196506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وضعية التحدث على شاشة الحاسوب؛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47C08630-B386-6EDE-705C-59B14A341AD0}"/>
              </a:ext>
            </a:extLst>
          </p:cNvPr>
          <p:cNvSpPr txBox="1">
            <a:spLocks/>
          </p:cNvSpPr>
          <p:nvPr/>
        </p:nvSpPr>
        <p:spPr>
          <a:xfrm>
            <a:off x="1259634" y="264931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لقراءة الوضعية وفهم التعليمة؛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9470BA5-0BDD-B11B-368D-8EEA9F14388C}"/>
              </a:ext>
            </a:extLst>
          </p:cNvPr>
          <p:cNvSpPr txBox="1">
            <a:spLocks/>
          </p:cNvSpPr>
          <p:nvPr/>
        </p:nvSpPr>
        <p:spPr>
          <a:xfrm>
            <a:off x="1259634" y="338716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تخصص دقيقتان على الأكثر لكل متعلم لأخذ الكلمة ؛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7BCD596F-94AD-E6C0-E433-B6A798ABCD47}"/>
              </a:ext>
            </a:extLst>
          </p:cNvPr>
          <p:cNvSpPr txBox="1">
            <a:spLocks/>
          </p:cNvSpPr>
          <p:nvPr/>
        </p:nvSpPr>
        <p:spPr>
          <a:xfrm>
            <a:off x="1278228" y="550379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نتيجة كل متعلم في شبكة التفريغ فور انتهاء التحدث وفق معايير التصحيح؛</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7D58FFDE-F09A-EA62-E99C-2C8B7B226600}"/>
              </a:ext>
            </a:extLst>
          </p:cNvPr>
          <p:cNvSpPr txBox="1">
            <a:spLocks/>
          </p:cNvSpPr>
          <p:nvPr/>
        </p:nvSpPr>
        <p:spPr>
          <a:xfrm>
            <a:off x="1259634" y="475027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AE64242C-C91C-63D9-ED88-42371D42E4B0}"/>
              </a:ext>
            </a:extLst>
          </p:cNvPr>
          <p:cNvSpPr txBox="1">
            <a:spLocks/>
          </p:cNvSpPr>
          <p:nvPr/>
        </p:nvSpPr>
        <p:spPr>
          <a:xfrm>
            <a:off x="1259634" y="406871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تكون كل الإجابات باللغة العربية الفصيحة؛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4584249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2E32F-DFBC-E9C8-7D34-7E5E2274703B}"/>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40F3AD0B-6011-2E00-75CD-27BB04DD25C5}"/>
              </a:ext>
            </a:extLst>
          </p:cNvPr>
          <p:cNvSpPr txBox="1"/>
          <p:nvPr/>
        </p:nvSpPr>
        <p:spPr>
          <a:xfrm>
            <a:off x="2231489" y="1002351"/>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معايير تصحيح وضعية التحدث</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73853AEC-9D35-1D4E-4CF7-CCAD3D82025D}"/>
              </a:ext>
            </a:extLst>
          </p:cNvPr>
          <p:cNvGraphicFramePr>
            <a:graphicFrameLocks noGrp="1"/>
          </p:cNvGraphicFramePr>
          <p:nvPr/>
        </p:nvGraphicFramePr>
        <p:xfrm>
          <a:off x="697312" y="1809091"/>
          <a:ext cx="7549337" cy="3855249"/>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614791">
                  <a:extLst>
                    <a:ext uri="{9D8B030D-6E8A-4147-A177-3AD203B41FA5}">
                      <a16:colId xmlns:a16="http://schemas.microsoft.com/office/drawing/2014/main" val="619220143"/>
                    </a:ext>
                  </a:extLst>
                </a:gridCol>
                <a:gridCol w="3364780">
                  <a:extLst>
                    <a:ext uri="{9D8B030D-6E8A-4147-A177-3AD203B41FA5}">
                      <a16:colId xmlns:a16="http://schemas.microsoft.com/office/drawing/2014/main" val="1040309097"/>
                    </a:ext>
                  </a:extLst>
                </a:gridCol>
                <a:gridCol w="753533">
                  <a:extLst>
                    <a:ext uri="{9D8B030D-6E8A-4147-A177-3AD203B41FA5}">
                      <a16:colId xmlns:a16="http://schemas.microsoft.com/office/drawing/2014/main" val="1467509368"/>
                    </a:ext>
                  </a:extLst>
                </a:gridCol>
                <a:gridCol w="1241554">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184150">
                <a:tc rowSpan="10">
                  <a:txBody>
                    <a:bodyPr/>
                    <a:lstStyle/>
                    <a:p>
                      <a:pPr algn="ctr" rtl="1">
                        <a:lnSpc>
                          <a:spcPct val="107000"/>
                        </a:lnSpc>
                        <a:spcAft>
                          <a:spcPts val="800"/>
                        </a:spcAft>
                      </a:pPr>
                      <a:r>
                        <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PO2</a:t>
                      </a:r>
                    </a:p>
                  </a:txBody>
                  <a:tcPr marL="68580" marR="68580" marT="9525" marB="0" anchor="ctr">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نصائح</a:t>
                      </a:r>
                      <a:endParaRPr lang="fr-FR" sz="1800" b="1" kern="1200" dirty="0">
                        <a:solidFill>
                          <a:schemeClr val="accent5">
                            <a:lumMod val="50000"/>
                          </a:schemeClr>
                        </a:solidFill>
                        <a:highlight>
                          <a:srgbClr val="FFFF00"/>
                        </a:highlight>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ثلاث جمل للنصح.</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511450353"/>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جملتين للنصح.</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944983225"/>
                  </a:ext>
                </a:extLst>
              </a:tr>
              <a:tr h="32850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جملة واحدة فقط.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351874256"/>
                  </a:ext>
                </a:extLst>
              </a:tr>
              <a:tr h="335661">
                <a:tc vMerge="1">
                  <a:txBody>
                    <a:bodyPr/>
                    <a:lstStyle/>
                    <a:p>
                      <a:endParaRPr lang="fr-FR"/>
                    </a:p>
                  </a:txBody>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توجيه تحذيرات</a:t>
                      </a:r>
                      <a:endParaRPr lang="fr-FR" sz="1800" b="1" kern="1200" dirty="0">
                        <a:solidFill>
                          <a:schemeClr val="accent5">
                            <a:lumMod val="50000"/>
                          </a:schemeClr>
                        </a:solidFill>
                        <a:highlight>
                          <a:srgbClr val="FFFF00"/>
                        </a:highlight>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ثلاث عبارات للتحذير.</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عبارتين للتحذير.</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عبارة  واحدة  للتحذير.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907899338"/>
                  </a:ext>
                </a:extLst>
              </a:tr>
              <a:tr h="16140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على الأكثر (10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22059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5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216414470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0328426-EF93-9B61-371C-3EB2A56774F8}"/>
              </a:ext>
            </a:extLst>
          </p:cNvPr>
          <p:cNvSpPr txBox="1"/>
          <p:nvPr/>
        </p:nvSpPr>
        <p:spPr>
          <a:xfrm>
            <a:off x="335902" y="1256343"/>
            <a:ext cx="8472196" cy="4832092"/>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lang="ar-MA" sz="4400" b="1" dirty="0">
                <a:solidFill>
                  <a:srgbClr val="424D7B"/>
                </a:solidFill>
                <a:latin typeface="Microsoft Uighur" panose="02000000000000000000" pitchFamily="2" charset="-78"/>
                <a:cs typeface="Microsoft Uighur" panose="02000000000000000000" pitchFamily="2" charset="-78"/>
              </a:rPr>
              <a:t>في</a:t>
            </a: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ٱلْمَكْتَبَةِ ٱلْمَدْرَسِيَّةِ، تَنازَعَتْ أَمينَةُ وَبِلالٌ عَلى كِتابٍ وَاحِدٍ أَرادَ كُلٌّ مِنْهُما </a:t>
            </a:r>
            <a:r>
              <a:rPr kumimoji="0" lang="ar-MA" sz="44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ٱسْتِعارَتَهُ</a:t>
            </a: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فِي نَفْسِ ٱلْوَقْتِ. تَصاعَدَ </a:t>
            </a:r>
            <a:r>
              <a:rPr kumimoji="0" lang="ar-MA" sz="44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ٱلْجِدالُ</a:t>
            </a: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بَيْنَهُما وَبَدَتْ عَلَيْهِما عَلاماتُ </a:t>
            </a:r>
            <a:r>
              <a:rPr kumimoji="0" lang="ar-MA" sz="44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ٱلتَّشَنُّجِ</a:t>
            </a: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وَٱلاِحْتِقانِ</a:t>
            </a: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تَحَدَّث لِتُقَدِّم </a:t>
            </a:r>
            <a:r>
              <a:rPr lang="ar-MA" sz="4400" b="1" dirty="0">
                <a:solidFill>
                  <a:srgbClr val="424D7B"/>
                </a:solidFill>
                <a:latin typeface="Microsoft Uighur" panose="02000000000000000000" pitchFamily="2" charset="-78"/>
                <a:cs typeface="Microsoft Uighur" panose="02000000000000000000" pitchFamily="2" charset="-78"/>
              </a:rPr>
              <a:t>لِأَمينَةَ وَبِلالٍ:</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ثَلاثَ نَصائِحَ تُفيدُهُما في إِيجادِ حَلٍّ عادِلٍ يُرْضي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ٱلطَّرَفَيْنِ</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ثَلاثَ تَحْذيراتٍ تُنَبِّهُهُما إِلى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ٱلْأَضْرارِ</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ٱلَّتي قَدْ تَنْجُمُ عَنِ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ٱلتَّنازُعِ</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و ٱلْخِصامِ في فَضاءِ ٱلْمَكْتَبَةِ.</a:t>
            </a:r>
          </a:p>
        </p:txBody>
      </p:sp>
    </p:spTree>
    <p:extLst>
      <p:ext uri="{BB962C8B-B14F-4D97-AF65-F5344CB8AC3E}">
        <p14:creationId xmlns:p14="http://schemas.microsoft.com/office/powerpoint/2010/main" val="247931313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1639-280D-A4DB-326C-0EFE17C972D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48529C8-C3A1-47F4-1D59-E8DE428A8BC7}"/>
              </a:ext>
            </a:extLst>
          </p:cNvPr>
          <p:cNvSpPr>
            <a:spLocks noGrp="1"/>
          </p:cNvSpPr>
          <p:nvPr>
            <p:ph type="title"/>
          </p:nvPr>
        </p:nvSpPr>
        <p:spPr>
          <a:xfrm>
            <a:off x="628650" y="1533796"/>
            <a:ext cx="7886700" cy="720000"/>
          </a:xfrm>
        </p:spPr>
        <p:txBody>
          <a:bodyPr>
            <a:noAutofit/>
          </a:bodyPr>
          <a:lstStyle/>
          <a:p>
            <a:r>
              <a:rPr lang="ar-MA" sz="6000" dirty="0">
                <a:solidFill>
                  <a:srgbClr val="424D7C"/>
                </a:solidFill>
                <a:latin typeface="Microsoft Uighur" panose="02000000000000000000" pitchFamily="2" charset="-78"/>
                <a:cs typeface="Microsoft Uighur" panose="02000000000000000000" pitchFamily="2" charset="-78"/>
              </a:rPr>
              <a:t>دعم ومعالجة </a:t>
            </a:r>
            <a:endParaRPr lang="fr-MA" sz="6000" dirty="0">
              <a:solidFill>
                <a:srgbClr val="424D7C"/>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24ED03F0-F2EE-4E24-1736-5CA079D43B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4338" y="2982511"/>
            <a:ext cx="2035324" cy="2341693"/>
          </a:xfrm>
          <a:prstGeom prst="rect">
            <a:avLst/>
          </a:prstGeom>
        </p:spPr>
      </p:pic>
    </p:spTree>
    <p:extLst>
      <p:ext uri="{BB962C8B-B14F-4D97-AF65-F5344CB8AC3E}">
        <p14:creationId xmlns:p14="http://schemas.microsoft.com/office/powerpoint/2010/main" val="170945935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46A5-926A-DAC9-FEA6-756F47281B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571B438-B482-53A6-3377-00875A677ED2}"/>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سنصحح إنجازاتكم. </a:t>
            </a:r>
          </a:p>
        </p:txBody>
      </p:sp>
      <p:sp>
        <p:nvSpPr>
          <p:cNvPr id="10" name="Rectangle : coins arrondis 9">
            <a:extLst>
              <a:ext uri="{FF2B5EF4-FFF2-40B4-BE49-F238E27FC236}">
                <a16:creationId xmlns:a16="http://schemas.microsoft.com/office/drawing/2014/main" id="{F2BFDCD6-87FE-085C-AAB2-DBA10A2A11C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FBAB1205-6545-9445-6FCB-3620789E87D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9" name="Groupe 8">
            <a:extLst>
              <a:ext uri="{FF2B5EF4-FFF2-40B4-BE49-F238E27FC236}">
                <a16:creationId xmlns:a16="http://schemas.microsoft.com/office/drawing/2014/main" id="{C8A2A9FF-9775-534F-CF11-844DD46DB5A0}"/>
              </a:ext>
            </a:extLst>
          </p:cNvPr>
          <p:cNvGrpSpPr/>
          <p:nvPr/>
        </p:nvGrpSpPr>
        <p:grpSpPr>
          <a:xfrm>
            <a:off x="1291909" y="141535"/>
            <a:ext cx="6234221" cy="322828"/>
            <a:chOff x="1674464" y="136738"/>
            <a:chExt cx="6234221" cy="322828"/>
          </a:xfrm>
        </p:grpSpPr>
        <p:sp>
          <p:nvSpPr>
            <p:cNvPr id="11" name="Rectangle 10">
              <a:extLst>
                <a:ext uri="{FF2B5EF4-FFF2-40B4-BE49-F238E27FC236}">
                  <a16:creationId xmlns:a16="http://schemas.microsoft.com/office/drawing/2014/main" id="{3155F93F-9575-F8DA-9F66-1645B74E6B07}"/>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17888625-8A9D-ECBE-ED17-0FBA3C0D2121}"/>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B0D4E9DB-80A0-6FE1-73EA-6E76C1C2C81B}"/>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B09BD89F-23F5-E513-29BE-5D57DC59D757}"/>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4D0073EB-8DD6-2026-3C0A-20AE72F7DCC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4D510CF8-ED6F-5E07-1431-68885F07BA12}"/>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grpSp>
        <p:nvGrpSpPr>
          <p:cNvPr id="2" name="Groupe 1">
            <a:extLst>
              <a:ext uri="{FF2B5EF4-FFF2-40B4-BE49-F238E27FC236}">
                <a16:creationId xmlns:a16="http://schemas.microsoft.com/office/drawing/2014/main" id="{4CF93B05-7211-9C43-1038-CB33E801C325}"/>
              </a:ext>
            </a:extLst>
          </p:cNvPr>
          <p:cNvGrpSpPr/>
          <p:nvPr/>
        </p:nvGrpSpPr>
        <p:grpSpPr>
          <a:xfrm>
            <a:off x="620004" y="1725340"/>
            <a:ext cx="7301688" cy="4909680"/>
            <a:chOff x="620004" y="1725340"/>
            <a:chExt cx="7301688" cy="4909680"/>
          </a:xfrm>
        </p:grpSpPr>
        <p:pic>
          <p:nvPicPr>
            <p:cNvPr id="7" name="Image 6">
              <a:extLst>
                <a:ext uri="{FF2B5EF4-FFF2-40B4-BE49-F238E27FC236}">
                  <a16:creationId xmlns:a16="http://schemas.microsoft.com/office/drawing/2014/main" id="{B46C2F42-D137-855D-40A2-AEA29A430C8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20004" y="1725340"/>
              <a:ext cx="3452568" cy="4862772"/>
            </a:xfrm>
            <a:prstGeom prst="rect">
              <a:avLst/>
            </a:prstGeom>
          </p:spPr>
        </p:pic>
        <p:sp>
          <p:nvSpPr>
            <p:cNvPr id="8" name="Rectangle : coins arrondis 7">
              <a:extLst>
                <a:ext uri="{FF2B5EF4-FFF2-40B4-BE49-F238E27FC236}">
                  <a16:creationId xmlns:a16="http://schemas.microsoft.com/office/drawing/2014/main" id="{E827EC82-7126-1631-9A52-9E10390B8BF9}"/>
                </a:ext>
              </a:extLst>
            </p:cNvPr>
            <p:cNvSpPr/>
            <p:nvPr/>
          </p:nvSpPr>
          <p:spPr>
            <a:xfrm>
              <a:off x="810083" y="2127379"/>
              <a:ext cx="2970938" cy="2509935"/>
            </a:xfrm>
            <a:prstGeom prst="roundRect">
              <a:avLst>
                <a:gd name="adj" fmla="val 4066"/>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2" name="Image 11">
              <a:extLst>
                <a:ext uri="{FF2B5EF4-FFF2-40B4-BE49-F238E27FC236}">
                  <a16:creationId xmlns:a16="http://schemas.microsoft.com/office/drawing/2014/main" id="{2396AB5B-561B-611E-0C56-86E5EBE58D1E}"/>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4469124" y="1755484"/>
              <a:ext cx="3452568" cy="4879536"/>
            </a:xfrm>
            <a:prstGeom prst="rect">
              <a:avLst/>
            </a:prstGeom>
          </p:spPr>
        </p:pic>
        <p:sp>
          <p:nvSpPr>
            <p:cNvPr id="13" name="Rectangle : coins arrondis 12">
              <a:extLst>
                <a:ext uri="{FF2B5EF4-FFF2-40B4-BE49-F238E27FC236}">
                  <a16:creationId xmlns:a16="http://schemas.microsoft.com/office/drawing/2014/main" id="{A8EE4B92-D7F9-8F33-B6B9-231801350E97}"/>
                </a:ext>
              </a:extLst>
            </p:cNvPr>
            <p:cNvSpPr/>
            <p:nvPr/>
          </p:nvSpPr>
          <p:spPr>
            <a:xfrm>
              <a:off x="4704483" y="5383762"/>
              <a:ext cx="2970938" cy="1017037"/>
            </a:xfrm>
            <a:prstGeom prst="roundRect">
              <a:avLst>
                <a:gd name="adj" fmla="val 4066"/>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Tree>
    <p:extLst>
      <p:ext uri="{BB962C8B-B14F-4D97-AF65-F5344CB8AC3E}">
        <p14:creationId xmlns:p14="http://schemas.microsoft.com/office/powerpoint/2010/main" val="426840016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C8DA6-C3E0-92E1-1592-F0BD4CBD73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BB2B181-6F83-A0E2-BB32-276C726BA3F8}"/>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فقرة الشكل ؟ من يقوم إلى السبورة للتصحيح؟ نصحح جملة </a:t>
            </a:r>
            <a:r>
              <a:rPr lang="ar-MA" sz="2400" b="1" dirty="0" err="1">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جملة</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p>
        </p:txBody>
      </p:sp>
      <p:sp>
        <p:nvSpPr>
          <p:cNvPr id="10" name="Rectangle : coins arrondis 9">
            <a:extLst>
              <a:ext uri="{FF2B5EF4-FFF2-40B4-BE49-F238E27FC236}">
                <a16:creationId xmlns:a16="http://schemas.microsoft.com/office/drawing/2014/main" id="{CE3EDF55-0ABB-654B-CD32-F4EA09038F4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7BEB83F4-3D49-4D37-632D-4A57B706436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0DB7C3D9-DA27-B944-36C0-AAD4FCFF1261}"/>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D5B6822C-C071-10D9-2BE0-E71BEA56B519}"/>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7D486205-27E8-1B4F-F3BC-4C45DF07ACD5}"/>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8A497F71-26C8-6B98-34AB-DB3013FC04B4}"/>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73DDCDA-32A3-20CC-8FB0-F171304E26EB}"/>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6AE4C295-D62E-BF84-3928-D1223AE43BF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2" name="Rectangle 1">
            <a:extLst>
              <a:ext uri="{FF2B5EF4-FFF2-40B4-BE49-F238E27FC236}">
                <a16:creationId xmlns:a16="http://schemas.microsoft.com/office/drawing/2014/main" id="{DA844ACF-09AD-8C78-DF22-26B961E694AC}"/>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6" name="Image 5">
            <a:extLst>
              <a:ext uri="{FF2B5EF4-FFF2-40B4-BE49-F238E27FC236}">
                <a16:creationId xmlns:a16="http://schemas.microsoft.com/office/drawing/2014/main" id="{8FB9E725-F4DE-2FF8-9184-1321729E5A8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59838" y="2425959"/>
            <a:ext cx="8089640" cy="2379306"/>
          </a:xfrm>
          <a:prstGeom prst="rect">
            <a:avLst/>
          </a:prstGeom>
        </p:spPr>
      </p:pic>
    </p:spTree>
    <p:extLst>
      <p:ext uri="{BB962C8B-B14F-4D97-AF65-F5344CB8AC3E}">
        <p14:creationId xmlns:p14="http://schemas.microsoft.com/office/powerpoint/2010/main" val="21539431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DFF1B-5512-8150-9E2A-31A5DF3B92C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158C21-F261-4A89-FCB2-C447AD94B47C}"/>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 من يقرأ؟</a:t>
            </a:r>
          </a:p>
        </p:txBody>
      </p:sp>
      <p:sp>
        <p:nvSpPr>
          <p:cNvPr id="10" name="Rectangle : coins arrondis 9">
            <a:extLst>
              <a:ext uri="{FF2B5EF4-FFF2-40B4-BE49-F238E27FC236}">
                <a16:creationId xmlns:a16="http://schemas.microsoft.com/office/drawing/2014/main" id="{69374827-3C49-883C-635E-3555053D539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7C9C203-DCDC-A6B5-844F-81D6384EDE8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4326E1AE-6B39-30D7-7020-C41AEBE0EADE}"/>
              </a:ext>
            </a:extLst>
          </p:cNvPr>
          <p:cNvGrpSpPr/>
          <p:nvPr/>
        </p:nvGrpSpPr>
        <p:grpSpPr>
          <a:xfrm>
            <a:off x="1291909" y="141535"/>
            <a:ext cx="6234221" cy="322828"/>
            <a:chOff x="1674464" y="136738"/>
            <a:chExt cx="6234221" cy="322828"/>
          </a:xfrm>
        </p:grpSpPr>
        <p:sp>
          <p:nvSpPr>
            <p:cNvPr id="3" name="Rectangle 2">
              <a:extLst>
                <a:ext uri="{FF2B5EF4-FFF2-40B4-BE49-F238E27FC236}">
                  <a16:creationId xmlns:a16="http://schemas.microsoft.com/office/drawing/2014/main" id="{5C3A47F5-3420-B04B-6115-2F56551E7712}"/>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0F623345-77E2-C5DC-F78E-931068938169}"/>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Google Shape;1245;p5">
              <a:extLst>
                <a:ext uri="{FF2B5EF4-FFF2-40B4-BE49-F238E27FC236}">
                  <a16:creationId xmlns:a16="http://schemas.microsoft.com/office/drawing/2014/main" id="{09EB39CB-B6ED-F7E5-5432-3595C1163BB9}"/>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8" name="Google Shape;1244;p5">
              <a:extLst>
                <a:ext uri="{FF2B5EF4-FFF2-40B4-BE49-F238E27FC236}">
                  <a16:creationId xmlns:a16="http://schemas.microsoft.com/office/drawing/2014/main" id="{0A453946-0ADC-26D5-1C24-9CC9589FBE3B}"/>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11" name="Image 10">
              <a:extLst>
                <a:ext uri="{FF2B5EF4-FFF2-40B4-BE49-F238E27FC236}">
                  <a16:creationId xmlns:a16="http://schemas.microsoft.com/office/drawing/2014/main" id="{46F9E20D-FE09-A3ED-F8FC-2CB14548893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12" name="ZoneTexte 11">
            <a:extLst>
              <a:ext uri="{FF2B5EF4-FFF2-40B4-BE49-F238E27FC236}">
                <a16:creationId xmlns:a16="http://schemas.microsoft.com/office/drawing/2014/main" id="{F9A238F7-5967-6F45-E0EA-0E3527DB9529}"/>
              </a:ext>
            </a:extLst>
          </p:cNvPr>
          <p:cNvSpPr txBox="1"/>
          <p:nvPr/>
        </p:nvSpPr>
        <p:spPr>
          <a:xfrm>
            <a:off x="445477" y="2207240"/>
            <a:ext cx="8379436" cy="3785652"/>
          </a:xfrm>
          <a:prstGeom prst="rect">
            <a:avLst/>
          </a:prstGeom>
          <a:noFill/>
        </p:spPr>
        <p:txBody>
          <a:bodyPr wrap="square">
            <a:spAutoFit/>
          </a:bodyPr>
          <a:lstStyle/>
          <a:p>
            <a:pPr marL="0" marR="0" lvl="0" indent="0" algn="just" defTabSz="457200" rtl="1" eaLnBrk="1" fontAlgn="auto" latinLnBrk="0" hangingPunct="1">
              <a:spcBef>
                <a:spcPts val="0"/>
              </a:spcBef>
              <a:spcAft>
                <a:spcPts val="0"/>
              </a:spcAft>
              <a:buClrTx/>
              <a:buSzTx/>
              <a:buFontTx/>
              <a:buNone/>
              <a:tabLst/>
              <a:defRPr/>
            </a:pPr>
            <a:r>
              <a:rPr lang="ar-MA" sz="4000" b="1" dirty="0">
                <a:solidFill>
                  <a:srgbClr val="C00000"/>
                </a:solidFill>
                <a:latin typeface="Microsoft Uighur" panose="02000000000000000000" pitchFamily="2" charset="-78"/>
                <a:cs typeface="Microsoft Uighur" panose="02000000000000000000" pitchFamily="2" charset="-78"/>
              </a:rPr>
              <a:t>دَخَلْتُ </a:t>
            </a:r>
            <a:r>
              <a:rPr lang="ar-MA" sz="4000" b="1" dirty="0" err="1">
                <a:solidFill>
                  <a:srgbClr val="C00000"/>
                </a:solidFill>
                <a:latin typeface="Microsoft Uighur" panose="02000000000000000000" pitchFamily="2" charset="-78"/>
                <a:cs typeface="Microsoft Uighur" panose="02000000000000000000" pitchFamily="2" charset="-78"/>
              </a:rPr>
              <a:t>ٱلْمَحَلَّ</a:t>
            </a:r>
            <a:r>
              <a:rPr lang="ar-MA" sz="4000" b="1" dirty="0">
                <a:solidFill>
                  <a:srgbClr val="C00000"/>
                </a:solidFill>
                <a:latin typeface="Microsoft Uighur" panose="02000000000000000000" pitchFamily="2" charset="-78"/>
                <a:cs typeface="Microsoft Uighur" panose="02000000000000000000" pitchFamily="2" charset="-78"/>
              </a:rPr>
              <a:t> سَعْياً لِلْفَهْمِ، </a:t>
            </a:r>
            <a:r>
              <a:rPr lang="ar-MA" sz="4000" b="1" dirty="0" err="1">
                <a:solidFill>
                  <a:srgbClr val="C00000"/>
                </a:solidFill>
                <a:latin typeface="Microsoft Uighur" panose="02000000000000000000" pitchFamily="2" charset="-78"/>
                <a:cs typeface="Microsoft Uighur" panose="02000000000000000000" pitchFamily="2" charset="-78"/>
              </a:rPr>
              <a:t>فَٱسْتَقْبَلَني</a:t>
            </a:r>
            <a:r>
              <a:rPr lang="ar-MA" sz="4000" b="1" dirty="0">
                <a:solidFill>
                  <a:srgbClr val="C00000"/>
                </a:solidFill>
                <a:latin typeface="Microsoft Uighur" panose="02000000000000000000" pitchFamily="2" charset="-78"/>
                <a:cs typeface="Microsoft Uighur" panose="02000000000000000000" pitchFamily="2" charset="-78"/>
              </a:rPr>
              <a:t> ٱلْمُوَظَّفُ </a:t>
            </a:r>
            <a:r>
              <a:rPr lang="ar-MA" sz="4000" b="1" dirty="0" err="1">
                <a:solidFill>
                  <a:srgbClr val="C00000"/>
                </a:solidFill>
                <a:latin typeface="Microsoft Uighur" panose="02000000000000000000" pitchFamily="2" charset="-78"/>
                <a:cs typeface="Microsoft Uighur" panose="02000000000000000000" pitchFamily="2" charset="-78"/>
              </a:rPr>
              <a:t>ٱسْتِقْبالاً</a:t>
            </a:r>
            <a:r>
              <a:rPr lang="ar-MA" sz="4000" b="1" dirty="0">
                <a:solidFill>
                  <a:srgbClr val="C00000"/>
                </a:solidFill>
                <a:latin typeface="Microsoft Uighur" panose="02000000000000000000" pitchFamily="2" charset="-78"/>
                <a:cs typeface="Microsoft Uighur" panose="02000000000000000000" pitchFamily="2" charset="-78"/>
              </a:rPr>
              <a:t> حَسَناً وَقَدَّمَ لي كُتَيِّباً عَنِ </a:t>
            </a:r>
            <a:r>
              <a:rPr lang="ar-MA" sz="4000" b="1" dirty="0" err="1">
                <a:solidFill>
                  <a:srgbClr val="C00000"/>
                </a:solidFill>
                <a:latin typeface="Microsoft Uighur" panose="02000000000000000000" pitchFamily="2" charset="-78"/>
                <a:cs typeface="Microsoft Uighur" panose="02000000000000000000" pitchFamily="2" charset="-78"/>
              </a:rPr>
              <a:t>ٱلْجِهازِ</a:t>
            </a:r>
            <a:r>
              <a:rPr lang="ar-MA" sz="4000" b="1" dirty="0">
                <a:solidFill>
                  <a:srgbClr val="C00000"/>
                </a:solidFill>
                <a:latin typeface="Microsoft Uighur" panose="02000000000000000000" pitchFamily="2" charset="-78"/>
                <a:cs typeface="Microsoft Uighur" panose="02000000000000000000" pitchFamily="2" charset="-78"/>
              </a:rPr>
              <a:t>. ثُمَّ قالَ لي: "اِقْرَأْ هَذا ٱلدَّليلَ قِراءَةً مُتَأَنِّيَةً، سَتَجِدُ بِداخِلِهِ طَريقَةَ ٱسْتِعْمالِ ٱلْفاكْسِ. لا تَتَرَدَّدْ في طَرْحِ أَسْئِلَتِكَ". عُدْتُ إِلى ٱلْبَيْتِ مُبْتَهِجاً. جَلَسْتُ في غُرْفَتي، ثُمَّ فَتَحْتُ ٱلْكُتَيِّبَ رَغْبَةً في ٱلتَّعَلُّمِ. قَرَأْتُ ٱلتَّعْليماتِ، فَأَدْرَكْتُ أَنَّ ٱلْفاكْسَ ٱخْتِراعٌ عَظيمٌ يَخْتَصِرُ ٱلْوَقْتَ ٱخْتِصاراً كَبيراً.</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563AC7EB-5470-10BF-BF95-0C85C4145B97}"/>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166520499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5519-384C-933E-6B55-4C0A0554B83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3D7CEC5-0A4C-4B88-D503-F9A754983F1E}"/>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الثاني ؟ من يقرأ جوابه؟ هل أنتم متفقون؟ </a:t>
            </a:r>
          </a:p>
        </p:txBody>
      </p:sp>
      <p:sp>
        <p:nvSpPr>
          <p:cNvPr id="10" name="Rectangle : coins arrondis 9">
            <a:extLst>
              <a:ext uri="{FF2B5EF4-FFF2-40B4-BE49-F238E27FC236}">
                <a16:creationId xmlns:a16="http://schemas.microsoft.com/office/drawing/2014/main" id="{B8D55AE4-8690-4AB0-D33B-B996C6F6206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C052AEC5-AC65-9055-7838-33FEC968683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764439EA-7389-62E3-1CF0-33CB0BB1459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AADD4268-E51D-6C5E-6021-0B9218CFBBB5}"/>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16D94D30-A113-4375-149A-939B29C1A56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F7F95978-199C-E860-F32D-7BEAB8A91FB9}"/>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6E26D06F-6D5B-F6B3-68D0-5828C3BF8AA7}"/>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BDF7167-0702-9AEA-DD3A-06655F06BEC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B9374191-BA4C-A6F8-8D68-DD9B07664F5A}"/>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3" name="Image 2">
            <a:extLst>
              <a:ext uri="{FF2B5EF4-FFF2-40B4-BE49-F238E27FC236}">
                <a16:creationId xmlns:a16="http://schemas.microsoft.com/office/drawing/2014/main" id="{090D6A88-5848-C4A6-4E26-8E970CB8F3A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757882" y="2367772"/>
            <a:ext cx="7628236" cy="2122456"/>
          </a:xfrm>
          <a:prstGeom prst="rect">
            <a:avLst/>
          </a:prstGeom>
        </p:spPr>
      </p:pic>
    </p:spTree>
    <p:extLst>
      <p:ext uri="{BB962C8B-B14F-4D97-AF65-F5344CB8AC3E}">
        <p14:creationId xmlns:p14="http://schemas.microsoft.com/office/powerpoint/2010/main" val="401734906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DE24F-D0FC-D06F-3401-A43FB413945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5228E55-78EE-758E-15E0-8F9B2FD75824}"/>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 </a:t>
            </a:r>
          </a:p>
        </p:txBody>
      </p:sp>
      <p:sp>
        <p:nvSpPr>
          <p:cNvPr id="10" name="Rectangle : coins arrondis 9">
            <a:extLst>
              <a:ext uri="{FF2B5EF4-FFF2-40B4-BE49-F238E27FC236}">
                <a16:creationId xmlns:a16="http://schemas.microsoft.com/office/drawing/2014/main" id="{B89A8AEA-D777-2243-AAC3-C8DD18A003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AC7D21C8-D20A-B636-2A0A-7E6DDD5A7E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FA75D842-1FA9-E29D-0275-83729D5D483C}"/>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D0334CD0-4A46-B7DC-097F-3FF74C6FABB2}"/>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AF014F8D-DAD2-52AC-416B-9E1D3E774B72}"/>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6002F574-02D1-4C40-9546-0631325C5866}"/>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6EAC0EB-F263-BE40-53B6-4DD46AFF546A}"/>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2454F9B4-13E2-2C79-A64E-113292CCBEC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12" name="Rectangle 11">
            <a:extLst>
              <a:ext uri="{FF2B5EF4-FFF2-40B4-BE49-F238E27FC236}">
                <a16:creationId xmlns:a16="http://schemas.microsoft.com/office/drawing/2014/main" id="{D427A350-77F6-0F73-E461-32536ABBD53B}"/>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2" name="Image 1">
            <a:extLst>
              <a:ext uri="{FF2B5EF4-FFF2-40B4-BE49-F238E27FC236}">
                <a16:creationId xmlns:a16="http://schemas.microsoft.com/office/drawing/2014/main" id="{80A8D15C-E40D-3A1F-CDC8-B3E427F3A34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757882" y="2367772"/>
            <a:ext cx="7628236" cy="2122456"/>
          </a:xfrm>
          <a:prstGeom prst="rect">
            <a:avLst/>
          </a:prstGeom>
        </p:spPr>
      </p:pic>
      <p:sp>
        <p:nvSpPr>
          <p:cNvPr id="14" name="ZoneTexte 13">
            <a:extLst>
              <a:ext uri="{FF2B5EF4-FFF2-40B4-BE49-F238E27FC236}">
                <a16:creationId xmlns:a16="http://schemas.microsoft.com/office/drawing/2014/main" id="{46F31AA4-1DDC-003A-4070-2FF1251502C2}"/>
              </a:ext>
            </a:extLst>
          </p:cNvPr>
          <p:cNvSpPr txBox="1"/>
          <p:nvPr/>
        </p:nvSpPr>
        <p:spPr>
          <a:xfrm>
            <a:off x="1203649" y="3075057"/>
            <a:ext cx="3842556" cy="707886"/>
          </a:xfrm>
          <a:prstGeom prst="rect">
            <a:avLst/>
          </a:prstGeom>
          <a:noFill/>
        </p:spPr>
        <p:txBody>
          <a:bodyPr wrap="square">
            <a:spAutoFit/>
          </a:bodyPr>
          <a:lstStyle/>
          <a:p>
            <a:pPr algn="r" rtl="1"/>
            <a:r>
              <a:rPr lang="ar-MA" sz="4000" b="1" dirty="0">
                <a:solidFill>
                  <a:srgbClr val="C00000"/>
                </a:solidFill>
                <a:latin typeface="Microsoft Uighur" panose="02000000000000000000" pitchFamily="2" charset="-78"/>
                <a:cs typeface="Microsoft Uighur" panose="02000000000000000000" pitchFamily="2" charset="-78"/>
              </a:rPr>
              <a:t>اِقْرَأْ هَذا ٱلدَّليلَ قِراءَةً مُتَأَنِّيَةً.</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5" name="ZoneTexte 14">
            <a:extLst>
              <a:ext uri="{FF2B5EF4-FFF2-40B4-BE49-F238E27FC236}">
                <a16:creationId xmlns:a16="http://schemas.microsoft.com/office/drawing/2014/main" id="{D63720E3-6172-E0AF-BC20-DF25338DF71A}"/>
              </a:ext>
            </a:extLst>
          </p:cNvPr>
          <p:cNvSpPr txBox="1"/>
          <p:nvPr/>
        </p:nvSpPr>
        <p:spPr>
          <a:xfrm>
            <a:off x="1102822" y="3782042"/>
            <a:ext cx="3842556" cy="707886"/>
          </a:xfrm>
          <a:prstGeom prst="rect">
            <a:avLst/>
          </a:prstGeom>
          <a:noFill/>
        </p:spPr>
        <p:txBody>
          <a:bodyPr wrap="square">
            <a:spAutoFit/>
          </a:bodyPr>
          <a:lstStyle/>
          <a:p>
            <a:pPr algn="r" rtl="1"/>
            <a:r>
              <a:rPr lang="ar-MA" sz="4000" b="1" dirty="0">
                <a:solidFill>
                  <a:srgbClr val="C00000"/>
                </a:solidFill>
                <a:latin typeface="Microsoft Uighur" panose="02000000000000000000" pitchFamily="2" charset="-78"/>
                <a:cs typeface="Microsoft Uighur" panose="02000000000000000000" pitchFamily="2" charset="-78"/>
              </a:rPr>
              <a:t> لا تَتَرَدَّدْ في طَرْحِ أَسْئِلَتِكَ.</a:t>
            </a:r>
            <a:endParaRPr lang="fr-MA"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5233974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2D525-6E44-E9A0-5C6E-0956AAED13D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C260D64-3A34-6A18-CF8A-5074830C007C}"/>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الثالث ؟ من يقرأ جوابه؟ هل أنتم متفقون؟  </a:t>
            </a:r>
          </a:p>
        </p:txBody>
      </p:sp>
      <p:sp>
        <p:nvSpPr>
          <p:cNvPr id="10" name="Rectangle : coins arrondis 9">
            <a:extLst>
              <a:ext uri="{FF2B5EF4-FFF2-40B4-BE49-F238E27FC236}">
                <a16:creationId xmlns:a16="http://schemas.microsoft.com/office/drawing/2014/main" id="{17D0C2C9-F26F-F1E0-4A41-28C4BA99D5A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25F0577-C1AE-A300-EEA8-C8CFD955A7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6EA8785A-2E1D-EEA4-E7EA-1988BBF53E8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F87D722F-C33C-5621-0E2A-534A0C22BCA8}"/>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0733F160-E349-AC23-6275-FE33D05BEAD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143AC7DE-4184-8DA4-65E4-3542CF1AF772}"/>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DA8FCAA8-7757-B6D6-797E-6421830E4291}"/>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DDFDDAA-8947-EE68-48F5-A25186E771E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37AE922D-9323-E5BB-7DD5-EAFEC3DC97CE}"/>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5" name="Image 4">
            <a:extLst>
              <a:ext uri="{FF2B5EF4-FFF2-40B4-BE49-F238E27FC236}">
                <a16:creationId xmlns:a16="http://schemas.microsoft.com/office/drawing/2014/main" id="{C767C4C4-2215-1CB2-EDD0-21F82E4AB89C}"/>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57201" y="2733565"/>
            <a:ext cx="8173617" cy="1950402"/>
          </a:xfrm>
          <a:prstGeom prst="rect">
            <a:avLst/>
          </a:prstGeom>
        </p:spPr>
      </p:pic>
    </p:spTree>
    <p:extLst>
      <p:ext uri="{BB962C8B-B14F-4D97-AF65-F5344CB8AC3E}">
        <p14:creationId xmlns:p14="http://schemas.microsoft.com/office/powerpoint/2010/main" val="174677204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EEDB4-7CBE-1FBF-45E3-75F8CAB6B68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448AD15-EB86-96D2-993A-846B97876D88}"/>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نموذجا للإجابة. صححوا. </a:t>
            </a:r>
          </a:p>
        </p:txBody>
      </p:sp>
      <p:sp>
        <p:nvSpPr>
          <p:cNvPr id="10" name="Rectangle : coins arrondis 9">
            <a:extLst>
              <a:ext uri="{FF2B5EF4-FFF2-40B4-BE49-F238E27FC236}">
                <a16:creationId xmlns:a16="http://schemas.microsoft.com/office/drawing/2014/main" id="{B477413E-BB0C-C970-0310-F1167B7DA43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F0C86A1D-28E1-3771-75F7-3956A963049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857BF67B-DD43-5684-A4B5-829920D78E44}"/>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B2CB80F0-46EB-0F12-1C33-759AE96D7CEC}"/>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AAD1EC18-0640-8BF1-1684-D6B494D9669A}"/>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25EF2848-2EE3-2406-1672-19928BDA15CF}"/>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85A09ADF-996B-5780-80AA-9A91EF3E58C5}"/>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FE97C392-DEBA-FC26-2D5B-4A04B425D1C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31D3A725-8FE3-7814-EE13-9EFC937D6D7F}"/>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5" name="Image 4">
            <a:extLst>
              <a:ext uri="{FF2B5EF4-FFF2-40B4-BE49-F238E27FC236}">
                <a16:creationId xmlns:a16="http://schemas.microsoft.com/office/drawing/2014/main" id="{166F43D5-FD79-D7EA-4F36-1644F784BB1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85191" y="2789549"/>
            <a:ext cx="8173617" cy="1950402"/>
          </a:xfrm>
          <a:prstGeom prst="rect">
            <a:avLst/>
          </a:prstGeom>
        </p:spPr>
      </p:pic>
      <p:sp>
        <p:nvSpPr>
          <p:cNvPr id="7" name="ZoneTexte 6">
            <a:extLst>
              <a:ext uri="{FF2B5EF4-FFF2-40B4-BE49-F238E27FC236}">
                <a16:creationId xmlns:a16="http://schemas.microsoft.com/office/drawing/2014/main" id="{EE4B650C-F14F-AAE4-34CC-8CCFB89B6139}"/>
              </a:ext>
            </a:extLst>
          </p:cNvPr>
          <p:cNvSpPr txBox="1"/>
          <p:nvPr/>
        </p:nvSpPr>
        <p:spPr>
          <a:xfrm>
            <a:off x="5439747" y="3940147"/>
            <a:ext cx="150709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سَعْياً / رَغْبَةً</a:t>
            </a:r>
            <a:endParaRPr kumimoji="0" lang="f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8" name="ZoneTexte 7">
            <a:extLst>
              <a:ext uri="{FF2B5EF4-FFF2-40B4-BE49-F238E27FC236}">
                <a16:creationId xmlns:a16="http://schemas.microsoft.com/office/drawing/2014/main" id="{8489547E-28A4-E68D-95F7-3C933328F297}"/>
              </a:ext>
            </a:extLst>
          </p:cNvPr>
          <p:cNvSpPr txBox="1"/>
          <p:nvPr/>
        </p:nvSpPr>
        <p:spPr>
          <a:xfrm>
            <a:off x="7072603" y="3940147"/>
            <a:ext cx="1381331" cy="1200329"/>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اِسْتِقْبالاً</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اِخْتِصاراً</a:t>
            </a:r>
            <a:endParaRPr kumimoji="0" lang="f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ZoneTexte 8">
            <a:extLst>
              <a:ext uri="{FF2B5EF4-FFF2-40B4-BE49-F238E27FC236}">
                <a16:creationId xmlns:a16="http://schemas.microsoft.com/office/drawing/2014/main" id="{B2D6E4B8-BD6D-FD5D-8696-5AD0E6322B6C}"/>
              </a:ext>
            </a:extLst>
          </p:cNvPr>
          <p:cNvSpPr txBox="1"/>
          <p:nvPr/>
        </p:nvSpPr>
        <p:spPr>
          <a:xfrm>
            <a:off x="3797557" y="3951566"/>
            <a:ext cx="1604866"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عَظيمٌ/ كَبيراً</a:t>
            </a:r>
            <a:endParaRPr kumimoji="0" lang="f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5" name="ZoneTexte 14">
            <a:extLst>
              <a:ext uri="{FF2B5EF4-FFF2-40B4-BE49-F238E27FC236}">
                <a16:creationId xmlns:a16="http://schemas.microsoft.com/office/drawing/2014/main" id="{A0FA5A54-1F74-B2DE-4441-146DFD251013}"/>
              </a:ext>
            </a:extLst>
          </p:cNvPr>
          <p:cNvSpPr txBox="1"/>
          <p:nvPr/>
        </p:nvSpPr>
        <p:spPr>
          <a:xfrm>
            <a:off x="713592" y="3970717"/>
            <a:ext cx="1604866" cy="646331"/>
          </a:xfrm>
          <a:prstGeom prst="rect">
            <a:avLst/>
          </a:prstGeom>
          <a:noFill/>
        </p:spPr>
        <p:txBody>
          <a:bodyPr wrap="square">
            <a:spAutoFit/>
          </a:bodyPr>
          <a:lstStyle/>
          <a:p>
            <a:r>
              <a:rPr lang="ar-MA" sz="3600" b="1" dirty="0">
                <a:solidFill>
                  <a:srgbClr val="C00000"/>
                </a:solidFill>
                <a:latin typeface="Microsoft Uighur" panose="02000000000000000000" pitchFamily="2" charset="-78"/>
                <a:cs typeface="Microsoft Uighur" panose="02000000000000000000" pitchFamily="2" charset="-78"/>
              </a:rPr>
              <a:t>اَلتَّعْليماتِ</a:t>
            </a:r>
            <a:endParaRPr lang="fr-MA" sz="3600" b="1" dirty="0">
              <a:solidFill>
                <a:srgbClr val="C00000"/>
              </a:solidFill>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864D2D5C-3B0E-9479-269A-876A0FF6B957}"/>
              </a:ext>
            </a:extLst>
          </p:cNvPr>
          <p:cNvSpPr txBox="1"/>
          <p:nvPr/>
        </p:nvSpPr>
        <p:spPr>
          <a:xfrm>
            <a:off x="2313594" y="3940146"/>
            <a:ext cx="1176055" cy="646331"/>
          </a:xfrm>
          <a:prstGeom prst="rect">
            <a:avLst/>
          </a:prstGeom>
          <a:noFill/>
        </p:spPr>
        <p:txBody>
          <a:bodyPr wrap="square">
            <a:spAutoFit/>
          </a:bodyPr>
          <a:lstStyle/>
          <a:p>
            <a:r>
              <a:rPr lang="ar-MA" sz="3600" b="1" dirty="0">
                <a:solidFill>
                  <a:srgbClr val="C00000"/>
                </a:solidFill>
                <a:latin typeface="Microsoft Uighur" panose="02000000000000000000" pitchFamily="2" charset="-78"/>
                <a:cs typeface="Microsoft Uighur" panose="02000000000000000000" pitchFamily="2" charset="-78"/>
              </a:rPr>
              <a:t>مُبْتَهِجاً</a:t>
            </a:r>
            <a:endParaRPr lang="fr-MA" sz="36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18638755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90AF5-2A0C-F621-15B3-6092EF44AA0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D79BB69-955C-7B75-2E56-F56BD6F43D45}"/>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الرابع ؟ من يقرأ جوابه؟ هل أنتم متفقون؟  </a:t>
            </a:r>
          </a:p>
        </p:txBody>
      </p:sp>
      <p:sp>
        <p:nvSpPr>
          <p:cNvPr id="10" name="Rectangle : coins arrondis 9">
            <a:extLst>
              <a:ext uri="{FF2B5EF4-FFF2-40B4-BE49-F238E27FC236}">
                <a16:creationId xmlns:a16="http://schemas.microsoft.com/office/drawing/2014/main" id="{6E589B43-5707-1F44-01C5-4C895D19A86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63DAE387-136F-3ABF-CDAF-E3F06C7967E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1E5485DC-6B80-CA76-0689-BC656CE4A85F}"/>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76463DAE-A838-134B-CF1D-B51D1A16ED22}"/>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7250F0BA-31A4-144C-4AB8-8113D2B5E408}"/>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550B0541-788A-D05D-6D4C-283DE5A0D5F5}"/>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3670348B-CD75-B0A6-50A9-871766F37642}"/>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216B229-3D8D-1952-95D7-0EAE9DBBB4F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EA2EC47D-5173-A305-C3AC-CA6FAB529657}"/>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3" name="Image 2">
            <a:extLst>
              <a:ext uri="{FF2B5EF4-FFF2-40B4-BE49-F238E27FC236}">
                <a16:creationId xmlns:a16="http://schemas.microsoft.com/office/drawing/2014/main" id="{F0B773DD-F126-3102-BD5C-83B6CD7CEE4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87326" y="2503089"/>
            <a:ext cx="8169348" cy="2087571"/>
          </a:xfrm>
          <a:prstGeom prst="rect">
            <a:avLst/>
          </a:prstGeom>
        </p:spPr>
      </p:pic>
    </p:spTree>
    <p:extLst>
      <p:ext uri="{BB962C8B-B14F-4D97-AF65-F5344CB8AC3E}">
        <p14:creationId xmlns:p14="http://schemas.microsoft.com/office/powerpoint/2010/main" val="63173084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E0CFC-5D9C-1618-1332-0B86F8D1906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4735851-254C-93FB-C2F5-61ADBC7D3ECB}"/>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9BC2CA94-7DC1-BA37-AB16-77F7FDCF3FA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19E7F657-A99A-A1C0-A798-2298624E8FE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79F14CA1-7505-6616-1084-F23EA642A3BC}"/>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EB9A3FDC-3DE3-B299-0CC9-0F6821204084}"/>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66A59EDF-DE56-B50F-AB38-F2BEDB746D6F}"/>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0E2EB3C7-9631-3E50-2453-1B810387F187}"/>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57CAC314-0FAF-AD00-5823-9537FD3BB70E}"/>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88758FAC-6653-CD4E-602F-8A38357094F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B54C6599-31E3-FB33-CF18-437FDA5B4C66}"/>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3" name="Image 2">
            <a:extLst>
              <a:ext uri="{FF2B5EF4-FFF2-40B4-BE49-F238E27FC236}">
                <a16:creationId xmlns:a16="http://schemas.microsoft.com/office/drawing/2014/main" id="{9D89E068-812B-5143-CA29-301E89EA7B8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87326" y="2503089"/>
            <a:ext cx="8169348" cy="2087571"/>
          </a:xfrm>
          <a:prstGeom prst="rect">
            <a:avLst/>
          </a:prstGeom>
        </p:spPr>
      </p:pic>
      <p:sp>
        <p:nvSpPr>
          <p:cNvPr id="5" name="ZoneTexte 4">
            <a:extLst>
              <a:ext uri="{FF2B5EF4-FFF2-40B4-BE49-F238E27FC236}">
                <a16:creationId xmlns:a16="http://schemas.microsoft.com/office/drawing/2014/main" id="{F50437EE-AE69-43F3-926A-B3A2BA605045}"/>
              </a:ext>
            </a:extLst>
          </p:cNvPr>
          <p:cNvSpPr txBox="1"/>
          <p:nvPr/>
        </p:nvSpPr>
        <p:spPr>
          <a:xfrm>
            <a:off x="2021685" y="3509550"/>
            <a:ext cx="6353171" cy="646331"/>
          </a:xfrm>
          <a:prstGeom prst="rect">
            <a:avLst/>
          </a:prstGeom>
          <a:noFill/>
        </p:spPr>
        <p:txBody>
          <a:bodyPr wrap="square">
            <a:spAutoFit/>
          </a:bodyPr>
          <a:lstStyle/>
          <a:p>
            <a:pPr algn="ctr"/>
            <a:r>
              <a:rPr lang="ar-MA" sz="3600" b="1" dirty="0">
                <a:solidFill>
                  <a:srgbClr val="C00000"/>
                </a:solidFill>
                <a:latin typeface="Microsoft Uighur" panose="02000000000000000000" pitchFamily="2" charset="-78"/>
                <a:cs typeface="Microsoft Uighur" panose="02000000000000000000" pitchFamily="2" charset="-78"/>
              </a:rPr>
              <a:t>عُدْ </a:t>
            </a:r>
            <a:r>
              <a:rPr lang="ar-MA" sz="3600" b="1" dirty="0">
                <a:solidFill>
                  <a:srgbClr val="424D7C"/>
                </a:solidFill>
                <a:latin typeface="Microsoft Uighur" panose="02000000000000000000" pitchFamily="2" charset="-78"/>
                <a:cs typeface="Microsoft Uighur" panose="02000000000000000000" pitchFamily="2" charset="-78"/>
              </a:rPr>
              <a:t>إِلى ٱلْبَيْتِ</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a:solidFill>
                  <a:srgbClr val="424D7C"/>
                </a:solidFill>
                <a:latin typeface="Microsoft Uighur" panose="02000000000000000000" pitchFamily="2" charset="-78"/>
                <a:cs typeface="Microsoft Uighur" panose="02000000000000000000" pitchFamily="2" charset="-78"/>
              </a:rPr>
              <a:t>ثُمَّ</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err="1">
                <a:solidFill>
                  <a:srgbClr val="C00000"/>
                </a:solidFill>
                <a:latin typeface="Microsoft Uighur" panose="02000000000000000000" pitchFamily="2" charset="-78"/>
                <a:cs typeface="Microsoft Uighur" panose="02000000000000000000" pitchFamily="2" charset="-78"/>
              </a:rPr>
              <a:t>ٱجْلِسْ</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a:solidFill>
                  <a:srgbClr val="424D7C"/>
                </a:solidFill>
                <a:latin typeface="Microsoft Uighur" panose="02000000000000000000" pitchFamily="2" charset="-78"/>
                <a:cs typeface="Microsoft Uighur" panose="02000000000000000000" pitchFamily="2" charset="-78"/>
              </a:rPr>
              <a:t>في</a:t>
            </a:r>
            <a:r>
              <a:rPr lang="ar-MA" sz="3600" b="1" dirty="0">
                <a:solidFill>
                  <a:srgbClr val="C00000"/>
                </a:solidFill>
                <a:latin typeface="Microsoft Uighur" panose="02000000000000000000" pitchFamily="2" charset="-78"/>
                <a:cs typeface="Microsoft Uighur" panose="02000000000000000000" pitchFamily="2" charset="-78"/>
              </a:rPr>
              <a:t> غُرْفَتِكَ </a:t>
            </a:r>
            <a:r>
              <a:rPr lang="ar-MA" sz="3600" b="1" dirty="0" err="1">
                <a:solidFill>
                  <a:srgbClr val="C00000"/>
                </a:solidFill>
                <a:latin typeface="Microsoft Uighur" panose="02000000000000000000" pitchFamily="2" charset="-78"/>
                <a:cs typeface="Microsoft Uighur" panose="02000000000000000000" pitchFamily="2" charset="-78"/>
              </a:rPr>
              <a:t>وَٱقْرَأِ</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a:solidFill>
                  <a:srgbClr val="424D7C"/>
                </a:solidFill>
                <a:latin typeface="Microsoft Uighur" panose="02000000000000000000" pitchFamily="2" charset="-78"/>
                <a:cs typeface="Microsoft Uighur" panose="02000000000000000000" pitchFamily="2" charset="-78"/>
              </a:rPr>
              <a:t>ٱلتَّعْليماتِ.</a:t>
            </a:r>
            <a:endParaRPr lang="fr-MA" sz="3600" b="1" dirty="0">
              <a:solidFill>
                <a:srgbClr val="424D7C"/>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CDD3FE21-AEDD-0844-AD3C-0EBB536A5703}"/>
              </a:ext>
            </a:extLst>
          </p:cNvPr>
          <p:cNvSpPr txBox="1"/>
          <p:nvPr/>
        </p:nvSpPr>
        <p:spPr>
          <a:xfrm>
            <a:off x="1739868" y="4012781"/>
            <a:ext cx="6569828" cy="646331"/>
          </a:xfrm>
          <a:prstGeom prst="rect">
            <a:avLst/>
          </a:prstGeom>
          <a:noFill/>
        </p:spPr>
        <p:txBody>
          <a:bodyPr wrap="square">
            <a:spAutoFit/>
          </a:bodyPr>
          <a:lstStyle/>
          <a:p>
            <a:pPr algn="ctr"/>
            <a:r>
              <a:rPr lang="ar-MA" sz="3600" b="1" dirty="0">
                <a:solidFill>
                  <a:srgbClr val="C00000"/>
                </a:solidFill>
                <a:latin typeface="Microsoft Uighur" panose="02000000000000000000" pitchFamily="2" charset="-78"/>
                <a:cs typeface="Microsoft Uighur" panose="02000000000000000000" pitchFamily="2" charset="-78"/>
              </a:rPr>
              <a:t>عودي </a:t>
            </a:r>
            <a:r>
              <a:rPr lang="ar-MA" sz="3600" b="1" dirty="0">
                <a:solidFill>
                  <a:srgbClr val="424D7C"/>
                </a:solidFill>
                <a:latin typeface="Microsoft Uighur" panose="02000000000000000000" pitchFamily="2" charset="-78"/>
                <a:cs typeface="Microsoft Uighur" panose="02000000000000000000" pitchFamily="2" charset="-78"/>
              </a:rPr>
              <a:t>إِلى ٱلْبَيْتِ</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a:solidFill>
                  <a:srgbClr val="424D7C"/>
                </a:solidFill>
                <a:latin typeface="Microsoft Uighur" panose="02000000000000000000" pitchFamily="2" charset="-78"/>
                <a:cs typeface="Microsoft Uighur" panose="02000000000000000000" pitchFamily="2" charset="-78"/>
              </a:rPr>
              <a:t>ثُمَّ</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err="1">
                <a:solidFill>
                  <a:srgbClr val="C00000"/>
                </a:solidFill>
                <a:latin typeface="Microsoft Uighur" panose="02000000000000000000" pitchFamily="2" charset="-78"/>
                <a:cs typeface="Microsoft Uighur" panose="02000000000000000000" pitchFamily="2" charset="-78"/>
              </a:rPr>
              <a:t>ٱجْلِسي</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a:solidFill>
                  <a:srgbClr val="424D7C"/>
                </a:solidFill>
                <a:latin typeface="Microsoft Uighur" panose="02000000000000000000" pitchFamily="2" charset="-78"/>
                <a:cs typeface="Microsoft Uighur" panose="02000000000000000000" pitchFamily="2" charset="-78"/>
              </a:rPr>
              <a:t>في</a:t>
            </a:r>
            <a:r>
              <a:rPr lang="ar-MA" sz="3600" b="1" dirty="0">
                <a:solidFill>
                  <a:srgbClr val="C00000"/>
                </a:solidFill>
                <a:latin typeface="Microsoft Uighur" panose="02000000000000000000" pitchFamily="2" charset="-78"/>
                <a:cs typeface="Microsoft Uighur" panose="02000000000000000000" pitchFamily="2" charset="-78"/>
              </a:rPr>
              <a:t> غُرْفَتِكِ </a:t>
            </a:r>
            <a:r>
              <a:rPr lang="ar-MA" sz="3600" b="1" dirty="0" err="1">
                <a:solidFill>
                  <a:srgbClr val="C00000"/>
                </a:solidFill>
                <a:latin typeface="Microsoft Uighur" panose="02000000000000000000" pitchFamily="2" charset="-78"/>
                <a:cs typeface="Microsoft Uighur" panose="02000000000000000000" pitchFamily="2" charset="-78"/>
              </a:rPr>
              <a:t>وَٱقْرَئي</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a:solidFill>
                  <a:srgbClr val="424D7C"/>
                </a:solidFill>
                <a:latin typeface="Microsoft Uighur" panose="02000000000000000000" pitchFamily="2" charset="-78"/>
                <a:cs typeface="Microsoft Uighur" panose="02000000000000000000" pitchFamily="2" charset="-78"/>
              </a:rPr>
              <a:t>ٱلتَّعْليماتِ.</a:t>
            </a:r>
            <a:endParaRPr lang="fr-MA" sz="36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21373023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1DF30-1C2C-EF3B-8EA7-10E091DAEF2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522BE8-50D5-353D-F76A-DE1A9427A497}"/>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الخامس ؟ من يقرأ جوابه؟ هل أنتم متفقون؟  </a:t>
            </a:r>
          </a:p>
        </p:txBody>
      </p:sp>
      <p:sp>
        <p:nvSpPr>
          <p:cNvPr id="10" name="Rectangle : coins arrondis 9">
            <a:extLst>
              <a:ext uri="{FF2B5EF4-FFF2-40B4-BE49-F238E27FC236}">
                <a16:creationId xmlns:a16="http://schemas.microsoft.com/office/drawing/2014/main" id="{4CB83D47-E4BA-C014-A702-0597426D21B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3C3CB0BA-3210-36C3-8FA8-3C9BB6D8AFF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2A7B3780-8E27-F358-EB6F-C3402D784AB6}"/>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36713D6B-8F58-98A9-6BC3-C8D2A3ECC56D}"/>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EF7E0B69-E712-26E7-BBE4-2D0E6500F0C8}"/>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E7BF3C16-D7D0-7CC0-2656-88FB1583228A}"/>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805A4D7-5FEC-DA35-A69F-8DF3A27AAC8C}"/>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6092E4F1-FC91-205C-4FB5-68A459C04AF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15078033-8C50-148A-07AD-D214D9D3F32E}"/>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5" name="Image 4">
            <a:extLst>
              <a:ext uri="{FF2B5EF4-FFF2-40B4-BE49-F238E27FC236}">
                <a16:creationId xmlns:a16="http://schemas.microsoft.com/office/drawing/2014/main" id="{EB509194-DAAB-041B-D6D1-888D7736F4C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80637" y="2496749"/>
            <a:ext cx="8382726" cy="2834886"/>
          </a:xfrm>
          <a:prstGeom prst="rect">
            <a:avLst/>
          </a:prstGeom>
        </p:spPr>
      </p:pic>
    </p:spTree>
    <p:extLst>
      <p:ext uri="{BB962C8B-B14F-4D97-AF65-F5344CB8AC3E}">
        <p14:creationId xmlns:p14="http://schemas.microsoft.com/office/powerpoint/2010/main" val="105444708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1799-C736-7E89-3ECB-8DB9CA8CECE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A804B3C-FD82-DDE5-A098-A3D004E58BE0}"/>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p>
        </p:txBody>
      </p:sp>
      <p:sp>
        <p:nvSpPr>
          <p:cNvPr id="10" name="Rectangle : coins arrondis 9">
            <a:extLst>
              <a:ext uri="{FF2B5EF4-FFF2-40B4-BE49-F238E27FC236}">
                <a16:creationId xmlns:a16="http://schemas.microsoft.com/office/drawing/2014/main" id="{717A93FA-9319-8471-47BD-0B80EFAC732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C6DF693A-9EF3-02EF-AB27-A6489D8C1E7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C2596FFA-9C9F-F9A6-11B8-9AC98F5FFFD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30575D03-ADBD-4B95-6BC3-7F767FEFAE4E}"/>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D6E4DC2E-641B-5E8C-8446-49885D7BE516}"/>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65081A0F-DE1E-2511-86C8-5F3C2AECC657}"/>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1DFBB5F8-2751-EAD2-620E-374F3392410F}"/>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39B7ABFA-8DA0-5DE0-34F4-3C5315FD5D9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6" name="Rectangle 5">
            <a:extLst>
              <a:ext uri="{FF2B5EF4-FFF2-40B4-BE49-F238E27FC236}">
                <a16:creationId xmlns:a16="http://schemas.microsoft.com/office/drawing/2014/main" id="{B4E879EE-53C4-DACD-38FC-029B916808D2}"/>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2" name="Image 1">
            <a:extLst>
              <a:ext uri="{FF2B5EF4-FFF2-40B4-BE49-F238E27FC236}">
                <a16:creationId xmlns:a16="http://schemas.microsoft.com/office/drawing/2014/main" id="{7461BE4D-33A0-68F7-C78F-A035F93CBB5C}"/>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80637" y="2496749"/>
            <a:ext cx="8382726" cy="2834886"/>
          </a:xfrm>
          <a:prstGeom prst="rect">
            <a:avLst/>
          </a:prstGeom>
        </p:spPr>
      </p:pic>
      <p:sp>
        <p:nvSpPr>
          <p:cNvPr id="8" name="ZoneTexte 7">
            <a:extLst>
              <a:ext uri="{FF2B5EF4-FFF2-40B4-BE49-F238E27FC236}">
                <a16:creationId xmlns:a16="http://schemas.microsoft.com/office/drawing/2014/main" id="{9577AD95-AB72-2291-F8D6-60B29471075B}"/>
              </a:ext>
            </a:extLst>
          </p:cNvPr>
          <p:cNvSpPr txBox="1"/>
          <p:nvPr/>
        </p:nvSpPr>
        <p:spPr>
          <a:xfrm>
            <a:off x="550506" y="2827739"/>
            <a:ext cx="7259216" cy="646331"/>
          </a:xfrm>
          <a:prstGeom prst="rect">
            <a:avLst/>
          </a:prstGeom>
          <a:noFill/>
        </p:spPr>
        <p:txBody>
          <a:bodyPr wrap="square">
            <a:spAutoFit/>
          </a:bodyPr>
          <a:lstStyle/>
          <a:p>
            <a:pPr algn="r" rtl="1"/>
            <a:r>
              <a:rPr lang="ar-MA" sz="3600" b="1" dirty="0">
                <a:solidFill>
                  <a:srgbClr val="C00000"/>
                </a:solidFill>
                <a:latin typeface="Microsoft Uighur" panose="02000000000000000000" pitchFamily="2" charset="-78"/>
                <a:cs typeface="Microsoft Uighur" panose="02000000000000000000" pitchFamily="2" charset="-78"/>
              </a:rPr>
              <a:t>فِعْلٌ ماضٍ مَبْنِيٌّ عَلى ٱلْفَتْحِ.</a:t>
            </a:r>
          </a:p>
        </p:txBody>
      </p:sp>
      <p:sp>
        <p:nvSpPr>
          <p:cNvPr id="14" name="ZoneTexte 13">
            <a:extLst>
              <a:ext uri="{FF2B5EF4-FFF2-40B4-BE49-F238E27FC236}">
                <a16:creationId xmlns:a16="http://schemas.microsoft.com/office/drawing/2014/main" id="{7D4FFC93-26A0-71AB-4F7D-53675AD44194}"/>
              </a:ext>
            </a:extLst>
          </p:cNvPr>
          <p:cNvSpPr txBox="1"/>
          <p:nvPr/>
        </p:nvSpPr>
        <p:spPr>
          <a:xfrm>
            <a:off x="1603310" y="3314466"/>
            <a:ext cx="6321490"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فاعِلٌ مَرْفوعٌ وَعَلامَةُ رَفْعِهِ ٱلضَّمَّةُ ٱلظّاهِرَةُ في آخِرِهِ.</a:t>
            </a:r>
          </a:p>
        </p:txBody>
      </p:sp>
      <p:sp>
        <p:nvSpPr>
          <p:cNvPr id="16" name="ZoneTexte 15">
            <a:extLst>
              <a:ext uri="{FF2B5EF4-FFF2-40B4-BE49-F238E27FC236}">
                <a16:creationId xmlns:a16="http://schemas.microsoft.com/office/drawing/2014/main" id="{7910AA8A-1B86-375A-E94A-51493AEB6E96}"/>
              </a:ext>
            </a:extLst>
          </p:cNvPr>
          <p:cNvSpPr txBox="1"/>
          <p:nvPr/>
        </p:nvSpPr>
        <p:spPr>
          <a:xfrm>
            <a:off x="1176911" y="3752659"/>
            <a:ext cx="6790178"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مَفْعولٌ بِهِ مَنْصوبٌ وَعَلامَةُ نَصْبِهِ ٱلْفَتْحَةُ ٱلظّاهِرَةُ في آخِرِهِ.</a:t>
            </a:r>
          </a:p>
        </p:txBody>
      </p:sp>
      <p:sp>
        <p:nvSpPr>
          <p:cNvPr id="20" name="ZoneTexte 19">
            <a:extLst>
              <a:ext uri="{FF2B5EF4-FFF2-40B4-BE49-F238E27FC236}">
                <a16:creationId xmlns:a16="http://schemas.microsoft.com/office/drawing/2014/main" id="{E5871323-2797-A86A-08FE-5B59B94E71CF}"/>
              </a:ext>
            </a:extLst>
          </p:cNvPr>
          <p:cNvSpPr txBox="1"/>
          <p:nvPr/>
        </p:nvSpPr>
        <p:spPr>
          <a:xfrm>
            <a:off x="867747" y="4239386"/>
            <a:ext cx="7099342"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مَفْعولٌ لِأَجْلِهِ مَنْصوبٌ وَعَلامَةُ نَصْبِهِ ٱلْفَتْحَةُ ٱلظّاهِرَةُ في آخِرِهِ.</a:t>
            </a:r>
          </a:p>
        </p:txBody>
      </p:sp>
      <p:sp>
        <p:nvSpPr>
          <p:cNvPr id="24" name="ZoneTexte 23">
            <a:extLst>
              <a:ext uri="{FF2B5EF4-FFF2-40B4-BE49-F238E27FC236}">
                <a16:creationId xmlns:a16="http://schemas.microsoft.com/office/drawing/2014/main" id="{0800BECD-6523-CF99-4170-6E8316FF49A7}"/>
              </a:ext>
            </a:extLst>
          </p:cNvPr>
          <p:cNvSpPr txBox="1"/>
          <p:nvPr/>
        </p:nvSpPr>
        <p:spPr>
          <a:xfrm>
            <a:off x="5840963" y="4712740"/>
            <a:ext cx="1891782"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جارٌّ وَمَجْرورٌ.</a:t>
            </a:r>
            <a:endParaRPr kumimoji="0" lang="f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74402557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497236" y="3160003"/>
            <a:ext cx="7886700" cy="720000"/>
          </a:xfrm>
        </p:spPr>
        <p:txBody>
          <a:bodyPr>
            <a:normAutofit/>
          </a:bodyPr>
          <a:lstStyle/>
          <a:p>
            <a:r>
              <a:rPr lang="ar-MA" sz="4000" dirty="0">
                <a:solidFill>
                  <a:srgbClr val="424D7B"/>
                </a:solidFill>
              </a:rPr>
              <a:t>اختتام الحصة </a:t>
            </a:r>
            <a:endParaRPr lang="fr-MA" sz="4000" dirty="0"/>
          </a:p>
        </p:txBody>
      </p:sp>
    </p:spTree>
    <p:extLst>
      <p:ext uri="{BB962C8B-B14F-4D97-AF65-F5344CB8AC3E}">
        <p14:creationId xmlns:p14="http://schemas.microsoft.com/office/powerpoint/2010/main" val="2150490187"/>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19994</TotalTime>
  <Words>1291</Words>
  <Application>Microsoft Office PowerPoint</Application>
  <PresentationFormat>Affichage à l'écran (4:3)</PresentationFormat>
  <Paragraphs>235</Paragraphs>
  <Slides>40</Slides>
  <Notes>0</Notes>
  <HiddenSlides>0</HiddenSlides>
  <MMClips>1</MMClips>
  <ScaleCrop>false</ScaleCrop>
  <HeadingPairs>
    <vt:vector size="6" baseType="variant">
      <vt:variant>
        <vt:lpstr>Polices utilisées</vt:lpstr>
      </vt:variant>
      <vt:variant>
        <vt:i4>11</vt:i4>
      </vt:variant>
      <vt:variant>
        <vt:lpstr>Thème</vt:lpstr>
      </vt:variant>
      <vt:variant>
        <vt:i4>10</vt:i4>
      </vt:variant>
      <vt:variant>
        <vt:lpstr>Titres des diapositives</vt:lpstr>
      </vt:variant>
      <vt:variant>
        <vt:i4>40</vt:i4>
      </vt:variant>
    </vt:vector>
  </HeadingPairs>
  <TitlesOfParts>
    <vt:vector size="61" baseType="lpstr">
      <vt:lpstr>Dosis ExtraBold</vt:lpstr>
      <vt:lpstr>Modern Love</vt:lpstr>
      <vt:lpstr>Microsoft Uighur</vt:lpstr>
      <vt:lpstr>Wingdings</vt:lpstr>
      <vt:lpstr>Calibri</vt:lpstr>
      <vt:lpstr>Dosis</vt:lpstr>
      <vt:lpstr>Arial</vt:lpstr>
      <vt:lpstr>Courier New</vt:lpstr>
      <vt:lpstr>Dosis Medium</vt:lpstr>
      <vt:lpstr>Calibri Light</vt:lpstr>
      <vt:lpstr>Dosis SemiBold</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00_Env-Enseignant</vt:lpstr>
      <vt:lpstr>Présentation PowerPoint</vt:lpstr>
      <vt:lpstr>Présentation PowerPoint</vt:lpstr>
      <vt:lpstr>Présentation PowerPoint</vt:lpstr>
      <vt:lpstr>تنظيم حصص الأسبوع الخامس</vt:lpstr>
      <vt:lpstr>هيكلة حصة اليوم الثالث</vt:lpstr>
      <vt:lpstr>  افتتاح الحصة</vt:lpstr>
      <vt:lpstr>مرحبا بكم ، سنبدأ  حصة اللغة العربية.</vt:lpstr>
      <vt:lpstr>ضعوا اللوحة والكراسة في القمطر</vt:lpstr>
      <vt:lpstr>الظواهر اللغوية</vt:lpstr>
      <vt:lpstr>خلال هذه الحصة نتذكر الحال المفردة والنعت الحقيقي.</vt:lpstr>
      <vt:lpstr>من يقرأ؟ من يركب جملة تتضمن مفعولا مطلقا؟ </vt:lpstr>
      <vt:lpstr>من يقرأ؟ من يركب جملة تتضمن مفعولا لأجله؟</vt:lpstr>
      <vt:lpstr>سنتذكر كذلك الفعل الأمر و الفعل المضارع المجزوم.</vt:lpstr>
      <vt:lpstr>من يقرأ؟ من يركب جملة تتضمن فعل أمر؟</vt:lpstr>
      <vt:lpstr>من يقرأ؟ من يركب جملة تتضمن فعلا مضارعا مجزوما؟</vt:lpstr>
      <vt:lpstr>خذوا كراساتكم. سننجز الشكل والأسئلة 1 -2 – 3 -4 - 5  من الصفحتين 121 / 122.</vt:lpstr>
      <vt:lpstr>أمامكم 30 دقيقة للإنجاز.  أثناء ذلك سأنادي على 6 منكم للتقويم الشفوي. </vt:lpstr>
      <vt:lpstr>يتم فصل جهاز الحاسوب عن المسلاط.</vt:lpstr>
      <vt:lpstr>Présentation PowerPoint</vt:lpstr>
      <vt:lpstr>رائز الطلاقة</vt:lpstr>
      <vt:lpstr>موجهات تمرير رائز الطلاقة</vt:lpstr>
      <vt:lpstr>معايير تصحيح الطلاقة</vt:lpstr>
      <vt:lpstr>Présentation PowerPoint</vt:lpstr>
      <vt:lpstr>وضعية تقويم التحدث</vt:lpstr>
      <vt:lpstr>موجهات تمرير رائز التحدث</vt:lpstr>
      <vt:lpstr>Présentation PowerPoint</vt:lpstr>
      <vt:lpstr>Présentation PowerPoint</vt:lpstr>
      <vt:lpstr>دعم ومعالجة </vt:lpstr>
      <vt:lpstr>انتبهوا الآن. سنصحح إنجازاتكم. </vt:lpstr>
      <vt:lpstr> من يقرأ فقرة الشكل ؟ من يقوم إلى السبورة للتصحيح؟ نصحح جملة جملة. </vt:lpstr>
      <vt:lpstr> صححوا. من يقرأ؟</vt:lpstr>
      <vt:lpstr> من يقرأ السؤال الثاني ؟ من يقرأ جوابه؟ هل أنتم متفقون؟ </vt:lpstr>
      <vt:lpstr> صححوا. </vt:lpstr>
      <vt:lpstr> من يقرأ السؤال الثالث ؟ من يقرأ جوابه؟ هل أنتم متفقون؟  </vt:lpstr>
      <vt:lpstr>إليكم نموذجا للإجابة. صححوا. </vt:lpstr>
      <vt:lpstr> من يقرأ السؤال الرابع ؟ من يقرأ جوابه؟ هل أنتم متفقون؟  </vt:lpstr>
      <vt:lpstr> صححوا.</vt:lpstr>
      <vt:lpstr> من يقرأ السؤال الخامس ؟ من يقرأ جوابه؟ هل أنتم متفقون؟  </vt:lpstr>
      <vt:lpstr>صححوا.</vt:lpstr>
      <vt:lpstr>اختتام الحصة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262</cp:revision>
  <cp:lastPrinted>2025-11-10T15:58:57Z</cp:lastPrinted>
  <dcterms:created xsi:type="dcterms:W3CDTF">2023-09-20T21:35:22Z</dcterms:created>
  <dcterms:modified xsi:type="dcterms:W3CDTF">2026-04-22T07:22:21Z</dcterms:modified>
</cp:coreProperties>
</file>