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8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9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53" r:id="rId10"/>
  </p:sldMasterIdLst>
  <p:notesMasterIdLst>
    <p:notesMasterId r:id="rId55"/>
  </p:notesMasterIdLst>
  <p:sldIdLst>
    <p:sldId id="2147482920" r:id="rId11"/>
    <p:sldId id="2147482885" r:id="rId12"/>
    <p:sldId id="2147482604" r:id="rId13"/>
    <p:sldId id="2147482772" r:id="rId14"/>
    <p:sldId id="2147482814" r:id="rId15"/>
    <p:sldId id="2147482691" r:id="rId16"/>
    <p:sldId id="2147482463" r:id="rId17"/>
    <p:sldId id="2147482765" r:id="rId18"/>
    <p:sldId id="2147482887" r:id="rId19"/>
    <p:sldId id="2147482767" r:id="rId20"/>
    <p:sldId id="2147482783" r:id="rId21"/>
    <p:sldId id="2147482937" r:id="rId22"/>
    <p:sldId id="2147482938" r:id="rId23"/>
    <p:sldId id="2147482888" r:id="rId24"/>
    <p:sldId id="2147482916" r:id="rId25"/>
    <p:sldId id="2147482891" r:id="rId26"/>
    <p:sldId id="2147482835" r:id="rId27"/>
    <p:sldId id="2147482879" r:id="rId28"/>
    <p:sldId id="2147482807" r:id="rId29"/>
    <p:sldId id="2147482808" r:id="rId30"/>
    <p:sldId id="2147482760" r:id="rId31"/>
    <p:sldId id="2147482892" r:id="rId32"/>
    <p:sldId id="2147482758" r:id="rId33"/>
    <p:sldId id="2147482939" r:id="rId34"/>
    <p:sldId id="2147482940" r:id="rId35"/>
    <p:sldId id="2147482895" r:id="rId36"/>
    <p:sldId id="2147482893" r:id="rId37"/>
    <p:sldId id="2147482919" r:id="rId38"/>
    <p:sldId id="2147482924" r:id="rId39"/>
    <p:sldId id="2147482925" r:id="rId40"/>
    <p:sldId id="2147482926" r:id="rId41"/>
    <p:sldId id="2147482927" r:id="rId42"/>
    <p:sldId id="2147482928" r:id="rId43"/>
    <p:sldId id="2147482929" r:id="rId44"/>
    <p:sldId id="2147482930" r:id="rId45"/>
    <p:sldId id="2147482931" r:id="rId46"/>
    <p:sldId id="2147482932" r:id="rId47"/>
    <p:sldId id="2147482933" r:id="rId48"/>
    <p:sldId id="2147482943" r:id="rId49"/>
    <p:sldId id="2147482941" r:id="rId50"/>
    <p:sldId id="2147482934" r:id="rId51"/>
    <p:sldId id="2147482935" r:id="rId52"/>
    <p:sldId id="2147482942" r:id="rId53"/>
    <p:sldId id="2147482616" r:id="rId5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4150" userDrawn="1">
          <p15:clr>
            <a:srgbClr val="A4A3A4"/>
          </p15:clr>
        </p15:guide>
        <p15:guide id="3" pos="3356" userDrawn="1">
          <p15:clr>
            <a:srgbClr val="A4A3A4"/>
          </p15:clr>
        </p15:guide>
        <p15:guide id="4" pos="2358" userDrawn="1">
          <p15:clr>
            <a:srgbClr val="A4A3A4"/>
          </p15:clr>
        </p15:guide>
        <p15:guide id="7" pos="113" userDrawn="1">
          <p15:clr>
            <a:srgbClr val="A4A3A4"/>
          </p15:clr>
        </p15:guide>
        <p15:guide id="8" orient="horz" pos="2818" userDrawn="1">
          <p15:clr>
            <a:srgbClr val="A4A3A4"/>
          </p15:clr>
        </p15:guide>
        <p15:guide id="9" orient="horz" pos="4110" userDrawn="1">
          <p15:clr>
            <a:srgbClr val="A4A3A4"/>
          </p15:clr>
        </p15:guide>
        <p15:guide id="10" orient="horz" pos="2228" userDrawn="1">
          <p15:clr>
            <a:srgbClr val="A4A3A4"/>
          </p15:clr>
        </p15:guide>
        <p15:guide id="11" pos="3243" userDrawn="1">
          <p15:clr>
            <a:srgbClr val="A4A3A4"/>
          </p15:clr>
        </p15:guide>
        <p15:guide id="12" pos="30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1E3F48"/>
    <a:srgbClr val="ECFEFC"/>
    <a:srgbClr val="00ACA4"/>
    <a:srgbClr val="555F87"/>
    <a:srgbClr val="7FB9BE"/>
    <a:srgbClr val="ECF8FB"/>
    <a:srgbClr val="F6F6F6"/>
    <a:srgbClr val="10658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99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65" y="48"/>
      </p:cViewPr>
      <p:guideLst>
        <p:guide pos="4626"/>
        <p:guide pos="4150"/>
        <p:guide pos="3356"/>
        <p:guide pos="2358"/>
        <p:guide pos="113"/>
        <p:guide orient="horz" pos="2818"/>
        <p:guide orient="horz" pos="4110"/>
        <p:guide orient="horz" pos="2228"/>
        <p:guide pos="3243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tableStyles" Target="tableStyle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27454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18826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3971095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39805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25850023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73588335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222241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80649658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70640664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3614320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0222108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887034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557046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6312177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97678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686600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0446756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255415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08913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527415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204460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23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slideLayout" Target="../slideLayouts/slideLayout15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slideLayout" Target="../slideLayouts/slideLayout180.xml"/><Relationship Id="rId18" Type="http://schemas.openxmlformats.org/officeDocument/2006/relationships/slideLayout" Target="../slideLayouts/slideLayout185.xml"/><Relationship Id="rId3" Type="http://schemas.openxmlformats.org/officeDocument/2006/relationships/slideLayout" Target="../slideLayouts/slideLayout170.xml"/><Relationship Id="rId21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74.xml"/><Relationship Id="rId12" Type="http://schemas.openxmlformats.org/officeDocument/2006/relationships/slideLayout" Target="../slideLayouts/slideLayout179.xml"/><Relationship Id="rId17" Type="http://schemas.openxmlformats.org/officeDocument/2006/relationships/slideLayout" Target="../slideLayouts/slideLayout184.xml"/><Relationship Id="rId2" Type="http://schemas.openxmlformats.org/officeDocument/2006/relationships/slideLayout" Target="../slideLayouts/slideLayout169.xml"/><Relationship Id="rId16" Type="http://schemas.openxmlformats.org/officeDocument/2006/relationships/slideLayout" Target="../slideLayouts/slideLayout183.xml"/><Relationship Id="rId20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5" Type="http://schemas.openxmlformats.org/officeDocument/2006/relationships/slideLayout" Target="../slideLayouts/slideLayout182.xml"/><Relationship Id="rId23" Type="http://schemas.openxmlformats.org/officeDocument/2006/relationships/image" Target="../media/image21.jpg"/><Relationship Id="rId10" Type="http://schemas.openxmlformats.org/officeDocument/2006/relationships/slideLayout" Target="../slideLayouts/slideLayout177.xml"/><Relationship Id="rId19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openxmlformats.org/officeDocument/2006/relationships/slideLayout" Target="../slideLayouts/slideLayout181.xml"/><Relationship Id="rId22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17/04/2026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745" r:id="rId13"/>
    <p:sldLayoutId id="214748374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1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1" r:id="rId18"/>
    <p:sldLayoutId id="2147483872" r:id="rId19"/>
    <p:sldLayoutId id="2147483873" r:id="rId20"/>
    <p:sldLayoutId id="2147483874" r:id="rId2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6.png"/><Relationship Id="rId5" Type="http://schemas.openxmlformats.org/officeDocument/2006/relationships/image" Target="../media/image46.jpeg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microsoft.com/office/2007/relationships/hdphoto" Target="../media/hdphoto9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1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microsoft.com/office/2007/relationships/hdphoto" Target="../media/hdphoto10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2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microsoft.com/office/2007/relationships/hdphoto" Target="../media/hdphoto11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microsoft.com/office/2007/relationships/hdphoto" Target="../media/hdphoto11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microsoft.com/office/2007/relationships/hdphoto" Target="../media/hdphoto11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3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microsoft.com/office/2007/relationships/hdphoto" Target="../media/hdphoto12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7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microsoft.com/office/2007/relationships/hdphoto" Target="../media/hdphoto12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7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microsoft.com/office/2007/relationships/hdphoto" Target="../media/hdphoto13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8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7" Type="http://schemas.openxmlformats.org/officeDocument/2006/relationships/image" Target="../media/image4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microsoft.com/office/2007/relationships/hdphoto" Target="../media/hdphoto14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microsoft.com/office/2007/relationships/hdphoto" Target="../media/hdphoto14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9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microsoft.com/office/2007/relationships/hdphoto" Target="../media/hdphoto15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0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microsoft.com/office/2007/relationships/hdphoto" Target="../media/hdphoto15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0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1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1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2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2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microsoft.com/office/2007/relationships/hdphoto" Target="../media/hdphoto16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3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9F7049E-6BA3-2AB6-3FD5-12916DE1CC34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A56A20C-CAA8-2706-8AF6-CFF00D171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42" b="3426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B9BFA3E-2E1A-0CA5-7E9E-FBEF4B438A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80206" y="3321699"/>
              <a:ext cx="2352279" cy="8055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5582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BAD3C-E354-E267-E966-6D4AF01CC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37FBBBEC-229D-2861-1D45-AA1C61E96F39}"/>
              </a:ext>
            </a:extLst>
          </p:cNvPr>
          <p:cNvSpPr txBox="1">
            <a:spLocks/>
          </p:cNvSpPr>
          <p:nvPr/>
        </p:nvSpPr>
        <p:spPr>
          <a:xfrm>
            <a:off x="1399593" y="209193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400" dirty="0"/>
              <a:t>بالموازاة مع انشغال المتعلمين بأنشطة المراجعة يتم تمرير روائز الطلاقة و التحدث فرديا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BF011419-769A-9532-22D0-8E1B06491EE5}"/>
              </a:ext>
            </a:extLst>
          </p:cNvPr>
          <p:cNvSpPr txBox="1">
            <a:spLocks/>
          </p:cNvSpPr>
          <p:nvPr/>
        </p:nvSpPr>
        <p:spPr>
          <a:xfrm>
            <a:off x="1730828" y="815794"/>
            <a:ext cx="5682343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حصص الأسبوع الخامس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0F6411D6-DE9F-50FC-271A-9039BDC46879}"/>
              </a:ext>
            </a:extLst>
          </p:cNvPr>
          <p:cNvSpPr txBox="1">
            <a:spLocks/>
          </p:cNvSpPr>
          <p:nvPr/>
        </p:nvSpPr>
        <p:spPr>
          <a:xfrm>
            <a:off x="1399593" y="138862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dirty="0"/>
              <a:t>تخصص الحصص لأنشطة المراجعة والتوليف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53D90E25-CEFC-661F-C78F-8C5A641F8E93}"/>
              </a:ext>
            </a:extLst>
          </p:cNvPr>
          <p:cNvSpPr txBox="1">
            <a:spLocks/>
          </p:cNvSpPr>
          <p:nvPr/>
        </p:nvSpPr>
        <p:spPr>
          <a:xfrm>
            <a:off x="1399593" y="279523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الأستاذ(ة) 5 إلى 6 متعلمين خلال كل حصة بما يضمن استكمال التمرير خلال الأسبوع؛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10990AC9-E43E-8082-0456-144EB67F21B9}"/>
              </a:ext>
            </a:extLst>
          </p:cNvPr>
          <p:cNvSpPr txBox="1">
            <a:spLocks/>
          </p:cNvSpPr>
          <p:nvPr/>
        </p:nvSpPr>
        <p:spPr>
          <a:xfrm>
            <a:off x="1399593" y="34985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400" dirty="0"/>
              <a:t>تمرر روائز الطلاقة و التحدث خلال جلسة واحدة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8640E755-4510-6303-13BE-E3AE20D1B51A}"/>
              </a:ext>
            </a:extLst>
          </p:cNvPr>
          <p:cNvSpPr txBox="1">
            <a:spLocks/>
          </p:cNvSpPr>
          <p:nvPr/>
        </p:nvSpPr>
        <p:spPr>
          <a:xfrm>
            <a:off x="1399593" y="493821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تصحح أنشطة المراجعة والتوليف بشكل جماعي؛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2F9C63EB-6ABD-15C5-490B-9B354CBFF1D6}"/>
              </a:ext>
            </a:extLst>
          </p:cNvPr>
          <p:cNvSpPr txBox="1">
            <a:spLocks/>
          </p:cNvSpPr>
          <p:nvPr/>
        </p:nvSpPr>
        <p:spPr>
          <a:xfrm>
            <a:off x="1399593" y="422051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200" dirty="0"/>
              <a:t>بالنسبة للمتعلمين في وضعية إعاقة يكيف الأستاذ(ة) روائز الطلاقة و التحدث حسب نوع القصور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197E1457-D14C-BCE2-41CB-8D27D25925A1}"/>
              </a:ext>
            </a:extLst>
          </p:cNvPr>
          <p:cNvSpPr txBox="1">
            <a:spLocks/>
          </p:cNvSpPr>
          <p:nvPr/>
        </p:nvSpPr>
        <p:spPr>
          <a:xfrm>
            <a:off x="1399593" y="5658052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قبل الشروع في تقويم الطلاقة والتحدث يتم فصل الحاسوب عن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المسلاط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168663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الخامس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81276"/>
            <a:ext cx="3831420" cy="1362012"/>
          </a:xfrm>
          <a:prstGeom prst="rect">
            <a:avLst/>
          </a:prstGeom>
        </p:spPr>
      </p:pic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352183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683930" y="1905804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474F71"/>
                  </a:solidFill>
                  <a:latin typeface="Dosis ExtraBold" pitchFamily="2" charset="0"/>
                  <a:cs typeface="Arial" panose="020B0604020202020204" pitchFamily="34" charset="0"/>
                </a:rPr>
                <a:t>اليوم</a:t>
              </a:r>
              <a:r>
                <a:rPr lang="fr-MA" sz="1600" b="1" dirty="0">
                  <a:solidFill>
                    <a:srgbClr val="474F71"/>
                  </a:solidFill>
                  <a:latin typeface="Dosis ExtraBold" pitchFamily="2" charset="0"/>
                  <a:cs typeface="Arial" panose="020B0604020202020204" pitchFamily="34" charset="0"/>
                </a:rPr>
                <a:t>1 - </a:t>
              </a:r>
              <a:endParaRPr lang="ar-MA" sz="1600" b="1" dirty="0">
                <a:solidFill>
                  <a:srgbClr val="474F71"/>
                </a:solidFill>
                <a:latin typeface="Dosis ExtraBold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 الطلاقة والتحدث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المراجعة والتوليف (الإنتاج الكتابي). 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23389" y="393681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تقويم  الطلاقة والتحدث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أنشطة المراجعة والتوليف ( فهم المقروء)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 الطلاقة والتحدث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الإثرائية.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 الطلاقة والتحدث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المراجعة والتوليف ( التراكيب والصرف والتحويل).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6319706-A3F7-DD3E-C2E6-DC33739FD8F8}"/>
              </a:ext>
            </a:extLst>
          </p:cNvPr>
          <p:cNvSpPr txBox="1">
            <a:spLocks/>
          </p:cNvSpPr>
          <p:nvPr/>
        </p:nvSpPr>
        <p:spPr>
          <a:xfrm>
            <a:off x="4879350" y="2335056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</a:t>
            </a:r>
            <a:r>
              <a:rPr lang="fr-FR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الطلاقة والتحدث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والتوليف ( المعجم والأساليب</a:t>
            </a: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endParaRPr lang="ar-MA" sz="1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3C6DAED7-AAEC-E13A-DF61-F29F7104EFB8}"/>
              </a:ext>
            </a:extLst>
          </p:cNvPr>
          <p:cNvSpPr txBox="1">
            <a:spLocks/>
          </p:cNvSpPr>
          <p:nvPr/>
        </p:nvSpPr>
        <p:spPr>
          <a:xfrm>
            <a:off x="864280" y="2376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 الطلاقة والتحدث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المراجعة والتوليف ( الإملاء – الإنتاج الكتابي). </a:t>
            </a:r>
          </a:p>
        </p:txBody>
      </p:sp>
    </p:spTree>
    <p:extLst>
      <p:ext uri="{BB962C8B-B14F-4D97-AF65-F5344CB8AC3E}">
        <p14:creationId xmlns:p14="http://schemas.microsoft.com/office/powerpoint/2010/main" val="3930094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910A5-7D9F-84B3-C075-7ADF56251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A93389F-94C2-D315-E94D-788C61E49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295" y="1885373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 الثاني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A18A53-D4D3-EE02-C84F-5A6C25FD1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2963896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561EBEB-E000-2DD6-1857-875FB31358BD}"/>
              </a:ext>
            </a:extLst>
          </p:cNvPr>
          <p:cNvSpPr txBox="1">
            <a:spLocks/>
          </p:cNvSpPr>
          <p:nvPr/>
        </p:nvSpPr>
        <p:spPr>
          <a:xfrm>
            <a:off x="3527254" y="649369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تقويم مكتسبات المرحلة 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4D5FCA8-41B5-8A68-21F8-81EC14C4850B}"/>
              </a:ext>
            </a:extLst>
          </p:cNvPr>
          <p:cNvSpPr txBox="1"/>
          <p:nvPr/>
        </p:nvSpPr>
        <p:spPr>
          <a:xfrm>
            <a:off x="2369976" y="3058837"/>
            <a:ext cx="4115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01 -  أنشطة المراجعة والتوليف / تقويم</a:t>
            </a:r>
            <a:r>
              <a:rPr kumimoji="0" lang="ar-MA" sz="20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الطلاقة والتحدث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8326B51-1B53-5563-1234-66AAB79835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28766" y="3126831"/>
            <a:ext cx="536339" cy="54000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D9A8FDD-8D3F-2050-E7CE-15FA67E28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4148287"/>
            <a:ext cx="5561378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89C160-C112-9F5D-6066-E8A9C2D77169}"/>
              </a:ext>
            </a:extLst>
          </p:cNvPr>
          <p:cNvSpPr txBox="1">
            <a:spLocks/>
          </p:cNvSpPr>
          <p:nvPr/>
        </p:nvSpPr>
        <p:spPr>
          <a:xfrm>
            <a:off x="2075249" y="464867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فهم المقروء (2)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6F5408A-DFBB-5509-F422-8BA787520300}"/>
              </a:ext>
            </a:extLst>
          </p:cNvPr>
          <p:cNvSpPr txBox="1"/>
          <p:nvPr/>
        </p:nvSpPr>
        <p:spPr>
          <a:xfrm>
            <a:off x="2817753" y="4284931"/>
            <a:ext cx="37625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والتوليف / تقويم الطلاقة والتحدث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DF20408-1903-ACED-7998-17D1E60B3A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10198" y="4335216"/>
            <a:ext cx="536339" cy="540000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84639C1-9C0A-BF84-DCF7-828C22E22207}"/>
              </a:ext>
            </a:extLst>
          </p:cNvPr>
          <p:cNvSpPr txBox="1">
            <a:spLocks/>
          </p:cNvSpPr>
          <p:nvPr/>
        </p:nvSpPr>
        <p:spPr>
          <a:xfrm>
            <a:off x="2117161" y="332483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فهم المقروء (1)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EA10DDF-7DDD-ED20-2BA0-395F576046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321" y="2756703"/>
            <a:ext cx="584339" cy="67229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49D8BA0-51B3-31CF-4062-992111A6BE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695" y="4000913"/>
            <a:ext cx="584339" cy="67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9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1" grpId="0"/>
      <p:bldP spid="1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3DC6FA-0548-6F4B-393F-1221E5B989E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E104A4-5A63-92CF-CEDB-08700F722EC2}"/>
              </a:ext>
            </a:extLst>
          </p:cNvPr>
          <p:cNvGrpSpPr/>
          <p:nvPr/>
        </p:nvGrpSpPr>
        <p:grpSpPr>
          <a:xfrm>
            <a:off x="1674464" y="136738"/>
            <a:ext cx="6234221" cy="322828"/>
            <a:chOff x="1674464" y="136738"/>
            <a:chExt cx="6234221" cy="32282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3194E61-FEA4-EC5F-CE10-A70C30C6790E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567CC5B-0B3E-08EA-BA64-E6373FB53EA8}"/>
                </a:ext>
              </a:extLst>
            </p:cNvPr>
            <p:cNvSpPr>
              <a:spLocks/>
            </p:cNvSpPr>
            <p:nvPr/>
          </p:nvSpPr>
          <p:spPr>
            <a:xfrm>
              <a:off x="3999469" y="1534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فهم المقروء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9BA09D1-49E7-CC2A-C6F0-6210005BC3AA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19" name="Google Shape;1245;p5">
              <a:extLst>
                <a:ext uri="{FF2B5EF4-FFF2-40B4-BE49-F238E27FC236}">
                  <a16:creationId xmlns:a16="http://schemas.microsoft.com/office/drawing/2014/main" id="{C00092D4-24B4-4BA5-0824-201E49E61DFC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1244;p5">
              <a:extLst>
                <a:ext uri="{FF2B5EF4-FFF2-40B4-BE49-F238E27FC236}">
                  <a16:creationId xmlns:a16="http://schemas.microsoft.com/office/drawing/2014/main" id="{B3460023-E5D5-2D00-2AA6-4BD17A23E36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FD90AAE-D5C5-66F1-BB50-559A7FD55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A8A3C84C-CC8C-BD52-176B-06B1445E18F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81134" y="2096321"/>
            <a:ext cx="5416041" cy="3973924"/>
          </a:xfrm>
          <a:prstGeom prst="roundRect">
            <a:avLst>
              <a:gd name="adj" fmla="val 11828"/>
            </a:avLst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39290-E317-6936-71FD-9D17379A8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83822B6-CC35-F05C-F005-BBBC0573D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F280B6D-05E8-49A2-91BA-52E74EBB76D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1653AE7A-17D5-3768-7092-97E2289EDC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18" name="Espace réservé pour une image  46">
            <a:extLst>
              <a:ext uri="{FF2B5EF4-FFF2-40B4-BE49-F238E27FC236}">
                <a16:creationId xmlns:a16="http://schemas.microsoft.com/office/drawing/2014/main" id="{F134BEB8-EC53-9622-863D-02B02771EF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E814472-87B6-1B80-48C5-8A8976E84A95}"/>
              </a:ext>
            </a:extLst>
          </p:cNvPr>
          <p:cNvGrpSpPr/>
          <p:nvPr/>
        </p:nvGrpSpPr>
        <p:grpSpPr>
          <a:xfrm>
            <a:off x="1291909" y="141535"/>
            <a:ext cx="6234221" cy="322828"/>
            <a:chOff x="1674464" y="136738"/>
            <a:chExt cx="6234221" cy="32282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91B6840-00C9-1500-342B-636C73771428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982A71F-3592-1DFF-DDB3-A2117CC5C761}"/>
                </a:ext>
              </a:extLst>
            </p:cNvPr>
            <p:cNvSpPr>
              <a:spLocks/>
            </p:cNvSpPr>
            <p:nvPr/>
          </p:nvSpPr>
          <p:spPr>
            <a:xfrm>
              <a:off x="3999469" y="1534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فهم المقروء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F883258-6FB8-557A-2CD8-B7FE0EF1086F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19" name="Google Shape;1245;p5">
              <a:extLst>
                <a:ext uri="{FF2B5EF4-FFF2-40B4-BE49-F238E27FC236}">
                  <a16:creationId xmlns:a16="http://schemas.microsoft.com/office/drawing/2014/main" id="{56D40783-8D16-D336-6BF3-014F652F1275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1244;p5">
              <a:extLst>
                <a:ext uri="{FF2B5EF4-FFF2-40B4-BE49-F238E27FC236}">
                  <a16:creationId xmlns:a16="http://schemas.microsoft.com/office/drawing/2014/main" id="{D6BBA92F-91E0-0DAD-4A09-48F877215C5D}"/>
                </a:ext>
              </a:extLst>
            </p:cNvPr>
            <p:cNvPicPr preferRelativeResize="0"/>
            <p:nvPr/>
          </p:nvPicPr>
          <p:blipFill rotWithShape="1">
            <a:blip r:embed="rId7">
              <a:alphaModFix amt="20000"/>
            </a:blip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BA2B2F-7693-23B9-06D4-092D4EA57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00180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70878-4B73-C76B-8ABA-470FA4F72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115A95A9-97AB-BD07-4366-4AC080AE3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المقروء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9E7182A-38D5-8D4B-5088-8B6FD100B7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62943"/>
            <a:ext cx="7789894" cy="2475869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302832B-2812-A92D-29A5-4CB4780B7C52}"/>
              </a:ext>
            </a:extLst>
          </p:cNvPr>
          <p:cNvSpPr txBox="1"/>
          <p:nvPr/>
        </p:nvSpPr>
        <p:spPr>
          <a:xfrm>
            <a:off x="6242604" y="1720336"/>
            <a:ext cx="7889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الفهم: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B0681415-4F83-FE42-BBD3-175D9CC78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2453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A308FF-88B9-868A-765D-E7EC8C5004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012724"/>
            <a:ext cx="730771" cy="73575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FF08B13-2394-EE8D-5DB7-073BA59116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53" y="1217398"/>
            <a:ext cx="1122174" cy="12910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2401C7C-6105-FD35-5DE5-8E3F286B28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47419" y="4127767"/>
            <a:ext cx="7789894" cy="247586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14B4569-22F7-C44A-02CA-1022FB4C97BF}"/>
              </a:ext>
            </a:extLst>
          </p:cNvPr>
          <p:cNvSpPr txBox="1"/>
          <p:nvPr/>
        </p:nvSpPr>
        <p:spPr>
          <a:xfrm>
            <a:off x="6091142" y="3985160"/>
            <a:ext cx="9108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الفهم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: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C51955E-F994-7BB3-E6D8-83BD2DC209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12886" y="4277548"/>
            <a:ext cx="730771" cy="735759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E86CB8B6-719D-B122-32B2-BA928272B7E3}"/>
              </a:ext>
            </a:extLst>
          </p:cNvPr>
          <p:cNvSpPr txBox="1">
            <a:spLocks/>
          </p:cNvSpPr>
          <p:nvPr/>
        </p:nvSpPr>
        <p:spPr>
          <a:xfrm>
            <a:off x="2024081" y="5113143"/>
            <a:ext cx="509583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التلخيص وإبداء الرأي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مراجعة وتوليف</a:t>
            </a:r>
            <a:endParaRPr kumimoji="0" lang="tzm-Arab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05B582A-F2B8-09DB-9B7F-B8235456B21B}"/>
              </a:ext>
            </a:extLst>
          </p:cNvPr>
          <p:cNvSpPr txBox="1">
            <a:spLocks/>
          </p:cNvSpPr>
          <p:nvPr/>
        </p:nvSpPr>
        <p:spPr>
          <a:xfrm>
            <a:off x="2117049" y="2737442"/>
            <a:ext cx="509583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cs typeface="Microsoft Uighur" panose="02000000000000000000" pitchFamily="2" charset="-78"/>
              </a:rPr>
              <a:t>الفهم الصريح  والفهم الضمني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مراجعة وتوليف</a:t>
            </a:r>
            <a:endParaRPr kumimoji="0" lang="tzm-Arab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92982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8" grpId="0"/>
      <p:bldP spid="29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03865-C6D8-69FA-5C12-D9CD3F0F7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9BB73FE-75FF-599C-B45C-8BEE40392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خلال هذه الحصة نتذكر استراتيجيات الفهم . ما خطوات تلخيص نص مقروء؟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0520491-7D51-F110-4687-8CAF6036EC6F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E7EA31A-7AE8-0FE8-9D1D-9E4E5ACAA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3635987-4C09-677B-4891-0EB4C425FD8A}"/>
              </a:ext>
            </a:extLst>
          </p:cNvPr>
          <p:cNvSpPr txBox="1"/>
          <p:nvPr/>
        </p:nvSpPr>
        <p:spPr>
          <a:xfrm>
            <a:off x="2606250" y="2645807"/>
            <a:ext cx="2959487" cy="783193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تَلْخيصُ نَصٍّ. 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9CDF2D3F-5A0A-A0BD-46FC-49F28B3EEF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F1F4A28-9E36-F5F5-469E-9AD84B9EAC2A}"/>
              </a:ext>
            </a:extLst>
          </p:cNvPr>
          <p:cNvGrpSpPr/>
          <p:nvPr/>
        </p:nvGrpSpPr>
        <p:grpSpPr>
          <a:xfrm>
            <a:off x="1291909" y="141535"/>
            <a:ext cx="6234221" cy="322828"/>
            <a:chOff x="1674464" y="136738"/>
            <a:chExt cx="6234221" cy="32282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1CA523C-A2FE-EBC4-47D4-69EC949E9F5C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7E53086-1C7A-7D13-073E-DC49446BF584}"/>
                </a:ext>
              </a:extLst>
            </p:cNvPr>
            <p:cNvSpPr>
              <a:spLocks/>
            </p:cNvSpPr>
            <p:nvPr/>
          </p:nvSpPr>
          <p:spPr>
            <a:xfrm>
              <a:off x="3999469" y="1534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المقروء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9573C22-18D1-51A3-B138-0C837AE5812B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2" name="Google Shape;1245;p5">
              <a:extLst>
                <a:ext uri="{FF2B5EF4-FFF2-40B4-BE49-F238E27FC236}">
                  <a16:creationId xmlns:a16="http://schemas.microsoft.com/office/drawing/2014/main" id="{87BF2040-B959-7B45-C8DE-0A6CB6AE89D2}"/>
                </a:ext>
              </a:extLst>
            </p:cNvPr>
            <p:cNvPicPr preferRelativeResize="0"/>
            <p:nvPr/>
          </p:nvPicPr>
          <p:blipFill rotWithShape="1">
            <a:blip r:embed="rId4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1244;p5">
              <a:extLst>
                <a:ext uri="{FF2B5EF4-FFF2-40B4-BE49-F238E27FC236}">
                  <a16:creationId xmlns:a16="http://schemas.microsoft.com/office/drawing/2014/main" id="{4DC33165-8132-153D-A1F1-DE938279A5AF}"/>
                </a:ext>
              </a:extLst>
            </p:cNvPr>
            <p:cNvPicPr preferRelativeResize="0"/>
            <p:nvPr/>
          </p:nvPicPr>
          <p:blipFill rotWithShape="1">
            <a:blip r:embed="rId5"/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2919F15A-A3EC-CB7B-5125-4BA7FF718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1471406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8EE63-3D2D-C9D1-5F14-490B82DC9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8D57F17-8E1D-D207-E718-C2F4C74EF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C149CAB-8B79-AC1F-5524-EAD8AE9ED6C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66D172DD-690E-5F59-008D-3B6E0ED86D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F6198F10-6E03-9591-18BA-70E37186562A}"/>
              </a:ext>
            </a:extLst>
          </p:cNvPr>
          <p:cNvGrpSpPr/>
          <p:nvPr/>
        </p:nvGrpSpPr>
        <p:grpSpPr>
          <a:xfrm>
            <a:off x="1291909" y="141535"/>
            <a:ext cx="6234221" cy="322828"/>
            <a:chOff x="1674464" y="136738"/>
            <a:chExt cx="6234221" cy="32282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09C7A20-0319-7739-F9BF-6A36B9DD50EA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2CC62DD-2359-98BF-3646-E249ADD09C6B}"/>
                </a:ext>
              </a:extLst>
            </p:cNvPr>
            <p:cNvSpPr>
              <a:spLocks/>
            </p:cNvSpPr>
            <p:nvPr/>
          </p:nvSpPr>
          <p:spPr>
            <a:xfrm>
              <a:off x="3999469" y="1534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المقروء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31CC66B-9DE8-C3E2-933D-1F5AA23A431B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7" name="Google Shape;1245;p5">
              <a:extLst>
                <a:ext uri="{FF2B5EF4-FFF2-40B4-BE49-F238E27FC236}">
                  <a16:creationId xmlns:a16="http://schemas.microsoft.com/office/drawing/2014/main" id="{F6D75C68-89AE-A9D0-9201-14003BCCCAA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244;p5">
              <a:extLst>
                <a:ext uri="{FF2B5EF4-FFF2-40B4-BE49-F238E27FC236}">
                  <a16:creationId xmlns:a16="http://schemas.microsoft.com/office/drawing/2014/main" id="{65A570C1-3E82-00C8-E064-DA4CF5DAF644}"/>
                </a:ext>
              </a:extLst>
            </p:cNvPr>
            <p:cNvPicPr preferRelativeResize="0"/>
            <p:nvPr/>
          </p:nvPicPr>
          <p:blipFill rotWithShape="1">
            <a:blip r:embed="rId4"/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45056770-8FB6-713B-7746-6D9A5FE7BA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7D349A9-F8E7-DD9A-DCA3-B8F5347C1E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9878" y="2606591"/>
            <a:ext cx="8405035" cy="277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37853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66F84-26B2-1173-24F1-3BAA6DB55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325CB76-82B5-AB39-4FDD-680923186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خطوات إبداء الرأي حول مضمون نص مقروء؟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086F80E-9ABF-1570-2850-2FC1D099A070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C3218E5-36BD-1FF0-09C1-3AC2BF557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69DCCD5-0042-49F0-9378-1B0D1EF4C71C}"/>
              </a:ext>
            </a:extLst>
          </p:cNvPr>
          <p:cNvSpPr txBox="1"/>
          <p:nvPr/>
        </p:nvSpPr>
        <p:spPr>
          <a:xfrm>
            <a:off x="2606250" y="2645807"/>
            <a:ext cx="2959487" cy="783193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إبْداءُ ٱلرَّأْيِ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5EB5D48C-B012-E7EB-78EE-CF77EB3C8A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270D826-78F1-A7DC-6A86-A5C7CCE5311C}"/>
              </a:ext>
            </a:extLst>
          </p:cNvPr>
          <p:cNvGrpSpPr/>
          <p:nvPr/>
        </p:nvGrpSpPr>
        <p:grpSpPr>
          <a:xfrm>
            <a:off x="1291909" y="141535"/>
            <a:ext cx="6234221" cy="322828"/>
            <a:chOff x="1674464" y="136738"/>
            <a:chExt cx="6234221" cy="32282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6037F68-4F91-53A4-78CD-47E693C82530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7CC8EC1-2DF9-A06F-8330-3FC9CEF4AE5A}"/>
                </a:ext>
              </a:extLst>
            </p:cNvPr>
            <p:cNvSpPr>
              <a:spLocks/>
            </p:cNvSpPr>
            <p:nvPr/>
          </p:nvSpPr>
          <p:spPr>
            <a:xfrm>
              <a:off x="3999469" y="1534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فهم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المقروء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B7C2B7A-02F1-8C95-C3F9-3BADE2234340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2" name="Google Shape;1245;p5">
              <a:extLst>
                <a:ext uri="{FF2B5EF4-FFF2-40B4-BE49-F238E27FC236}">
                  <a16:creationId xmlns:a16="http://schemas.microsoft.com/office/drawing/2014/main" id="{82FD482E-B27B-A596-704B-CE0F23BCD9A2}"/>
                </a:ext>
              </a:extLst>
            </p:cNvPr>
            <p:cNvPicPr preferRelativeResize="0"/>
            <p:nvPr/>
          </p:nvPicPr>
          <p:blipFill rotWithShape="1">
            <a:blip r:embed="rId4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1244;p5">
              <a:extLst>
                <a:ext uri="{FF2B5EF4-FFF2-40B4-BE49-F238E27FC236}">
                  <a16:creationId xmlns:a16="http://schemas.microsoft.com/office/drawing/2014/main" id="{A82A929A-39F1-4BA7-F693-1BCDF38ED0CB}"/>
                </a:ext>
              </a:extLst>
            </p:cNvPr>
            <p:cNvPicPr preferRelativeResize="0"/>
            <p:nvPr/>
          </p:nvPicPr>
          <p:blipFill rotWithShape="1">
            <a:blip r:embed="rId5"/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C1485A5-1B7F-C9FC-33A3-5EA90B994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51991594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8984D-0650-E057-9E29-FD061C46B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33E6F97-5932-FB70-A515-7561BD05A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0E2E658-1C2D-7C24-5D4E-56A9701111EB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3E907681-609F-F669-5487-4E88C688BB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35A72BF1-551F-33DE-49C9-49FB2D3361CE}"/>
              </a:ext>
            </a:extLst>
          </p:cNvPr>
          <p:cNvGrpSpPr/>
          <p:nvPr/>
        </p:nvGrpSpPr>
        <p:grpSpPr>
          <a:xfrm>
            <a:off x="1291909" y="141535"/>
            <a:ext cx="6234221" cy="322828"/>
            <a:chOff x="1674464" y="136738"/>
            <a:chExt cx="6234221" cy="32282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1BFCE5-1CA8-FBCB-1811-AB052271A64E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09E347-8407-7AB0-59A3-068CD53F811D}"/>
                </a:ext>
              </a:extLst>
            </p:cNvPr>
            <p:cNvSpPr>
              <a:spLocks/>
            </p:cNvSpPr>
            <p:nvPr/>
          </p:nvSpPr>
          <p:spPr>
            <a:xfrm>
              <a:off x="3999469" y="1534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فهم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المقروء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14090A6-931B-652C-4333-F35945FE6D13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7" name="Google Shape;1245;p5">
              <a:extLst>
                <a:ext uri="{FF2B5EF4-FFF2-40B4-BE49-F238E27FC236}">
                  <a16:creationId xmlns:a16="http://schemas.microsoft.com/office/drawing/2014/main" id="{36F5E06A-A5FC-A5A8-7292-D7B4EDCAA5D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244;p5">
              <a:extLst>
                <a:ext uri="{FF2B5EF4-FFF2-40B4-BE49-F238E27FC236}">
                  <a16:creationId xmlns:a16="http://schemas.microsoft.com/office/drawing/2014/main" id="{7D46C632-6F4F-503F-1014-4B44BF238A7D}"/>
                </a:ext>
              </a:extLst>
            </p:cNvPr>
            <p:cNvPicPr preferRelativeResize="0"/>
            <p:nvPr/>
          </p:nvPicPr>
          <p:blipFill rotWithShape="1">
            <a:blip r:embed="rId4"/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2A0B951-E0A4-193D-F317-620D35EB9E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2ED1184D-131E-8B92-84D3-BFFB2F3C63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522" y="2561227"/>
            <a:ext cx="8160941" cy="303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74591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95DCC-55E1-6F68-1855-6D15951CF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4742C36-3E9F-5841-AB68-395F1D941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كراساتكم. سننجز أسئلة الفهم الواردة في الصفحة 121.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006632E-44BE-C797-5EF4-2BD97339546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9F90E6C9-8BDF-5F80-45AC-8CF41FC6BE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AD47E14-DCD3-1E26-1656-815F0C9B7CE7}"/>
              </a:ext>
            </a:extLst>
          </p:cNvPr>
          <p:cNvGrpSpPr/>
          <p:nvPr/>
        </p:nvGrpSpPr>
        <p:grpSpPr>
          <a:xfrm>
            <a:off x="1291909" y="141535"/>
            <a:ext cx="6234221" cy="322828"/>
            <a:chOff x="1674464" y="136738"/>
            <a:chExt cx="6234221" cy="32282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5B3A76C-B868-AD82-DB3A-04754D8DB6A4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317CABB-6403-77D3-1D70-5B4210A702F1}"/>
                </a:ext>
              </a:extLst>
            </p:cNvPr>
            <p:cNvSpPr>
              <a:spLocks/>
            </p:cNvSpPr>
            <p:nvPr/>
          </p:nvSpPr>
          <p:spPr>
            <a:xfrm>
              <a:off x="3999469" y="1534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المقروء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3342B18-1751-2F5F-9C33-8ADD8133F7C5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6" name="Google Shape;1245;p5">
              <a:extLst>
                <a:ext uri="{FF2B5EF4-FFF2-40B4-BE49-F238E27FC236}">
                  <a16:creationId xmlns:a16="http://schemas.microsoft.com/office/drawing/2014/main" id="{2C4A5CFF-715E-298C-794E-8E1970BF2F1D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244;p5">
              <a:extLst>
                <a:ext uri="{FF2B5EF4-FFF2-40B4-BE49-F238E27FC236}">
                  <a16:creationId xmlns:a16="http://schemas.microsoft.com/office/drawing/2014/main" id="{D3F225EB-5CBA-4E8A-298E-10FB780934F5}"/>
                </a:ext>
              </a:extLst>
            </p:cNvPr>
            <p:cNvPicPr preferRelativeResize="0"/>
            <p:nvPr/>
          </p:nvPicPr>
          <p:blipFill rotWithShape="1">
            <a:blip r:embed="rId4"/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41A6ED2-8FD9-1C72-4DCD-A70BD7FD7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A7EDA4B0-CAF9-41DE-6B50-69794ABE0F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70875" y="1439874"/>
            <a:ext cx="3561285" cy="509271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F597C28-9791-DD50-D90C-444C31DB693A}"/>
              </a:ext>
            </a:extLst>
          </p:cNvPr>
          <p:cNvSpPr/>
          <p:nvPr/>
        </p:nvSpPr>
        <p:spPr>
          <a:xfrm>
            <a:off x="2995127" y="2267339"/>
            <a:ext cx="3004457" cy="2659224"/>
          </a:xfrm>
          <a:prstGeom prst="roundRect">
            <a:avLst>
              <a:gd name="adj" fmla="val 4387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476898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96CCD-0186-C804-C064-58C99D687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D6E4909-1D44-3BB7-8D47-501F64368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30 دقيقة للإنجاز.  أثناء ذلك سأنادي على 6 منكم لمواصلة التقويم الشفوي.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9907CE9-B32D-EBDF-149E-51EAB020A22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CEB528A0-7A54-81A6-8535-D9BAEC610A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291F0A3-79DB-8B33-D9F7-E753C74DBAF9}"/>
              </a:ext>
            </a:extLst>
          </p:cNvPr>
          <p:cNvGrpSpPr/>
          <p:nvPr/>
        </p:nvGrpSpPr>
        <p:grpSpPr>
          <a:xfrm>
            <a:off x="1291909" y="141535"/>
            <a:ext cx="6234221" cy="322828"/>
            <a:chOff x="1674464" y="136738"/>
            <a:chExt cx="6234221" cy="32282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5CEF9C3-9A81-48EE-7DAD-EC0FF71B94BA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79823D2-82B7-0A4A-9515-1298F7886930}"/>
                </a:ext>
              </a:extLst>
            </p:cNvPr>
            <p:cNvSpPr>
              <a:spLocks/>
            </p:cNvSpPr>
            <p:nvPr/>
          </p:nvSpPr>
          <p:spPr>
            <a:xfrm>
              <a:off x="3999469" y="1534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المقروء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3B6B69-7069-9595-F271-BD00FE7BD408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7" name="Google Shape;1245;p5">
              <a:extLst>
                <a:ext uri="{FF2B5EF4-FFF2-40B4-BE49-F238E27FC236}">
                  <a16:creationId xmlns:a16="http://schemas.microsoft.com/office/drawing/2014/main" id="{A1B87AAE-D10B-4EF6-D2A0-08A73C2A5C4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244;p5">
              <a:extLst>
                <a:ext uri="{FF2B5EF4-FFF2-40B4-BE49-F238E27FC236}">
                  <a16:creationId xmlns:a16="http://schemas.microsoft.com/office/drawing/2014/main" id="{EE4D729E-803E-F914-ED6D-4D58F3A22654}"/>
                </a:ext>
              </a:extLst>
            </p:cNvPr>
            <p:cNvPicPr preferRelativeResize="0"/>
            <p:nvPr/>
          </p:nvPicPr>
          <p:blipFill rotWithShape="1">
            <a:blip r:embed="rId4"/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85766DB-1DF8-E032-4CD3-7E3ACBC29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97193A-68A9-5594-0B5A-60B95806A6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70875" y="1439874"/>
            <a:ext cx="3561285" cy="509271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C19BBE-BFB8-C734-22DD-EFD897E53E24}"/>
              </a:ext>
            </a:extLst>
          </p:cNvPr>
          <p:cNvSpPr/>
          <p:nvPr/>
        </p:nvSpPr>
        <p:spPr>
          <a:xfrm>
            <a:off x="2995127" y="2267339"/>
            <a:ext cx="3004457" cy="2659224"/>
          </a:xfrm>
          <a:prstGeom prst="roundRect">
            <a:avLst>
              <a:gd name="adj" fmla="val 4387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808097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A4B2A-C5A4-B448-AFF9-652231775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6D383A0-2693-9E8C-2C5D-8255D174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5" y="767927"/>
            <a:ext cx="7886700" cy="1325880"/>
          </a:xfrm>
        </p:spPr>
        <p:txBody>
          <a:bodyPr anchor="ctr">
            <a:normAutofit/>
          </a:bodyPr>
          <a:lstStyle/>
          <a:p>
            <a:pPr rtl="1"/>
            <a:r>
              <a:rPr lang="ar-MA" dirty="0"/>
              <a:t>يتم فصل جهاز الحاسوب عن المسلاط.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06DAB40-C3E0-95B2-D0DD-C25D9A0AB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251" y="2281784"/>
            <a:ext cx="2699382" cy="310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77557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texte, nombr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E04FD1A-54A8-0366-FE58-6225F583D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769" y="780266"/>
            <a:ext cx="7795846" cy="584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727F5-5780-38E6-2F0A-2684B06D9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25A70F-A04E-DA22-E0AE-ABB18F1F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96" y="2946624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الطلاقة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2946033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الطلاقة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24DD5245-E56B-C444-6FE8-D784D57ECA3E}"/>
              </a:ext>
            </a:extLst>
          </p:cNvPr>
          <p:cNvSpPr txBox="1">
            <a:spLocks/>
          </p:cNvSpPr>
          <p:nvPr/>
        </p:nvSpPr>
        <p:spPr>
          <a:xfrm>
            <a:off x="1259634" y="154353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يجلس المتعلم  في وضعية تمكنه من القراءة في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23140A71-F92D-DAFC-E26E-266464794BF6}"/>
              </a:ext>
            </a:extLst>
          </p:cNvPr>
          <p:cNvSpPr txBox="1">
            <a:spLocks/>
          </p:cNvSpPr>
          <p:nvPr/>
        </p:nvSpPr>
        <p:spPr>
          <a:xfrm>
            <a:off x="1259634" y="2881313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للاطلاع على الفقرة قبل الانطلاق في القراءة؛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3A61687-0DEC-2CC8-166A-AAA1B664DA79}"/>
              </a:ext>
            </a:extLst>
          </p:cNvPr>
          <p:cNvSpPr txBox="1">
            <a:spLocks/>
          </p:cNvSpPr>
          <p:nvPr/>
        </p:nvSpPr>
        <p:spPr>
          <a:xfrm>
            <a:off x="1259634" y="35649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إذا تدارك المتعلم (دون أي مساعدة) وصحح الكلمة، لا يحتسب خطأ؛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D2C90454-BA5D-B7DE-7053-67B7602CD8DC}"/>
              </a:ext>
            </a:extLst>
          </p:cNvPr>
          <p:cNvSpPr txBox="1">
            <a:spLocks/>
          </p:cNvSpPr>
          <p:nvPr/>
        </p:nvSpPr>
        <p:spPr>
          <a:xfrm>
            <a:off x="1259634" y="430277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عدد الكلمات المقروءة وعدد الأخطاء التي ارتكبها المتعلم في المكان المناسب على شبكة التفريغ؛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25">
            <a:extLst>
              <a:ext uri="{FF2B5EF4-FFF2-40B4-BE49-F238E27FC236}">
                <a16:creationId xmlns:a16="http://schemas.microsoft.com/office/drawing/2014/main" id="{FC6681A5-724A-B6DC-7496-72330B3B9507}"/>
              </a:ext>
            </a:extLst>
          </p:cNvPr>
          <p:cNvSpPr txBox="1">
            <a:spLocks/>
          </p:cNvSpPr>
          <p:nvPr/>
        </p:nvSpPr>
        <p:spPr>
          <a:xfrm>
            <a:off x="1259634" y="56769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تسجل نتيجة المتعلم في الطلاقة مباشرة على الشبكة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66ACA18C-6A1E-0591-12E9-8251953FDABA}"/>
              </a:ext>
            </a:extLst>
          </p:cNvPr>
          <p:cNvSpPr txBox="1">
            <a:spLocks/>
          </p:cNvSpPr>
          <p:nvPr/>
        </p:nvSpPr>
        <p:spPr>
          <a:xfrm>
            <a:off x="1259634" y="50406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الطلاقة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7DF579BA-9204-C07E-DD14-7E501DBA2EDA}"/>
              </a:ext>
            </a:extLst>
          </p:cNvPr>
          <p:cNvSpPr txBox="1">
            <a:spLocks/>
          </p:cNvSpPr>
          <p:nvPr/>
        </p:nvSpPr>
        <p:spPr>
          <a:xfrm>
            <a:off x="1259634" y="218544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على شاشة الحاسوب فقرة القراءة (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diaporama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918099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930" y="818663"/>
            <a:ext cx="7886700" cy="720000"/>
          </a:xfrm>
        </p:spPr>
        <p:txBody>
          <a:bodyPr>
            <a:normAutofit/>
          </a:bodyPr>
          <a:lstStyle/>
          <a:p>
            <a:r>
              <a:rPr lang="ar-MA" sz="32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معايير تصحيح الطلاقة</a:t>
            </a:r>
            <a:endParaRPr lang="fr-MA" sz="32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D337542-7F27-5D72-AFB2-67C4638CDFE7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1444879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تام مع احترام تام لعلامات الترقيم.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الاسترسال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مع تعثرين في بعض الجمل.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لم يقرأ الفقرة باسترسال : قراءة متقطعة – تهجئة الكلمات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B5CD05B-D8AF-A159-80BD-A7E283E112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568902"/>
              </p:ext>
            </p:extLst>
          </p:nvPr>
        </p:nvGraphicFramePr>
        <p:xfrm>
          <a:off x="715108" y="2892661"/>
          <a:ext cx="766252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أقل قطعا من 5 أخطاء.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endParaRPr lang="ar-MA" sz="3200" b="1" kern="1200" dirty="0">
                        <a:solidFill>
                          <a:srgbClr val="424D7B"/>
                        </a:solidFill>
                        <a:latin typeface="Dosis ExtraBold" pitchFamily="2" charset="0"/>
                        <a:ea typeface="+mj-ea"/>
                        <a:cs typeface="Microsoft Uighur" panose="02000000000000000000" pitchFamily="2" charset="-78"/>
                      </a:endParaRPr>
                    </a:p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الدقة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 بين 5 و8 أخطاء.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بين 9 و12 خطأ.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 أكثر من 12 خطأ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110305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1191E64-9794-C2FD-F676-63DF1F2312B5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4940033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بنبر و تنغيم مناسب.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التعبيرية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نسبيا.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غير معبرة.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83267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C288C73A-7DB7-625F-FBA4-F62A035FC48E}"/>
              </a:ext>
            </a:extLst>
          </p:cNvPr>
          <p:cNvSpPr txBox="1"/>
          <p:nvPr/>
        </p:nvSpPr>
        <p:spPr>
          <a:xfrm>
            <a:off x="321907" y="1096261"/>
            <a:ext cx="8500186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أَيُّها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ٱلصّديقُ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أَنْصَحُكَ بِٱسْتِخْدامِ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ٱلْإِنْتِرْنِتِ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بِحِكْمَةٍ وَوَعْيٍ، عَلَيْكَ أَنْ تَسْتَأْذِنَ والِدَيْكَ قَبْلَ تَصَفُّحِ أَيِّ مَوْقِعٍ. مِنَ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ٱلْأَفْضَلِ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أَنْ تَسْتَغِلَّ ٱلْإِنْتِرْنِتَ في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ٱلْبَحْثِ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ٱلْعِلْمِيِّ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وَتَطْويرِ مَعْلوماتِكَ. اِحْذَرْ مِنَ ٱلدُّخولِ إِلى ٱلْمَواقِعِ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ٱلْمَجْهولَةِ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وَلا تُشارِكْ مَعْلوماتِكَ ٱلشَّخْصِيَّةَ مَعَ أَحَدٍ، وَلا تُصَدِّقْ كُلَّ مَا تَراهُ، لِأَنَّ ٱلْإِنْتِرْنِتَ تَحْمِلُ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ٱلنّافِعَ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وَٱلضّارَّ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مَعاً، فَكُنْ يَقِظاً دائِماً.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وَٱعْلَمْ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أَنَّ وَقْتَكَ ثَمينٌ، فَلا تُضَيِّعْهُ في تَصَفُّحِ ما لا يَنْفَعُكَ،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وَٱجْعَلِ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ٱلْإِنْتِرْنِتَ أَداةً لِلتَّعَلُّمِ لا لِلتَّسْلِيَةِ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ٱلْفارِغَةِ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98458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E6B2-D875-DFB9-1958-5774D44F8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DF1F51-03DE-FBC0-0008-14E902E40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69000"/>
            <a:ext cx="7886700" cy="720000"/>
          </a:xfrm>
        </p:spPr>
        <p:txBody>
          <a:bodyPr>
            <a:noAutofit/>
          </a:bodyPr>
          <a:lstStyle/>
          <a:p>
            <a:r>
              <a:rPr lang="ar-MA" sz="7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تقويم التحدث</a:t>
            </a:r>
            <a:endParaRPr lang="fr-MA" sz="72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450303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C6031-0793-BD55-22A0-9A3B0545F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DC70574-2AA6-190D-239D-A3668265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التحدث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4C6A488D-BD03-9753-6BDB-36DF1C23D432}"/>
              </a:ext>
            </a:extLst>
          </p:cNvPr>
          <p:cNvSpPr txBox="1">
            <a:spLocks/>
          </p:cNvSpPr>
          <p:nvPr/>
        </p:nvSpPr>
        <p:spPr>
          <a:xfrm>
            <a:off x="1259634" y="196506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وضعية التحدث على شاشة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47C08630-B386-6EDE-705C-59B14A341AD0}"/>
              </a:ext>
            </a:extLst>
          </p:cNvPr>
          <p:cNvSpPr txBox="1">
            <a:spLocks/>
          </p:cNvSpPr>
          <p:nvPr/>
        </p:nvSpPr>
        <p:spPr>
          <a:xfrm>
            <a:off x="1259634" y="264931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لقراءة الوضعية وفهم التعليمة؛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9470BA5-0BDD-B11B-368D-8EEA9F14388C}"/>
              </a:ext>
            </a:extLst>
          </p:cNvPr>
          <p:cNvSpPr txBox="1">
            <a:spLocks/>
          </p:cNvSpPr>
          <p:nvPr/>
        </p:nvSpPr>
        <p:spPr>
          <a:xfrm>
            <a:off x="1259634" y="338716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دقيقتان على الأكثر لكل متعلم لأخذ الكلمة 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7BCD596F-94AD-E6C0-E433-B6A798ABCD47}"/>
              </a:ext>
            </a:extLst>
          </p:cNvPr>
          <p:cNvSpPr txBox="1">
            <a:spLocks/>
          </p:cNvSpPr>
          <p:nvPr/>
        </p:nvSpPr>
        <p:spPr>
          <a:xfrm>
            <a:off x="1278228" y="550379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نتيجة كل متعلم في شبكة التفريغ فور انتهاء التحدث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7D58FFDE-F09A-EA62-E99C-2C8B7B226600}"/>
              </a:ext>
            </a:extLst>
          </p:cNvPr>
          <p:cNvSpPr txBox="1">
            <a:spLocks/>
          </p:cNvSpPr>
          <p:nvPr/>
        </p:nvSpPr>
        <p:spPr>
          <a:xfrm>
            <a:off x="1259634" y="475027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التحدث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AE64242C-C91C-63D9-ED88-42371D42E4B0}"/>
              </a:ext>
            </a:extLst>
          </p:cNvPr>
          <p:cNvSpPr txBox="1">
            <a:spLocks/>
          </p:cNvSpPr>
          <p:nvPr/>
        </p:nvSpPr>
        <p:spPr>
          <a:xfrm>
            <a:off x="1259634" y="406871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تكون كل الإجابات باللغة العربية الفصيحة؛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584249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2E32F-DFBC-E9C8-7D34-7E5E22747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40F3AD0B-6011-2E00-75CD-27BB04DD25C5}"/>
              </a:ext>
            </a:extLst>
          </p:cNvPr>
          <p:cNvSpPr txBox="1"/>
          <p:nvPr/>
        </p:nvSpPr>
        <p:spPr>
          <a:xfrm>
            <a:off x="2231489" y="1002351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تصحيح وضعية التحدث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3853AEC-9D35-1D4E-4CF7-CCAD3D82025D}"/>
              </a:ext>
            </a:extLst>
          </p:cNvPr>
          <p:cNvGraphicFramePr>
            <a:graphicFrameLocks noGrp="1"/>
          </p:cNvGraphicFramePr>
          <p:nvPr/>
        </p:nvGraphicFramePr>
        <p:xfrm>
          <a:off x="697312" y="1809091"/>
          <a:ext cx="7549337" cy="385524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614791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364780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3533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2415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نصائح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ثلاث جمل للنصح.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جملتين للنصح.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2850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جملة واحدة فقط.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توجيه تحذيرات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ثلاث عبارات للتحذير.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عبارتين للتحذير.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عبارة  واحدة  للتحذير.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89933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باسترسال.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على الأكثر (10 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5 أخطاء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14470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328426-EF93-9B61-371C-3EB2A56774F8}"/>
              </a:ext>
            </a:extLst>
          </p:cNvPr>
          <p:cNvSpPr txBox="1"/>
          <p:nvPr/>
        </p:nvSpPr>
        <p:spPr>
          <a:xfrm>
            <a:off x="205274" y="901780"/>
            <a:ext cx="8472196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خِلالَ حِصَّةِ ٱلرِّياضِيّاتِ، اِخْتَلَفَتْ سَلْمى وَرَيْحانَةُ حَوْلَ طَريقَةِ حَلِّ مَسْأَلَةٍ رِياضِيَّةٍ عَلى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ٱلسَّبّورَةِ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بَدَأتا تَتَجادَلانِ بِصَوْتٍ مُرْتَفِعٍ وَظَهَرَتْ عَلَيْهِما عَلاماتُ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ٱلاِنْزِعاجِ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وَالتَّوَتُّرِ.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حَدَّث لِتُقَدِّمِ لِسَلْمى وَرَيْحانَةَ:</a:t>
            </a:r>
          </a:p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ثَلاثَ نَصائِحَ تُفيدُهُما في قَبولِ ٱلرَّأْيِ ٱلْآخَرِ وَإِنْجازِ ٱلْعَمَلِ بِتَعاوُنٍ.</a:t>
            </a:r>
          </a:p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ثَلاثَ تَحْذيراتٍ تُنَبِّهُهُما إِلى ما قَدْ يَتَرَتَّبُ عَلى هَذا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ٱلْجِدالِ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عَواقِبَ سَلْبِيَّةٍ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931313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F1639-280D-A4DB-326C-0EFE17C97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48529C8-C3A1-47F4-1D59-E8DE428A8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3379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دعم ومعالجة 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ED03F0-F2EE-4E24-1736-5CA079D43B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913" y="2408951"/>
            <a:ext cx="1122174" cy="129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45935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046A5-926A-DAC9-FEA6-756F47281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571B438-B482-53A6-3377-00875A677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الآن. سنصحح إنجازاتكم.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2BFDCD6-87FE-085C-AAB2-DBA10A2A11C1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FBAB1205-6545-9445-6FCB-3620789E87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C8A2A9FF-9775-534F-CF11-844DD46DB5A0}"/>
              </a:ext>
            </a:extLst>
          </p:cNvPr>
          <p:cNvGrpSpPr/>
          <p:nvPr/>
        </p:nvGrpSpPr>
        <p:grpSpPr>
          <a:xfrm>
            <a:off x="1291909" y="141535"/>
            <a:ext cx="6234221" cy="322828"/>
            <a:chOff x="1674464" y="136738"/>
            <a:chExt cx="6234221" cy="32282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155F93F-9575-F8DA-9F66-1645B74E6B07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83A97CE-1400-2A3D-BF1C-D7FEBB9B9EE3}"/>
                </a:ext>
              </a:extLst>
            </p:cNvPr>
            <p:cNvSpPr>
              <a:spLocks/>
            </p:cNvSpPr>
            <p:nvPr/>
          </p:nvSpPr>
          <p:spPr>
            <a:xfrm>
              <a:off x="3999469" y="1534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المقروء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7888625-8A9D-ECBE-ED17-0FBA3C0D2121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7" name="Google Shape;1245;p5">
              <a:extLst>
                <a:ext uri="{FF2B5EF4-FFF2-40B4-BE49-F238E27FC236}">
                  <a16:creationId xmlns:a16="http://schemas.microsoft.com/office/drawing/2014/main" id="{B0D4E9DB-80A0-6FE1-73EA-6E76C1C2C81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244;p5">
              <a:extLst>
                <a:ext uri="{FF2B5EF4-FFF2-40B4-BE49-F238E27FC236}">
                  <a16:creationId xmlns:a16="http://schemas.microsoft.com/office/drawing/2014/main" id="{B09BD89F-23F5-E513-29BE-5D57DC59D757}"/>
                </a:ext>
              </a:extLst>
            </p:cNvPr>
            <p:cNvPicPr preferRelativeResize="0"/>
            <p:nvPr/>
          </p:nvPicPr>
          <p:blipFill rotWithShape="1">
            <a:blip r:embed="rId4"/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4D0073EB-8DD6-2026-3C0A-20AE72F7D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C328A64-FF0E-7FFE-3786-1CE7410531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70875" y="1439874"/>
            <a:ext cx="3561285" cy="509271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C3FC736-E068-8EBA-08D4-8BCD88A9534E}"/>
              </a:ext>
            </a:extLst>
          </p:cNvPr>
          <p:cNvSpPr/>
          <p:nvPr/>
        </p:nvSpPr>
        <p:spPr>
          <a:xfrm>
            <a:off x="2995127" y="2267339"/>
            <a:ext cx="3004457" cy="2659224"/>
          </a:xfrm>
          <a:prstGeom prst="roundRect">
            <a:avLst>
              <a:gd name="adj" fmla="val 4387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840016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C8DA6-C3E0-92E1-1592-F0BD4CBD7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BB2B181-6F83-A0E2-BB32-276C726BA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 الأول ؟ من يقرأ جوابه؟ هل أنتم متفقون؟ أين ورد الجواب في النص؟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E3EDF55-0ABB-654B-CD32-F4EA09038F4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7BEB83F4-3D49-4D37-632D-4A57B70643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DB7C3D9-DA27-B944-36C0-AAD4FCFF1261}"/>
              </a:ext>
            </a:extLst>
          </p:cNvPr>
          <p:cNvGrpSpPr/>
          <p:nvPr/>
        </p:nvGrpSpPr>
        <p:grpSpPr>
          <a:xfrm>
            <a:off x="1291909" y="141535"/>
            <a:ext cx="6234221" cy="322828"/>
            <a:chOff x="1674464" y="136738"/>
            <a:chExt cx="6234221" cy="32282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5B6822C-C071-10D9-2BE0-E71BEA56B519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C1A7A81-34FB-95C3-C078-7336F15175FC}"/>
                </a:ext>
              </a:extLst>
            </p:cNvPr>
            <p:cNvSpPr>
              <a:spLocks/>
            </p:cNvSpPr>
            <p:nvPr/>
          </p:nvSpPr>
          <p:spPr>
            <a:xfrm>
              <a:off x="3999469" y="1534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المقروء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D486205-27E8-1B4F-F3BC-4C45DF07ACD5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8" name="Google Shape;1245;p5">
              <a:extLst>
                <a:ext uri="{FF2B5EF4-FFF2-40B4-BE49-F238E27FC236}">
                  <a16:creationId xmlns:a16="http://schemas.microsoft.com/office/drawing/2014/main" id="{8A497F71-26C8-6B98-34AB-DB3013FC04B4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1244;p5">
              <a:extLst>
                <a:ext uri="{FF2B5EF4-FFF2-40B4-BE49-F238E27FC236}">
                  <a16:creationId xmlns:a16="http://schemas.microsoft.com/office/drawing/2014/main" id="{B73DDCDA-32A3-20CC-8FB0-F171304E26EB}"/>
                </a:ext>
              </a:extLst>
            </p:cNvPr>
            <p:cNvPicPr preferRelativeResize="0"/>
            <p:nvPr/>
          </p:nvPicPr>
          <p:blipFill rotWithShape="1">
            <a:blip r:embed="rId4"/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6AE4C295-D62E-BF84-3928-D1223AE43B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E030D06-84E6-6CE0-B08E-4CA11FAC24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784" y="2862532"/>
            <a:ext cx="8056431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9431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DFF1B-5512-8150-9E2A-31A5DF3B9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62FD3F17-E90A-7737-3BF7-69038E94C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45" y="2676841"/>
            <a:ext cx="8056431" cy="1132936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BE158C21-F261-4A89-FCB2-C447AD94B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9374827-3C49-883C-635E-3555053D539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87C9C203-DCDC-A6B5-844F-81D6384EDE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326E1AE-6B39-30D7-7020-C41AEBE0EADE}"/>
              </a:ext>
            </a:extLst>
          </p:cNvPr>
          <p:cNvGrpSpPr/>
          <p:nvPr/>
        </p:nvGrpSpPr>
        <p:grpSpPr>
          <a:xfrm>
            <a:off x="1291909" y="141535"/>
            <a:ext cx="6234221" cy="322828"/>
            <a:chOff x="1674464" y="136738"/>
            <a:chExt cx="6234221" cy="32282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C3A47F5-3420-B04B-6115-2F56551E7712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E8C7438-DADD-4BA2-A20F-80F8C4256B9E}"/>
                </a:ext>
              </a:extLst>
            </p:cNvPr>
            <p:cNvSpPr>
              <a:spLocks/>
            </p:cNvSpPr>
            <p:nvPr/>
          </p:nvSpPr>
          <p:spPr>
            <a:xfrm>
              <a:off x="3999469" y="1534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المقروء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623345-77E2-C5DC-F78E-931068938169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7" name="Google Shape;1245;p5">
              <a:extLst>
                <a:ext uri="{FF2B5EF4-FFF2-40B4-BE49-F238E27FC236}">
                  <a16:creationId xmlns:a16="http://schemas.microsoft.com/office/drawing/2014/main" id="{09EB39CB-B6ED-F7E5-5432-3595C1163BB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Google Shape;1244;p5">
              <a:extLst>
                <a:ext uri="{FF2B5EF4-FFF2-40B4-BE49-F238E27FC236}">
                  <a16:creationId xmlns:a16="http://schemas.microsoft.com/office/drawing/2014/main" id="{0A453946-0ADC-26D5-1C24-9CC9589FBE3B}"/>
                </a:ext>
              </a:extLst>
            </p:cNvPr>
            <p:cNvPicPr preferRelativeResize="0"/>
            <p:nvPr/>
          </p:nvPicPr>
          <p:blipFill rotWithShape="1">
            <a:blip r:embed="rId5"/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6F9E20D-FE09-A3ED-F8FC-2CB145488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31C2FA1D-BE14-6E6B-CA0C-AF83A4262E0B}"/>
              </a:ext>
            </a:extLst>
          </p:cNvPr>
          <p:cNvSpPr txBox="1"/>
          <p:nvPr/>
        </p:nvSpPr>
        <p:spPr>
          <a:xfrm>
            <a:off x="269861" y="3163446"/>
            <a:ext cx="82882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لَفَتَتْ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لافِتَةٌ ضَوْئِيَّةٌ كُتِبَ عَلَيْها: «خَدَماتٌ إِعْلامِيَّةٌ وفاكْسٌ» ٱنْتِباهَ ٱلطِّفْلِ. </a:t>
            </a:r>
            <a:endParaRPr lang="fr-MA" sz="3600" b="1" dirty="0"/>
          </a:p>
        </p:txBody>
      </p:sp>
    </p:spTree>
    <p:extLst>
      <p:ext uri="{BB962C8B-B14F-4D97-AF65-F5344CB8AC3E}">
        <p14:creationId xmlns:p14="http://schemas.microsoft.com/office/powerpoint/2010/main" val="166520499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D5519-384C-933E-6B55-4C0A0554B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D7CEC5-0A4C-4B88-D503-F9A754983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 الثاني ؟ من يقرأ جوابه؟ هل أنتم متفقون؟ أين ورد الجواب في النص؟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8D55AE4-8690-4AB0-D33B-B996C6F62060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C052AEC5-AC65-9055-7838-33FEC96868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64439EA-7389-62E3-1CF0-33CB0BB14598}"/>
              </a:ext>
            </a:extLst>
          </p:cNvPr>
          <p:cNvGrpSpPr/>
          <p:nvPr/>
        </p:nvGrpSpPr>
        <p:grpSpPr>
          <a:xfrm>
            <a:off x="1291909" y="141535"/>
            <a:ext cx="6234221" cy="322828"/>
            <a:chOff x="1674464" y="136738"/>
            <a:chExt cx="6234221" cy="32282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ADD4268-E51D-6C5E-6021-0B9218CFBBB5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E518C92-40AB-9FD1-7E33-E032D531B774}"/>
                </a:ext>
              </a:extLst>
            </p:cNvPr>
            <p:cNvSpPr>
              <a:spLocks/>
            </p:cNvSpPr>
            <p:nvPr/>
          </p:nvSpPr>
          <p:spPr>
            <a:xfrm>
              <a:off x="3999469" y="1534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فهم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المقروء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6D94D30-A113-4375-149A-939B29C1A56B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8" name="Google Shape;1245;p5">
              <a:extLst>
                <a:ext uri="{FF2B5EF4-FFF2-40B4-BE49-F238E27FC236}">
                  <a16:creationId xmlns:a16="http://schemas.microsoft.com/office/drawing/2014/main" id="{F7F95978-199C-E860-F32D-7BEAB8A91FB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1244;p5">
              <a:extLst>
                <a:ext uri="{FF2B5EF4-FFF2-40B4-BE49-F238E27FC236}">
                  <a16:creationId xmlns:a16="http://schemas.microsoft.com/office/drawing/2014/main" id="{6E26D06F-6D5B-F6B3-68D0-5828C3BF8AA7}"/>
                </a:ext>
              </a:extLst>
            </p:cNvPr>
            <p:cNvPicPr preferRelativeResize="0"/>
            <p:nvPr/>
          </p:nvPicPr>
          <p:blipFill rotWithShape="1">
            <a:blip r:embed="rId4"/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BDF7167-0702-9AEA-DD3A-06655F06B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3BC568BC-9C01-7ECC-2F69-5FC0069CCB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8727" y="2912546"/>
            <a:ext cx="8106545" cy="111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4906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DE24F-D0FC-D06F-3401-A43FB4139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5228E55-78EE-758E-15E0-8F9B2FD75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89A8AEA-D777-2243-AAC3-C8DD18A003A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AC7D21C8-D20A-B636-2A0A-7E6DDD5A7E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FA75D842-1FA9-E29D-0275-83729D5D483C}"/>
              </a:ext>
            </a:extLst>
          </p:cNvPr>
          <p:cNvGrpSpPr/>
          <p:nvPr/>
        </p:nvGrpSpPr>
        <p:grpSpPr>
          <a:xfrm>
            <a:off x="1291909" y="141535"/>
            <a:ext cx="6234221" cy="322828"/>
            <a:chOff x="1674464" y="136738"/>
            <a:chExt cx="6234221" cy="32282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0334CD0-4A46-B7DC-097F-3FF74C6FABB2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036E1E3-3616-885F-48B5-C06E6575094E}"/>
                </a:ext>
              </a:extLst>
            </p:cNvPr>
            <p:cNvSpPr>
              <a:spLocks/>
            </p:cNvSpPr>
            <p:nvPr/>
          </p:nvSpPr>
          <p:spPr>
            <a:xfrm>
              <a:off x="3999469" y="1534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فهم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المقروء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F014F8D-DAD2-52AC-416B-9E1D3E774B72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8" name="Google Shape;1245;p5">
              <a:extLst>
                <a:ext uri="{FF2B5EF4-FFF2-40B4-BE49-F238E27FC236}">
                  <a16:creationId xmlns:a16="http://schemas.microsoft.com/office/drawing/2014/main" id="{6002F574-02D1-4C40-9546-0631325C586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1244;p5">
              <a:extLst>
                <a:ext uri="{FF2B5EF4-FFF2-40B4-BE49-F238E27FC236}">
                  <a16:creationId xmlns:a16="http://schemas.microsoft.com/office/drawing/2014/main" id="{B6EAC0EB-F263-BE40-53B6-4DD46AFF546A}"/>
                </a:ext>
              </a:extLst>
            </p:cNvPr>
            <p:cNvPicPr preferRelativeResize="0"/>
            <p:nvPr/>
          </p:nvPicPr>
          <p:blipFill rotWithShape="1">
            <a:blip r:embed="rId4"/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454F9B4-13E2-2C79-A64E-113292CCB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52F104F-A071-31F1-D12D-B746DDECA4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2033" y="2208956"/>
            <a:ext cx="8106545" cy="111827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54F2BF5-F94B-DA17-EF1A-A6B906A96586}"/>
              </a:ext>
            </a:extLst>
          </p:cNvPr>
          <p:cNvSpPr txBox="1"/>
          <p:nvPr/>
        </p:nvSpPr>
        <p:spPr>
          <a:xfrm>
            <a:off x="236466" y="2768095"/>
            <a:ext cx="8399490" cy="3826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1">
              <a:spcAft>
                <a:spcPts val="800"/>
              </a:spcAft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ٱلْخُطُواتِ ٱلْأَرْبَعِ لِاسْتِخْدامِ جِهازِ ٱلْفاكْسِ كَما وَرَدَتْ في ٱلْكُتَيِّبِ:</a:t>
            </a:r>
          </a:p>
          <a:p>
            <a:pPr marL="342900" lvl="0" indent="-342900" algn="just" rtl="1"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ضَعِ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ٱلْمُسْتَنَدَ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ٱلْمَكانِ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ٱلْمُعَدِّ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لَهُ مِنَ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ٱلْجِهَازِ</a:t>
            </a:r>
            <a:r>
              <a:rPr lang="fr-FR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42900" lvl="0" indent="-342900" algn="just" rtl="1"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أُطْلُبِ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ٱلرَّقْمَ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ٱلَّذي تُريدُ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ٱلاِتِّصالَ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بصاحِبِهِ تَسْمَعْ صَوْتاً مُمَيَّزاً</a:t>
            </a:r>
            <a:r>
              <a:rPr lang="fr-FR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42900" lvl="0" indent="-342900" algn="just" rtl="1"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اِضْغَطْ عَلى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ٱلزِّرِّ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ٱلْأخْضَرِ بَعْدَ ٱلصَّوْتِ ٱلْمُمَيَّزِ مُباشَرَةً</a:t>
            </a:r>
            <a:r>
              <a:rPr lang="fr-FR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42900" lvl="0" indent="-342900" algn="just" rtl="1"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راقِبْ تَحَرُّكَ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ٱلْمُسْتَنَدِ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بِٱلْجِهازِ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حَتَّى يَخْرُجَ مِنَ ٱلْجِهَةِ ٱلْأُخْرى، وَهَكَذا تَكونُ عَمَلِيَّةُ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ٱلإرْسالِ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قَدْ تَمَّتْ</a:t>
            </a:r>
            <a:r>
              <a:rPr lang="fr-FR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233974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2D525-6E44-E9A0-5C6E-0956AAED1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C260D64-3A34-6A18-CF8A-5074830C0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 الثالث ؟ من يقرأ جوابه؟ هل أنتم متفقون؟  أين ورد الجواب في النص؟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7D0C2C9-F26F-F1E0-4A41-28C4BA99D5A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825F0577-C1AE-A300-EEA8-C8CFD955A7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6EA8785A-2E1D-EEA4-E7EA-1988BBF53E88}"/>
              </a:ext>
            </a:extLst>
          </p:cNvPr>
          <p:cNvGrpSpPr/>
          <p:nvPr/>
        </p:nvGrpSpPr>
        <p:grpSpPr>
          <a:xfrm>
            <a:off x="1291909" y="141535"/>
            <a:ext cx="6234221" cy="322828"/>
            <a:chOff x="1674464" y="136738"/>
            <a:chExt cx="6234221" cy="32282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87D722F-C33C-5621-0E2A-534A0C22BCA8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1C43031-9592-9C31-9058-B1217B902451}"/>
                </a:ext>
              </a:extLst>
            </p:cNvPr>
            <p:cNvSpPr>
              <a:spLocks/>
            </p:cNvSpPr>
            <p:nvPr/>
          </p:nvSpPr>
          <p:spPr>
            <a:xfrm>
              <a:off x="3999469" y="1534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فهم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المقروء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733F160-E349-AC23-6275-FE33D05BEADB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8" name="Google Shape;1245;p5">
              <a:extLst>
                <a:ext uri="{FF2B5EF4-FFF2-40B4-BE49-F238E27FC236}">
                  <a16:creationId xmlns:a16="http://schemas.microsoft.com/office/drawing/2014/main" id="{143AC7DE-4184-8DA4-65E4-3542CF1AF77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1244;p5">
              <a:extLst>
                <a:ext uri="{FF2B5EF4-FFF2-40B4-BE49-F238E27FC236}">
                  <a16:creationId xmlns:a16="http://schemas.microsoft.com/office/drawing/2014/main" id="{DA8FCAA8-7757-B6D6-797E-6421830E4291}"/>
                </a:ext>
              </a:extLst>
            </p:cNvPr>
            <p:cNvPicPr preferRelativeResize="0"/>
            <p:nvPr/>
          </p:nvPicPr>
          <p:blipFill rotWithShape="1">
            <a:blip r:embed="rId4"/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DDFDDAA-8947-EE68-48F5-A25186E77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A482520-8DAE-FABA-0EAE-6B7EF71873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7315" y="2897230"/>
            <a:ext cx="8029369" cy="121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77204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EEDB4-7CBE-1FBF-45E3-75F8CAB6B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0EF905B-2C34-E749-E86D-B27A23CA18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7315" y="2897230"/>
            <a:ext cx="8029369" cy="121757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B448AD15-EB86-96D2-993A-846B97876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477413E-BB0C-C970-0310-F1167B7DA43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F0C86A1D-28E1-3771-75F7-3956A96304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857BF67B-DD43-5684-A4B5-829920D78E44}"/>
              </a:ext>
            </a:extLst>
          </p:cNvPr>
          <p:cNvGrpSpPr/>
          <p:nvPr/>
        </p:nvGrpSpPr>
        <p:grpSpPr>
          <a:xfrm>
            <a:off x="1291909" y="141535"/>
            <a:ext cx="6234221" cy="322828"/>
            <a:chOff x="1674464" y="136738"/>
            <a:chExt cx="6234221" cy="32282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2CB80F0-46EB-0F12-1C33-759AE96D7CEC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94DCA95-9171-1A32-49C5-09AE712FF4E2}"/>
                </a:ext>
              </a:extLst>
            </p:cNvPr>
            <p:cNvSpPr>
              <a:spLocks/>
            </p:cNvSpPr>
            <p:nvPr/>
          </p:nvSpPr>
          <p:spPr>
            <a:xfrm>
              <a:off x="3999469" y="1534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فهم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المقروء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AD1EC18-0640-8BF1-1684-D6B494D9669A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8" name="Google Shape;1245;p5">
              <a:extLst>
                <a:ext uri="{FF2B5EF4-FFF2-40B4-BE49-F238E27FC236}">
                  <a16:creationId xmlns:a16="http://schemas.microsoft.com/office/drawing/2014/main" id="{25EF2848-2EE3-2406-1672-19928BDA15C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1244;p5">
              <a:extLst>
                <a:ext uri="{FF2B5EF4-FFF2-40B4-BE49-F238E27FC236}">
                  <a16:creationId xmlns:a16="http://schemas.microsoft.com/office/drawing/2014/main" id="{85A09ADF-996B-5780-80AA-9A91EF3E58C5}"/>
                </a:ext>
              </a:extLst>
            </p:cNvPr>
            <p:cNvPicPr preferRelativeResize="0"/>
            <p:nvPr/>
          </p:nvPicPr>
          <p:blipFill rotWithShape="1">
            <a:blip r:embed="rId6"/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FE97C392-DEBA-FC26-2D5B-4A04B425D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5CA0403-DE16-5CA5-A179-6CF6B71F4014}"/>
              </a:ext>
            </a:extLst>
          </p:cNvPr>
          <p:cNvSpPr txBox="1"/>
          <p:nvPr/>
        </p:nvSpPr>
        <p:spPr>
          <a:xfrm>
            <a:off x="557315" y="3429000"/>
            <a:ext cx="790001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وَعَدَتِ ٱلْأُمُّ ٱبْنَها أَنْ تُهْدِيَهُ جِهازَ فاكْسٍ عِنْدَما يَكْبُرُ وَيُنْشِئُ شَرِكَةً سِياحِيَّةً.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8638755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786A1-EE58-DDA3-71FB-BC2A5B507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5041944-40AF-C6BF-1EF5-588C9B898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 الرابع ؟ من يقرأ جوابه؟ هل أنتم متفقون؟  هل ورد الجواب في النص؟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5F6D020-71B0-37F4-3632-65AA2282EEDB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8C04EC1A-F2B7-5ECA-594D-1474EB72ED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54130E7B-5EFB-76A5-85E2-A5909BBAB1A8}"/>
              </a:ext>
            </a:extLst>
          </p:cNvPr>
          <p:cNvGrpSpPr/>
          <p:nvPr/>
        </p:nvGrpSpPr>
        <p:grpSpPr>
          <a:xfrm>
            <a:off x="1291909" y="141535"/>
            <a:ext cx="6234221" cy="322828"/>
            <a:chOff x="1674464" y="136738"/>
            <a:chExt cx="6234221" cy="32282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4D791FF-7711-0779-8336-4799A5E7A770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DD71651-4AB7-3B5E-8F8C-FB92F7889600}"/>
                </a:ext>
              </a:extLst>
            </p:cNvPr>
            <p:cNvSpPr>
              <a:spLocks/>
            </p:cNvSpPr>
            <p:nvPr/>
          </p:nvSpPr>
          <p:spPr>
            <a:xfrm>
              <a:off x="3999469" y="1534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فهم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المقروء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0DF18BB-2F2E-55CE-E7B5-9F9A13D8CDE9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8" name="Google Shape;1245;p5">
              <a:extLst>
                <a:ext uri="{FF2B5EF4-FFF2-40B4-BE49-F238E27FC236}">
                  <a16:creationId xmlns:a16="http://schemas.microsoft.com/office/drawing/2014/main" id="{521A62E5-53C7-472A-B8A5-F64C12FBB06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1244;p5">
              <a:extLst>
                <a:ext uri="{FF2B5EF4-FFF2-40B4-BE49-F238E27FC236}">
                  <a16:creationId xmlns:a16="http://schemas.microsoft.com/office/drawing/2014/main" id="{1DB6DCB9-7D17-F3A8-5BF7-6B514B918F6C}"/>
                </a:ext>
              </a:extLst>
            </p:cNvPr>
            <p:cNvPicPr preferRelativeResize="0"/>
            <p:nvPr/>
          </p:nvPicPr>
          <p:blipFill rotWithShape="1">
            <a:blip r:embed="rId4"/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9A1740E1-1654-6C0C-F4FC-D993E0996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6A1658C6-1FCA-3286-FCD4-B3C9974980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2217" y="2921514"/>
            <a:ext cx="8299566" cy="131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03354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4735C-C196-5559-3112-544F15666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FBEDBA4-981D-88A2-3969-E7916C6CC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049E752-33B6-54E8-749A-83E9AB9E956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17F97D84-28B9-7A79-FE68-6A9FAC6117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C830BE0-DC39-9C50-3D21-62D237E001C2}"/>
              </a:ext>
            </a:extLst>
          </p:cNvPr>
          <p:cNvGrpSpPr/>
          <p:nvPr/>
        </p:nvGrpSpPr>
        <p:grpSpPr>
          <a:xfrm>
            <a:off x="1291909" y="141535"/>
            <a:ext cx="6234221" cy="322828"/>
            <a:chOff x="1674464" y="136738"/>
            <a:chExt cx="6234221" cy="32282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0E51AE7-5443-3422-F5F8-91BA2D8A97FF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5216446-1857-4581-39BF-36B5796D9D1D}"/>
                </a:ext>
              </a:extLst>
            </p:cNvPr>
            <p:cNvSpPr>
              <a:spLocks/>
            </p:cNvSpPr>
            <p:nvPr/>
          </p:nvSpPr>
          <p:spPr>
            <a:xfrm>
              <a:off x="3999469" y="1534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فهم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المقروء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5BA35DA-1689-9681-4CB5-DCDD5DDD4B61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8" name="Google Shape;1245;p5">
              <a:extLst>
                <a:ext uri="{FF2B5EF4-FFF2-40B4-BE49-F238E27FC236}">
                  <a16:creationId xmlns:a16="http://schemas.microsoft.com/office/drawing/2014/main" id="{E3653B17-BFBB-2B20-3D23-7528463A931D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1244;p5">
              <a:extLst>
                <a:ext uri="{FF2B5EF4-FFF2-40B4-BE49-F238E27FC236}">
                  <a16:creationId xmlns:a16="http://schemas.microsoft.com/office/drawing/2014/main" id="{94FE427F-DE27-DB95-2F3F-41C3CB3DF679}"/>
                </a:ext>
              </a:extLst>
            </p:cNvPr>
            <p:cNvPicPr preferRelativeResize="0"/>
            <p:nvPr/>
          </p:nvPicPr>
          <p:blipFill rotWithShape="1">
            <a:blip r:embed="rId4"/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04B45AF-D001-CB8B-94F4-CE90CDE60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AFB3EBEE-9A8D-6E42-639D-5DA2ADD388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2217" y="2921514"/>
            <a:ext cx="8299566" cy="131549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3F1EE3A-6D09-94E4-BA24-DF13D8058315}"/>
              </a:ext>
            </a:extLst>
          </p:cNvPr>
          <p:cNvSpPr txBox="1"/>
          <p:nvPr/>
        </p:nvSpPr>
        <p:spPr>
          <a:xfrm>
            <a:off x="422217" y="3579259"/>
            <a:ext cx="823752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يَعْني ذَلِكَ أَنَّ ٱلطِّفْلَ أَبْدى فَهْماً سَريعاً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وَٱهْتِماماً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بِتَفاصيلِ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ٱلْجِهازِ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مِمّا أَعْجَبَ ٱلْمُوَظَّفَ وَأَشارَ إِلى نَباهَتِهِ وَذَكائِهِ.</a:t>
            </a:r>
            <a:endParaRPr lang="fr-MA" sz="44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25458342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D1BE6-7174-861D-8442-A3022E792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C52EB6C-327F-A40A-E7E5-BE6FB90DB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 الخامس ؟ من يقرأ جوابه؟ هل أنتم متفقون؟  هل ورد الجواب في النص؟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3646D99-5E7F-DB68-0123-03C248ED3D29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987EFB3B-994C-9C61-3FF9-906A223BFC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58DE015E-0E8E-00D0-8DF2-AEE1B4C1A07D}"/>
              </a:ext>
            </a:extLst>
          </p:cNvPr>
          <p:cNvGrpSpPr/>
          <p:nvPr/>
        </p:nvGrpSpPr>
        <p:grpSpPr>
          <a:xfrm>
            <a:off x="1291909" y="141535"/>
            <a:ext cx="6234221" cy="322828"/>
            <a:chOff x="1674464" y="136738"/>
            <a:chExt cx="6234221" cy="32282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EDBA00C-025B-B438-DBED-599F1DC22D5B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FAEF485-DB5C-8364-97A9-0779DE36B3A9}"/>
                </a:ext>
              </a:extLst>
            </p:cNvPr>
            <p:cNvSpPr>
              <a:spLocks/>
            </p:cNvSpPr>
            <p:nvPr/>
          </p:nvSpPr>
          <p:spPr>
            <a:xfrm>
              <a:off x="3999469" y="1534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فهم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المقروء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64D61CF-1142-2E54-D831-06D2653E9323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8" name="Google Shape;1245;p5">
              <a:extLst>
                <a:ext uri="{FF2B5EF4-FFF2-40B4-BE49-F238E27FC236}">
                  <a16:creationId xmlns:a16="http://schemas.microsoft.com/office/drawing/2014/main" id="{4B75C855-7644-44A5-74F8-965589BD898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1244;p5">
              <a:extLst>
                <a:ext uri="{FF2B5EF4-FFF2-40B4-BE49-F238E27FC236}">
                  <a16:creationId xmlns:a16="http://schemas.microsoft.com/office/drawing/2014/main" id="{532B33E4-245A-E332-B023-C2771896D372}"/>
                </a:ext>
              </a:extLst>
            </p:cNvPr>
            <p:cNvPicPr preferRelativeResize="0"/>
            <p:nvPr/>
          </p:nvPicPr>
          <p:blipFill rotWithShape="1">
            <a:blip r:embed="rId4"/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7121BC7-22CB-8880-CCE3-0D69C9786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6B31FE8-82E4-FEFB-D4D5-247746E270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8457" y="2906985"/>
            <a:ext cx="7772400" cy="10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62276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D28C3-C35F-DF19-FE20-5809E8060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DC35213-C47D-DDB3-DA39-618A6B5DF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86CBA03-1465-0024-C8BF-7D688010746F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58E581F9-EEAB-885D-719E-3031B2EC29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B653839F-A900-AD4F-FE84-CD32A998D2D4}"/>
              </a:ext>
            </a:extLst>
          </p:cNvPr>
          <p:cNvGrpSpPr/>
          <p:nvPr/>
        </p:nvGrpSpPr>
        <p:grpSpPr>
          <a:xfrm>
            <a:off x="1291909" y="141535"/>
            <a:ext cx="6234221" cy="322828"/>
            <a:chOff x="1674464" y="136738"/>
            <a:chExt cx="6234221" cy="32282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0A61069-6788-5E53-857C-857DBFBCF4A1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9EFCA1-8546-BB54-327C-6DD4444C63C8}"/>
                </a:ext>
              </a:extLst>
            </p:cNvPr>
            <p:cNvSpPr>
              <a:spLocks/>
            </p:cNvSpPr>
            <p:nvPr/>
          </p:nvSpPr>
          <p:spPr>
            <a:xfrm>
              <a:off x="3999469" y="1534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فهم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المقروء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6B1E974-F6AF-41F4-D014-3DD620B78D40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8" name="Google Shape;1245;p5">
              <a:extLst>
                <a:ext uri="{FF2B5EF4-FFF2-40B4-BE49-F238E27FC236}">
                  <a16:creationId xmlns:a16="http://schemas.microsoft.com/office/drawing/2014/main" id="{0162D1EE-D4B9-6634-1B34-3A8B4F61F4B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1244;p5">
              <a:extLst>
                <a:ext uri="{FF2B5EF4-FFF2-40B4-BE49-F238E27FC236}">
                  <a16:creationId xmlns:a16="http://schemas.microsoft.com/office/drawing/2014/main" id="{226A8418-4A4D-3B72-CDA1-E49B99A36AB8}"/>
                </a:ext>
              </a:extLst>
            </p:cNvPr>
            <p:cNvPicPr preferRelativeResize="0"/>
            <p:nvPr/>
          </p:nvPicPr>
          <p:blipFill rotWithShape="1">
            <a:blip r:embed="rId4"/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9E5F42CD-9FD8-D00E-B898-9DD586AFC2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D041562-E185-3C01-3D36-0790487C3B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1216" y="2906985"/>
            <a:ext cx="8332237" cy="104403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19593C8-D420-5FDA-CB98-4A3CBE681D60}"/>
              </a:ext>
            </a:extLst>
          </p:cNvPr>
          <p:cNvSpPr txBox="1"/>
          <p:nvPr/>
        </p:nvSpPr>
        <p:spPr>
          <a:xfrm>
            <a:off x="401215" y="3294468"/>
            <a:ext cx="833223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أَظْهَرَتِ ٱلْأُمُّ دَعْمَها لِفُضولِ ٱبْنِها، حَيْثُ أَنَّها لَمْ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تَنْهَرْهُ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وَلَمْ تَمْنَعْهُ مِنَ ٱلسُّؤالِ، بَلْ أَذِنَتْ لَهُ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بِٱلدُّخولِ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ٱلْمَحَلِّ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وَوَعَدَتْهُ بِشِراءِ جِهازِ فاكِسٍ تَشْجيعاً لَهُ عَلى ٱلتَّعَلُّمِ.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2283112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408E1-E50F-F686-4AC6-431586199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26CDB24-0CF9-627A-1018-D85A2B38B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 السادس ؟ من يقرأ جوابه؟ هل أنتم متفقون؟ 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7D1C23C-8CEA-60C8-B637-47561E2C693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AAF1C433-8F68-6B63-8A3B-BCE7F0B3C7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86CA04B5-5AE6-8592-78A1-90C77BBA54E4}"/>
              </a:ext>
            </a:extLst>
          </p:cNvPr>
          <p:cNvGrpSpPr/>
          <p:nvPr/>
        </p:nvGrpSpPr>
        <p:grpSpPr>
          <a:xfrm>
            <a:off x="1291909" y="141535"/>
            <a:ext cx="6234221" cy="322828"/>
            <a:chOff x="1674464" y="136738"/>
            <a:chExt cx="6234221" cy="32282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CBE6918-F280-6765-0336-3FA59E799C91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0DE394B-6ED3-6830-8FF3-F94770451066}"/>
                </a:ext>
              </a:extLst>
            </p:cNvPr>
            <p:cNvSpPr>
              <a:spLocks/>
            </p:cNvSpPr>
            <p:nvPr/>
          </p:nvSpPr>
          <p:spPr>
            <a:xfrm>
              <a:off x="3999469" y="1534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فهم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المقروء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2A1DE48-F83C-7963-758A-059AA640CE3E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8" name="Google Shape;1245;p5">
              <a:extLst>
                <a:ext uri="{FF2B5EF4-FFF2-40B4-BE49-F238E27FC236}">
                  <a16:creationId xmlns:a16="http://schemas.microsoft.com/office/drawing/2014/main" id="{C6AEF677-F191-D764-C7B3-3B982D7DA27E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1244;p5">
              <a:extLst>
                <a:ext uri="{FF2B5EF4-FFF2-40B4-BE49-F238E27FC236}">
                  <a16:creationId xmlns:a16="http://schemas.microsoft.com/office/drawing/2014/main" id="{112C865A-EF0E-93AB-3ADD-6F7A568508E2}"/>
                </a:ext>
              </a:extLst>
            </p:cNvPr>
            <p:cNvPicPr preferRelativeResize="0"/>
            <p:nvPr/>
          </p:nvPicPr>
          <p:blipFill rotWithShape="1">
            <a:blip r:embed="rId4"/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B288535-2961-5AE3-7C8A-6849CA938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BF1E2634-1C69-9F8C-BB70-E415FB41FA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796" y="2857450"/>
            <a:ext cx="7725747" cy="1143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14219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728A1-482A-B058-632C-7FD27314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A1A8E2E-C988-ABBB-D858-FDEFC858D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ACCA8F2-2B30-29EC-F936-12987143648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1F8B9242-F83C-F2D6-9387-5330B3198A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248CC12-79B6-F8C9-18A4-7ACED89A6C9A}"/>
              </a:ext>
            </a:extLst>
          </p:cNvPr>
          <p:cNvGrpSpPr/>
          <p:nvPr/>
        </p:nvGrpSpPr>
        <p:grpSpPr>
          <a:xfrm>
            <a:off x="1291909" y="141535"/>
            <a:ext cx="6234221" cy="322828"/>
            <a:chOff x="1674464" y="136738"/>
            <a:chExt cx="6234221" cy="32282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6792909-6120-338C-5129-54DD9C258B84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89F074F-E60E-3344-980B-DBEB7F6D3BA3}"/>
                </a:ext>
              </a:extLst>
            </p:cNvPr>
            <p:cNvSpPr>
              <a:spLocks/>
            </p:cNvSpPr>
            <p:nvPr/>
          </p:nvSpPr>
          <p:spPr>
            <a:xfrm>
              <a:off x="3999469" y="1534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فهم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المقروء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2C94C64-91A1-F560-DA52-C8B507A5E4AA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8" name="Google Shape;1245;p5">
              <a:extLst>
                <a:ext uri="{FF2B5EF4-FFF2-40B4-BE49-F238E27FC236}">
                  <a16:creationId xmlns:a16="http://schemas.microsoft.com/office/drawing/2014/main" id="{C3D09326-9E17-FAE6-5297-265681179C2D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1244;p5">
              <a:extLst>
                <a:ext uri="{FF2B5EF4-FFF2-40B4-BE49-F238E27FC236}">
                  <a16:creationId xmlns:a16="http://schemas.microsoft.com/office/drawing/2014/main" id="{D19AB9A9-3F1E-A925-1359-77F51065FA91}"/>
                </a:ext>
              </a:extLst>
            </p:cNvPr>
            <p:cNvPicPr preferRelativeResize="0"/>
            <p:nvPr/>
          </p:nvPicPr>
          <p:blipFill rotWithShape="1">
            <a:blip r:embed="rId4"/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99DE1D21-91FD-AE74-13DE-80155BABFC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EB2E11C-7C21-5999-DFD6-DE733DB969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796" y="2857450"/>
            <a:ext cx="7725747" cy="114309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F83292F-5F22-E50D-89FD-8046C9FB1960}"/>
              </a:ext>
            </a:extLst>
          </p:cNvPr>
          <p:cNvSpPr txBox="1"/>
          <p:nvPr/>
        </p:nvSpPr>
        <p:spPr>
          <a:xfrm>
            <a:off x="550507" y="3294467"/>
            <a:ext cx="789369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اِهتَمَّ بِها لِأَنَّهُ رَأى أَنَّ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ٱلْجِهازَ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يُؤَدّي دَوْراً مُهِمّاً في إِيصالِ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ٱلْوَثائِقِ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وَٱلرَّسائِلِ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وَلِأَنَّهُ كانَ فُضولِيّاً بِطَبْعِهِ يُحِبُّ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ٱكْتِسابَ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ٱلْمَعْرِفَةِ وَفَهْمَ ٱلْأَشْياءِ مِنْ حَوْلِهِ.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1607518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FF60D-3A8B-C932-3567-5C215C9F9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DB46F76-9549-1DC3-B569-596B9DF2C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 السابع ؟ من يقرأ جوابه؟ هل أنتم متفقون؟ من يقترح جوابا آخر؟ 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9A5670B-44B6-E5A5-DE0D-F7894B76BFB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A1DA7D9C-8AB6-FA04-9229-7044D5EA70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DD590594-192B-5042-6146-D6857CCE8627}"/>
              </a:ext>
            </a:extLst>
          </p:cNvPr>
          <p:cNvGrpSpPr/>
          <p:nvPr/>
        </p:nvGrpSpPr>
        <p:grpSpPr>
          <a:xfrm>
            <a:off x="1291909" y="141535"/>
            <a:ext cx="6234221" cy="322828"/>
            <a:chOff x="1674464" y="136738"/>
            <a:chExt cx="6234221" cy="32282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6C64A7E-17D6-B526-E6DB-6624EB0868F5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97B2374-B7B2-F8B1-7E6C-67C0442B4D69}"/>
                </a:ext>
              </a:extLst>
            </p:cNvPr>
            <p:cNvSpPr>
              <a:spLocks/>
            </p:cNvSpPr>
            <p:nvPr/>
          </p:nvSpPr>
          <p:spPr>
            <a:xfrm>
              <a:off x="3999469" y="1534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فهم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المقروء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E5F15C1-271F-34B3-D78F-C42D778FF019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8" name="Google Shape;1245;p5">
              <a:extLst>
                <a:ext uri="{FF2B5EF4-FFF2-40B4-BE49-F238E27FC236}">
                  <a16:creationId xmlns:a16="http://schemas.microsoft.com/office/drawing/2014/main" id="{50A34FE3-8F52-380F-1B91-4FB08A8D3B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1244;p5">
              <a:extLst>
                <a:ext uri="{FF2B5EF4-FFF2-40B4-BE49-F238E27FC236}">
                  <a16:creationId xmlns:a16="http://schemas.microsoft.com/office/drawing/2014/main" id="{FCA33939-2D39-3DE8-9E00-CABB65A3F2DA}"/>
                </a:ext>
              </a:extLst>
            </p:cNvPr>
            <p:cNvPicPr preferRelativeResize="0"/>
            <p:nvPr/>
          </p:nvPicPr>
          <p:blipFill rotWithShape="1">
            <a:blip r:embed="rId4"/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1E642FFA-D8EF-7AF1-A57A-32789D979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2583F0D-E4E9-F9B2-CA15-11894C9430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208" y="2792675"/>
            <a:ext cx="8164286" cy="127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28435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145FE-CB4B-73D6-1B73-FCFF2876C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D528A4-30B7-0223-5B82-B2D148261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اقتراحا للجواب.  صححوا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C0608D5-2EF9-BEF7-564D-33976A2FF92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492AC5DC-80D5-D353-F9D9-BA279116FF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441A29-0A27-E5BC-286D-ADD3AAC5BD60}"/>
              </a:ext>
            </a:extLst>
          </p:cNvPr>
          <p:cNvGrpSpPr/>
          <p:nvPr/>
        </p:nvGrpSpPr>
        <p:grpSpPr>
          <a:xfrm>
            <a:off x="1291909" y="141535"/>
            <a:ext cx="6234221" cy="322828"/>
            <a:chOff x="1674464" y="136738"/>
            <a:chExt cx="6234221" cy="32282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7B8C751-18A1-6A69-2E0F-9D74696A7F2B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95E6A29-5549-800F-9400-3C61DF676E61}"/>
                </a:ext>
              </a:extLst>
            </p:cNvPr>
            <p:cNvSpPr>
              <a:spLocks/>
            </p:cNvSpPr>
            <p:nvPr/>
          </p:nvSpPr>
          <p:spPr>
            <a:xfrm>
              <a:off x="3999469" y="1534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فهم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المقروء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375273A-AE81-7524-1192-673EE665EA20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8" name="Google Shape;1245;p5">
              <a:extLst>
                <a:ext uri="{FF2B5EF4-FFF2-40B4-BE49-F238E27FC236}">
                  <a16:creationId xmlns:a16="http://schemas.microsoft.com/office/drawing/2014/main" id="{2221123B-EFFC-9A8F-C62D-781CF5065A4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1244;p5">
              <a:extLst>
                <a:ext uri="{FF2B5EF4-FFF2-40B4-BE49-F238E27FC236}">
                  <a16:creationId xmlns:a16="http://schemas.microsoft.com/office/drawing/2014/main" id="{F117AF1D-7D80-2A65-7D45-399E3B26B63D}"/>
                </a:ext>
              </a:extLst>
            </p:cNvPr>
            <p:cNvPicPr preferRelativeResize="0"/>
            <p:nvPr/>
          </p:nvPicPr>
          <p:blipFill rotWithShape="1">
            <a:blip r:embed="rId4"/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2F27386-39AF-2BB2-3118-53BF99DB3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70C6EAB6-92A9-9C65-653D-6F3226973C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208" y="2792675"/>
            <a:ext cx="8164286" cy="12726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10095B2-5F39-4FC9-8DED-CD43B48C15F2}"/>
              </a:ext>
            </a:extLst>
          </p:cNvPr>
          <p:cNvSpPr txBox="1"/>
          <p:nvPr/>
        </p:nvSpPr>
        <p:spPr>
          <a:xfrm>
            <a:off x="429208" y="3266683"/>
            <a:ext cx="816428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نَعَمْ، فُضولُ ٱلطِّفْلِ صِفَةٌ جَيِّدَةٌ لِأَنَّهُ يَدْفَعُهُ إِلى ٱلتَّعَلُّمِ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وَٱكْتِسابِ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ٱلْمَعارِفِ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وَيُنَمِّي فيهِ رُوحَ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ٱلِاسْتِكْشافِ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وَٱلِابْتِكارِ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وَقَدْ أَثْبَتَ ٱلطِّفْلُ في ٱلنَّصِّ أَنَّ فُضولَهُ أَوْصَلَهُ إِلى مَعْرِفَةٍ نافِعَةٍ.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293467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9385C-60D3-3C0D-235D-AD919CB55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AD7420D-F312-AC95-BE14-281301A46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 الأخير ؟ من يقرأ جوابه؟ من يقترح تلخيصا آخر؟ 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22ADCD7-A112-3A42-9368-7FAB04AEBB3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B0E12D47-B745-AB95-FF50-99F377A7FE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5C3EEEA5-1B43-416B-707B-2F9D709EDB0B}"/>
              </a:ext>
            </a:extLst>
          </p:cNvPr>
          <p:cNvGrpSpPr/>
          <p:nvPr/>
        </p:nvGrpSpPr>
        <p:grpSpPr>
          <a:xfrm>
            <a:off x="1291909" y="141535"/>
            <a:ext cx="6234221" cy="322828"/>
            <a:chOff x="1674464" y="136738"/>
            <a:chExt cx="6234221" cy="32282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6C907F6-CAC5-D2F1-81FB-CD4D3992C301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C991733-E49D-95A4-5575-51668C12E7C1}"/>
                </a:ext>
              </a:extLst>
            </p:cNvPr>
            <p:cNvSpPr>
              <a:spLocks/>
            </p:cNvSpPr>
            <p:nvPr/>
          </p:nvSpPr>
          <p:spPr>
            <a:xfrm>
              <a:off x="3999469" y="1534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فهم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المقروء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C362554-436E-E466-5727-A3596DED803F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8" name="Google Shape;1245;p5">
              <a:extLst>
                <a:ext uri="{FF2B5EF4-FFF2-40B4-BE49-F238E27FC236}">
                  <a16:creationId xmlns:a16="http://schemas.microsoft.com/office/drawing/2014/main" id="{965A8BBA-0F14-54DD-3A2C-C2165F2B469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1244;p5">
              <a:extLst>
                <a:ext uri="{FF2B5EF4-FFF2-40B4-BE49-F238E27FC236}">
                  <a16:creationId xmlns:a16="http://schemas.microsoft.com/office/drawing/2014/main" id="{D1178104-5525-5197-22BC-E4EBA58A83EB}"/>
                </a:ext>
              </a:extLst>
            </p:cNvPr>
            <p:cNvPicPr preferRelativeResize="0"/>
            <p:nvPr/>
          </p:nvPicPr>
          <p:blipFill rotWithShape="1">
            <a:blip r:embed="rId4"/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D4E04F2-D4BB-5244-34AE-6AFAF9D0E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2BC863C-3396-6E1E-C514-FF436CF267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8499" y="2829063"/>
            <a:ext cx="7837714" cy="102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37258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189F0-1E17-1892-8AC1-BDA585E31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1CE520-7352-089F-44DE-CC2915C79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إليكم مقترحا للتصحيح. من يقرأ؟ صححوا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1DCAC92-BBA5-0DAF-FC33-2180331C922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0548E78E-74BB-0A77-A8D1-2AE34845D4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2457A849-2856-80EB-CE3D-3C6C09F834DD}"/>
              </a:ext>
            </a:extLst>
          </p:cNvPr>
          <p:cNvGrpSpPr/>
          <p:nvPr/>
        </p:nvGrpSpPr>
        <p:grpSpPr>
          <a:xfrm>
            <a:off x="1291909" y="141535"/>
            <a:ext cx="6234221" cy="322828"/>
            <a:chOff x="1674464" y="136738"/>
            <a:chExt cx="6234221" cy="32282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E3397D-28E7-BE3F-2BAC-3DDF0EF01FD4}"/>
                </a:ext>
              </a:extLst>
            </p:cNvPr>
            <p:cNvSpPr>
              <a:spLocks/>
            </p:cNvSpPr>
            <p:nvPr/>
          </p:nvSpPr>
          <p:spPr>
            <a:xfrm>
              <a:off x="1674464" y="150183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AB68865-6BE3-2D47-39E5-BC94C74FCAD2}"/>
                </a:ext>
              </a:extLst>
            </p:cNvPr>
            <p:cNvSpPr>
              <a:spLocks/>
            </p:cNvSpPr>
            <p:nvPr/>
          </p:nvSpPr>
          <p:spPr>
            <a:xfrm>
              <a:off x="3999469" y="15340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فهم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المقروء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F58E7FF-5364-BEB6-3894-B7AFA0730D63}"/>
                </a:ext>
              </a:extLst>
            </p:cNvPr>
            <p:cNvSpPr>
              <a:spLocks/>
            </p:cNvSpPr>
            <p:nvPr/>
          </p:nvSpPr>
          <p:spPr>
            <a:xfrm>
              <a:off x="6312005" y="153202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18" name="Google Shape;1245;p5">
              <a:extLst>
                <a:ext uri="{FF2B5EF4-FFF2-40B4-BE49-F238E27FC236}">
                  <a16:creationId xmlns:a16="http://schemas.microsoft.com/office/drawing/2014/main" id="{53502043-4D64-013E-27C8-70524C0B0BC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988805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1244;p5">
              <a:extLst>
                <a:ext uri="{FF2B5EF4-FFF2-40B4-BE49-F238E27FC236}">
                  <a16:creationId xmlns:a16="http://schemas.microsoft.com/office/drawing/2014/main" id="{C89FC736-422F-2D6B-E8AD-5E3FC3B27147}"/>
                </a:ext>
              </a:extLst>
            </p:cNvPr>
            <p:cNvPicPr preferRelativeResize="0"/>
            <p:nvPr/>
          </p:nvPicPr>
          <p:blipFill rotWithShape="1">
            <a:blip r:embed="rId4"/>
            <a:srcRect/>
            <a:stretch/>
          </p:blipFill>
          <p:spPr>
            <a:xfrm>
              <a:off x="5188899" y="16333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F50F5E1A-FE8B-0790-97B8-5304D96C57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0616" y="18149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68CDC09-7A44-1CA8-55E5-CB1C13B083A4}"/>
              </a:ext>
            </a:extLst>
          </p:cNvPr>
          <p:cNvSpPr txBox="1"/>
          <p:nvPr/>
        </p:nvSpPr>
        <p:spPr>
          <a:xfrm>
            <a:off x="446946" y="2392027"/>
            <a:ext cx="825010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يَحْكي ٱلنَّصُّ قِصَّةَ طِفْلٍ فَضولِيٍّ لَفَتَ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ٱنْتِباهَهُ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مَحَلٌّ لِلْخِدْماتِ ٱلْإِعْلامِيَّةِ، فَدَخَلَ وَسَأَلَ ٱلْمُوَظَّفَ عَنْ طَريقَةِ ٱسْتِعْمالِ جِهازِ ٱلْفاكِسِ. أُعْجِبَ ٱلْمُوَظَّفُ بِذَكائِهِ وَشَرَحَ لَهُ ٱلْخُطُواتِ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بِٱلتَّفْصيلِ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أَطْلَعَ ٱلطِّفْلُ أُمَّهُ عَلى ما تَعَلَّمَهُ فَأَشادَتْ بِهِ وَوَعَدَتْهُ بِمُكافَأَةٍ.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7127510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6" y="3160003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 </a:t>
            </a:r>
            <a:endParaRPr lang="fr-MA" sz="4000" dirty="0"/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20505</TotalTime>
  <Words>1399</Words>
  <Application>Microsoft Office PowerPoint</Application>
  <PresentationFormat>Affichage à l'écran (4:3)</PresentationFormat>
  <Paragraphs>250</Paragraphs>
  <Slides>44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44</vt:i4>
      </vt:variant>
    </vt:vector>
  </HeadingPairs>
  <TitlesOfParts>
    <vt:vector size="65" baseType="lpstr">
      <vt:lpstr>Arial</vt:lpstr>
      <vt:lpstr>Calibri</vt:lpstr>
      <vt:lpstr>Calibri Light</vt:lpstr>
      <vt:lpstr>Courier New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00_Env-Enseignant</vt:lpstr>
      <vt:lpstr>Présentation PowerPoint</vt:lpstr>
      <vt:lpstr>Présentation PowerPoint</vt:lpstr>
      <vt:lpstr>Présentation PowerPoint</vt:lpstr>
      <vt:lpstr>تنظيم حصص الأسبوع الخامس</vt:lpstr>
      <vt:lpstr>هيكلة حصة اليوم الثاني</vt:lpstr>
      <vt:lpstr>  افتتاح الحصة</vt:lpstr>
      <vt:lpstr>مرحبا بكم ، سنبدأ  حصة اللغة العربية.</vt:lpstr>
      <vt:lpstr>ضعوا اللوحة والكراسة في القمطر</vt:lpstr>
      <vt:lpstr>فهم المقروء</vt:lpstr>
      <vt:lpstr>خلال هذه الحصة نتذكر استراتيجيات الفهم . ما خطوات تلخيص نص مقروء؟</vt:lpstr>
      <vt:lpstr>من يقرأ؟</vt:lpstr>
      <vt:lpstr>ما خطوات إبداء الرأي حول مضمون نص مقروء؟</vt:lpstr>
      <vt:lpstr>من يقرأ؟</vt:lpstr>
      <vt:lpstr>خذوا كراساتكم. سننجز أسئلة الفهم الواردة في الصفحة 121.</vt:lpstr>
      <vt:lpstr>أمامكم 30 دقيقة للإنجاز.  أثناء ذلك سأنادي على 6 منكم لمواصلة التقويم الشفوي. </vt:lpstr>
      <vt:lpstr>يتم فصل جهاز الحاسوب عن المسلاط.</vt:lpstr>
      <vt:lpstr>Présentation PowerPoint</vt:lpstr>
      <vt:lpstr>رائز الطلاقة</vt:lpstr>
      <vt:lpstr>موجهات تمرير رائز الطلاقة</vt:lpstr>
      <vt:lpstr>معايير تصحيح الطلاقة</vt:lpstr>
      <vt:lpstr>Présentation PowerPoint</vt:lpstr>
      <vt:lpstr>وضعية تقويم التحدث</vt:lpstr>
      <vt:lpstr>موجهات تمرير رائز التحدث</vt:lpstr>
      <vt:lpstr>Présentation PowerPoint</vt:lpstr>
      <vt:lpstr>Présentation PowerPoint</vt:lpstr>
      <vt:lpstr>دعم ومعالجة </vt:lpstr>
      <vt:lpstr>انتبهوا الآن. سنصحح إنجازاتكم. </vt:lpstr>
      <vt:lpstr> من يقرأ السؤال الأول ؟ من يقرأ جوابه؟ هل أنتم متفقون؟ أين ورد الجواب في النص؟</vt:lpstr>
      <vt:lpstr> صححوا.</vt:lpstr>
      <vt:lpstr> من يقرأ السؤال الثاني ؟ من يقرأ جوابه؟ هل أنتم متفقون؟ أين ورد الجواب في النص؟</vt:lpstr>
      <vt:lpstr> صححوا.</vt:lpstr>
      <vt:lpstr> من يقرأ السؤال الثالث ؟ من يقرأ جوابه؟ هل أنتم متفقون؟  أين ورد الجواب في النص؟</vt:lpstr>
      <vt:lpstr> صححوا.</vt:lpstr>
      <vt:lpstr> من يقرأ السؤال الرابع ؟ من يقرأ جوابه؟ هل أنتم متفقون؟  هل ورد الجواب في النص؟</vt:lpstr>
      <vt:lpstr> صححوا.</vt:lpstr>
      <vt:lpstr> من يقرأ السؤال الخامس ؟ من يقرأ جوابه؟ هل أنتم متفقون؟  هل ورد الجواب في النص؟</vt:lpstr>
      <vt:lpstr> صححوا</vt:lpstr>
      <vt:lpstr> من يقرأ السؤال السادس ؟ من يقرأ جوابه؟ هل أنتم متفقون؟  </vt:lpstr>
      <vt:lpstr> صححوا</vt:lpstr>
      <vt:lpstr> من يقرأ السؤال السابع ؟ من يقرأ جوابه؟ هل أنتم متفقون؟ من يقترح جوابا آخر؟  </vt:lpstr>
      <vt:lpstr>إليكم اقتراحا للجواب.  صححوا</vt:lpstr>
      <vt:lpstr> من يقرأ السؤال الأخير ؟ من يقرأ جوابه؟ من يقترح تلخيصا آخر؟  </vt:lpstr>
      <vt:lpstr> إليكم مقترحا للتصحيح. من يقرأ؟ صححوا</vt:lpstr>
      <vt:lpstr>اختتام الحصة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BOUBAKRE.IDDIHOUM</cp:lastModifiedBy>
  <cp:revision>257</cp:revision>
  <cp:lastPrinted>2025-11-10T15:58:57Z</cp:lastPrinted>
  <dcterms:created xsi:type="dcterms:W3CDTF">2023-09-20T21:35:22Z</dcterms:created>
  <dcterms:modified xsi:type="dcterms:W3CDTF">2026-04-17T14:59:42Z</dcterms:modified>
</cp:coreProperties>
</file>