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</p:sldMasterIdLst>
  <p:notesMasterIdLst>
    <p:notesMasterId r:id="rId47"/>
  </p:notesMasterIdLst>
  <p:sldIdLst>
    <p:sldId id="2147482920" r:id="rId11"/>
    <p:sldId id="2147482885" r:id="rId12"/>
    <p:sldId id="2147482604" r:id="rId13"/>
    <p:sldId id="2147482772" r:id="rId14"/>
    <p:sldId id="2147482814" r:id="rId15"/>
    <p:sldId id="2147482691" r:id="rId16"/>
    <p:sldId id="2147482463" r:id="rId17"/>
    <p:sldId id="2147482765" r:id="rId18"/>
    <p:sldId id="2147482887" r:id="rId19"/>
    <p:sldId id="2147482767" r:id="rId20"/>
    <p:sldId id="2147482783" r:id="rId21"/>
    <p:sldId id="2147482913" r:id="rId22"/>
    <p:sldId id="2147482925" r:id="rId23"/>
    <p:sldId id="2147482926" r:id="rId24"/>
    <p:sldId id="2147482914" r:id="rId25"/>
    <p:sldId id="2147482888" r:id="rId26"/>
    <p:sldId id="2147482889" r:id="rId27"/>
    <p:sldId id="2147482891" r:id="rId28"/>
    <p:sldId id="2147482835" r:id="rId29"/>
    <p:sldId id="2147482879" r:id="rId30"/>
    <p:sldId id="2147482807" r:id="rId31"/>
    <p:sldId id="2147482808" r:id="rId32"/>
    <p:sldId id="2147482760" r:id="rId33"/>
    <p:sldId id="2147482892" r:id="rId34"/>
    <p:sldId id="2147482758" r:id="rId35"/>
    <p:sldId id="2147482805" r:id="rId36"/>
    <p:sldId id="2147482618" r:id="rId37"/>
    <p:sldId id="2147482895" r:id="rId38"/>
    <p:sldId id="2147482893" r:id="rId39"/>
    <p:sldId id="2147482919" r:id="rId40"/>
    <p:sldId id="2147482894" r:id="rId41"/>
    <p:sldId id="2147482921" r:id="rId42"/>
    <p:sldId id="2147482928" r:id="rId43"/>
    <p:sldId id="2147482929" r:id="rId44"/>
    <p:sldId id="2147482930" r:id="rId45"/>
    <p:sldId id="2147482616" r:id="rId46"/>
  </p:sldIdLst>
  <p:sldSz cx="9144000" cy="6858000" type="screen4x3"/>
  <p:notesSz cx="6858000" cy="9144000"/>
  <p:embeddedFontLst>
    <p:embeddedFont>
      <p:font typeface="Dosis" pitchFamily="2" charset="0"/>
      <p:regular r:id="rId48"/>
      <p:bold r:id="rId49"/>
    </p:embeddedFont>
    <p:embeddedFont>
      <p:font typeface="Dosis ExtraBold" pitchFamily="2" charset="0"/>
      <p:bold r:id="rId50"/>
    </p:embeddedFont>
    <p:embeddedFont>
      <p:font typeface="Dosis Medium" pitchFamily="2" charset="0"/>
      <p:regular r:id="rId51"/>
    </p:embeddedFont>
    <p:embeddedFont>
      <p:font typeface="Dosis SemiBold" pitchFamily="2" charset="0"/>
      <p:bold r:id="rId52"/>
    </p:embeddedFont>
    <p:embeddedFont>
      <p:font typeface="Microsoft Uighur" panose="02000000000000000000" pitchFamily="2" charset="-78"/>
      <p:regular r:id="rId53"/>
      <p:bold r:id="rId54"/>
    </p:embeddedFont>
    <p:embeddedFont>
      <p:font typeface="Modern Love" panose="04090805081005020601" pitchFamily="82" charset="0"/>
      <p:regular r:id="rId5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9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32" y="56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font" Target="fonts/font6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font" Target="fonts/font1.fntdata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font" Target="fonts/font2.fntdata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27454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8826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9710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980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585002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35883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22241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064965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0640664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361432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22210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8703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704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1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976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660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44675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5541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8913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5274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204460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19/04/2026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1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jpe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4.png"/><Relationship Id="rId7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4.png"/><Relationship Id="rId7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4.png"/><Relationship Id="rId7" Type="http://schemas.openxmlformats.org/officeDocument/2006/relationships/image" Target="../media/image5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Relationship Id="rId9" Type="http://schemas.microsoft.com/office/2007/relationships/hdphoto" Target="../media/hdphoto1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Relationship Id="rId9" Type="http://schemas.microsoft.com/office/2007/relationships/hdphoto" Target="../media/hdphoto12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8DAB064-6D7F-98C3-3F8E-8107AEECAE4A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2E17B43-2801-2EDF-4A6E-BABC99529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36" b="3332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0C935B3-A127-9BB0-1AAD-01FE7BA76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8981" y="3281231"/>
              <a:ext cx="2517215" cy="8149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5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بالموازاة مع انشغال المتعلمين بأنشطة المراجعة يتم تمرير روائز الطلاقة و التحدث فرديا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الخامس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/>
              <a:t>تخصص الحصص لأنشطة المراجعة والتوليف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تمرر روائز الطلاقة و التحدث خلال جلسة واحدة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200" dirty="0"/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(الإنتاج الكتابي).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 فهم المقروء)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 التراكيب والصرف والتحويل).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64611" y="248010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الطلاقة والتحدث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( المعجم والأساليب)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800611" y="2340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 الإملاء – الإنتاج الكتابي). 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95" y="188537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الأول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561EBEB-E000-2DD6-1857-875FB31358BD}"/>
              </a:ext>
            </a:extLst>
          </p:cNvPr>
          <p:cNvSpPr txBox="1">
            <a:spLocks/>
          </p:cNvSpPr>
          <p:nvPr/>
        </p:nvSpPr>
        <p:spPr>
          <a:xfrm>
            <a:off x="3527254" y="649369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2369976" y="3058837"/>
            <a:ext cx="4115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أنشطة المراجعة والتوليف / تقويم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الطلاقة والتحدث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89C160-C112-9F5D-6066-E8A9C2D77169}"/>
              </a:ext>
            </a:extLst>
          </p:cNvPr>
          <p:cNvSpPr txBox="1">
            <a:spLocks/>
          </p:cNvSpPr>
          <p:nvPr/>
        </p:nvSpPr>
        <p:spPr>
          <a:xfrm>
            <a:off x="2075249" y="464867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الأساليب : أساليب النصح / أساليب التحذير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2817753" y="4284931"/>
            <a:ext cx="3762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/ تقويم الطلاقة والتحدث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4639C1-9C0A-BF84-DCF7-828C22E22207}"/>
              </a:ext>
            </a:extLst>
          </p:cNvPr>
          <p:cNvSpPr txBox="1">
            <a:spLocks/>
          </p:cNvSpPr>
          <p:nvPr/>
        </p:nvSpPr>
        <p:spPr>
          <a:xfrm>
            <a:off x="2117161" y="33248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المعجم (المعاني المتعددة من القاموس)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EA10DDF-7DDD-ED20-2BA0-395F57604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1" y="2756703"/>
            <a:ext cx="584339" cy="67229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49D8BA0-51B3-31CF-4062-992111A6BE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695" y="4000913"/>
            <a:ext cx="584339" cy="67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1" grpId="0"/>
      <p:bldP spid="1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981821-1174-54A5-54D0-5643DF276B7E}"/>
              </a:ext>
            </a:extLst>
          </p:cNvPr>
          <p:cNvSpPr>
            <a:spLocks/>
          </p:cNvSpPr>
          <p:nvPr/>
        </p:nvSpPr>
        <p:spPr>
          <a:xfrm>
            <a:off x="2870506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9290-E317-6936-71FD-9D17379A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3822B6-CC35-F05C-F005-BBBC057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280B6D-05E8-49A2-91BA-52E74EBB76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1653AE7A-17D5-3768-7092-97E2289ED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8" name="Espace réservé pour une image  46">
            <a:extLst>
              <a:ext uri="{FF2B5EF4-FFF2-40B4-BE49-F238E27FC236}">
                <a16:creationId xmlns:a16="http://schemas.microsoft.com/office/drawing/2014/main" id="{F134BEB8-EC53-9622-863D-02B02771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4174020-3FBC-72B8-6106-B27402BF244F}"/>
              </a:ext>
            </a:extLst>
          </p:cNvPr>
          <p:cNvGrpSpPr/>
          <p:nvPr/>
        </p:nvGrpSpPr>
        <p:grpSpPr>
          <a:xfrm>
            <a:off x="792258" y="136738"/>
            <a:ext cx="6995161" cy="311443"/>
            <a:chOff x="792258" y="136738"/>
            <a:chExt cx="6995161" cy="31144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66C94B6-F9A2-48EC-271D-B279C8F83534}"/>
                </a:ext>
              </a:extLst>
            </p:cNvPr>
            <p:cNvSpPr>
              <a:spLocks/>
            </p:cNvSpPr>
            <p:nvPr/>
          </p:nvSpPr>
          <p:spPr>
            <a:xfrm>
              <a:off x="792258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C465CF-32AA-6BFA-1011-89A27563535F}"/>
                </a:ext>
              </a:extLst>
            </p:cNvPr>
            <p:cNvSpPr>
              <a:spLocks/>
            </p:cNvSpPr>
            <p:nvPr/>
          </p:nvSpPr>
          <p:spPr>
            <a:xfrm>
              <a:off x="6408453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17C88412-E1C5-F488-BF7A-C857C33B6E4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032189" y="170112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245;p5">
              <a:extLst>
                <a:ext uri="{FF2B5EF4-FFF2-40B4-BE49-F238E27FC236}">
                  <a16:creationId xmlns:a16="http://schemas.microsoft.com/office/drawing/2014/main" id="{F0250294-33E0-20E9-CEBF-CA71A2F39959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3920902" y="162390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244;p5">
              <a:extLst>
                <a:ext uri="{FF2B5EF4-FFF2-40B4-BE49-F238E27FC236}">
                  <a16:creationId xmlns:a16="http://schemas.microsoft.com/office/drawing/2014/main" id="{2A192E4C-09B0-482F-345D-6D1047E8933A}"/>
                </a:ext>
              </a:extLst>
            </p:cNvPr>
            <p:cNvPicPr preferRelativeResize="0"/>
            <p:nvPr/>
          </p:nvPicPr>
          <p:blipFill rotWithShape="1">
            <a:blip r:embed="rId8">
              <a:alphaModFix amt="20000"/>
            </a:blip>
            <a:srcRect/>
            <a:stretch/>
          </p:blipFill>
          <p:spPr>
            <a:xfrm>
              <a:off x="6188686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EBDDCBB-28C4-AC22-0C9B-8A129004F6F1}"/>
                </a:ext>
              </a:extLst>
            </p:cNvPr>
            <p:cNvSpPr>
              <a:spLocks/>
            </p:cNvSpPr>
            <p:nvPr/>
          </p:nvSpPr>
          <p:spPr>
            <a:xfrm>
              <a:off x="4809720" y="15245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982BD9-4F2E-75DD-CA12-95D4E24E20BA}"/>
                </a:ext>
              </a:extLst>
            </p:cNvPr>
            <p:cNvSpPr>
              <a:spLocks/>
            </p:cNvSpPr>
            <p:nvPr/>
          </p:nvSpPr>
          <p:spPr>
            <a:xfrm>
              <a:off x="2870506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72B5789-74A3-63E3-D2B7-668804203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0018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  <a:r>
              <a:rPr lang="fr-FR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والأساليب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E86CB8B6-719D-B122-32B2-BA928272B7E3}"/>
              </a:ext>
            </a:extLst>
          </p:cNvPr>
          <p:cNvSpPr txBox="1">
            <a:spLocks/>
          </p:cNvSpPr>
          <p:nvPr/>
        </p:nvSpPr>
        <p:spPr>
          <a:xfrm>
            <a:off x="1722238" y="2853267"/>
            <a:ext cx="509583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استعمال القاموس</a:t>
            </a:r>
          </a:p>
          <a:p>
            <a:pPr marL="266700" marR="0" lvl="0" indent="-26670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6112762" y="1720336"/>
            <a:ext cx="918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F08B13-2394-EE8D-5DB7-073BA59116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3" y="1217398"/>
            <a:ext cx="1122174" cy="1291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401C7C-6105-FD35-5DE5-8E3F286B28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47419" y="4127767"/>
            <a:ext cx="7789894" cy="2475869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4F0C495-7AC4-B476-A574-A663BE6460AE}"/>
              </a:ext>
            </a:extLst>
          </p:cNvPr>
          <p:cNvSpPr txBox="1">
            <a:spLocks/>
          </p:cNvSpPr>
          <p:nvPr/>
        </p:nvSpPr>
        <p:spPr>
          <a:xfrm>
            <a:off x="1692604" y="5118091"/>
            <a:ext cx="509583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أساليب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النصح والتحذير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4B4569-22F7-C44A-02CA-1022FB4C97BF}"/>
              </a:ext>
            </a:extLst>
          </p:cNvPr>
          <p:cNvSpPr txBox="1"/>
          <p:nvPr/>
        </p:nvSpPr>
        <p:spPr>
          <a:xfrm>
            <a:off x="5865118" y="3985160"/>
            <a:ext cx="1136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C51955E-F994-7BB3-E6D8-83BD2DC209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12886" y="4277548"/>
            <a:ext cx="730771" cy="73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نتذكر العناصر التي نجدها في القاموس.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7EA31A-7AE8-0FE8-9D1D-9E4E5ACAA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3635987-4C09-677B-4891-0EB4C425FD8A}"/>
              </a:ext>
            </a:extLst>
          </p:cNvPr>
          <p:cNvSpPr txBox="1"/>
          <p:nvPr/>
        </p:nvSpPr>
        <p:spPr>
          <a:xfrm>
            <a:off x="2288171" y="2484245"/>
            <a:ext cx="2959487" cy="78319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اِسْتِعْمالُ ٱلْقاموسِ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813FB310-0F70-D67D-E64A-41A6851CC332}"/>
              </a:ext>
            </a:extLst>
          </p:cNvPr>
          <p:cNvGrpSpPr/>
          <p:nvPr/>
        </p:nvGrpSpPr>
        <p:grpSpPr>
          <a:xfrm>
            <a:off x="792258" y="136738"/>
            <a:ext cx="7088249" cy="311443"/>
            <a:chOff x="792258" y="136738"/>
            <a:chExt cx="7088249" cy="311443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AC6B049F-08BC-1988-6938-7F9B7A5AD9FD}"/>
                </a:ext>
              </a:extLst>
            </p:cNvPr>
            <p:cNvGrpSpPr/>
            <p:nvPr/>
          </p:nvGrpSpPr>
          <p:grpSpPr>
            <a:xfrm>
              <a:off x="792258" y="136738"/>
              <a:ext cx="6995161" cy="311443"/>
              <a:chOff x="792258" y="136738"/>
              <a:chExt cx="6995161" cy="31144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6333732-4001-A999-5E5C-7B33D735C9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2258" y="144000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FA062A-7126-891D-4E0F-38E095E0F9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08453" y="144000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D53306D4-109F-38F6-6F39-573F78AEF40A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2032189" y="170112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Google Shape;1245;p5">
                <a:extLst>
                  <a:ext uri="{FF2B5EF4-FFF2-40B4-BE49-F238E27FC236}">
                    <a16:creationId xmlns:a16="http://schemas.microsoft.com/office/drawing/2014/main" id="{410DEFC3-13C5-F642-CCE7-0162AB534213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3920902" y="162390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4148399F-85CF-796F-1B8F-6E54480CD9AD}"/>
                  </a:ext>
                </a:extLst>
              </p:cNvPr>
              <p:cNvPicPr preferRelativeResize="0"/>
              <p:nvPr/>
            </p:nvPicPr>
            <p:blipFill rotWithShape="1">
              <a:blip r:embed="rId6"/>
              <a:srcRect/>
              <a:stretch/>
            </p:blipFill>
            <p:spPr>
              <a:xfrm>
                <a:off x="6188686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10DDF09-D87C-42BE-9602-978AA82F73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09720" y="152459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معجم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148D10D-6DC3-1AF6-EAD4-9650B422D2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70506" y="144000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أساليب</a:t>
                </a:r>
              </a:p>
            </p:txBody>
          </p:sp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7715E88-5137-A02C-4C67-F7DE29016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02438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8EE63-3D2D-C9D1-5F14-490B82DC9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8D57F17-8E1D-D207-E718-C2F4C74EF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149CAB-8B79-AC1F-5524-EAD8AE9ED6C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1F4600B-8427-9769-4F43-FF3CF822C1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D6CEAC-C3A3-FE58-1976-314361BD821E}"/>
              </a:ext>
            </a:extLst>
          </p:cNvPr>
          <p:cNvGrpSpPr/>
          <p:nvPr/>
        </p:nvGrpSpPr>
        <p:grpSpPr>
          <a:xfrm>
            <a:off x="792258" y="136738"/>
            <a:ext cx="6995161" cy="311443"/>
            <a:chOff x="792258" y="136738"/>
            <a:chExt cx="6995161" cy="31144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3BC8249-4CFB-7B90-70CC-7C7BE128E847}"/>
                </a:ext>
              </a:extLst>
            </p:cNvPr>
            <p:cNvSpPr>
              <a:spLocks/>
            </p:cNvSpPr>
            <p:nvPr/>
          </p:nvSpPr>
          <p:spPr>
            <a:xfrm>
              <a:off x="792258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9C7B47-996A-229B-31E1-F6BA4B254D49}"/>
                </a:ext>
              </a:extLst>
            </p:cNvPr>
            <p:cNvSpPr>
              <a:spLocks/>
            </p:cNvSpPr>
            <p:nvPr/>
          </p:nvSpPr>
          <p:spPr>
            <a:xfrm>
              <a:off x="6408453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5" name="Google Shape;1246;p5">
              <a:extLst>
                <a:ext uri="{FF2B5EF4-FFF2-40B4-BE49-F238E27FC236}">
                  <a16:creationId xmlns:a16="http://schemas.microsoft.com/office/drawing/2014/main" id="{5F3D3C2B-D9B8-FCA9-C3CA-5C9AF48E88C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032189" y="170112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245;p5">
              <a:extLst>
                <a:ext uri="{FF2B5EF4-FFF2-40B4-BE49-F238E27FC236}">
                  <a16:creationId xmlns:a16="http://schemas.microsoft.com/office/drawing/2014/main" id="{3A6C2560-5EB7-EFDE-2AAF-3DC725F530A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3920902" y="162390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244;p5">
              <a:extLst>
                <a:ext uri="{FF2B5EF4-FFF2-40B4-BE49-F238E27FC236}">
                  <a16:creationId xmlns:a16="http://schemas.microsoft.com/office/drawing/2014/main" id="{FBE8B3C4-8B5B-B65C-55E1-CAA4282BDB13}"/>
                </a:ext>
              </a:extLst>
            </p:cNvPr>
            <p:cNvPicPr preferRelativeResize="0"/>
            <p:nvPr/>
          </p:nvPicPr>
          <p:blipFill rotWithShape="1">
            <a:blip r:embed="rId5"/>
            <a:srcRect/>
            <a:stretch/>
          </p:blipFill>
          <p:spPr>
            <a:xfrm>
              <a:off x="618868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6C929B2-5D54-4342-1B73-D4AD7EB17ADD}"/>
                </a:ext>
              </a:extLst>
            </p:cNvPr>
            <p:cNvSpPr>
              <a:spLocks/>
            </p:cNvSpPr>
            <p:nvPr/>
          </p:nvSpPr>
          <p:spPr>
            <a:xfrm>
              <a:off x="4809720" y="15245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معجم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D4E780-10EB-DCB3-DC4A-7658A4D95C2C}"/>
                </a:ext>
              </a:extLst>
            </p:cNvPr>
            <p:cNvSpPr>
              <a:spLocks/>
            </p:cNvSpPr>
            <p:nvPr/>
          </p:nvSpPr>
          <p:spPr>
            <a:xfrm>
              <a:off x="2870506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66D172DD-690E-5F59-008D-3B6E0ED86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877AA0-EC81-B380-323A-ADB40DFFE1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258" y="2279466"/>
            <a:ext cx="7773074" cy="364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7853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604B1-F15B-4DC2-F8C2-DCD719CFA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00C9D2-1F30-4CF0-E318-4BDD5A5A4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كذلك  أسالب النصح من يركب جملة تتضمن نصيحة؟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35C979D-1B12-285E-A4B8-0506259A013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DA00F7-15CF-3EBB-1CEB-BB9EC2C6B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F63C2B5-66ED-50EA-B15D-804E6E24159D}"/>
              </a:ext>
            </a:extLst>
          </p:cNvPr>
          <p:cNvSpPr txBox="1"/>
          <p:nvPr/>
        </p:nvSpPr>
        <p:spPr>
          <a:xfrm>
            <a:off x="2171223" y="2673357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أُساليبُ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ٱلنُّصْحِ.</a:t>
            </a: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E84536BA-0818-7754-6B38-59826738F8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116A885E-BD9F-5CDC-C1CB-778836A6B474}"/>
              </a:ext>
            </a:extLst>
          </p:cNvPr>
          <p:cNvGrpSpPr/>
          <p:nvPr/>
        </p:nvGrpSpPr>
        <p:grpSpPr>
          <a:xfrm>
            <a:off x="792258" y="136738"/>
            <a:ext cx="7088249" cy="311443"/>
            <a:chOff x="792258" y="136738"/>
            <a:chExt cx="7088249" cy="311443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CAF9B139-ACC4-D4E0-F53C-D20AEACE4DFC}"/>
                </a:ext>
              </a:extLst>
            </p:cNvPr>
            <p:cNvGrpSpPr/>
            <p:nvPr/>
          </p:nvGrpSpPr>
          <p:grpSpPr>
            <a:xfrm>
              <a:off x="792258" y="136738"/>
              <a:ext cx="6995161" cy="311443"/>
              <a:chOff x="792258" y="136738"/>
              <a:chExt cx="6995161" cy="31144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EB86252-1E20-B53A-000D-D1C81E9012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2258" y="144000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1698E8E-4CD0-9D43-1F2A-B029AB1DB3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08453" y="144000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3CA3464D-5BAD-5704-200F-E2FCFF13E068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2032189" y="170112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Google Shape;1245;p5">
                <a:extLst>
                  <a:ext uri="{FF2B5EF4-FFF2-40B4-BE49-F238E27FC236}">
                    <a16:creationId xmlns:a16="http://schemas.microsoft.com/office/drawing/2014/main" id="{A557C632-33A6-55F6-A872-F73784E4A038}"/>
                  </a:ext>
                </a:extLst>
              </p:cNvPr>
              <p:cNvPicPr preferRelativeResize="0"/>
              <p:nvPr/>
            </p:nvPicPr>
            <p:blipFill rotWithShape="1">
              <a:blip r:embed="rId5"/>
              <a:srcRect/>
              <a:stretch/>
            </p:blipFill>
            <p:spPr>
              <a:xfrm>
                <a:off x="3920902" y="162390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483BCA41-9CC4-F080-448C-44020781E4A4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6188686" y="13673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47B1DF3-F21F-96EB-A899-9A486817E2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09720" y="152459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معجم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DE2E1EB-7BD4-6A21-20DA-3D8D3D122F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70506" y="144000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55F87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أساليب</a:t>
                </a:r>
              </a:p>
            </p:txBody>
          </p:sp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1807EB0-1E28-F449-AD2F-6B6AE530B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02438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2400833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C7D9A-C2F4-B1BB-9013-C910BF3F5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1EB4365-CA4A-08A8-CCA4-FD635744F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CC7D77-D2CA-95D1-62FD-78F88142F06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0D32F77-958E-64DD-4532-5AE6234CA7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E56E4E-4722-195E-2B0E-18323C8F7BD5}"/>
              </a:ext>
            </a:extLst>
          </p:cNvPr>
          <p:cNvGrpSpPr/>
          <p:nvPr/>
        </p:nvGrpSpPr>
        <p:grpSpPr>
          <a:xfrm>
            <a:off x="792258" y="136738"/>
            <a:ext cx="6995161" cy="311443"/>
            <a:chOff x="792258" y="136738"/>
            <a:chExt cx="6995161" cy="31144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3BC95-07D1-9CDB-0717-985EC1019272}"/>
                </a:ext>
              </a:extLst>
            </p:cNvPr>
            <p:cNvSpPr>
              <a:spLocks/>
            </p:cNvSpPr>
            <p:nvPr/>
          </p:nvSpPr>
          <p:spPr>
            <a:xfrm>
              <a:off x="792258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5B3C00-9151-A015-AD48-D112108C718D}"/>
                </a:ext>
              </a:extLst>
            </p:cNvPr>
            <p:cNvSpPr>
              <a:spLocks/>
            </p:cNvSpPr>
            <p:nvPr/>
          </p:nvSpPr>
          <p:spPr>
            <a:xfrm>
              <a:off x="6408453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5" name="Google Shape;1246;p5">
              <a:extLst>
                <a:ext uri="{FF2B5EF4-FFF2-40B4-BE49-F238E27FC236}">
                  <a16:creationId xmlns:a16="http://schemas.microsoft.com/office/drawing/2014/main" id="{3C7AFE47-7619-806A-8F52-97790787D5B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032189" y="170112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245;p5">
              <a:extLst>
                <a:ext uri="{FF2B5EF4-FFF2-40B4-BE49-F238E27FC236}">
                  <a16:creationId xmlns:a16="http://schemas.microsoft.com/office/drawing/2014/main" id="{00CB4618-2966-CC8C-AD76-507B095D217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 amt="20000"/>
            </a:blip>
            <a:srcRect/>
            <a:stretch/>
          </p:blipFill>
          <p:spPr>
            <a:xfrm>
              <a:off x="3920902" y="162390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244;p5">
              <a:extLst>
                <a:ext uri="{FF2B5EF4-FFF2-40B4-BE49-F238E27FC236}">
                  <a16:creationId xmlns:a16="http://schemas.microsoft.com/office/drawing/2014/main" id="{0D3A4D3A-9DB3-1B0D-0451-07C1BBCEDBA7}"/>
                </a:ext>
              </a:extLst>
            </p:cNvPr>
            <p:cNvPicPr preferRelativeResize="0"/>
            <p:nvPr/>
          </p:nvPicPr>
          <p:blipFill rotWithShape="1">
            <a:blip r:embed="rId5"/>
            <a:srcRect/>
            <a:stretch/>
          </p:blipFill>
          <p:spPr>
            <a:xfrm>
              <a:off x="618868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0FD9DA7-2E56-3D30-B958-A720C2281727}"/>
                </a:ext>
              </a:extLst>
            </p:cNvPr>
            <p:cNvSpPr>
              <a:spLocks/>
            </p:cNvSpPr>
            <p:nvPr/>
          </p:nvSpPr>
          <p:spPr>
            <a:xfrm>
              <a:off x="4809720" y="15245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معجم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2AC746E-9155-A369-608C-2AE1F861BF4E}"/>
                </a:ext>
              </a:extLst>
            </p:cNvPr>
            <p:cNvSpPr>
              <a:spLocks/>
            </p:cNvSpPr>
            <p:nvPr/>
          </p:nvSpPr>
          <p:spPr>
            <a:xfrm>
              <a:off x="2870506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51D45999-A462-F983-D372-5389A64AD4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103AB3F-2447-4A36-1D34-FD894F0B54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644" y="2367691"/>
            <a:ext cx="7750212" cy="36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1910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32081-D8E8-0423-E652-A33D88D07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ED514C-ED0E-9770-D550-09DAF9919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أساليب التحذير من يركب جملة تتضمن تحذيرا؟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CA260A-2F75-8D3B-D909-11E69C7A0A8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B837B8-4C20-8CAE-EB5D-950935639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8279DC44-A44F-0927-2BC7-151CB016A1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6688889E-7D81-B2EE-42B6-A298624469A1}"/>
              </a:ext>
            </a:extLst>
          </p:cNvPr>
          <p:cNvGrpSpPr/>
          <p:nvPr/>
        </p:nvGrpSpPr>
        <p:grpSpPr>
          <a:xfrm>
            <a:off x="792258" y="136738"/>
            <a:ext cx="7088249" cy="311443"/>
            <a:chOff x="792258" y="136738"/>
            <a:chExt cx="7088249" cy="311443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35A252EB-6292-9ACD-CD09-0BAE2C8560EA}"/>
                </a:ext>
              </a:extLst>
            </p:cNvPr>
            <p:cNvGrpSpPr/>
            <p:nvPr/>
          </p:nvGrpSpPr>
          <p:grpSpPr>
            <a:xfrm>
              <a:off x="792258" y="136738"/>
              <a:ext cx="6995161" cy="311443"/>
              <a:chOff x="792258" y="136738"/>
              <a:chExt cx="6995161" cy="31144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A68C77D-E857-6BE6-6C46-CDF41D201C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2258" y="144000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9DE1EFD-0DCD-E283-F3D0-745FCA8786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08453" y="144000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D3FDB91E-FEE2-44CB-AC39-405933A3A16B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2032189" y="170112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Google Shape;1245;p5">
                <a:extLst>
                  <a:ext uri="{FF2B5EF4-FFF2-40B4-BE49-F238E27FC236}">
                    <a16:creationId xmlns:a16="http://schemas.microsoft.com/office/drawing/2014/main" id="{EBC823BD-38BD-44DA-C535-CCD73A65A737}"/>
                  </a:ext>
                </a:extLst>
              </p:cNvPr>
              <p:cNvPicPr preferRelativeResize="0"/>
              <p:nvPr/>
            </p:nvPicPr>
            <p:blipFill rotWithShape="1">
              <a:blip r:embed="rId5"/>
              <a:srcRect/>
              <a:stretch/>
            </p:blipFill>
            <p:spPr>
              <a:xfrm>
                <a:off x="3920902" y="162390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7AB3644F-0B1F-76A1-78A8-1871F1BC806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6188686" y="13673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3301C1-0CED-0F53-A5AF-CA183DA2DC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09720" y="152459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معجم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4294FDD-0BC1-6BC2-9CFC-AED6EC28F1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70506" y="144000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أساليب</a:t>
                </a:r>
              </a:p>
            </p:txBody>
          </p:sp>
        </p:grp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5DAD0B6-05D9-DF82-8CCD-7BE6F8814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02438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0F71D0C-2572-589A-FCF6-B1EADD9DA453}"/>
              </a:ext>
            </a:extLst>
          </p:cNvPr>
          <p:cNvSpPr txBox="1"/>
          <p:nvPr/>
        </p:nvSpPr>
        <p:spPr>
          <a:xfrm>
            <a:off x="2171223" y="2673357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أُساليبُ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تَّحْذيرِ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897200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4A33-E8E5-FBBF-7789-51E634698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DD6B9B-D5A8-26F4-A1C9-A0FADF0AB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0251032-FF1E-CB83-AC81-ECC4A051B10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919B4E7-D881-62F9-7DE7-F5270ECF8F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BB8EA8B-9249-1D54-66AA-2BAB99143884}"/>
              </a:ext>
            </a:extLst>
          </p:cNvPr>
          <p:cNvGrpSpPr/>
          <p:nvPr/>
        </p:nvGrpSpPr>
        <p:grpSpPr>
          <a:xfrm>
            <a:off x="792258" y="136738"/>
            <a:ext cx="6995161" cy="311443"/>
            <a:chOff x="792258" y="136738"/>
            <a:chExt cx="6995161" cy="31144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5EAD268-A071-5FCD-1C36-AA2CF6799CB3}"/>
                </a:ext>
              </a:extLst>
            </p:cNvPr>
            <p:cNvSpPr>
              <a:spLocks/>
            </p:cNvSpPr>
            <p:nvPr/>
          </p:nvSpPr>
          <p:spPr>
            <a:xfrm>
              <a:off x="792258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2B7F0B-833B-2A60-4367-4E42BF0A7444}"/>
                </a:ext>
              </a:extLst>
            </p:cNvPr>
            <p:cNvSpPr>
              <a:spLocks/>
            </p:cNvSpPr>
            <p:nvPr/>
          </p:nvSpPr>
          <p:spPr>
            <a:xfrm>
              <a:off x="6408453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pic>
          <p:nvPicPr>
            <p:cNvPr id="15" name="Google Shape;1246;p5">
              <a:extLst>
                <a:ext uri="{FF2B5EF4-FFF2-40B4-BE49-F238E27FC236}">
                  <a16:creationId xmlns:a16="http://schemas.microsoft.com/office/drawing/2014/main" id="{6C075687-C643-4BF0-7D4F-6B42FAAE6CB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2032189" y="170112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245;p5">
              <a:extLst>
                <a:ext uri="{FF2B5EF4-FFF2-40B4-BE49-F238E27FC236}">
                  <a16:creationId xmlns:a16="http://schemas.microsoft.com/office/drawing/2014/main" id="{E4EB1983-D298-E2A4-CFEF-A1E212A088C9}"/>
                </a:ext>
              </a:extLst>
            </p:cNvPr>
            <p:cNvPicPr preferRelativeResize="0"/>
            <p:nvPr/>
          </p:nvPicPr>
          <p:blipFill rotWithShape="1">
            <a:blip r:embed="rId4"/>
            <a:srcRect/>
            <a:stretch/>
          </p:blipFill>
          <p:spPr>
            <a:xfrm>
              <a:off x="3920902" y="16239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Google Shape;1244;p5">
              <a:extLst>
                <a:ext uri="{FF2B5EF4-FFF2-40B4-BE49-F238E27FC236}">
                  <a16:creationId xmlns:a16="http://schemas.microsoft.com/office/drawing/2014/main" id="{A84AFB1A-90B2-FDF7-96BA-B58AAC05B05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6188686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62C8357-E8EB-CC89-9686-BA9B82B503DA}"/>
                </a:ext>
              </a:extLst>
            </p:cNvPr>
            <p:cNvSpPr>
              <a:spLocks/>
            </p:cNvSpPr>
            <p:nvPr/>
          </p:nvSpPr>
          <p:spPr>
            <a:xfrm>
              <a:off x="4809720" y="152459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معجم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1CAFF39-1F16-8535-38DA-928381DCDA55}"/>
                </a:ext>
              </a:extLst>
            </p:cNvPr>
            <p:cNvSpPr>
              <a:spLocks/>
            </p:cNvSpPr>
            <p:nvPr/>
          </p:nvSpPr>
          <p:spPr>
            <a:xfrm>
              <a:off x="2870506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9E01113F-8988-F97D-CA89-24E4AB7EAD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A250EB-8B1C-66B3-60E6-8E8E59EFDD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135" y="2043389"/>
            <a:ext cx="7719729" cy="41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2026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95DCC-55E1-6F68-1855-6D15951CF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742C36-3E9F-5841-AB68-395F1D941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120 من كراساتكم. 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006632E-44BE-C797-5EF4-2BD97339546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8626E5-B16C-DE01-F66B-2A382B78B5D1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FB9C4B-E6A3-E1F8-9CF6-3F2DCA2DFA82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1E9A65-9A7C-0322-88F0-F9219A6A65F6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FF3813BF-A709-8BE0-2AB9-A2826E711E0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F5A7852E-6F73-E06A-CD2D-9EBB17C1171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EBFA27BB-E689-34E7-6196-1288D308EA4B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9D72D51-7B0F-62B0-47FD-A1D9364710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E05886-D7FF-C5BB-D310-0ECED68CDBBF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E4BD94-1472-5716-B3CB-C7E1E5F23AA0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70AAEB20-1F1D-9BD3-7E70-FF5CCCA83C8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9F90E6C9-8BDF-5F80-45AC-8CF41FC6BE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DB6C78-2A27-12F4-E1C8-1CFD4CA20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8597" y="1487669"/>
            <a:ext cx="3660090" cy="515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6898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013C0-5A69-07DE-1765-377062D62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CCA96F8-1EF4-E2D3-80CA-C6E0439D1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827874"/>
            <a:ext cx="69928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سجلوا  الأسئلة التالية. ساترك لكم مهلة للإنجاز، اثناء ذلك نشرع في تقويم الطلاقة والتحدث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1090AB2-7E88-1158-1BE1-9243F3A791E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52AEA3-D277-69B0-13EE-F0E9F77FE05B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2C0182-B479-5856-67AB-467DCE351F89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00FAF3-9848-FB9C-0371-CCAD67F92607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26B6659A-6FF0-09CB-D275-B38058D7AC1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83ED3DD-2033-689F-5177-DAA7D896209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40B38588-2F8B-147F-E2C0-5BB029B405F5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2B2A1A1-DFD5-D277-F858-4FE59E67C1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D978E54-B99F-A4FF-FBFD-3CA1948CA327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AA6E59-B7DD-B5B7-5E61-905ECDCAC504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EBBFD5E1-2491-E843-010C-6C58FA255DA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4F8D38AC-F97B-9C60-FD0A-633B04751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E2BADED-7535-BE33-9EF7-73036BFDD7B1}"/>
              </a:ext>
            </a:extLst>
          </p:cNvPr>
          <p:cNvSpPr txBox="1">
            <a:spLocks/>
          </p:cNvSpPr>
          <p:nvPr/>
        </p:nvSpPr>
        <p:spPr>
          <a:xfrm>
            <a:off x="0" y="1647766"/>
            <a:ext cx="7808903" cy="51307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742950" marR="0" lvl="0" indent="-74295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اِسْتَخْرِجْ مَعْنى "أَخَذَ" فِي كُلِّ سِياقٍ</a:t>
            </a:r>
          </a:p>
          <a:p>
            <a:pPr marL="571500" marR="0" lvl="0" indent="-57150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ٱلْوَلَدُ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كُتَيِّبَ ٱلْفاكْسِ مِنَ ٱلْمُوَظَّفِ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وَٱنْصَرَفَ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    .....................</a:t>
            </a:r>
          </a:p>
          <a:p>
            <a:pPr marL="571500" marR="0" lvl="0" indent="-57150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ٱلطِّفْلُ يَقْرَأُ صَفَحاتِ ٱلْكُتَيِّبِ بِشَغَفٍ.                .....................</a:t>
            </a:r>
          </a:p>
          <a:p>
            <a:pPr marL="571500" marR="0" lvl="0" indent="-57150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أَخَذَتِ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ٱلْأُمُّ بِيَدِ ٱبْنِها فِي شَوارِعِ ٱلْمَدِينَةِ.                    .....................</a:t>
            </a:r>
          </a:p>
          <a:p>
            <a:pPr marL="0" marR="0" lvl="0" indent="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حَوِّلْ كُلَّ جُمْلَةٍ إِلى نَصِيحَةٍ مُسْتَعِيناً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بِٱلْأَسالِيبِ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رَأى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ٱلْوَلَدُ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لافِتَةً وَلَمْ يَسْأَلْ عَنْها. 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يَقْرَأُ ٱلتِّلْميذُ ٱلْكُتُبَ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ٱلْمُفيدَةَ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خْجَلُ ٱلتِّلْميذُةُ مِنَ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ٱلاِسْتِفْسارِ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عَنِ ٱلْأَشْياءِ ٱلَّتي تُحَيِّرُها. </a:t>
            </a:r>
          </a:p>
          <a:p>
            <a:pPr marL="0" marR="0" lvl="0" indent="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حوِّلْ كُلَّ جُمْلَةٍ إِلى تَحْذِيرٍ مُسْتَعِيناً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بِٱلْأَسالِيبِ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ٱلْمُناسِبَةِ:</a:t>
            </a:r>
          </a:p>
          <a:p>
            <a:pPr marL="457200" marR="0" lvl="0" indent="-45720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يَلْمَسُ ٱلطِّفْلُ ٱلْأَجْهِزَةَ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ٱلْكَهْرَبائِيَّةَ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بِيَدَيْهِ.</a:t>
            </a:r>
          </a:p>
          <a:p>
            <a:pPr marL="457200" marR="0" lvl="0" indent="-45720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يُضَيِّعُ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ٱلْوَلَدُ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وَقْتَهُ في ٱللَّعِبِ دُونَ فائِدَةٍ. </a:t>
            </a:r>
          </a:p>
          <a:p>
            <a:pPr marL="457200" marR="0" lvl="0" indent="-45720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يَسْتَخْدِمُ ٱلتِّلْمِيذُ ٱلْأَجْهِزَةَ دونَ إِذْنٍ. 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352717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2E7B34-0CA9-CC30-81B3-FDB210B8B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458" y="2476644"/>
            <a:ext cx="1655514" cy="190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99" y="780266"/>
            <a:ext cx="6920401" cy="58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68902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321907" y="1012285"/>
            <a:ext cx="850018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أَيَّتُها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ٱلصَّديقَةُ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أَنْصَحُكِ بِأَنْ تَكوني مُؤَدَّبَةً في حَديثِكِ مَعَ ٱلْآخَرينَ، وَعَلَيْكِ أَنْ تُنْصِتي جَيِّداً حينَ يَتَكَلَّمُ غَيْرُكِ وَلا تُقاطِعي كَلامَهُ. مِنَ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ٱلْأَفْضَلِ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تَخْتاري كَلِماتِكِ بِعِنايَةٍ، وَأَنْ تَبْتَعِدي عَنِ ٱلْكَلامِ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ٱلْجارِحِ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وَٱلْأَلْفاظِ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ٱلْقَبيحَةِ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اِحْذَري مِنَ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ٱلِاسْتِهْزاءِ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بِٱلْآخَرينَ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وَلا تَرْفَعي صَوْتَكِ في وَجْهِ أَحَدٍ، لِأَنَّ حُسْنَ ٱلْكَلامِ يَفْتَحُ ٱلْقُلوبَ وَيُوطِّدُ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ٱلصَّداقاتِ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وَتَذَكَّري دائِماً أَنَّ ٱلْكَلِمَةَ ٱلطَّيِّبَةَ صَدَقَةٌ، فَأَكْثِري مِنْها مَعَ أَهْلِكِ وَصَدِيقاتِكِ وَمُعَلِّماتِكِ، وَلَا تَبْخَلي بِكَلِمَةِ شُكْرٍ أَوْ ثَناءٍ لِكُلِّ مَنْ ساعَدَكِ وَأَعانَكِ.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011835"/>
              </p:ext>
            </p:extLst>
          </p:nvPr>
        </p:nvGraphicFramePr>
        <p:xfrm>
          <a:off x="697312" y="1809091"/>
          <a:ext cx="7549337" cy="385524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نصائح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ثلاث جمل للنصح.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جملتين للنصح.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285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جملة واحدة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توجيه تحذيرات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عبارات للتحذير.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عبارتين للتحذير.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عبارة  واحدة  للتحذير.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864457"/>
            <a:ext cx="8472196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أَثْناءَ فَتْرَةِ ٱلاسْتِراحَةِ، وَجَدَ يوسُفُ وَعُمَرُ كُرَةً مَنْسِيَّةً فِي فِناءِ ٱلْمَدْرَسَةِ، فَتَشاجَرَ كُلٌّ مِنْهُما عَلى حَقِّ ٱللَّعِبِ بِها أَوَّلاً. تَصاعَدَتِ ٱلْخِلافاتُ بَيْنَهُما وَظَهَرَتْ عَلَيْهِما عَلاماتُ ٱلْغَضَبِ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وَٱلْعِنادِ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.</a:t>
            </a:r>
          </a:p>
          <a:p>
            <a:pPr algn="just" rtl="1"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تَحَدَّثْ لِتُقَدِّمَ لِيوسُفَ وَعُمَرَ :</a:t>
            </a:r>
          </a:p>
          <a:p>
            <a:pPr marL="571500" indent="-571500" algn="just" rtl="1">
              <a:buFontTx/>
              <a:buChar char="-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ثَلاثَ نَصائِحَ تُفِيدُهُما في تَجاوُزِ هَذا ٱلْخِلافِ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وَٱلْحِفاظِ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عَلى صَداقَتِهِما.</a:t>
            </a:r>
          </a:p>
          <a:p>
            <a:pPr marL="571500" indent="-571500" algn="just" rtl="1">
              <a:buFontTx/>
              <a:buChar char="-"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ثَلاثَ تَحْذيراتٍ تُنَبِّهُهُما إِلى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ٱلْعَواقِبِ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ٱلسَّلْبِيَّةِ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ٱلَّتي قَدْ يُؤَدّي إِلَيْها هَذا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ٱلشِّجارُ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.</a:t>
            </a:r>
          </a:p>
          <a:p>
            <a:pPr marL="571500" indent="-571500" algn="just" rtl="1">
              <a:buFontTx/>
              <a:buChar char="-"/>
            </a:pP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buNone/>
            </a:pP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53" y="3084221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دعم ومعالجة 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ED03F0-F2EE-4E24-1736-5CA079D43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3" y="1793131"/>
            <a:ext cx="1122174" cy="129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046A5-926A-DAC9-FEA6-756F47281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571B438-B482-53A6-3377-00875A677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الآن. سنصحح إنجازاتكم. من يقرأ؟ من يتابع؟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2BFDCD6-87FE-085C-AAB2-DBA10A2A11C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44147C-B14F-3001-2AD3-0260EBC150DB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1164F4-ADFE-9CF1-EE90-7E671D20D1F8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CEBF5-0353-6150-9934-CE3514E05519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4E735C4F-6F33-A8C3-D0F3-4F320425B28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BB7D5184-6E52-840C-FB41-35A064211A9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2ED46033-23F9-9361-EF06-C57235405577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04C629-A039-4247-A3CC-A5696CD673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ADC606-B53F-0C48-0486-D65004D51741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DCA721-95DA-92EC-12C9-CC326EA8B084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AABAAEC1-4755-5AF3-F50C-18C4AC3F473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FBAB1205-6545-9445-6FCB-3620789E87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3767D6-8579-F392-39E1-7A526FEECA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8597" y="1487669"/>
            <a:ext cx="3660090" cy="515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40016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C8DA6-C3E0-92E1-1592-F0BD4CBD7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BB2B181-6F83-A0E2-BB32-276C726B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الأول ؟ من يقرأ جوابه؟ هل أنتم متفقون؟  من يقترح جوابا آخر؟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E3EDF55-0ABB-654B-CD32-F4EA09038F4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A08336-E3D4-EEB2-0413-400623D3844E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43C19D-7A5D-412D-5E47-2FA4F5FE2982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547C-3C33-5707-43DE-05D10A1C0597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CC5D291C-85A4-1240-99E7-0CCBAE3858B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EC2AE4DC-057D-66D2-0438-FCEDC53974E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903886B3-327C-72ED-8675-5F0F70F9A2F3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9EF4583-1C88-0528-5334-134E472C65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05F395-769E-DAAC-C8E9-7ED8F442BE29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CD5208-FC93-C5F6-2673-A9307DC29CE4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F79FF360-10E2-7B53-F7A0-976871BE91A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7BEB83F4-3D49-4D37-632D-4A57B70643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DB3DFA28-5C21-8D5C-630F-84F3DB488022}"/>
              </a:ext>
            </a:extLst>
          </p:cNvPr>
          <p:cNvSpPr txBox="1">
            <a:spLocks/>
          </p:cNvSpPr>
          <p:nvPr/>
        </p:nvSpPr>
        <p:spPr>
          <a:xfrm>
            <a:off x="494970" y="2352393"/>
            <a:ext cx="7808903" cy="31526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742950" marR="0" lvl="0" indent="-74295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اِسْتَخْرِجْ مَعْنى "أَخَذَ" فِي كُلِّ سِياقٍ</a:t>
            </a:r>
          </a:p>
          <a:p>
            <a:pPr marL="571500" marR="0" lvl="0" indent="-5715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ٱلْوَلَدُ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كُتَيِّبَ ٱلْفاكْسِ مِنَ ٱلْمُوَظَّفِ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وَٱنْصَرَفَ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    .....................</a:t>
            </a:r>
          </a:p>
          <a:p>
            <a:pPr marL="571500" marR="0" lvl="0" indent="-5715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ٱلطِّفْلُ يَقْرَأُ صَفَحاتِ ٱلْكُتَيِّبِ بِشَغَفٍ.                .....................</a:t>
            </a:r>
          </a:p>
          <a:p>
            <a:pPr marL="571500" marR="0" lvl="0" indent="-5715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أَخَذَتِ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ٱلْأُمُّ بِيَدِ ٱبْنِها فِي شَوارِعِ ٱلْمَدِينَةِ.                    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1539431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7C75B-6A6A-2537-1C42-A22588168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F65D317-5300-B3D6-5021-52C08AFD0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الجواب التالي. من يقرأ؟ صححوا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98FCA2D-5CFA-7CD9-7C8D-4B086D333C9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397C42-ABC5-F5CD-563A-6385963217FC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58F70E-31CD-C9F9-2F2F-C7988394ECBD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C592E4-2FF7-4E58-0247-70466E1313D8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B10B2DFB-3664-D880-7FA4-840443F2A41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89DDB27C-9F6C-68D8-5474-230172EEBA4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FC8BA1F4-619A-2495-9794-CACDC1476443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52BF4B1-9DFF-DE4F-DF7F-DD88B7F80E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249774-ADC8-3310-4BBF-9E28C7FA8F97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DE8D20-5F8E-7E2C-7D4D-8F4A24A4C6D3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3EB3B4D6-5380-9C90-55E1-A73687839FF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6ABA9881-DC39-F3E2-1B6B-261D3C3626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9FC9622-ED1F-52CC-E18F-4FDBC928AF68}"/>
              </a:ext>
            </a:extLst>
          </p:cNvPr>
          <p:cNvSpPr txBox="1">
            <a:spLocks/>
          </p:cNvSpPr>
          <p:nvPr/>
        </p:nvSpPr>
        <p:spPr>
          <a:xfrm>
            <a:off x="494970" y="2352393"/>
            <a:ext cx="7808903" cy="31526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742950" marR="0" lvl="0" indent="-74295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اِسْتَخْرِجْ مَعْنى "أَخَذَ" فِي كُلِّ سِياقٍ</a:t>
            </a:r>
          </a:p>
          <a:p>
            <a:pPr marL="571500" marR="0" lvl="0" indent="-5715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ٱلْوَلَدُ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كُتَيِّبَ ٱلْفاكْسِ مِنَ ٱلْمُوَظَّفِ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وَٱنْصَرَفَ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  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تَسَلَّمَ وَحَمَلَ بِيَدِهِ.</a:t>
            </a:r>
          </a:p>
          <a:p>
            <a:pPr marL="571500" marR="0" lvl="0" indent="-5715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ٱلطِّفْلُ يَقْرَأُ صَفَحاتِ ٱلْكُتَيِّبِ بِشَغَفٍ.                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شَرَعَ وَبَدَأَ.</a:t>
            </a:r>
          </a:p>
          <a:p>
            <a:pPr marL="571500" marR="0" lvl="0" indent="-5715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أَخَذَتِ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ٱلْأُمُّ بِيَدِ ٱبْنِها فِي شَوارِعِ ٱلْمَدِينَةِ.                    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أَمْسَكَ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121633706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6D737-D883-D334-28D4-02B45A820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5383EE-D35F-FEA7-52BA-AEA57A877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الثاني؟ من يقرأ جوابه؟ من يقترح جوابا آخر؟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D99C160-1295-21BE-EB1E-358C356B37B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56BBC1-A992-4290-C114-FCE8BF7931C9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83962D-1FB9-5E45-FF30-59759120FB07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D693E1-D74E-AED1-F416-29A1E28670F9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C6B3E3EC-1130-321F-2798-9B47E883309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97591E77-4C0D-AE1D-418B-843B614BF63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05D5587-9723-352F-F4A4-64BBEB987156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4300E0F-7DEF-E948-7E97-905DBD9816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B9E682-A0E9-81FE-2A1E-5600DDCDA971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77E1E8-25EC-BA35-B76E-7E51AA1F8805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C755A348-7D0F-5E29-9607-6D66BDCCDE5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A32D2D7A-AB4C-C22D-F629-BFFAE4DBAB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E7FB57A-5EBA-D5B7-4B6B-67334026E9F4}"/>
              </a:ext>
            </a:extLst>
          </p:cNvPr>
          <p:cNvSpPr txBox="1">
            <a:spLocks/>
          </p:cNvSpPr>
          <p:nvPr/>
        </p:nvSpPr>
        <p:spPr>
          <a:xfrm>
            <a:off x="552255" y="1748815"/>
            <a:ext cx="8039489" cy="4424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F6285AA-E224-E7E4-CF52-4C010662D2C7}"/>
              </a:ext>
            </a:extLst>
          </p:cNvPr>
          <p:cNvSpPr txBox="1">
            <a:spLocks/>
          </p:cNvSpPr>
          <p:nvPr/>
        </p:nvSpPr>
        <p:spPr>
          <a:xfrm>
            <a:off x="494970" y="2221764"/>
            <a:ext cx="7808903" cy="2872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حَوِّلْ كُلَّ جُمْلَةٍ إِلى نَصيحَةٍ مُسْتَعيناً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بِٱلْأَساليبِ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رَأى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ٱلْوَلَدُ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لافِتَةً وَلَمْ يَسْأَلْ عَنْها. 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يَقْرَأُ ٱلتِّلْميذُ ٱلْكُتُبَ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ٱلْمُفيدَةَ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خْجَلُ ٱلتِّلْميذُةُ مِنَ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ٱلاِسْتِفْسارِ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عَنِ ٱلْأَشْياءِ ٱلَّتي تُحَيِّرُها. </a:t>
            </a:r>
          </a:p>
        </p:txBody>
      </p:sp>
    </p:spTree>
    <p:extLst>
      <p:ext uri="{BB962C8B-B14F-4D97-AF65-F5344CB8AC3E}">
        <p14:creationId xmlns:p14="http://schemas.microsoft.com/office/powerpoint/2010/main" val="316802540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E356F-1382-DA46-78BC-53E1B0E8A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02EF74-B99B-45CC-1ADE-4DBC2AB3B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الجواب التالي . صححوا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A35CC4-51F0-0CF7-C7CB-FDB88A404C1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177EF9-86DB-CF29-7AEB-6D963F0F1076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024C80-48FB-7F3B-AA38-70E21726C06A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2AD92F-E715-5D6F-32E6-4E1D1CBC9A7E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89E5DBD1-1816-FDC6-61E1-69D1F221399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FF8B65D7-4ABD-3CC5-52EC-6B11E82961A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00516BCA-FAB6-0143-8A5B-E53974CC1471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4FBE22F-6F65-E701-F030-F49A5E35CB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6574049-9FD9-09C8-6AF3-12FCF0CA5F8A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EF1590-F421-F420-8682-CE8F5103B895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A4DC41EA-3768-EE80-DB9A-94BF67DA339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3C1D487F-27FB-E048-1F72-E1446E616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5CDCEB-9D96-B4E5-47CA-4A2632B56250}"/>
              </a:ext>
            </a:extLst>
          </p:cNvPr>
          <p:cNvSpPr txBox="1">
            <a:spLocks/>
          </p:cNvSpPr>
          <p:nvPr/>
        </p:nvSpPr>
        <p:spPr>
          <a:xfrm>
            <a:off x="552255" y="1748815"/>
            <a:ext cx="8039489" cy="4424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BCBC2A9-4D54-026C-FC78-440D79A3EDDB}"/>
              </a:ext>
            </a:extLst>
          </p:cNvPr>
          <p:cNvSpPr txBox="1">
            <a:spLocks/>
          </p:cNvSpPr>
          <p:nvPr/>
        </p:nvSpPr>
        <p:spPr>
          <a:xfrm>
            <a:off x="115897" y="2216226"/>
            <a:ext cx="7808903" cy="3490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حَوِّلْ كُلَّ جُمْلَةٍ إِلى نَصيحَةٍ مُسْتَعيناً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بِٱلْأَساليبِ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رَأى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ٱلْوَلَدُ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لافِتَةً وَلَمْ يَسْأَلْ عَنْها. </a:t>
            </a:r>
          </a:p>
          <a:p>
            <a:pPr marR="0" lvl="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أَنْصَحُكَ بِأَنْ تَسْأَلَ عَنْ كُلِّ ما لا تَعْرِفُهُ،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فَٱلسُّؤالُ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مِفْتاحُ ٱلْعِلْمِ.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يَقْرَأُ ٱلتِّلْميذُ ٱلْكُتُبَ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ٱلْمُفيدَةَ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R="0" lvl="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   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يَنْبَغِي لَكَ أَنْ تُكْثِرَ مِنْ قِراءَةِ ٱلْكُتُبِ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ٱلْمُفِيدَةِ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لِتَزيدَ مِنْ مَعارِفِكَ.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تَخْجَلُ ٱلتِّلْميذُةُ مِنَ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ٱلاِسْتِفْسارِ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عَنِ ٱلْأَشْياءِ ٱلَّتي تُحَيِّرُها. </a:t>
            </a:r>
          </a:p>
          <a:p>
            <a:pPr marR="0" lvl="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عَلَيْكِ أَلَّا تَخْجَلي مِنَ ٱلسُّؤالِ، فَمَنْ سَأَلَ تَعَلَّمَ.</a:t>
            </a:r>
          </a:p>
        </p:txBody>
      </p:sp>
    </p:spTree>
    <p:extLst>
      <p:ext uri="{BB962C8B-B14F-4D97-AF65-F5344CB8AC3E}">
        <p14:creationId xmlns:p14="http://schemas.microsoft.com/office/powerpoint/2010/main" val="371965910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5A421-5BB4-6C05-D5DB-269D2FBCE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8D7C1BD-37C8-0AD9-0198-6C4C1119E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الثالث؟ من يقرأ جوابه؟ من يقترح جوابا آخر؟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78C19B-289C-4A7D-52C5-013B97AD3C1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01DF82-2D77-70A5-D50D-C52C90F85FAD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5C0692-A65C-827C-6640-096092CACA45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DE0022-79FB-050A-AF8E-A376570AE9D9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D07BE0B3-B4BF-D7C5-911A-924E972B38B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8D872AF1-1904-1A00-3FEE-D1C81017117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FB7C97F5-C9D8-C99D-9E7D-2C108564D447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D19B4E-5BF7-26AC-61FF-EAD642B5CF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C7857D-FBCC-9274-F329-3D73894E378E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2C5020-8F9E-37F8-0836-5C73D68D7A65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96BE2561-BB03-A02F-3712-5AA4F4A9EDA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1C9E6BD0-2403-24BA-A552-25959E7F92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711E252-C636-1105-992F-BF78CC2C2D42}"/>
              </a:ext>
            </a:extLst>
          </p:cNvPr>
          <p:cNvSpPr txBox="1">
            <a:spLocks/>
          </p:cNvSpPr>
          <p:nvPr/>
        </p:nvSpPr>
        <p:spPr>
          <a:xfrm>
            <a:off x="552255" y="1748815"/>
            <a:ext cx="8039489" cy="4424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458D1BF3-78F0-2FC8-CC6E-53969863B3C6}"/>
              </a:ext>
            </a:extLst>
          </p:cNvPr>
          <p:cNvSpPr txBox="1">
            <a:spLocks/>
          </p:cNvSpPr>
          <p:nvPr/>
        </p:nvSpPr>
        <p:spPr>
          <a:xfrm>
            <a:off x="667547" y="2361725"/>
            <a:ext cx="7808903" cy="27514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حوِّلْ كُلَّ جُمْلَةٍ إِلى تَحْذيرٍ مُسْتَعيناً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بِٱلْأَساليبِ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ٱلْمُناسِبَةِ:</a:t>
            </a:r>
          </a:p>
          <a:p>
            <a:pPr marL="457200" marR="0" lvl="0" indent="-4572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يَلْمَسُ ٱلطِّفْلُ ٱلْأَجْهِزَةَ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ٱلْكَهْرَبائِيَّةَ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بِيَدَيْهِ.</a:t>
            </a:r>
          </a:p>
          <a:p>
            <a:pPr marL="457200" marR="0" lvl="0" indent="-4572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يُضَيِّعُ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ٱلْوَلَدُ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وَقْتَهُ في ٱللَّعِبِ دُونَ فائِدَةٍ. </a:t>
            </a:r>
          </a:p>
          <a:p>
            <a:pPr marL="457200" marR="0" lvl="0" indent="-4572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يَسْتَخْدِمُ ٱلتِّلْمِيذُ ٱلْأَجْهِزَةَ دونَ إِذْنٍ. 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237261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C3E10-7090-FA17-5549-7BEE1C95D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25BBB6-E36E-50A4-D272-4AD7649C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الجواب التالي . صححوا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D1E69E9-CB88-03A1-FAE2-0ABE740A0FB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3C4F98-A4A7-3509-E0AC-61870AC45923}"/>
              </a:ext>
            </a:extLst>
          </p:cNvPr>
          <p:cNvSpPr>
            <a:spLocks/>
          </p:cNvSpPr>
          <p:nvPr/>
        </p:nvSpPr>
        <p:spPr>
          <a:xfrm>
            <a:off x="792258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8630D4-981E-0FD8-DD76-086622BFB1F9}"/>
              </a:ext>
            </a:extLst>
          </p:cNvPr>
          <p:cNvSpPr>
            <a:spLocks/>
          </p:cNvSpPr>
          <p:nvPr/>
        </p:nvSpPr>
        <p:spPr>
          <a:xfrm>
            <a:off x="2206049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17D186-6D2F-172B-9BA3-8239B6B299C8}"/>
              </a:ext>
            </a:extLst>
          </p:cNvPr>
          <p:cNvSpPr>
            <a:spLocks/>
          </p:cNvSpPr>
          <p:nvPr/>
        </p:nvSpPr>
        <p:spPr>
          <a:xfrm>
            <a:off x="6408453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FDA486-29B7-58F6-99F2-8CDEB45CD9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375863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FD309A6D-FE24-218E-7032-E60813921EA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74938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DFBA7C20-5FF5-D18F-CC96-B2D9DF128DFD}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61886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320A15-CA82-8018-9CA2-0C8ED23C73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641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B7DBC8-3710-19CF-1EBA-3EFD7A60780F}"/>
              </a:ext>
            </a:extLst>
          </p:cNvPr>
          <p:cNvSpPr>
            <a:spLocks/>
          </p:cNvSpPr>
          <p:nvPr/>
        </p:nvSpPr>
        <p:spPr>
          <a:xfrm>
            <a:off x="5078434" y="132916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3E8087-5C8C-4CC2-63D7-1EF23AE0E8D5}"/>
              </a:ext>
            </a:extLst>
          </p:cNvPr>
          <p:cNvSpPr>
            <a:spLocks/>
          </p:cNvSpPr>
          <p:nvPr/>
        </p:nvSpPr>
        <p:spPr>
          <a:xfrm>
            <a:off x="3709939" y="136024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562B3E86-6762-2941-03A9-0E4D7329C3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010102" y="153931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13D6D4EB-39C4-02E1-3403-2CC4E2A652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F71EFBC-E8E7-F364-0A83-A24BCE0C264D}"/>
              </a:ext>
            </a:extLst>
          </p:cNvPr>
          <p:cNvSpPr txBox="1">
            <a:spLocks/>
          </p:cNvSpPr>
          <p:nvPr/>
        </p:nvSpPr>
        <p:spPr>
          <a:xfrm>
            <a:off x="552255" y="1748815"/>
            <a:ext cx="8039489" cy="4424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805A9D0-90CE-A9F1-4529-4A25C06C2D82}"/>
              </a:ext>
            </a:extLst>
          </p:cNvPr>
          <p:cNvSpPr txBox="1">
            <a:spLocks/>
          </p:cNvSpPr>
          <p:nvPr/>
        </p:nvSpPr>
        <p:spPr>
          <a:xfrm>
            <a:off x="-21484" y="2902900"/>
            <a:ext cx="7808903" cy="27514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حوِّلْ كُلَّ جُمْلَةٍ إِلى تَحْذيرٍ مُسْتَعيناً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بِٱلْأَساليبِ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ٱلْمُناسِبَةِ:</a:t>
            </a:r>
          </a:p>
          <a:p>
            <a:pPr marL="457200" marR="0" lvl="0" indent="-4572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يَلْمَسُ ٱلطِّفْلُ ٱلْأَجْهِزَةَ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ٱلْكَهْرَبائِيَّةَ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بِيَدَيْهِ.</a:t>
            </a:r>
          </a:p>
          <a:p>
            <a:pPr marR="0" lvl="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إِيَّاكَ وَلَمْسَ ٱلْأَجْهِزَةِ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ٱلْكَهْرَبائِيَّةِ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فَقَدْ تُصابُ بِأَذىً.</a:t>
            </a:r>
          </a:p>
          <a:p>
            <a:pPr marL="457200" marR="0" lvl="0" indent="-4572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يُضَيِّعُ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ٱلْوَلَدُ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وَقْتَهُ في ٱللَّعِبِ دُونَ فائِدَةٍ. </a:t>
            </a:r>
          </a:p>
          <a:p>
            <a:pPr marR="0" lvl="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اِحْذَرْ مِنْ إِضاعَةِ ٱلْوَقْتِ،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فَٱلْوَقْتُ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كَٱلسَّيْفِ إِنْ لَمْ تَقْطَعْهُ قَطَعَكَ.</a:t>
            </a:r>
          </a:p>
          <a:p>
            <a:pPr marL="457200" marR="0" lvl="0" indent="-45720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يَسْتَخْدِمُ ٱلتِّلْمِيذُ ٱلْأَجْهِزَةَ دونَ إِذْنٍ. </a:t>
            </a:r>
          </a:p>
          <a:p>
            <a:pPr marR="0" lvl="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تَسْتَخْدِمْ أَيَّ جِهازٍ دُونَ إِذْنِ أَهْلِكَ.</a:t>
            </a:r>
          </a:p>
          <a:p>
            <a:pPr marL="742950" marR="0" lvl="0" indent="-742950" algn="just" defTabSz="514337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285785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23158</TotalTime>
  <Words>1418</Words>
  <Application>Microsoft Office PowerPoint</Application>
  <PresentationFormat>Affichage à l'écran (4:3)</PresentationFormat>
  <Paragraphs>275</Paragraphs>
  <Slides>36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36</vt:i4>
      </vt:variant>
    </vt:vector>
  </HeadingPairs>
  <TitlesOfParts>
    <vt:vector size="56" baseType="lpstr">
      <vt:lpstr>Modern Love</vt:lpstr>
      <vt:lpstr>Calibri Light</vt:lpstr>
      <vt:lpstr>Dosis</vt:lpstr>
      <vt:lpstr>Microsoft Uighur</vt:lpstr>
      <vt:lpstr>Wingdings</vt:lpstr>
      <vt:lpstr>Dosis SemiBold</vt:lpstr>
      <vt:lpstr>Calibri</vt:lpstr>
      <vt:lpstr>Dosis Medium</vt:lpstr>
      <vt:lpstr>Arial</vt:lpstr>
      <vt:lpstr>Dosis ExtraBold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Présentation PowerPoint</vt:lpstr>
      <vt:lpstr>Présentation PowerPoint</vt:lpstr>
      <vt:lpstr>Présentation PowerPoint</vt:lpstr>
      <vt:lpstr>تنظيم حصص الأسبوع السادس</vt:lpstr>
      <vt:lpstr>هيكلة حصة اليوم الأول</vt:lpstr>
      <vt:lpstr>  افتتاح الحصة</vt:lpstr>
      <vt:lpstr>مرحبا بكم ، سنبدأ  حصة اللغة العربية.</vt:lpstr>
      <vt:lpstr>ضعوا اللوحة والكراسة في القمطر</vt:lpstr>
      <vt:lpstr>المعجم والأساليب</vt:lpstr>
      <vt:lpstr>خلال هذه الحصة نتذكر العناصر التي نجدها في القاموس.</vt:lpstr>
      <vt:lpstr>من يقرأ؟</vt:lpstr>
      <vt:lpstr>سنتذكر كذلك  أسالب النصح من يركب جملة تتضمن نصيحة؟</vt:lpstr>
      <vt:lpstr>من يقرأ؟</vt:lpstr>
      <vt:lpstr>سنتذكر أساليب التحذير من يركب جملة تتضمن تحذيرا؟</vt:lpstr>
      <vt:lpstr>من يقرأ؟ </vt:lpstr>
      <vt:lpstr>خذوا الصفحة 120 من كراساتكم. </vt:lpstr>
      <vt:lpstr>خذوا دفاتر البحث سجلوا  الأسئلة التالية. ساترك لكم مهلة للإنجاز، اثناء ذلك نشرع في تقويم الطلاقة والتحدث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دعم ومعالجة </vt:lpstr>
      <vt:lpstr>انتبهوا الآن. سنصحح إنجازاتكم. من يقرأ؟ من يتابع؟ </vt:lpstr>
      <vt:lpstr> من يقرأ السؤال الأول ؟ من يقرأ جوابه؟ هل أنتم متفقون؟  من يقترح جوابا آخر؟ </vt:lpstr>
      <vt:lpstr>إليكم الجواب التالي. من يقرأ؟ صححوا</vt:lpstr>
      <vt:lpstr> من يقرأ السؤال الثاني؟ من يقرأ جوابه؟ من يقترح جوابا آخر؟ </vt:lpstr>
      <vt:lpstr> إليكم الجواب التالي . صححوا</vt:lpstr>
      <vt:lpstr> من يقرأ السؤال الثالث؟ من يقرأ جوابه؟ من يقترح جوابا آخر؟ </vt:lpstr>
      <vt:lpstr> إليكم الجواب التالي . صححوا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256</cp:revision>
  <cp:lastPrinted>2025-11-10T15:58:57Z</cp:lastPrinted>
  <dcterms:created xsi:type="dcterms:W3CDTF">2023-09-20T21:35:22Z</dcterms:created>
  <dcterms:modified xsi:type="dcterms:W3CDTF">2026-04-19T20:03:41Z</dcterms:modified>
</cp:coreProperties>
</file>