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media/image4.bin" ContentType="image/unknown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0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74" r:id="rId2"/>
    <p:sldMasterId id="2147483687" r:id="rId3"/>
    <p:sldMasterId id="2147483710" r:id="rId4"/>
    <p:sldMasterId id="2147483725" r:id="rId5"/>
    <p:sldMasterId id="2147483740" r:id="rId6"/>
    <p:sldMasterId id="2147483753" r:id="rId7"/>
    <p:sldMasterId id="2147483777" r:id="rId8"/>
    <p:sldMasterId id="2147483802" r:id="rId9"/>
    <p:sldMasterId id="2147483826" r:id="rId10"/>
    <p:sldMasterId id="2147483849" r:id="rId11"/>
  </p:sldMasterIdLst>
  <p:notesMasterIdLst>
    <p:notesMasterId r:id="rId61"/>
  </p:notesMasterIdLst>
  <p:sldIdLst>
    <p:sldId id="2147482760" r:id="rId12"/>
    <p:sldId id="2147482632" r:id="rId13"/>
    <p:sldId id="2147482472" r:id="rId14"/>
    <p:sldId id="2147482697" r:id="rId15"/>
    <p:sldId id="2147482706" r:id="rId16"/>
    <p:sldId id="2147482473" r:id="rId17"/>
    <p:sldId id="2134806831" r:id="rId18"/>
    <p:sldId id="2147482718" r:id="rId19"/>
    <p:sldId id="2147482719" r:id="rId20"/>
    <p:sldId id="2147482720" r:id="rId21"/>
    <p:sldId id="2147482705" r:id="rId22"/>
    <p:sldId id="2147482702" r:id="rId23"/>
    <p:sldId id="2147482480" r:id="rId24"/>
    <p:sldId id="2147482481" r:id="rId25"/>
    <p:sldId id="2147482482" r:id="rId26"/>
    <p:sldId id="2147482483" r:id="rId27"/>
    <p:sldId id="2147482484" r:id="rId28"/>
    <p:sldId id="2147482485" r:id="rId29"/>
    <p:sldId id="2147482486" r:id="rId30"/>
    <p:sldId id="2147482724" r:id="rId31"/>
    <p:sldId id="2147482489" r:id="rId32"/>
    <p:sldId id="2147482744" r:id="rId33"/>
    <p:sldId id="2147482490" r:id="rId34"/>
    <p:sldId id="2147482749" r:id="rId35"/>
    <p:sldId id="2147482727" r:id="rId36"/>
    <p:sldId id="2147482494" r:id="rId37"/>
    <p:sldId id="2147482750" r:id="rId38"/>
    <p:sldId id="2147482751" r:id="rId39"/>
    <p:sldId id="2147482752" r:id="rId40"/>
    <p:sldId id="2147482766" r:id="rId41"/>
    <p:sldId id="2147482767" r:id="rId42"/>
    <p:sldId id="2147482733" r:id="rId43"/>
    <p:sldId id="2147482734" r:id="rId44"/>
    <p:sldId id="2147482735" r:id="rId45"/>
    <p:sldId id="2147482736" r:id="rId46"/>
    <p:sldId id="2147482761" r:id="rId47"/>
    <p:sldId id="2147482762" r:id="rId48"/>
    <p:sldId id="2147482764" r:id="rId49"/>
    <p:sldId id="2147482763" r:id="rId50"/>
    <p:sldId id="2147482717" r:id="rId51"/>
    <p:sldId id="2147482768" r:id="rId52"/>
    <p:sldId id="2147482497" r:id="rId53"/>
    <p:sldId id="2147482755" r:id="rId54"/>
    <p:sldId id="2147482765" r:id="rId55"/>
    <p:sldId id="2147482769" r:id="rId56"/>
    <p:sldId id="2147482770" r:id="rId57"/>
    <p:sldId id="2147482722" r:id="rId58"/>
    <p:sldId id="2147482628" r:id="rId59"/>
    <p:sldId id="2147482634" r:id="rId60"/>
  </p:sldIdLst>
  <p:sldSz cx="9144000" cy="6858000" type="screen4x3"/>
  <p:notesSz cx="6858000" cy="9144000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  <p:embeddedFont>
      <p:font typeface="Microsoft Uighur" panose="02000000000000000000" pitchFamily="2" charset="-78"/>
      <p:regular r:id="rId67"/>
      <p:bold r:id="rId68"/>
    </p:embeddedFont>
    <p:embeddedFont>
      <p:font typeface="Modern Love" panose="04090805081005020601" pitchFamily="82" charset="0"/>
      <p:regular r:id="rId69"/>
    </p:embeddedFont>
    <p:embeddedFont>
      <p:font typeface="Sakkal Majalla" panose="02000000000000000000" pitchFamily="2" charset="-78"/>
      <p:regular r:id="rId70"/>
      <p:bold r:id="rId7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106585"/>
    <a:srgbClr val="0097B2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5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6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4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png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7.png"/></Relationships>
</file>

<file path=ppt/slideLayouts/_rels/slideLayout1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24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68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26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30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151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4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23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44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4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313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827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986855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992340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990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94869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88552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3460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86893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774094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14915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25967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94788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03505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225756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03298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2897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43256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75184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52524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6378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53275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4572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263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990557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03806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25.xml"/><Relationship Id="rId21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138.xml"/><Relationship Id="rId2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23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32.xml"/><Relationship Id="rId19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Relationship Id="rId22" Type="http://schemas.openxmlformats.org/officeDocument/2006/relationships/slideLayout" Target="../slideLayouts/slideLayout14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slideLayout" Target="../slideLayouts/slideLayout1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4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00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3.png"/><Relationship Id="rId5" Type="http://schemas.openxmlformats.org/officeDocument/2006/relationships/image" Target="../media/image14.png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9.wdp"/><Relationship Id="rId7" Type="http://schemas.openxmlformats.org/officeDocument/2006/relationships/image" Target="../media/image3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0.wdp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1.wdp"/><Relationship Id="rId7" Type="http://schemas.openxmlformats.org/officeDocument/2006/relationships/image" Target="../media/image3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openxmlformats.org/officeDocument/2006/relationships/image" Target="../media/image63.png"/><Relationship Id="rId4" Type="http://schemas.openxmlformats.org/officeDocument/2006/relationships/image" Target="../media/image38.png"/><Relationship Id="rId9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10" Type="http://schemas.openxmlformats.org/officeDocument/2006/relationships/image" Target="../media/image63.png"/><Relationship Id="rId4" Type="http://schemas.openxmlformats.org/officeDocument/2006/relationships/image" Target="../media/image38.png"/><Relationship Id="rId9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46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28.gif"/><Relationship Id="rId10" Type="http://schemas.openxmlformats.org/officeDocument/2006/relationships/image" Target="../media/image24.png"/><Relationship Id="rId4" Type="http://schemas.openxmlformats.org/officeDocument/2006/relationships/image" Target="../media/image64.png"/><Relationship Id="rId9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1B85B4-8AAD-8BEB-A2F4-0A5D206E6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" b="387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44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الرابع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(30د 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4 (20د)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الفنون تتحاور - الحصة 4 –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F6CFF9-C8B5-F85D-2D4D-52172393B5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2B41C6-7B2C-C64B-F82C-98D3E21D06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4" name="Espace réservé pour une image  4">
            <a:extLst>
              <a:ext uri="{FF2B5EF4-FFF2-40B4-BE49-F238E27FC236}">
                <a16:creationId xmlns:a16="http://schemas.microsoft.com/office/drawing/2014/main" id="{F2123FF1-AD45-CB10-6D79-2AF2E214B9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781" y="676343"/>
            <a:ext cx="900113" cy="900112"/>
          </a:xfrm>
        </p:spPr>
      </p:pic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الصفحة 118. سأتحقق من درجة تحكمكم من بعض التعلمات.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A13FE5-4A26-E68C-05E9-7F09C4270C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751" y="1368000"/>
            <a:ext cx="3504497" cy="537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021E-D218-B50F-7257-B89B104B6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FAFDB7D-9F81-5B68-816B-DCE94FC51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الأسئلة التالية . السؤال الأول.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466DD3-BB7C-9F34-6775-B61C6BD63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A09C34-4583-6E6F-86DE-8B30107742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4DAB8B-BF26-05B1-3C8E-923D47CC4D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F96E0E-5B66-7585-CE19-95DC87F0C1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5099B9-FC4E-980F-ACB4-79F6D2EBE0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196376-4484-1D28-EE12-C1565E4C8F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58150-125D-13B1-A66B-AD93F82466C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FCE8F9-8B5F-C747-A4DC-FD1690E9E54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DDF5F1D0-D8E9-D1E9-E75E-BE88CCB399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C69D4D1C-4519-FF58-5D05-C93D972EB97F}"/>
              </a:ext>
            </a:extLst>
          </p:cNvPr>
          <p:cNvSpPr txBox="1"/>
          <p:nvPr/>
        </p:nvSpPr>
        <p:spPr>
          <a:xfrm>
            <a:off x="1061270" y="2969322"/>
            <a:ext cx="7086982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أَكْتُبُ 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جُمْلَةً  تَتَضَمَّنُ أُسْلوبَ تَحْذيرٍ.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10056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47FD2-AE95-45EB-534C-C3ECC785C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4BF7CFD-E1F1-792A-0745-BA1D484AA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7513D0-7383-11B7-94C6-697659C80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228666-9B47-5F72-D5E6-137EDB2C7A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949FFA-F805-D4B1-A26E-E369D5BB5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40DE7C-099A-B6AB-CA72-2F570AB13F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762F98-199C-2CD4-C20C-8C2BAF0FC4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8D698-0396-1A0F-00E1-BF439E97C6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975FDE-D688-E805-EC3C-C8FFDCFD24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63566D-327D-F814-3F05-4F0820F3BB3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300AE51D-1FF0-4B58-0DF7-63A14A1288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2175823A-2AD9-3CF3-C8D2-A7B587EDED98}"/>
              </a:ext>
            </a:extLst>
          </p:cNvPr>
          <p:cNvSpPr txBox="1"/>
          <p:nvPr/>
        </p:nvSpPr>
        <p:spPr>
          <a:xfrm>
            <a:off x="1061270" y="2969322"/>
            <a:ext cx="7086982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أَكْتُبُ 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جُمْلَةً  تَتَضَمَّنُ مَفْعولاً لِأَجْلِهِ.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83084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726907" y="4088198"/>
            <a:ext cx="3943350" cy="17366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C83E64-9A79-8195-825F-D7FE2A796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" y="1481667"/>
            <a:ext cx="705649" cy="81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118 و 119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C21C388-5BE3-6F22-B066-935564A03356}"/>
              </a:ext>
            </a:extLst>
          </p:cNvPr>
          <p:cNvGrpSpPr/>
          <p:nvPr/>
        </p:nvGrpSpPr>
        <p:grpSpPr>
          <a:xfrm>
            <a:off x="632373" y="1405319"/>
            <a:ext cx="7047628" cy="5555096"/>
            <a:chOff x="-168224" y="281421"/>
            <a:chExt cx="8944309" cy="685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659F90-6D27-C0EA-54E0-7ACCC2EF1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8224" y="281421"/>
              <a:ext cx="4471068" cy="6858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5B4520B-9CC6-2EE6-9A23-0DD7BB48A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5017" y="28142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قراءة صامتة ؛لتتمكنوا من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6EBD96-9EC4-98EE-4111-FE1FF255D6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845" y="1839731"/>
            <a:ext cx="8052317" cy="453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الأول:  اضبطوا كلمات الفقرة بالشكل التام.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الفقرة على السبورة.</a:t>
            </a:r>
            <a:endParaRPr lang="fr-FR" sz="24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5B9D5A-DDC9-1275-20A0-B4867B97CE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8647" y="2650557"/>
            <a:ext cx="8366706" cy="198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749DFAE-1FA1-DE1F-FFBE-04453615A3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8647" y="2650557"/>
            <a:ext cx="8366706" cy="198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666AC93-C80B-21C7-17A4-21B042103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8647" y="2650557"/>
            <a:ext cx="8366706" cy="198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A882228-D787-34FF-FDF8-536FBD730872}"/>
              </a:ext>
            </a:extLst>
          </p:cNvPr>
          <p:cNvSpPr txBox="1"/>
          <p:nvPr/>
        </p:nvSpPr>
        <p:spPr>
          <a:xfrm>
            <a:off x="389053" y="1858069"/>
            <a:ext cx="8435860" cy="4315718"/>
          </a:xfrm>
          <a:prstGeom prst="roundRect">
            <a:avLst>
              <a:gd name="adj" fmla="val 697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مَرَّتِ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ﭐلْأَيّامُ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وَنَمَتِ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ﭐلنَّباتاتُ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جَميلٍ بِفَضْلِ تَعاوُنِ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ﭐلْجَميعِ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كانَ كُلُّ تِلْميذٍ يُؤَدّي دَوْرَهُ حِفاظاً عَلى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ﭐلْحَديقَةِ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ﭐلْبَديعَةِ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ظَلَّتِ 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ﭐلْمُعَلِّمَةُ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تُذَكِّرُهُمْ كُلَّ يَوْمٍ قائِلَةً :</a:t>
            </a:r>
          </a:p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•	لا تَنْسَوا سَقْيَ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ﭐلنَّباتاتِ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•	لِنُزِلِ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ﭐلْأَعْشابَ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ﭐلضّارَّةَ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بِـﭐنْتِظامٍ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•	لِنَتَعاوَنْ في تَنْظيفِ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ﭐلْحَديقَةِ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775A-8D76-CF57-5955-1354FC8A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7CCDDB-56BD-FCAA-1706-99D3D8EC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ستجيبون عن أسئلة المعجم و الفهم.   لديكم 15دقيقة للإ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نجاز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0E876-872B-9B94-9716-E73080B8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0E34F7-3226-625A-187F-2364C546C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109B6-CEFD-BF59-BE9F-0737084E4D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42C336-F151-C431-558F-730EB9C957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DD376F-FC94-8CF7-455E-448C9BFA8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98FC-0FD0-CB45-3BD4-D82343A93B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15972-6CA1-1632-3721-42A323A75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D579A1-F247-4714-E9B7-4A21DB9EAA7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AE14DEB3-1753-95E5-063D-6884C9400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FEBA0F7C-310A-B285-43F5-981B2BE16E0F}"/>
              </a:ext>
            </a:extLst>
          </p:cNvPr>
          <p:cNvGrpSpPr/>
          <p:nvPr/>
        </p:nvGrpSpPr>
        <p:grpSpPr>
          <a:xfrm>
            <a:off x="632373" y="1405319"/>
            <a:ext cx="7047628" cy="5555096"/>
            <a:chOff x="632373" y="1405319"/>
            <a:chExt cx="7047628" cy="5555096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D4BFD77-ECB5-7E0A-C785-405001B05E42}"/>
                </a:ext>
              </a:extLst>
            </p:cNvPr>
            <p:cNvGrpSpPr/>
            <p:nvPr/>
          </p:nvGrpSpPr>
          <p:grpSpPr>
            <a:xfrm>
              <a:off x="632373" y="1405319"/>
              <a:ext cx="7047628" cy="5555096"/>
              <a:chOff x="-168224" y="281421"/>
              <a:chExt cx="8944309" cy="6858000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39B51644-74D9-B48B-19C6-748162F045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68224" y="281421"/>
                <a:ext cx="4471068" cy="6858000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72419360-C085-50D1-3DCB-DF45C4AC1C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05017" y="281421"/>
                <a:ext cx="4471068" cy="6858000"/>
              </a:xfrm>
              <a:prstGeom prst="rect">
                <a:avLst/>
              </a:prstGeom>
            </p:spPr>
          </p:pic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7C360F5-4121-EDD3-510A-C0730A30AB70}"/>
                </a:ext>
              </a:extLst>
            </p:cNvPr>
            <p:cNvSpPr/>
            <p:nvPr/>
          </p:nvSpPr>
          <p:spPr>
            <a:xfrm>
              <a:off x="4468335" y="4572001"/>
              <a:ext cx="2900373" cy="1754156"/>
            </a:xfrm>
            <a:prstGeom prst="roundRect">
              <a:avLst>
                <a:gd name="adj" fmla="val 7577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6BC36BF-85EB-0DF6-6BC8-A0B8F222882C}"/>
                </a:ext>
              </a:extLst>
            </p:cNvPr>
            <p:cNvSpPr/>
            <p:nvPr/>
          </p:nvSpPr>
          <p:spPr>
            <a:xfrm>
              <a:off x="933062" y="2060757"/>
              <a:ext cx="2979182" cy="1298264"/>
            </a:xfrm>
            <a:prstGeom prst="roundRect">
              <a:avLst>
                <a:gd name="adj" fmla="val 7577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77726407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BE186-7ADF-A240-C606-EDE5B3537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F491A1A-BCB0-4F28-EFFE-4B8793EB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مهلة للتفكير. سأمر بين الصفوف لتقديم المساعدة.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F41B0D-D6C7-D6CC-D227-F0ED7846DB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C8FDCB-F3C5-CE4F-FF6E-435F3EAB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FD1F0-427E-0104-3D9E-2E26041A6E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628EC9-47C3-383E-A6A7-3A68FA1553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3781EB-3602-0148-3E15-32CEE20CD7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24D15-13FA-A3DB-9B72-100C1BC17C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BDCDCE-FFB0-2339-93AD-B84E40E0C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6F7D17-BDB8-F391-CFAB-38869E30FDE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15B593F5-1286-1D4A-EC50-060D392634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2E3B4AB-3E9C-6080-7B8F-7D21E08ED91D}"/>
              </a:ext>
            </a:extLst>
          </p:cNvPr>
          <p:cNvGrpSpPr/>
          <p:nvPr/>
        </p:nvGrpSpPr>
        <p:grpSpPr>
          <a:xfrm>
            <a:off x="632373" y="1405319"/>
            <a:ext cx="7047628" cy="5555096"/>
            <a:chOff x="632373" y="1405319"/>
            <a:chExt cx="7047628" cy="55550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F9EEDE0-B6CD-10CE-D1CE-5DEE0B4FD79E}"/>
                </a:ext>
              </a:extLst>
            </p:cNvPr>
            <p:cNvGrpSpPr/>
            <p:nvPr/>
          </p:nvGrpSpPr>
          <p:grpSpPr>
            <a:xfrm>
              <a:off x="632373" y="1405319"/>
              <a:ext cx="7047628" cy="5555096"/>
              <a:chOff x="-168224" y="281421"/>
              <a:chExt cx="8944309" cy="6858000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207693F9-6A81-BC41-48C9-FE78E26ED2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68224" y="281421"/>
                <a:ext cx="4471068" cy="6858000"/>
              </a:xfrm>
              <a:prstGeom prst="rect">
                <a:avLst/>
              </a:prstGeom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E0786ED6-BADB-E033-027F-4DF2B790CE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05017" y="281421"/>
                <a:ext cx="4471068" cy="6858000"/>
              </a:xfrm>
              <a:prstGeom prst="rect">
                <a:avLst/>
              </a:prstGeom>
            </p:spPr>
          </p:pic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2F4153F-3523-0B8E-BF90-4FE816F45F92}"/>
                </a:ext>
              </a:extLst>
            </p:cNvPr>
            <p:cNvSpPr/>
            <p:nvPr/>
          </p:nvSpPr>
          <p:spPr>
            <a:xfrm>
              <a:off x="4468335" y="4572001"/>
              <a:ext cx="2900373" cy="1754156"/>
            </a:xfrm>
            <a:prstGeom prst="roundRect">
              <a:avLst>
                <a:gd name="adj" fmla="val 7577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2BD6FF8-7481-333D-B681-EAD0F67094D1}"/>
                </a:ext>
              </a:extLst>
            </p:cNvPr>
            <p:cNvSpPr/>
            <p:nvPr/>
          </p:nvSpPr>
          <p:spPr>
            <a:xfrm>
              <a:off x="933062" y="2060757"/>
              <a:ext cx="2979182" cy="1298264"/>
            </a:xfrm>
            <a:prstGeom prst="roundRect">
              <a:avLst>
                <a:gd name="adj" fmla="val 7577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53460694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A33F-D367-026D-8C83-C0D48B59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1A9B51-CE66-68C4-FDC4-391A3B5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الان. من يجيب عن أسئلة المعج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 ؟ من يقترح جوابا آخر؟</a:t>
            </a:r>
            <a:b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تفاعلي.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F6978D-D3BA-922F-8197-A06AC111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B7CC1-A67E-4E1B-9B5C-A5CDD0AA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0ECC0-ACFC-0516-3C8D-A004D64E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D2D59-9E38-DAC5-C3FD-92FB9A1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00A036-8D49-FABE-A00E-9ACA08EF4A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B5374-4B6F-2B6E-E2BA-846DDFBAE1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C7886-CDC7-547A-20E3-0C3A68407D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01E4E-137B-8C57-1D64-F30F67CC4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6701E06-BB57-133C-2F07-F781377803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724D05-F8B3-1985-6F66-571B35BC22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830" y="2199973"/>
            <a:ext cx="8142340" cy="372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5276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F5DA6-88F5-A97A-C91D-0E523148C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4A6126A-328F-A9AB-822A-1FC77C30A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FE8A63-7E04-D155-4A1D-269B1F48E2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08A91D-22DE-2542-06F7-2F66E306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2A65B1-431F-DA51-9C74-F3030FFD91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DDFC82-A268-350F-C6F1-43E96B4A3C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12D7F6C-0655-959B-EFAB-DF7822A3DF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A900B4-7B2D-E05E-BADD-18D2946CFBE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B52A5B-672C-E363-EBE9-3E2279DFBD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BB2933-C244-90BB-CCF1-011BC35F15C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36A87359-303C-609A-D335-B9DCB5937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075184F-66D5-572D-57D8-F226C4F241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830" y="2199973"/>
            <a:ext cx="8142340" cy="372311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C7A6959-D1FF-D086-E57F-FC34E44BF36D}"/>
              </a:ext>
            </a:extLst>
          </p:cNvPr>
          <p:cNvSpPr txBox="1"/>
          <p:nvPr/>
        </p:nvSpPr>
        <p:spPr>
          <a:xfrm>
            <a:off x="5975262" y="2534120"/>
            <a:ext cx="1094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نَمَتْ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A8EC07-338D-F496-A922-93067221A1DB}"/>
              </a:ext>
            </a:extLst>
          </p:cNvPr>
          <p:cNvSpPr txBox="1"/>
          <p:nvPr/>
        </p:nvSpPr>
        <p:spPr>
          <a:xfrm>
            <a:off x="3470804" y="2517546"/>
            <a:ext cx="1094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تَغَلَّبَتْ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F4B8140-FEE4-519E-95D1-89A66DF8BEE8}"/>
              </a:ext>
            </a:extLst>
          </p:cNvPr>
          <p:cNvSpPr txBox="1"/>
          <p:nvPr/>
        </p:nvSpPr>
        <p:spPr>
          <a:xfrm>
            <a:off x="978990" y="2534120"/>
            <a:ext cx="1094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بَدأَتْ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038C89E-ED6B-3D68-F55F-C7BC7D0311F2}"/>
              </a:ext>
            </a:extLst>
          </p:cNvPr>
          <p:cNvSpPr txBox="1"/>
          <p:nvPr/>
        </p:nvSpPr>
        <p:spPr>
          <a:xfrm>
            <a:off x="6692746" y="2959027"/>
            <a:ext cx="1094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خَجَلٌ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15F5033-4037-2A0B-61D0-A90C1B304671}"/>
              </a:ext>
            </a:extLst>
          </p:cNvPr>
          <p:cNvSpPr txBox="1"/>
          <p:nvPr/>
        </p:nvSpPr>
        <p:spPr>
          <a:xfrm>
            <a:off x="4018241" y="2959027"/>
            <a:ext cx="1094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تَرَدُّدٌ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D009C3B-46F7-2667-1F6D-C46027D9B825}"/>
              </a:ext>
            </a:extLst>
          </p:cNvPr>
          <p:cNvSpPr txBox="1"/>
          <p:nvPr/>
        </p:nvSpPr>
        <p:spPr>
          <a:xfrm>
            <a:off x="1116102" y="2959026"/>
            <a:ext cx="1094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اَلضّارَّةُ</a:t>
            </a:r>
            <a:endParaRPr lang="fr-MA" sz="3600" b="1" dirty="0">
              <a:solidFill>
                <a:srgbClr val="C00000"/>
              </a:solidFill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CA655099-E382-2D7B-73DF-E468C6265142}"/>
              </a:ext>
            </a:extLst>
          </p:cNvPr>
          <p:cNvCxnSpPr/>
          <p:nvPr/>
        </p:nvCxnSpPr>
        <p:spPr>
          <a:xfrm flipH="1">
            <a:off x="2073864" y="4319337"/>
            <a:ext cx="2883147" cy="11911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5CADF05A-2D9A-9FD2-6177-D05E62C5B058}"/>
              </a:ext>
            </a:extLst>
          </p:cNvPr>
          <p:cNvCxnSpPr>
            <a:cxnSpLocks/>
          </p:cNvCxnSpPr>
          <p:nvPr/>
        </p:nvCxnSpPr>
        <p:spPr>
          <a:xfrm flipH="1" flipV="1">
            <a:off x="2073864" y="4364412"/>
            <a:ext cx="2883147" cy="5504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76809D9-0291-3A5F-7AE9-CD4A9A33A7F7}"/>
              </a:ext>
            </a:extLst>
          </p:cNvPr>
          <p:cNvCxnSpPr>
            <a:cxnSpLocks/>
          </p:cNvCxnSpPr>
          <p:nvPr/>
        </p:nvCxnSpPr>
        <p:spPr>
          <a:xfrm flipH="1" flipV="1">
            <a:off x="2107559" y="4959975"/>
            <a:ext cx="2849452" cy="57057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75503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4E81-CAE0-EBDF-B10F-D81A3BE3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5370B1C-32F3-2303-E352-5A3F400A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تصحيح أسئلة الفهم.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FA572C-0E48-8435-1BD9-C73942723B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74E2E3-0435-F00C-11E2-E2701A83E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2ABCB-37D9-C942-FE05-C6DD80417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B26A1-BDE3-C879-5769-168A3F59C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99E8FC-7473-C987-3F96-C1480DC20D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F66F-592B-AC96-E6BE-059C95B290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789A6-1CD2-A74A-D3DD-187309AEB3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BA884-FF3E-8570-0E87-BA0F31697D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43CA6DE-28E0-A023-3C5E-5CA69EEC10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B92CA7-CDB8-702F-9959-398E79AA13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249" y="2010141"/>
            <a:ext cx="8169501" cy="432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7107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061EA-FA33-45C4-53C1-FEC7C9270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816E563-4104-EF87-93FB-E4948BAD9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الأول؟ هل أنتم متفقون؟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B02348-D1B3-117A-883C-A00F704915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73EDBC-45FE-70A6-24D0-E378E6791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5D06B7-CDBF-98C9-D8FA-9BB0B617F6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3B67D9-85EE-7B90-3913-0C96A4A522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61F963-F48F-64FF-961C-DB550D9E4A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3B7879-E283-FC96-F4BD-0DAE17AAA4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72DDA3-BA15-CAA2-36B8-DED1CB33ED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EC09D9-11EF-5134-06CB-59BB4714BF7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6A76FE42-E875-C501-8158-BF334D45C5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B796CF9-AE8C-37B1-F9FC-2B178C3A7D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642" y="2606054"/>
            <a:ext cx="8028347" cy="142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7941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BBD3D-51EF-A4C6-5359-B9D52E21D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8ED475A-76AD-5D59-FCC8-41E5A12B6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642" y="2606054"/>
            <a:ext cx="8028347" cy="1423182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F90E153D-1FB6-98BE-EC5F-BA4B7C68E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061139-7C52-7C9D-B9D6-CCEC9499ED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36EB3C-D9B3-E480-DD5D-225E7F2C5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BFED9C-18DF-23E8-6088-10F883CCB7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DAD220-7244-63B4-7EFC-67FA390154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42CF96-FBE5-8254-6179-7F68C9DC61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050C2D-6745-6B89-0DEE-445B4F2DAD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FE7251-180B-27E2-F6A4-FD4E0095D8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7004A4-2C01-8538-B81D-A12949948A4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AB010F55-EC24-40D7-57BA-4D1F94E48D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175E230-12C4-AD1F-F66F-F55FDF098244}"/>
              </a:ext>
            </a:extLst>
          </p:cNvPr>
          <p:cNvSpPr txBox="1"/>
          <p:nvPr/>
        </p:nvSpPr>
        <p:spPr>
          <a:xfrm>
            <a:off x="410547" y="3422452"/>
            <a:ext cx="8219454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قَرَّرَ تَلاميذُ ﭐلْقِسْمِ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ﭐلْخامِسِ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إِنْشاءَ حَديقَةٍ صَغيرَةٍ لِلْخُضْرَواتِ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وَﭐلزُّهورِ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227208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91AB-A65D-3552-D03C-AA240823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77AEBD3-EC3A-DE95-CFEA-E330DBB9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الثاني؟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0582E5-FF4C-8091-2400-83B3856027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947BB2-BB0A-1AA7-5C01-DA841D13B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F75E1D-F98A-9C7F-7AA9-C43C32C310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7FC48E-5A03-5A19-BCCC-D4E651ED98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F174A6-2346-6ED8-75A6-5F3DD51CD2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54BC1C-2403-0893-B20E-E3F237C58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F7D730-7311-068B-C943-AA1BCCA3AB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C0A664-8999-28FB-653B-B54FA07D996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CB3B1FA3-6BFE-9322-C1A3-B542B62F6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2443DE-0FA4-7AD8-3291-02DEEE692D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295" y="2959920"/>
            <a:ext cx="8133347" cy="121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6094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33A6D-503C-A134-1416-57A8BEAF2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AA9CA21-D51B-686B-B1C4-BE5FC5511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326" y="2598972"/>
            <a:ext cx="8133347" cy="1215038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4BE754BB-D57D-7347-ECDA-F6794B1D8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405033-FA4C-D975-B6CF-26797E1DB7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A2F7CE-3303-1F0D-D5BB-33378DBA51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5EDAC2-471E-26AD-0F9D-24ADAD5FAB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9EAEDD-B8BB-86C1-7360-2676EF4CEB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2A171C2-75D2-EC5E-D668-4903FA4294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F25B67-9D93-CE38-7895-14D806976C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7B826C-0D86-22F4-CE1B-621FE80796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F62CEF-40EB-BF6E-1561-7F32BEECD41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0E719BE-2A5B-B585-FD14-C591DEEA2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16EA30-A34E-1E9E-F068-B090625ABC7B}"/>
              </a:ext>
            </a:extLst>
          </p:cNvPr>
          <p:cNvSpPr txBox="1"/>
          <p:nvPr/>
        </p:nvSpPr>
        <p:spPr>
          <a:xfrm>
            <a:off x="380637" y="3327398"/>
            <a:ext cx="838272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 سامِيَةُ مُتَرَدِّدَةً في ﭐلْبِدايَةِ لِأَنَّهَا كانَتْ خَجولَةً مِنْ زُمَلائِها.</a:t>
            </a:r>
          </a:p>
        </p:txBody>
      </p:sp>
    </p:spTree>
    <p:extLst>
      <p:ext uri="{BB962C8B-B14F-4D97-AF65-F5344CB8AC3E}">
        <p14:creationId xmlns:p14="http://schemas.microsoft.com/office/powerpoint/2010/main" val="186494229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D5C-1A7A-00ED-191A-2045FBAB7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BF6CD9-8920-19C5-82C5-D46D27170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الثالث؟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560F52-C5FF-352C-14CD-E145C2B064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306D87-8180-270A-5D8E-81A60AE16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E79995-23EB-76A9-9B8A-2DD065478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517B52-B0AB-2B2E-7A16-7F9D68AADA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3CD8E4-A5FE-4F3D-9D1B-7050ED94DC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8140B9-3AA3-13D8-A31E-5E94440D363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8EF6AE-84C6-3B96-A553-4B5E722037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C1B14C-1BE8-E5AB-FA51-E902F655E43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89F9CF0D-EDCE-C9B5-0FE5-392136C46E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E02911-EFF8-F0E9-1DF9-EAED696974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658979"/>
            <a:ext cx="7943581" cy="124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1940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8519B-FE7D-F293-C913-B75C98679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DD2E599-8A48-991D-B669-8E89AE630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658979"/>
            <a:ext cx="7943581" cy="1244304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FF248E56-1474-C46B-2B45-6ACB778D0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اقتراحا .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C06CA0-783F-A33A-B680-AE3064FC01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D70CED-A957-DD59-3A2A-39BE1A842D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34EC9E-4A35-1413-981C-6BE195D396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8B48EC-4BF1-CFD2-32A6-371AEDA314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75CFDB-68CA-C964-BD5D-F72F22256C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6461D5-F52F-1786-3A7B-74487E0763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F74E31-A90E-677E-FE27-C423A0CE60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1B4FA2-0CFF-D195-5A06-F6A117034AE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DCF5420-48D5-C7A7-22A2-AB991FE086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FBB3CA-3E3A-EC8B-B9E9-448C8B4AA30B}"/>
              </a:ext>
            </a:extLst>
          </p:cNvPr>
          <p:cNvSpPr txBox="1"/>
          <p:nvPr/>
        </p:nvSpPr>
        <p:spPr>
          <a:xfrm>
            <a:off x="568046" y="3429000"/>
            <a:ext cx="8258487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ساهَمَ كُلُّ تِلْميذٍ بِحَسَبِ قُدُراتِهِ؛ فَبَعْضُهُمْ قَلَّبَ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ﭐلتُّرْبَةِ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وَبَعْضُهُمْ أَحْضَرَ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ﭐلْبُذورَ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لِلزِّراعَةِ، وَبَعْضُهُمْ تَعَهَّدَ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ﭐلْحَديقَةَ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بِـﭐلْماءِ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وَتَعاوَنَ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ﭐلْجَميعُ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خِدْمَتِها.</a:t>
            </a:r>
          </a:p>
        </p:txBody>
      </p:sp>
    </p:spTree>
    <p:extLst>
      <p:ext uri="{BB962C8B-B14F-4D97-AF65-F5344CB8AC3E}">
        <p14:creationId xmlns:p14="http://schemas.microsoft.com/office/powerpoint/2010/main" val="334176042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A4630-36A4-F4B8-C04B-D2AE0A5C4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B67D1F8-ACCC-369A-6C6A-472EF3BFD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الرابع؟ من يقترح جوابا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483632-DC5A-D77D-759F-8DBF9ABA56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FAB713F-72F9-BCF3-8EA9-E436C55F8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749E84-6C9B-1827-01FC-63480D8CB5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8B3107-5A24-83F1-2C10-A518CD994F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CFB432-CC92-D4E0-780C-931607038B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A8E935-50E4-A17F-952B-5C320442A6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6A3518-CD38-9C1C-BF70-E0F32E8796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2845C3-FAB0-B358-AC50-5D732706059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08DED2FA-DC85-6A49-AE96-3ED2B9436E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931A18-200A-4E0D-C548-8278471CA9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807" y="2657349"/>
            <a:ext cx="7934893" cy="122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5325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D9079-0CD4-FA0A-C264-B10E04E03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51F208-B3DB-DEB8-5B17-8F6529817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اقتراحا . 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6276ED-A798-B937-0251-1BD95FA7DD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B77D5C-B087-25B7-EC77-DCE0AEACD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642828-6CC0-5266-438D-9985E31E49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77CD72-D04D-DE4D-7941-5F011AACBF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3A07BB1-283C-DF80-37EB-BCAE68C8FF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B9616F-69AE-E51E-BE74-EA5FC39117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498BD8-BC54-0AE4-7B58-089CD017A4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057B84-8909-E04F-E103-8881BCEEE42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4FEB5C7-F576-491F-5A6E-7D51CD9599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07B802-C55D-87FD-D6A7-B07D251776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807" y="2657349"/>
            <a:ext cx="7934893" cy="122726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A9A4CB-8A43-1E88-D225-D9CCB99362C7}"/>
              </a:ext>
            </a:extLst>
          </p:cNvPr>
          <p:cNvSpPr txBox="1"/>
          <p:nvPr/>
        </p:nvSpPr>
        <p:spPr>
          <a:xfrm>
            <a:off x="568046" y="3429000"/>
            <a:ext cx="8258487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نَعَمْ، أُوافِقُ عَلى ذَلِكَ، لِأَنَّ ﭐلْعَمَلَ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ﭐلْجَماعِيَّ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يُوَفِّرُ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ﭐلْمَجْهودَ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وَتَتَوَزِّعُ فيهِ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ﭐلْمَهامُّ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فَيُنْجِزُ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ﭐلْجَميعُ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يَعْجِزُ عَنْهُ ﭐلْفَرْدُ وَحْدَهُ، كَما حَدَثَ مَعَ تَلاميذِ ﭐلْقِسْمِ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ﭐلْخامِسِ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264731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500A3-CEE0-134E-0491-D4C51A5BA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0709994-8A29-0613-2A73-A64F3AAD7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،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الأنشطة التالية: معكم15 دقيقة للإنجاز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230F2F-4298-784D-7974-0B64C08122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DF4707-6910-37ED-A89E-0E03F3515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EA8793-8E27-C3F7-3C23-67C40E3D2C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17E2D6-9CEF-1F38-B6E4-9C20A249F4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5E8F66-0429-76A6-73CC-527B63B946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31E21F-0085-6FDC-8C97-734BECEA82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B6830E-D37F-7F79-9086-791D65DEDE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BDC4B-9A53-E07D-14C2-B18AEF41515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7BB4599-B51B-4EA4-467A-35892BD289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A0CA31-52C7-9F95-4B7F-7BD4CDBAA7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5978" y="1584325"/>
            <a:ext cx="5397985" cy="505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29352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02EAD-E658-17E2-8D9D-8A1F00CDA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9F7C44D-65F2-7A71-4A76-A4D808FA0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بيم الصفوف لمساعدتكم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D0719D-1E43-CB5F-2BC6-76FBB779B0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AEAE98-0BD7-5A30-3892-18F5299AD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7C4B92-6FEA-D33A-63DA-B035E7A485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EAEE64-C23E-E4B4-5765-D4FA0D4AE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6A7119-E6F4-D7E9-705E-D811A833DE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B81416-13E9-635C-1329-5BF6EE7FA9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B642F4-BD10-7C3B-EDE8-B7933D9BF0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D704D8-1E84-9756-13F3-DEFEAA720F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EC8D79C2-242B-7427-B69F-9506461E66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215582A-D6F5-CE78-8D5D-2A2AEB01D0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5978" y="1584325"/>
            <a:ext cx="5397985" cy="505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2245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4B4FE-3949-A608-F463-3725E2C8C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4D16419-EBDD-2C1D-A897-217EF409C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684212"/>
            <a:ext cx="6840000" cy="687387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من يجيب عن السؤالين 5 و6 ؟ من يقترح جوابا آخر؟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تفاعلي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4EAAF6-70A2-D37F-BC84-5B44FA88E6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D1AB3B-A60D-8FAE-35D0-5E0931A6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D6CB43-426D-A785-1342-5F0AA0326E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61B4F8-4A58-6CCD-C265-31A8249F72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66CF586-9C75-C104-961B-1138E54E10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09A456-95DC-4DC0-8F40-6F48EB7839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AFE029-219B-686A-1CF4-0494D74E55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18B023-99D2-B868-5DE3-8559353C993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2C5F9F5F-3EAA-2D0C-1CC3-BA698086A1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C421AC-DE0D-164F-52BC-5F54E6FB4C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295" y="2634916"/>
            <a:ext cx="8309133" cy="273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0453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3BB66-2D8E-2BC3-52C3-A750B5DEE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EED42A-7AFD-97FC-3741-5E57EFA1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7D40FC-2182-86EB-DBAB-C6597CBC63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642CB6-CD84-355B-8BF0-F6F24144D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EE1E6D-CED6-F559-CD36-593400A50F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5A292C-0425-8B33-03ED-19D02F5AB6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22914B-7535-DABD-64C3-BDDFA9DE6F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DBD672-F153-ACB4-662D-146681E9E7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4591C7-8D70-DC4B-7F43-A1C4D8B6DC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B14343-B628-9864-A068-48F7E5A36A6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0C8F226E-7221-3438-FF20-02291F2CBA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CD947DF-031E-9D6D-5003-846D698C42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295" y="2634916"/>
            <a:ext cx="8309133" cy="273990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ADA28E0-2736-4646-1035-8FA56775489C}"/>
              </a:ext>
            </a:extLst>
          </p:cNvPr>
          <p:cNvSpPr txBox="1"/>
          <p:nvPr/>
        </p:nvSpPr>
        <p:spPr>
          <a:xfrm>
            <a:off x="1224497" y="2973179"/>
            <a:ext cx="5556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رَغْبَةً فِي مُساعَدَةِ زُمَلائي.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7EE9AF-239B-0595-20BA-8BBC9B4396C5}"/>
              </a:ext>
            </a:extLst>
          </p:cNvPr>
          <p:cNvSpPr txBox="1"/>
          <p:nvPr/>
        </p:nvSpPr>
        <p:spPr>
          <a:xfrm>
            <a:off x="632679" y="3836418"/>
            <a:ext cx="5556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اِسْقِ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ﭐلنَّباتاتِ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يَوْمِيّاً.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A3B2FB-2F96-579A-5C0F-8E459661FD82}"/>
              </a:ext>
            </a:extLst>
          </p:cNvPr>
          <p:cNvSpPr txBox="1"/>
          <p:nvPr/>
        </p:nvSpPr>
        <p:spPr>
          <a:xfrm>
            <a:off x="594844" y="4304674"/>
            <a:ext cx="5556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تَعاوَنْ مَعَ زُمَلائِكَ.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D921C5C-9B16-7ED4-CEA3-54FBAE209A1B}"/>
              </a:ext>
            </a:extLst>
          </p:cNvPr>
          <p:cNvSpPr txBox="1"/>
          <p:nvPr/>
        </p:nvSpPr>
        <p:spPr>
          <a:xfrm>
            <a:off x="606876" y="4773906"/>
            <a:ext cx="5556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نَظِّفوا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ﭐلْحَديقَةَ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443334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4ECFC-579B-66ED-C8D8-1E0F34C86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1216BDC-95FA-2E4E-ADC8-8E8AE344E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684212"/>
            <a:ext cx="6840000" cy="687387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السابع ؟ من يقترح جوابا آخر؟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تفاعلي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9933BB-A5F6-FD47-E935-C1815C8457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131B6B-0023-F521-CA82-E35A46FD6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EEB98F-E037-A2A0-C720-FD7F62D402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07941A-12EB-99AC-E231-951419691B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F7B6B24-AABA-A659-CCE9-F74C91E5C9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4DAD96-B8BF-6395-3307-D39D727B67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0E36CB-A696-54C3-DEF0-FB925FC91F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5D46AF-DAA7-1C8E-5597-7D1DE269128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8D191DD-4850-6488-7316-8C76D4668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ECADDB-6721-7777-0BE0-61AA823F65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653" y="2438314"/>
            <a:ext cx="7780694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3713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E2A18-8BFA-8579-3501-8392C8053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DF3AB62-5D61-748C-56AF-9A34BEA85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684212"/>
            <a:ext cx="6840000" cy="687387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النموذج؟ صححوا. 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355193-868B-20AC-5AA0-EAC908F728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6FD54-D2F7-4ED8-DFB5-335CEB741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D0E3FA-ABC7-6DBB-EC6A-ED652BC9DC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3F55D3-FC5D-BADC-A46F-9012F94EE9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0C66BB-1CE6-125B-5433-93F20444EA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204FA7-8CBC-AE3D-4CFF-2076CE9F28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B6EC7E-C16C-462D-7B7E-83AFA7D8AF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AE85A2-AB78-BC17-2CBD-67EB8679228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58E5F25-C000-5AEB-DB01-76FA90B047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6D94A1-F407-60B2-DF15-85A7898D67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653" y="2438314"/>
            <a:ext cx="7780694" cy="198137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76FA275-25B7-8A73-1E9D-DC59ED8AD7DC}"/>
              </a:ext>
            </a:extLst>
          </p:cNvPr>
          <p:cNvSpPr txBox="1"/>
          <p:nvPr/>
        </p:nvSpPr>
        <p:spPr>
          <a:xfrm>
            <a:off x="6448639" y="3429000"/>
            <a:ext cx="12814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 يَتَرَدَّدْ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1F7C0D8-4E71-4EE1-8113-4B24F8AC9D3F}"/>
              </a:ext>
            </a:extLst>
          </p:cNvPr>
          <p:cNvSpPr txBox="1"/>
          <p:nvPr/>
        </p:nvSpPr>
        <p:spPr>
          <a:xfrm>
            <a:off x="1413953" y="3429000"/>
            <a:ext cx="1361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تُشارِكْ</a:t>
            </a:r>
            <a:endParaRPr lang="fr-FR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F8B1395-0EE8-76E5-E74B-9F3FFEDDF926}"/>
              </a:ext>
            </a:extLst>
          </p:cNvPr>
          <p:cNvSpPr txBox="1"/>
          <p:nvPr/>
        </p:nvSpPr>
        <p:spPr>
          <a:xfrm>
            <a:off x="3970083" y="3490555"/>
            <a:ext cx="1281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لِيَتَعاوَنْ</a:t>
            </a:r>
            <a:endParaRPr lang="fr-FR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790009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32D33-B8F0-CB51-0E3F-A43C030AC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D40E431-B8A6-3582-84A7-76F5F90B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684212"/>
            <a:ext cx="6840000" cy="687387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الثامن ؟ من يقترح جوابا آخر؟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تفاعلي.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577D2D-3A22-6475-2028-627598251C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9BFACB-4739-60DB-E5FA-516686F67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1F96CF-12E6-E26E-D3C5-35DFA371ED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D35722-5F29-1CA1-B772-02F4B88FBA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DACB43-98D2-62F6-5AB9-8988F84666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C03524-CA21-4E6C-7F73-C3182715C4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0327A1-34D6-D270-3CA2-DDC69D668D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681FC2-E978-9511-6DE1-EEB0578C4F3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651F8870-D41F-40C1-47E5-13E22D7B5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55C1E8-97C2-8580-BE72-A44CCABD0F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963" y="2550696"/>
            <a:ext cx="8258076" cy="32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0691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A6633-2C55-598A-DC5B-153B79BE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D52535D-67F8-8515-7B5A-76AFBC052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684212"/>
            <a:ext cx="6840000" cy="687387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أليكم نموذجا للتصحيح. صححوا.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2E82D9-91CC-A17D-8C7D-2708EEC9FC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4BFBCE-39BB-1C33-D6DD-26760303B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F64A2F-EFEE-F877-E4F3-C8DF4B0B96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4190C9-8FE3-990D-28B4-96DAFCBBF2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A814B0-10B1-05D5-9B1F-EB482502DE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529D63-0185-BB3C-79FE-0DCE142219B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5B771C-6B40-A313-3E6C-55BACB1561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FD408-A102-0F3E-FF23-229A4DDA750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9FE1C8DC-F9C5-F5CE-65D1-7AB8EFAC9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9AA6F39-93D1-A47F-1F3C-1E3B126A8CFB}"/>
              </a:ext>
            </a:extLst>
          </p:cNvPr>
          <p:cNvSpPr txBox="1"/>
          <p:nvPr/>
        </p:nvSpPr>
        <p:spPr>
          <a:xfrm>
            <a:off x="1594434" y="2273559"/>
            <a:ext cx="64222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أَنْصَحُكَ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بِـﭐلْمُشارَكَةِ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ﭐلْعَمَلِ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ﭐلْجَماعِيِّ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606BAFF-C65C-DA5D-6053-5706CE6515C6}"/>
              </a:ext>
            </a:extLst>
          </p:cNvPr>
          <p:cNvSpPr txBox="1"/>
          <p:nvPr/>
        </p:nvSpPr>
        <p:spPr>
          <a:xfrm>
            <a:off x="2460153" y="3590555"/>
            <a:ext cx="55565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احْذَرْ مِنْ إِهْمالِ سَقْيِ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ﭐلنَّباتاتِ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2672198-72E0-6252-6305-FCC51C7300E6}"/>
              </a:ext>
            </a:extLst>
          </p:cNvPr>
          <p:cNvSpPr txBox="1"/>
          <p:nvPr/>
        </p:nvSpPr>
        <p:spPr>
          <a:xfrm>
            <a:off x="2246593" y="4958342"/>
            <a:ext cx="55565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عَلَيْكَ أَنْ تَهْتَمَّ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بِـﭐلْحَديقَةِ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297830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يوم صعب (4)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4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1BBF32-367E-CB6A-CB4F-39B04D993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79" y="1532399"/>
            <a:ext cx="682398" cy="78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"نصوصي القرائية"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E2D3BD-8EDC-0328-286E-7B48B20CE8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6224" y="2043405"/>
            <a:ext cx="3216871" cy="4146602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184967281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321BF-D3B1-C4E9-DEEA-D4F137D1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B72827-BA54-79E4-A5C2-388BB2CD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C6512E-710E-5151-6869-BE647470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807C46-971D-7141-97C1-097B8BC7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54CB1D-394F-98DD-DEE6-23F19E064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D8D5DA-0640-4654-C02C-0AF7F708C8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71D-973F-FD42-B1F3-CD49C53451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84C5E-19EC-AE5C-F271-F88D1B2345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1BBC0-006A-22A6-F4F5-E2D1BAD5074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14B3821-5C5A-F26B-71C2-6CA7E6141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3" name="Titre 22">
            <a:extLst>
              <a:ext uri="{FF2B5EF4-FFF2-40B4-BE49-F238E27FC236}">
                <a16:creationId xmlns:a16="http://schemas.microsoft.com/office/drawing/2014/main" id="{CD7CD97D-3D19-FBE4-CF17-DAB29726F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قراءة قصة  " يوم صعب" </a:t>
            </a:r>
            <a:endParaRPr lang="fr-MA" sz="20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DF7479-229F-9465-4558-10DB4158FD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6060" y="1584325"/>
            <a:ext cx="3543607" cy="49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6315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8A6E2-156D-1F49-9684-9E6439E87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B0FB86D-7918-DA3C-D4FF-BD76BB6A6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أسئلة الفهم. سأراقب إنجازاتكم.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366077-124D-66AA-7263-10FEFB82EF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C994F7-DEEE-4778-3832-59C5C54D83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546607-7483-2950-F055-BD1843528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106920-CB84-0141-E58D-810F636D9F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740E3B-03D7-8BC5-7A93-8084330B34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CC94AB-3047-0580-FACC-C7347306C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74FDA0-FDDA-8F60-17CE-CBC2120186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3EBB66-402F-1DEB-6345-D3AE37FD426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5B533C7A-62D0-650F-BEAA-DFE31F360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41541FE-A750-F869-2E94-A8D70BE71616}"/>
              </a:ext>
            </a:extLst>
          </p:cNvPr>
          <p:cNvSpPr txBox="1"/>
          <p:nvPr/>
        </p:nvSpPr>
        <p:spPr>
          <a:xfrm>
            <a:off x="447869" y="1914904"/>
            <a:ext cx="82431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ﭐسْتَيْقَظَتْ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 مِنْ نَوْمِها؟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فَعَلَتْ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قَبْلَ أَنْ تُغادِرَ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ﭐلْكوخَ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ﭐلَّذي تَوَقَّفَتْ عِنْدَهُ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ﭐلْكِلابُ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وَسَطَ ﭐلْغابَةِ ثُمَّ أَمالَتْ آذانَها؟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بَدا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ﭐلْقَوْسُ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ﭐلْمَحْفورُ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ﭐلثَّلْجِ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أَعْمَقَ مِنَ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ﭐلْمُعْتادِ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نَظَرِ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تَذَكَّرَتْ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صُورَةَ أُمِّها في تِلْكَ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ﭐللَّحْظَةِ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ﭐلصَّعْبَةِ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رَغْمَ أَنَّ ﭐلْأُمَّ لَمْ تَكُنْ حاضِرَةً؟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رَأْيِكَ، ما ﭐلصِّفاتُ ﭐلَّتي جَعَلَتْ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تَنْجَحُ في رِحْلَتِها لِلْبَحْثِ عَنْ أَبِيها؟ اُذْكُرْ ثَلاثَ صِفاتٍ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وَﭐدْعَمْها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بِأَمْثِلَةٍ مِنَ ﭐلنَّصِّ.</a:t>
            </a:r>
          </a:p>
        </p:txBody>
      </p:sp>
    </p:spTree>
    <p:extLst>
      <p:ext uri="{BB962C8B-B14F-4D97-AF65-F5344CB8AC3E}">
        <p14:creationId xmlns:p14="http://schemas.microsoft.com/office/powerpoint/2010/main" val="274877163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7BD9-EBB0-3E20-9D6B-1A8F12861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ADA1B1-ECD9-9326-06F2-BD6336E73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تصحيح تفاعلي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9A74F6-D694-2A88-86B3-D34C835340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77FFD7-4F3C-5DE5-B28C-7D347DCCA6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308D61-9514-F788-FA9A-19F7C6101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12A2EE-3D29-475E-D8A4-A93E972BD4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DCEBC5C-A3A3-2BFF-6C1E-E662D16A58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555CAB-ADE1-CA9D-1951-AB1E72F933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A1E627-C5F2-9131-CAAF-394EE849E2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19E0E4-D5BD-B11E-5868-75B41AD477D9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67A528F8-2A37-0BAC-8E24-E179DE6014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5921A2E-582F-F380-DED7-3BBA2E689AFD}"/>
              </a:ext>
            </a:extLst>
          </p:cNvPr>
          <p:cNvSpPr txBox="1"/>
          <p:nvPr/>
        </p:nvSpPr>
        <p:spPr>
          <a:xfrm>
            <a:off x="447869" y="1914904"/>
            <a:ext cx="82431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ﭐسْتَيْقَظَتْ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 مِنْ نَوْمِها؟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فَعَلَتْ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قَبْلَ أَنْ تُغادِرَ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ﭐلْكوخَ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ﭐلَّذي تَوَقَّفَتْ عِنْدَهُ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ﭐلْكِلابُ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وَسَطَ ﭐلْغابَةِ ثُمَّ أَمالَتْ آذانَها؟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لماذا بَدا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ﭐلْقَوْسُ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ﭐلْمَحْفورُ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ﭐلثَّلْجِ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أَعْمَقَ مِنَ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ﭐلْمُعْتادِ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نَظَرِ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تَذَكَّرَتْ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صُورَةَ أُمِّها في تِلْكَ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ﭐللَّحْظَةِ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ﭐلصَّعْبَةِ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رَغْمَ أَنَّ ﭐلْأُمَّ لَمْ تَكُنْ حاضِرَةً؟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رَأْيِكَ، ما ﭐلصِّفاتُ ﭐلَّتي جَعَلَتْ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إِيلافْكا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تَنْجَحُ في رِحْلَتِها لِلْبَحْثِ عَنْ أَبِيها؟ اُذْكُرْ ثَلاثَ صِفاتٍ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وَﭐدْعَمْها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بِأَمْثِلَةٍ مِنَ ﭐلنَّصِّ.</a:t>
            </a:r>
          </a:p>
        </p:txBody>
      </p:sp>
    </p:spTree>
    <p:extLst>
      <p:ext uri="{BB962C8B-B14F-4D97-AF65-F5344CB8AC3E}">
        <p14:creationId xmlns:p14="http://schemas.microsoft.com/office/powerpoint/2010/main" val="417559722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0582D-E128-5481-BC22-BB1F29964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C78DD5E-BB67-32EB-2E0B-A739105C0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القصة.  قراءة صامتة.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44A2B0-EC92-BDD0-B48D-02C51BF53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E2F9DF-838C-719F-13A0-52CEFBEEAA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6641B8-1DE9-3CCC-47DE-B5D224ECC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ECEDA8-CD00-D8C6-F5B3-5AA27F5E2B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DDD5EC-6122-323C-B6B5-9B7C7FE5C3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3BBC74-D0ED-D79F-0FA1-98A70CD68D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724726-3262-439D-2067-B0C0859929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61EEB5-0731-DF53-FC73-FCAEBB749D5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0477F0F6-96DB-C35C-EF16-BC4D283F3E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EAC0919-BA69-20EC-72E1-93A3A1073EDE}"/>
              </a:ext>
            </a:extLst>
          </p:cNvPr>
          <p:cNvGrpSpPr/>
          <p:nvPr/>
        </p:nvGrpSpPr>
        <p:grpSpPr>
          <a:xfrm>
            <a:off x="632373" y="1914904"/>
            <a:ext cx="7725682" cy="4258883"/>
            <a:chOff x="1428265" y="2020460"/>
            <a:chExt cx="6929790" cy="415332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C7A586E-7B38-B7BF-9ED4-245D583D5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8265" y="2020460"/>
              <a:ext cx="2860574" cy="409467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E4D44BB-4D26-AA04-C3E7-3DC83FD49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25891" y="2047270"/>
              <a:ext cx="2892218" cy="4101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D67BEC3-70D6-2628-B90C-77BF8ACBB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71548" y="2047471"/>
              <a:ext cx="2892218" cy="4126316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DF1C949-A178-D8D0-07D8-E54B0E9C2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65837" y="2047270"/>
              <a:ext cx="2892218" cy="40946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17343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817E5-5ED6-C529-C969-BD8FC19BF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0008C73-8F32-4CD6-BF0B-E074D4EC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اشرعوا في تلخيص القصة. أتمموا العمل في بيوتكم.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6CE413-66BD-7B38-8E91-3BA2A5C142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E77014-647C-D0EC-3DDD-D04C98DF57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13205F-BFFE-64D8-210D-E35A79492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3892A5-F30E-41D3-BFE4-5931790497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865EF5E-D219-DC44-026B-5B27758C32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58CE1A-B5C4-28BD-10BD-B807582F09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432F8C-DE3A-383A-1845-C0CCE30057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20A5DF-11E6-A465-32D9-7E57662EFC3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91D1D6A8-380D-D77E-1EDE-E5CE9446F3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D28D537-6BC8-7017-F7C0-945C57DF019A}"/>
              </a:ext>
            </a:extLst>
          </p:cNvPr>
          <p:cNvGrpSpPr/>
          <p:nvPr/>
        </p:nvGrpSpPr>
        <p:grpSpPr>
          <a:xfrm>
            <a:off x="632373" y="1914904"/>
            <a:ext cx="7725682" cy="4258883"/>
            <a:chOff x="1428265" y="2020460"/>
            <a:chExt cx="6929790" cy="415332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D74449-9CB4-C9A3-D0B8-20C719C02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8265" y="2020460"/>
              <a:ext cx="2860574" cy="409467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8747258-60E5-F289-F77D-FD43BDEC4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25891" y="2047270"/>
              <a:ext cx="2892218" cy="4101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2CF8026-417A-CDC9-2630-C27BFD528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71548" y="2047471"/>
              <a:ext cx="2892218" cy="4126316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3C5C50D-9A4F-022C-3E04-1F5EF5377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65837" y="2047270"/>
              <a:ext cx="2892218" cy="40946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830473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18249</TotalTime>
  <Words>1300</Words>
  <Application>Microsoft Office PowerPoint</Application>
  <PresentationFormat>Affichage à l'écran (4:3)</PresentationFormat>
  <Paragraphs>292</Paragraphs>
  <Slides>49</Slides>
  <Notes>0</Notes>
  <HiddenSlides>0</HiddenSlides>
  <MMClips>2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72" baseType="lpstr">
      <vt:lpstr>Dosis</vt:lpstr>
      <vt:lpstr>Microsoft Uighur</vt:lpstr>
      <vt:lpstr>Dosis Medium</vt:lpstr>
      <vt:lpstr>Wingdings</vt:lpstr>
      <vt:lpstr>Dosis SemiBold</vt:lpstr>
      <vt:lpstr>Calibri</vt:lpstr>
      <vt:lpstr>Sakkal Majalla</vt:lpstr>
      <vt:lpstr>Arial</vt:lpstr>
      <vt:lpstr>Dosis ExtraBold</vt:lpstr>
      <vt:lpstr>Modern Love</vt:lpstr>
      <vt:lpstr>Calibri Light</vt:lpstr>
      <vt:lpstr>3_Simple Light</vt:lpstr>
      <vt:lpstr>1_Thème Office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2_05- اختتام الحصة</vt:lpstr>
      <vt:lpstr>think-cell Slide</vt:lpstr>
      <vt:lpstr>Présentation PowerPoint</vt:lpstr>
      <vt:lpstr>Présentation PowerPoint</vt:lpstr>
      <vt:lpstr>تنظيم حصص الأسبوع الرابع</vt:lpstr>
      <vt:lpstr>هيكلة حصة اليوم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خدوا كراساتكم . الصفحة 118. سأتحقق من درجة تحكمكم من بعض التعلمات.</vt:lpstr>
      <vt:lpstr>على ألواحكم أجيبوا عن الأسئلة التالية . السؤال الأول. </vt:lpstr>
      <vt:lpstr>السؤال الثاني. </vt:lpstr>
      <vt:lpstr>عند نهاية رائز التحقق</vt:lpstr>
      <vt:lpstr>مراجعة وتوليف </vt:lpstr>
      <vt:lpstr>خدوا كراساتكم . سننجز أنشطة المراجعة و التوليف الواردة على  الصفحتين 118 و 119</vt:lpstr>
      <vt:lpstr>اِقرؤوا النص قراءة صامتة ؛لتتمكنوا من الإجابة عن أسئلة. </vt:lpstr>
      <vt:lpstr>النشاط الأول:  اضبطوا كلمات الفقرة بالشكل التام. تكتب الفقرة على السبورة.</vt:lpstr>
      <vt:lpstr>سأمر بين الصفوف لمساعدتكم</vt:lpstr>
      <vt:lpstr>من يصحح .</vt:lpstr>
      <vt:lpstr>صححوا أخطاءكم.</vt:lpstr>
      <vt:lpstr>الآن. ستجيبون عن أسئلة المعجم و الفهم.   لديكم 15دقيقة للإنجاز.</vt:lpstr>
      <vt:lpstr>معكم مهلة للتفكير. سأمر بين الصفوف لتقديم المساعدة.</vt:lpstr>
      <vt:lpstr>نصحح الان. من يجيب عن أسئلة المعجم؟ هل أنتم متفقون ؟ من يقترح جوابا آخر؟ تصحيح تفاعلي. </vt:lpstr>
      <vt:lpstr>صححوا.</vt:lpstr>
      <vt:lpstr>نواصل تصحيح أسئلة الفهم. </vt:lpstr>
      <vt:lpstr>من يجيب عن السؤال الأول؟ هل أنتم متفقون؟ </vt:lpstr>
      <vt:lpstr>صححوا.</vt:lpstr>
      <vt:lpstr>من يقدم لنا جوابه عن السؤال الثاني؟ هل أنتم متفقون؟</vt:lpstr>
      <vt:lpstr>صححوا.</vt:lpstr>
      <vt:lpstr>من يقدم لنا جوابه عن السؤال الثالث؟ هل أنتم متفقون؟</vt:lpstr>
      <vt:lpstr>إليكم اقتراحا . صححوا.</vt:lpstr>
      <vt:lpstr>من يقدم لنا جوابه عن السؤال الرابع؟ من يقترح جوابا آخر؟</vt:lpstr>
      <vt:lpstr>إليكم اقتراحا . صححوا</vt:lpstr>
      <vt:lpstr>الآن ، أنجزوا الأنشطة التالية: معكم15 دقيقة للإنجاز</vt:lpstr>
      <vt:lpstr>سأمر بيم الصفوف لمساعدتكم</vt:lpstr>
      <vt:lpstr>نصحح من يجيب عن السؤالين 5 و6 ؟ من يقترح جوابا آخر؟ نشاط تفاعلي</vt:lpstr>
      <vt:lpstr>صححوا. </vt:lpstr>
      <vt:lpstr>من يجيب عن السؤال السابع ؟ من يقترح جوابا آخر؟ نشاط تفاعلي</vt:lpstr>
      <vt:lpstr>إليكم هذا النموذج؟ صححوا. </vt:lpstr>
      <vt:lpstr>من يجيب عن السؤال الثامن ؟ من يقترح جوابا آخر؟ نشاط تفاعلي.</vt:lpstr>
      <vt:lpstr>أليكم نموذجا للتصحيح. صححوا.</vt:lpstr>
      <vt:lpstr>ورشة القراءة – القراءة الاثرائية</vt:lpstr>
      <vt:lpstr>خذوا كتيبات "نصوصي القرائية"</vt:lpstr>
      <vt:lpstr>سنواصل قراءة قصة  " يوم صعب" </vt:lpstr>
      <vt:lpstr>قبل ذلك نصحح أسئلة الفهم. سأراقب إنجازاتكم.</vt:lpstr>
      <vt:lpstr>نصحح. تصحيح تفاعلي </vt:lpstr>
      <vt:lpstr>أعيدوا قراءة القصة.  قراءة صامتة.</vt:lpstr>
      <vt:lpstr>اشرعوا في تلخيص القصة. أتمموا العمل في بيوتكم.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160</cp:revision>
  <dcterms:created xsi:type="dcterms:W3CDTF">2023-09-20T21:35:22Z</dcterms:created>
  <dcterms:modified xsi:type="dcterms:W3CDTF">2026-04-14T11:36:56Z</dcterms:modified>
</cp:coreProperties>
</file>