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  <p:sldMasterId id="2147483702" r:id="rId2"/>
    <p:sldMasterId id="2147483725" r:id="rId3"/>
    <p:sldMasterId id="2147483748" r:id="rId4"/>
    <p:sldMasterId id="2147483771" r:id="rId5"/>
    <p:sldMasterId id="2147483786" r:id="rId6"/>
    <p:sldMasterId id="2147483799" r:id="rId7"/>
    <p:sldMasterId id="2147483824" r:id="rId8"/>
    <p:sldMasterId id="2147483839" r:id="rId9"/>
    <p:sldMasterId id="2147483863" r:id="rId10"/>
    <p:sldMasterId id="2147483886" r:id="rId11"/>
    <p:sldMasterId id="2147483910" r:id="rId12"/>
  </p:sldMasterIdLst>
  <p:notesMasterIdLst>
    <p:notesMasterId r:id="rId47"/>
  </p:notesMasterIdLst>
  <p:sldIdLst>
    <p:sldId id="2147482740" r:id="rId13"/>
    <p:sldId id="2147482604" r:id="rId14"/>
    <p:sldId id="2147482471" r:id="rId15"/>
    <p:sldId id="2147482697" r:id="rId16"/>
    <p:sldId id="2147482705" r:id="rId17"/>
    <p:sldId id="2147482706" r:id="rId18"/>
    <p:sldId id="2147482472" r:id="rId19"/>
    <p:sldId id="2147482473" r:id="rId20"/>
    <p:sldId id="2134807209" r:id="rId21"/>
    <p:sldId id="2134807211" r:id="rId22"/>
    <p:sldId id="2134807213" r:id="rId23"/>
    <p:sldId id="2134807214" r:id="rId24"/>
    <p:sldId id="2147482708" r:id="rId25"/>
    <p:sldId id="2134806766" r:id="rId26"/>
    <p:sldId id="2147482518" r:id="rId27"/>
    <p:sldId id="2147482519" r:id="rId28"/>
    <p:sldId id="2147482741" r:id="rId29"/>
    <p:sldId id="2147482748" r:id="rId30"/>
    <p:sldId id="2147482749" r:id="rId31"/>
    <p:sldId id="2147482750" r:id="rId32"/>
    <p:sldId id="2147482751" r:id="rId33"/>
    <p:sldId id="2147482742" r:id="rId34"/>
    <p:sldId id="2147482521" r:id="rId35"/>
    <p:sldId id="2147482752" r:id="rId36"/>
    <p:sldId id="2147482712" r:id="rId37"/>
    <p:sldId id="2147482530" r:id="rId38"/>
    <p:sldId id="2147482531" r:id="rId39"/>
    <p:sldId id="2147482747" r:id="rId40"/>
    <p:sldId id="2147482738" r:id="rId41"/>
    <p:sldId id="2147482532" r:id="rId42"/>
    <p:sldId id="2147482715" r:id="rId43"/>
    <p:sldId id="2147482726" r:id="rId44"/>
    <p:sldId id="2147482502" r:id="rId45"/>
    <p:sldId id="2147482634" r:id="rId46"/>
  </p:sldIdLst>
  <p:sldSz cx="9144000" cy="6858000" type="screen4x3"/>
  <p:notesSz cx="6858000" cy="9144000"/>
  <p:embeddedFontLst>
    <p:embeddedFont>
      <p:font typeface="Dosis" pitchFamily="2" charset="0"/>
      <p:regular r:id="rId48"/>
      <p:bold r:id="rId49"/>
    </p:embeddedFont>
    <p:embeddedFont>
      <p:font typeface="Dosis ExtraBold" pitchFamily="2" charset="0"/>
      <p:bold r:id="rId50"/>
    </p:embeddedFont>
    <p:embeddedFont>
      <p:font typeface="Dosis Medium" pitchFamily="2" charset="0"/>
      <p:regular r:id="rId51"/>
    </p:embeddedFont>
    <p:embeddedFont>
      <p:font typeface="Dosis SemiBold" pitchFamily="2" charset="0"/>
      <p:bold r:id="rId52"/>
    </p:embeddedFont>
    <p:embeddedFont>
      <p:font typeface="Microsoft Uighur" panose="02000000000000000000" pitchFamily="2" charset="-78"/>
      <p:regular r:id="rId53"/>
      <p:bold r:id="rId54"/>
    </p:embeddedFont>
    <p:embeddedFont>
      <p:font typeface="Modern Love" panose="04090805081005020601" pitchFamily="82" charset="0"/>
      <p:regular r:id="rId5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FFFFF"/>
    <a:srgbClr val="D6E9EA"/>
    <a:srgbClr val="1E3F48"/>
    <a:srgbClr val="0097B2"/>
    <a:srgbClr val="106585"/>
    <a:srgbClr val="00729A"/>
    <a:srgbClr val="70B1B6"/>
    <a:srgbClr val="7FB9BE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64" d="100"/>
          <a:sy n="64" d="100"/>
        </p:scale>
        <p:origin x="15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tableStyles" Target="tableStyle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5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00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6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6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9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9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3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85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9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89219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910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7552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5763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03120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93627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22172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0520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37646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7611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551285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040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788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34938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9343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9382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3475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543932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673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10624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63939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004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720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61654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26609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595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884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3822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0037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252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28986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5794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0613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54458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703587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9851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13215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15380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6025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47331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1596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43699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2451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20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23753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051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6542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38666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5972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18261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0852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4531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15191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0700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2372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38190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3492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07523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643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196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572477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522920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09423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8947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09664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34262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0845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9189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6572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7687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219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67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6207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880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5683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035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2990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553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380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031399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45651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958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70764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51981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6094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8148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4894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8503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6080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0626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6322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894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25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7049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6602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72157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1360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3261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9836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2159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22646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2509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896983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2396796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49233665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9594443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670504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577027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4383989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9459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59286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03813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4968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4664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70687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008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0179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15450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1791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234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83339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52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16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7100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8037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0865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0550551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831229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3403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2253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4018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718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11800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330508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40172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13842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07639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000903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38397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22470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8318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81130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65620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796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9812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74758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82579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7385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45941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30226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3275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9575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121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15227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530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84432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67491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19674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94857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87871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66607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02354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9279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52812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027169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1731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64377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17650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2050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9769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19131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34997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85823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057036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879145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44261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73403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49235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94828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23291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97901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14086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11968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298651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07214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12644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0108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147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7801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73977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3964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83058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87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04233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80327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2751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384315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6466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638317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7440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580723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98336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582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58380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2706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93463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19541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65177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45694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53089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29943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953670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6969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91402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5760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00488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633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37276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5785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4683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3235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187885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8230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42959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8460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359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651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46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93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8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0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90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936" r:id="rId13"/>
    <p:sldLayoutId id="2147483784" r:id="rId14"/>
    <p:sldLayoutId id="2147483933" r:id="rId15"/>
    <p:sldLayoutId id="21474837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939" r:id="rId13"/>
    <p:sldLayoutId id="2147483938" r:id="rId14"/>
    <p:sldLayoutId id="214748393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2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72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94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38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941" r:id="rId21"/>
    <p:sldLayoutId id="2147483884" r:id="rId22"/>
    <p:sldLayoutId id="214748388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44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789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28" r:id="rId18"/>
    <p:sldLayoutId id="2147483929" r:id="rId19"/>
    <p:sldLayoutId id="2147483930" r:id="rId20"/>
    <p:sldLayoutId id="2147483937" r:id="rId21"/>
    <p:sldLayoutId id="2147483931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8.wdp"/><Relationship Id="rId7" Type="http://schemas.openxmlformats.org/officeDocument/2006/relationships/image" Target="../media/image3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2.gif"/><Relationship Id="rId4" Type="http://schemas.openxmlformats.org/officeDocument/2006/relationships/image" Target="../media/image33.png"/><Relationship Id="rId9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DA3B343-865D-70ED-FEE8-D333F1941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" b="3763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534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الحصة4 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4 (20د)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بعد القراءة : تقويم المقروء(30د)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 : إنتاج كتابي الحصة 5 (30د)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5 -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لنتعاون ...– تركيب و تقويم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– الحصة 4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توجيهي - الحصة 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 – الحصة 5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16526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3138671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توجيهية؛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4029452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نص مقروء؛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688406-B6D5-3294-EAF9-8A364E4EC6FD}"/>
              </a:ext>
            </a:extLst>
          </p:cNvPr>
          <p:cNvGrpSpPr/>
          <p:nvPr/>
        </p:nvGrpSpPr>
        <p:grpSpPr>
          <a:xfrm>
            <a:off x="1224000" y="4920233"/>
            <a:ext cx="6696000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C59D9D4-F179-EC7F-D86A-CC7F59E9A7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41C4DF-9238-0085-0874-C9D1C437C9A0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سردي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48113D8F-D016-309D-77E9-1203A7D98F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FB2F-722E-865C-9816-3FD7A5BAC679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3DDE4D0-A554-B08E-D044-E14F4A8F5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44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C36DB50-CC22-FE34-F334-EA4DCDE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EC33B5-33EF-53AE-F7E3-5E654236C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3EF799-6305-9659-CCEC-9588AF4DE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C2DDF-1878-FECB-00E1-1D56C085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6C210A-22F0-C2AF-9D0E-F7E3E50C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012A26-29F9-8F9E-B20D-B55392F24A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B173B-9A19-634D-161E-306D9BB289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891E7-FF9F-54AC-F950-E4F947BC76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15038-145E-7458-2632-9BD9B1DC6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9" name="Espace réservé pour une image  4">
            <a:extLst>
              <a:ext uri="{FF2B5EF4-FFF2-40B4-BE49-F238E27FC236}">
                <a16:creationId xmlns:a16="http://schemas.microsoft.com/office/drawing/2014/main" id="{A9315436-C173-644A-76EC-732D60A42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779A2A7-2C7E-3B81-A7B2-DF6AFE765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4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D6F99A-7FBE-42E6-998F-ACACD661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خلال هذه الحصة نشاط يومياتي في الكتابة.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B8762-778E-C6FC-2B14-5F5DA425D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AE30F5-089F-E38B-1CB4-9E4DFED5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2763C3-02D4-B810-E06C-CCAEDEB18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1E2395-B2D4-6FFD-934F-470880B07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B1CC1B-75D4-5731-BDC1-3C9B4963E1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FE43F-2C19-7634-191B-4752772FB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32FFA6-A8D6-4A2F-3C4D-B2983BE904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20423-54DE-D0C0-A3D3-7DEE96F942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2" name="Espace réservé pour une image  2">
            <a:extLst>
              <a:ext uri="{FF2B5EF4-FFF2-40B4-BE49-F238E27FC236}">
                <a16:creationId xmlns:a16="http://schemas.microsoft.com/office/drawing/2014/main" id="{20B90988-A4DE-5E6B-D0AA-DE8AC43B1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8207EAC-3576-70F7-C2F5-2AD043ECF897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1354677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الوضعية؟ أكتبوا فقرة بسيطة مناسبة للوضعية التالية. معكم 7 دقائق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7CC80C-16F9-FC35-A3A3-938A7DA6D639}"/>
              </a:ext>
            </a:extLst>
          </p:cNvPr>
          <p:cNvSpPr txBox="1"/>
          <p:nvPr/>
        </p:nvSpPr>
        <p:spPr>
          <a:xfrm>
            <a:off x="576470" y="2041524"/>
            <a:ext cx="78871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أَمينُ تِلْميذٌ في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ﭐلسَّنَةِ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ﭐلْخامِسَةِ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ﭐبْتِدائي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يُحِبُّ كَثيراً تَصَفُّحَ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ﭐلْإِنْتِرْنِتِ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وَﭐسْتِخْدامِ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ﭐلتَّطْبيقاتِ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لَكِنَّهُ لا يَعْرِفُ كَيْفَ يَحْمي نَفْسَهُ في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ﭐلْفَضاءِ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ﭐلرَّقْمِيِّ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just" rtl="1"/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لَهُ فَقْرَةً قَصيرَةً تُرْشِدُهُ فيها إِلى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ﭐلاِسْتِخْدامِ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ﭐلآمِنِ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لِلْإِنْتِرْنِتِ، تَتَضَمَّنُ : </a:t>
            </a:r>
          </a:p>
          <a:p>
            <a:pPr marL="571500" indent="-571500" algn="just" rtl="1">
              <a:buFontTx/>
              <a:buChar char="-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جُمْلَتَيْنِ تُعَبِّرانِ عَنِ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ﭐلنُّصْحِ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marL="571500" indent="-571500" algn="just" rtl="1">
              <a:buFontTx/>
              <a:buChar char="-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جُمْلَتَيْنِ تُعَبِّرانِ عَنِ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ﭐلتَّحْذيرِ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844-650A-45F1-B093-72E0D7EF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E84FC1CE-572F-E414-764C-4DA9A050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انتاجه؟.</a:t>
            </a:r>
            <a:endParaRPr lang="fr-FR" sz="2400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07D51B-C4A7-3F2C-9BF5-D331A3CB6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06438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725926-2D3A-88E0-849E-87BE60B34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95D4-9410-65AE-77A8-0F270F42C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9396A-903F-AFA2-540C-99E0FE9FA9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64287-629E-1A80-9325-95B8F054BF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EBFB9-F61C-CED6-8F03-4BFF5EBEE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26D036-FB36-004B-DC44-B6340AEA07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C0969-6457-5AB3-0AD3-959E2F7DAE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C5EB4C-9E23-330F-550F-1A8B85B3F1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43E62F9-120F-8287-F59F-75D3E0442144}"/>
              </a:ext>
            </a:extLst>
          </p:cNvPr>
          <p:cNvSpPr txBox="1"/>
          <p:nvPr/>
        </p:nvSpPr>
        <p:spPr>
          <a:xfrm>
            <a:off x="576470" y="2041524"/>
            <a:ext cx="78871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أَمينُ تِلْميذٌ في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ﭐلسَّنَةِ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ﭐلْخامِسَةِ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ﭐبْتِدائي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يُحِبُّ كَثيراً تَصَفُّحَ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ﭐلْإِنْتِرْنِتِ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وَﭐسْتِخْدامِ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ﭐلتَّطْبيقاتِ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لَكِنَّهُ لا يَعْرِفُ كَيْفَ يَحْمي نَفْسَهُ في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ﭐلْفَضاءِ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ﭐلرَّقْمِيِّ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just" rtl="1"/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لَهُ فَقْرَةً قَصيرَةً تُرْشِدُهُ فيها إِلى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ﭐلاِسْتِخْدامِ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ﭐلآمِنِ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لِلْإِنْتِرْنِتِ، تَتَضَمَّنُ : </a:t>
            </a:r>
          </a:p>
          <a:p>
            <a:pPr marL="571500" indent="-571500" algn="just" rtl="1">
              <a:buFontTx/>
              <a:buChar char="-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جُمْلَتَيْنِ تُعَبِّرانِ عَنِ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ﭐلنُّصْحِ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marL="571500" indent="-571500" algn="just" rtl="1">
              <a:buFontTx/>
              <a:buChar char="-"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جُمْلَتَيْنِ تُعَبِّرانِ عَنِ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ﭐلتَّحْذيرِ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40988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14BBD-818F-7C75-E893-1678D9A9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B2048F00-CCE0-9182-43E0-254635F309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62429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4A6787-8D24-A98C-10C2-E771A0DB50F3}"/>
              </a:ext>
            </a:extLst>
          </p:cNvPr>
          <p:cNvSpPr txBox="1"/>
          <p:nvPr/>
        </p:nvSpPr>
        <p:spPr>
          <a:xfrm>
            <a:off x="3116423" y="143658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4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لِنتعاون ... – تركيب و تقويم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– الحصة 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9328EA-B723-6C0E-E427-93F4145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قصيدة " لنتعاون..."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67CFD88-A632-7DE0-88C5-F009B7D2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EDD33BA-FDF6-6817-CCEC-9E62E526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95858C72-269F-F713-DEF3-755A10BDC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91602DA7-D8B9-CB3F-AE3F-99550FB466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03824EE-146C-6868-5FB0-FC012ADCEC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FCE3A03-AFF6-26E7-C83C-EB6D24618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1BC096F-D704-5C70-892B-2CB7A34B9F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FD85E79-0A8F-E883-223F-B8ACDFA907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7BC216E2-F890-13C7-77A4-BA83D43712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FFF53E-C019-98DF-A878-2092728AC0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0" y="1465886"/>
            <a:ext cx="3452152" cy="52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7BC-355D-081F-0E0F-91A5DEA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A9D5BBC-0EA4-B830-ADDB-EE371483FCC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2ACB12-A1D8-6BDE-5BB1-1488B72F9B3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182289-0817-B0E5-D64B-6F3844C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سيقرأ كل واحد منكم  جزءا من القصيدة قراءة شعرية معبرة. الآخرون يتتبعون.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7F2AF46-10B6-AF3B-638C-E8E000996B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594B99F-5740-D45F-AA3C-EABDA0E1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5D9E0BA-53E5-3423-DF02-5FCC60CA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4354BF4-6291-81A3-B4AF-1BEE3DF87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C42422A0-ED9E-5402-A31E-D245D9FB0F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710245-7D07-4F2F-292E-0F18EC878D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2CE90BF-49F6-4761-5B9D-381CC47D13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A9585AE-580B-3E34-8B60-660BD91FA5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44F3EFE5-8464-8F67-FA00-C82F5E791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B78F44-C8D5-44AF-7314-A795163ED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0" y="1465886"/>
            <a:ext cx="3452152" cy="52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922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5D193-2DE8-90AB-3AEE-5A53DADA4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A0C0DE1-C0A0-1D37-C012-AE61EEFE6B7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2175E9-FCC6-23E4-5A3F-7C3176AC4D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0B9319CB-1B14-0609-3115-E9FD3825F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87940007-FB1A-80B2-2880-455CD900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7A973C18-26F7-AE94-D458-CBE1DD4CA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0F12AD5-A122-B77D-1712-8B599DC2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5FC8A35-59B2-D8E4-EB0C-9360628755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3C89441-39C5-E072-06F4-B57E529B0D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14588B-ED2D-BE45-4C21-BCDBEAF811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4A5B8D4-0948-355E-1F6B-4ADD5C25B24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7A59D1C9-4CF2-64D5-BB39-4842E9CE37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6AB35DF-ECDD-188E-0CF5-FD9C6A19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الأسئلة التالية من خلال بطاقة تعريف الشاعر. (نشاط تفاعلي)</a:t>
            </a:r>
            <a:endParaRPr lang="fr-MA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025EA0-B3C5-CA09-5885-3BCCB6A2F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294" y="1494872"/>
            <a:ext cx="2600410" cy="49650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F58988-6088-ABD8-AF1A-24AEBD0C0A88}"/>
              </a:ext>
            </a:extLst>
          </p:cNvPr>
          <p:cNvSpPr txBox="1"/>
          <p:nvPr/>
        </p:nvSpPr>
        <p:spPr>
          <a:xfrm>
            <a:off x="3184838" y="3100239"/>
            <a:ext cx="54088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مَنْ هُوَ ياسينُ عَدْنان؟ وَما جِنْسِيَّتُهُ؟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أَيِّ مَجالٍ يَشْتَغِلُ؟ اُذْكُرْ مَجالَيْنِ مِنَ النَّصِّ.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مَتَى وَأَيْنَ وُلِدَ؟</a:t>
            </a:r>
          </a:p>
        </p:txBody>
      </p:sp>
    </p:spTree>
    <p:extLst>
      <p:ext uri="{BB962C8B-B14F-4D97-AF65-F5344CB8AC3E}">
        <p14:creationId xmlns:p14="http://schemas.microsoft.com/office/powerpoint/2010/main" val="329674513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27BE4-246A-CA7E-33A7-70D370E4C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C0094E6-52DF-8DDC-B24D-2D5DA4CC0B0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598154-377A-072D-D793-FAF8ABBA802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FF87B37C-EBB3-E395-36F7-967224D4C4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6A80B4D-AEB0-C760-49B3-523C58790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4C187CE-F4DB-CFDA-CCC0-AB537E837F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E82150CE-8903-7C63-1C9D-0A9FDFE99D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D3B37BA0-3E7D-CAB5-FAAE-51D37D1F25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AF50DEF-C5F0-26BC-050B-484864376B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830C769-8308-B693-9655-CEE0802D3C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1531A44-BCCF-7F7D-AC81-4F4455A2B9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C898754E-161D-9298-F1FE-569543456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E1A528D0-1343-93B6-268B-E6908EB86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7091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تتضمن القصيدة ستة مقاطع. يقرأ كل واحد منكم مقطعا قراءة شعرية سليمة.</a:t>
            </a:r>
            <a:endParaRPr lang="fr-MA" sz="2400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B30E294-145A-1C59-EFDB-611591A52A2E}"/>
              </a:ext>
            </a:extLst>
          </p:cNvPr>
          <p:cNvGrpSpPr/>
          <p:nvPr/>
        </p:nvGrpSpPr>
        <p:grpSpPr>
          <a:xfrm>
            <a:off x="1680082" y="1533214"/>
            <a:ext cx="4094414" cy="5187365"/>
            <a:chOff x="2385625" y="1503070"/>
            <a:chExt cx="4094414" cy="518736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B97AE-7C00-68AD-3BF8-568C7B8E4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66721" y="1503070"/>
              <a:ext cx="3932261" cy="5143946"/>
            </a:xfrm>
            <a:prstGeom prst="rect">
              <a:avLst/>
            </a:prstGeom>
          </p:spPr>
        </p:pic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E6A0EF-3B42-12FA-023C-061665830A91}"/>
                </a:ext>
              </a:extLst>
            </p:cNvPr>
            <p:cNvSpPr/>
            <p:nvPr/>
          </p:nvSpPr>
          <p:spPr>
            <a:xfrm>
              <a:off x="2385628" y="1503070"/>
              <a:ext cx="4094411" cy="769152"/>
            </a:xfrm>
            <a:prstGeom prst="roundRect">
              <a:avLst>
                <a:gd name="adj" fmla="val 521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3D8F3F-0F13-9B42-D29E-FBE031D0A55C}"/>
                </a:ext>
              </a:extLst>
            </p:cNvPr>
            <p:cNvSpPr/>
            <p:nvPr/>
          </p:nvSpPr>
          <p:spPr>
            <a:xfrm>
              <a:off x="2385628" y="2359059"/>
              <a:ext cx="4094411" cy="769152"/>
            </a:xfrm>
            <a:prstGeom prst="roundRect">
              <a:avLst>
                <a:gd name="adj" fmla="val 521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CF34160-153B-1D05-B1F6-2052CB7B4897}"/>
                </a:ext>
              </a:extLst>
            </p:cNvPr>
            <p:cNvSpPr/>
            <p:nvPr/>
          </p:nvSpPr>
          <p:spPr>
            <a:xfrm>
              <a:off x="2385627" y="3215048"/>
              <a:ext cx="4094411" cy="769152"/>
            </a:xfrm>
            <a:prstGeom prst="roundRect">
              <a:avLst>
                <a:gd name="adj" fmla="val 521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76F66F2-A5D0-239A-DECE-E6E06261BAAB}"/>
                </a:ext>
              </a:extLst>
            </p:cNvPr>
            <p:cNvSpPr/>
            <p:nvPr/>
          </p:nvSpPr>
          <p:spPr>
            <a:xfrm>
              <a:off x="2385626" y="4157874"/>
              <a:ext cx="4094411" cy="769152"/>
            </a:xfrm>
            <a:prstGeom prst="roundRect">
              <a:avLst>
                <a:gd name="adj" fmla="val 521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FAF0E9-B52D-3456-4F7C-0E9CB35876FE}"/>
                </a:ext>
              </a:extLst>
            </p:cNvPr>
            <p:cNvSpPr/>
            <p:nvPr/>
          </p:nvSpPr>
          <p:spPr>
            <a:xfrm>
              <a:off x="2385625" y="5100700"/>
              <a:ext cx="4094411" cy="769152"/>
            </a:xfrm>
            <a:prstGeom prst="roundRect">
              <a:avLst>
                <a:gd name="adj" fmla="val 521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7608C21-11DE-016F-72D6-DFE8AC362190}"/>
                </a:ext>
              </a:extLst>
            </p:cNvPr>
            <p:cNvSpPr/>
            <p:nvPr/>
          </p:nvSpPr>
          <p:spPr>
            <a:xfrm>
              <a:off x="2385625" y="5921283"/>
              <a:ext cx="4094411" cy="769152"/>
            </a:xfrm>
            <a:prstGeom prst="roundRect">
              <a:avLst>
                <a:gd name="adj" fmla="val 521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CFCB670-D905-7878-8F39-54BF1AF9F18B}"/>
              </a:ext>
            </a:extLst>
          </p:cNvPr>
          <p:cNvSpPr txBox="1"/>
          <p:nvPr/>
        </p:nvSpPr>
        <p:spPr>
          <a:xfrm>
            <a:off x="5719140" y="1628533"/>
            <a:ext cx="1703890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ٱلْأَوَّلُ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8CFD969-198A-3570-12C3-7272FB9903DD}"/>
              </a:ext>
            </a:extLst>
          </p:cNvPr>
          <p:cNvSpPr txBox="1"/>
          <p:nvPr/>
        </p:nvSpPr>
        <p:spPr>
          <a:xfrm>
            <a:off x="5774493" y="3332029"/>
            <a:ext cx="1703890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277A5AC-08B2-F634-B46D-1D5A6186B851}"/>
              </a:ext>
            </a:extLst>
          </p:cNvPr>
          <p:cNvSpPr txBox="1"/>
          <p:nvPr/>
        </p:nvSpPr>
        <p:spPr>
          <a:xfrm>
            <a:off x="5693439" y="2483679"/>
            <a:ext cx="1703890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3629EA-8598-98F3-53CE-3D388116FC18}"/>
              </a:ext>
            </a:extLst>
          </p:cNvPr>
          <p:cNvSpPr txBox="1"/>
          <p:nvPr/>
        </p:nvSpPr>
        <p:spPr>
          <a:xfrm>
            <a:off x="5774493" y="4290915"/>
            <a:ext cx="1703890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ٱلرّابِعُ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A722B6-1472-DC79-59B7-1B4C70B6978F}"/>
              </a:ext>
            </a:extLst>
          </p:cNvPr>
          <p:cNvSpPr txBox="1"/>
          <p:nvPr/>
        </p:nvSpPr>
        <p:spPr>
          <a:xfrm>
            <a:off x="5758238" y="5217681"/>
            <a:ext cx="1703890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ٱلْخامِسُ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78C190-48A2-77D4-18AD-CE50E67CC69E}"/>
              </a:ext>
            </a:extLst>
          </p:cNvPr>
          <p:cNvSpPr txBox="1"/>
          <p:nvPr/>
        </p:nvSpPr>
        <p:spPr>
          <a:xfrm>
            <a:off x="5819792" y="6064814"/>
            <a:ext cx="1703890" cy="51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ٱلسّادِسُ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632897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1BC6-4D68-47CA-F629-B4D656AB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FE8484D-3B98-331A-F9FF-E216C646F02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13BBE5D-550D-3487-B2FA-62E05FAE36C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FE01A9A-20E7-03D9-C92F-810B582411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FC9E831-E61A-0547-24F1-B159759C7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B138B74-C526-126D-3EA3-5F16FDAA6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34607C9-0E70-F75A-6936-304FCD0C0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D4B0673-AE6A-2D91-F3E5-1F8ED394F6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14B286A-4AAB-EECE-C2BA-87B1C560E4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E1EA329-0E59-3B5C-5B71-5B131ED328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A1E0A48-F0A9-DEDD-C266-F84523F3E8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02EE0CBF-43D8-C34D-13CF-8A6FD5AAC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BA4C6FA2-9CB6-C7EA-7945-89A5BE78E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7091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أربطوا كل مقطع بمعناه المناسب. أنجزوا النشاط على دفاتركم. عمل فردي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DC0D54-1692-8186-FD25-6D3CD5082CCA}"/>
              </a:ext>
            </a:extLst>
          </p:cNvPr>
          <p:cNvSpPr txBox="1"/>
          <p:nvPr/>
        </p:nvSpPr>
        <p:spPr>
          <a:xfrm>
            <a:off x="5576715" y="182357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ٱلْأَوَّلُ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2E947A-7D3A-0F7C-C94D-64DA1AD1205D}"/>
              </a:ext>
            </a:extLst>
          </p:cNvPr>
          <p:cNvSpPr txBox="1"/>
          <p:nvPr/>
        </p:nvSpPr>
        <p:spPr>
          <a:xfrm>
            <a:off x="5576715" y="3375667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B3CCF3A-6ABE-2520-FD04-F3F6C4320509}"/>
              </a:ext>
            </a:extLst>
          </p:cNvPr>
          <p:cNvSpPr txBox="1"/>
          <p:nvPr/>
        </p:nvSpPr>
        <p:spPr>
          <a:xfrm>
            <a:off x="5576715" y="2579340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654FFE6-F8E7-4929-1FD5-43CA6E5732D2}"/>
              </a:ext>
            </a:extLst>
          </p:cNvPr>
          <p:cNvSpPr txBox="1"/>
          <p:nvPr/>
        </p:nvSpPr>
        <p:spPr>
          <a:xfrm>
            <a:off x="5576715" y="4132792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ٱلرّابِعُ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AFAE0D-DF98-433E-6DDC-B00E974DA37E}"/>
              </a:ext>
            </a:extLst>
          </p:cNvPr>
          <p:cNvSpPr txBox="1"/>
          <p:nvPr/>
        </p:nvSpPr>
        <p:spPr>
          <a:xfrm>
            <a:off x="5451765" y="493936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ٱلْخامِسُ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4B382A5-3F06-FBEE-6F9F-98EF7590E8B4}"/>
              </a:ext>
            </a:extLst>
          </p:cNvPr>
          <p:cNvSpPr txBox="1"/>
          <p:nvPr/>
        </p:nvSpPr>
        <p:spPr>
          <a:xfrm>
            <a:off x="5485309" y="5751391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ٱلسّادِسُ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E932FC-7162-054C-F117-045FB48507D1}"/>
              </a:ext>
            </a:extLst>
          </p:cNvPr>
          <p:cNvSpPr txBox="1"/>
          <p:nvPr/>
        </p:nvSpPr>
        <p:spPr>
          <a:xfrm>
            <a:off x="438093" y="1850961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إِيثارُ سَعادَةِ ٱلْآخَرينَ عَلى ٱلنَّفْسِ.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086A4D-8D4B-8D6C-1901-61E62A575713}"/>
              </a:ext>
            </a:extLst>
          </p:cNvPr>
          <p:cNvSpPr txBox="1"/>
          <p:nvPr/>
        </p:nvSpPr>
        <p:spPr>
          <a:xfrm>
            <a:off x="577515" y="2617909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اَلدَّعْوَةُ إِلى بِناءِ وَطَنٍ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بِٱلْفَضائِلِ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1D27FC-BEC6-DC82-E0CA-28CFD5A79E34}"/>
              </a:ext>
            </a:extLst>
          </p:cNvPr>
          <p:cNvSpPr txBox="1"/>
          <p:nvPr/>
        </p:nvSpPr>
        <p:spPr>
          <a:xfrm>
            <a:off x="204536" y="3294428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اَلْحَثُّ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ٱلْعَطاءِ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وَمُساعَدَةِ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ٱلْمُحْتاجِ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B8C1A0-5444-DE45-8315-DF7F761E71A5}"/>
              </a:ext>
            </a:extLst>
          </p:cNvPr>
          <p:cNvSpPr txBox="1"/>
          <p:nvPr/>
        </p:nvSpPr>
        <p:spPr>
          <a:xfrm>
            <a:off x="577515" y="418465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وَٱلِاتِّحادُ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لِبُلوغِ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ٱلْمَجْدِ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A81D112-82B8-C602-071E-65681D5C63AC}"/>
              </a:ext>
            </a:extLst>
          </p:cNvPr>
          <p:cNvSpPr txBox="1"/>
          <p:nvPr/>
        </p:nvSpPr>
        <p:spPr>
          <a:xfrm>
            <a:off x="577514" y="4918187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قيمَةٌ دينِيَّةٌ وَأَخْلاقِيَّةٌ.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126BCA0-1C80-6C24-BFBC-1E58C893BD33}"/>
              </a:ext>
            </a:extLst>
          </p:cNvPr>
          <p:cNvSpPr txBox="1"/>
          <p:nvPr/>
        </p:nvSpPr>
        <p:spPr>
          <a:xfrm>
            <a:off x="337920" y="565202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r>
              <a:rPr lang="ar-MA" sz="3600" b="1" dirty="0">
                <a:solidFill>
                  <a:srgbClr val="424D7C"/>
                </a:solidFill>
              </a:rPr>
              <a:t>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لسَّعادَةِ تَكْمُنُ في إِسْعادِ ٱلْآخَرينَ.</a:t>
            </a:r>
          </a:p>
        </p:txBody>
      </p:sp>
    </p:spTree>
    <p:extLst>
      <p:ext uri="{BB962C8B-B14F-4D97-AF65-F5344CB8AC3E}">
        <p14:creationId xmlns:p14="http://schemas.microsoft.com/office/powerpoint/2010/main" val="169836747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3C4D0-052B-1BB3-CA82-4D40056A5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8BD3D1C-D2E1-1305-BA24-9B21F5177DD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FD6692-0FA5-EA66-0889-1A2E9F05D92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511DD9E-EC60-C1EC-89FA-453C2C53C0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70CACEB8-6D64-DF6C-665C-C8C070E78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17A1371-5B6F-0204-13BC-5041CC3172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C73AB11F-8C93-9431-766B-6C69F04697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8CE2EC5-980B-7A54-EAA5-FCE566A7E2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81AE44F-CB7B-1D4F-54AF-DFB9E793A8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459DDE6-39B9-8C67-4825-8D6E186238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D4E1404-5D09-A867-AF01-DF862BEB40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B2070172-B035-39D5-3826-EB159538B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DC0FE18F-A6CA-2E7C-9A57-3A24A7CE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7091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لمساعدكم.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251118-ACAE-F104-9C9C-3451CC0606F4}"/>
              </a:ext>
            </a:extLst>
          </p:cNvPr>
          <p:cNvSpPr txBox="1"/>
          <p:nvPr/>
        </p:nvSpPr>
        <p:spPr>
          <a:xfrm>
            <a:off x="5576715" y="182357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ٱلْأَوَّلُ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6166773-A55D-DA17-FD6A-E1A468276AAB}"/>
              </a:ext>
            </a:extLst>
          </p:cNvPr>
          <p:cNvSpPr txBox="1"/>
          <p:nvPr/>
        </p:nvSpPr>
        <p:spPr>
          <a:xfrm>
            <a:off x="5576715" y="3375667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E966E63-7A87-DCE7-67AA-3830B65A1E98}"/>
              </a:ext>
            </a:extLst>
          </p:cNvPr>
          <p:cNvSpPr txBox="1"/>
          <p:nvPr/>
        </p:nvSpPr>
        <p:spPr>
          <a:xfrm>
            <a:off x="5576715" y="2579340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EE3172-3571-1A69-B9B4-B0B889A165E9}"/>
              </a:ext>
            </a:extLst>
          </p:cNvPr>
          <p:cNvSpPr txBox="1"/>
          <p:nvPr/>
        </p:nvSpPr>
        <p:spPr>
          <a:xfrm>
            <a:off x="5576715" y="4132792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ٱلرّابِعُ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56DA65-5B08-A9B4-286C-9CD8A5656841}"/>
              </a:ext>
            </a:extLst>
          </p:cNvPr>
          <p:cNvSpPr txBox="1"/>
          <p:nvPr/>
        </p:nvSpPr>
        <p:spPr>
          <a:xfrm>
            <a:off x="5451765" y="493936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ٱلْخامِسُ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5319E7-5E5A-C038-043A-7F45A2BB38E6}"/>
              </a:ext>
            </a:extLst>
          </p:cNvPr>
          <p:cNvSpPr txBox="1"/>
          <p:nvPr/>
        </p:nvSpPr>
        <p:spPr>
          <a:xfrm>
            <a:off x="5485309" y="5751391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ٱلسّادِسُ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8B75D77-A548-B2A7-9803-97EE37529F78}"/>
              </a:ext>
            </a:extLst>
          </p:cNvPr>
          <p:cNvSpPr txBox="1"/>
          <p:nvPr/>
        </p:nvSpPr>
        <p:spPr>
          <a:xfrm>
            <a:off x="438093" y="1850961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إِيثارُ سَعادَةِ ٱلْآخَرينَ عَلى ٱلنَّفْسِ.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A6ADF4-9B2F-4D86-9AE2-4CA8B44B669B}"/>
              </a:ext>
            </a:extLst>
          </p:cNvPr>
          <p:cNvSpPr txBox="1"/>
          <p:nvPr/>
        </p:nvSpPr>
        <p:spPr>
          <a:xfrm>
            <a:off x="577515" y="2617909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اَلدَّعْوَةُ إِلى بِناءِ وَطَنٍ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بِٱلْفَضائِلِ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A1BC26-2252-2C22-FE8C-79DC0776CD94}"/>
              </a:ext>
            </a:extLst>
          </p:cNvPr>
          <p:cNvSpPr txBox="1"/>
          <p:nvPr/>
        </p:nvSpPr>
        <p:spPr>
          <a:xfrm>
            <a:off x="204536" y="3294428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اَلْحَثُّ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ٱلْعَطاءِ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وَمُساعَدَةِ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ٱلْمُحْتاجِ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7DC6872-EC39-DFB2-EB4C-FD88F8395FC8}"/>
              </a:ext>
            </a:extLst>
          </p:cNvPr>
          <p:cNvSpPr txBox="1"/>
          <p:nvPr/>
        </p:nvSpPr>
        <p:spPr>
          <a:xfrm>
            <a:off x="577515" y="418465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وَٱلِاتِّحادُ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لِبُلوغِ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ٱلْمَجْدِ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7CBE713-1665-704E-9AF6-91908A1A4390}"/>
              </a:ext>
            </a:extLst>
          </p:cNvPr>
          <p:cNvSpPr txBox="1"/>
          <p:nvPr/>
        </p:nvSpPr>
        <p:spPr>
          <a:xfrm>
            <a:off x="577514" y="4918187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قيمَةٌ دينِيَّةٌ وَأَخْلاقِيَّةٌ.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425F098-F001-F233-0FBE-41E1DF7B650A}"/>
              </a:ext>
            </a:extLst>
          </p:cNvPr>
          <p:cNvSpPr txBox="1"/>
          <p:nvPr/>
        </p:nvSpPr>
        <p:spPr>
          <a:xfrm>
            <a:off x="337920" y="565202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اَلسَّعادَةِ تَكْمُنُ في إِسْعادِ ٱلْآخَرينَ.</a:t>
            </a:r>
          </a:p>
        </p:txBody>
      </p:sp>
    </p:spTree>
    <p:extLst>
      <p:ext uri="{BB962C8B-B14F-4D97-AF65-F5344CB8AC3E}">
        <p14:creationId xmlns:p14="http://schemas.microsoft.com/office/powerpoint/2010/main" val="28079184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E479-0B17-ED0F-353A-E24B978D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FB7116-04C8-9836-2683-38C9D42B5CF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4C26D0-4983-34B1-E081-DE765A0C3FB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1A1885E-E949-8811-E4AB-99C9F47E32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73689F3-5F2F-0559-85D6-F20D56065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15F181CD-1AE5-7CB0-572C-F9B3B62DAC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1C27EAB-AAF9-AFD0-C310-EDB640A194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2E92D42C-F3FE-E789-237D-18A8C278B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3BAA67E-973D-8487-616C-AB6C7C741D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3ECA29C-8797-DA81-CBC0-A25B0D665B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AB49308-9612-9802-26EA-5ECC35AE4B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6C2FE886-B786-98D0-8162-D443C005D5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2E50A7BD-8B93-F3FB-A26E-4A895C12C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7091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يقرا جوابه؟ هل انتم متفقون؟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C7723C-0BF8-D95A-D021-9E7EDC4B30C7}"/>
              </a:ext>
            </a:extLst>
          </p:cNvPr>
          <p:cNvSpPr txBox="1"/>
          <p:nvPr/>
        </p:nvSpPr>
        <p:spPr>
          <a:xfrm>
            <a:off x="5576715" y="182357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ٱلْأَوَّلُ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5A917F-6B80-F192-68DD-D4DB3CB74151}"/>
              </a:ext>
            </a:extLst>
          </p:cNvPr>
          <p:cNvSpPr txBox="1"/>
          <p:nvPr/>
        </p:nvSpPr>
        <p:spPr>
          <a:xfrm>
            <a:off x="5576715" y="3375667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D87402-370A-A2CC-8BEE-433D2DE2842B}"/>
              </a:ext>
            </a:extLst>
          </p:cNvPr>
          <p:cNvSpPr txBox="1"/>
          <p:nvPr/>
        </p:nvSpPr>
        <p:spPr>
          <a:xfrm>
            <a:off x="5576715" y="2579340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BB1D09-82A8-334D-D6E1-F51F1AB3201E}"/>
              </a:ext>
            </a:extLst>
          </p:cNvPr>
          <p:cNvSpPr txBox="1"/>
          <p:nvPr/>
        </p:nvSpPr>
        <p:spPr>
          <a:xfrm>
            <a:off x="5576715" y="4132792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ٱلرّابِعُ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868A82-DEB0-2050-4241-31351760AEED}"/>
              </a:ext>
            </a:extLst>
          </p:cNvPr>
          <p:cNvSpPr txBox="1"/>
          <p:nvPr/>
        </p:nvSpPr>
        <p:spPr>
          <a:xfrm>
            <a:off x="5451765" y="493936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ٱلْخامِسُ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825183-56AE-37A5-686B-6B0E2CC2546C}"/>
              </a:ext>
            </a:extLst>
          </p:cNvPr>
          <p:cNvSpPr txBox="1"/>
          <p:nvPr/>
        </p:nvSpPr>
        <p:spPr>
          <a:xfrm>
            <a:off x="5485309" y="5751391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ٱلسّادِسُ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73ACC1-B09E-7FDD-BAF0-787B24F5C793}"/>
              </a:ext>
            </a:extLst>
          </p:cNvPr>
          <p:cNvSpPr txBox="1"/>
          <p:nvPr/>
        </p:nvSpPr>
        <p:spPr>
          <a:xfrm>
            <a:off x="438093" y="1850961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إِيثارُ سَعادَةِ ٱلْآخَرينَ عَلى ٱلنَّفْسِ.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99FAE9-001F-DDE7-AD13-B1CA054CE729}"/>
              </a:ext>
            </a:extLst>
          </p:cNvPr>
          <p:cNvSpPr txBox="1"/>
          <p:nvPr/>
        </p:nvSpPr>
        <p:spPr>
          <a:xfrm>
            <a:off x="577515" y="2617909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اَلدَّعْوَةُ إِلى بِناءِ وَطَنٍ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بِٱلْفَضائِلِ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A762FC-C85F-8BA1-2A56-16F1CB33A802}"/>
              </a:ext>
            </a:extLst>
          </p:cNvPr>
          <p:cNvSpPr txBox="1"/>
          <p:nvPr/>
        </p:nvSpPr>
        <p:spPr>
          <a:xfrm>
            <a:off x="204536" y="3294428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اَلْحَثُّ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ٱلْعَطاءِ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وَمُساعَدَةِ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ٱلْمُحْتاجِ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EDB772-AB5B-E8BE-FA22-8350B457E7E6}"/>
              </a:ext>
            </a:extLst>
          </p:cNvPr>
          <p:cNvSpPr txBox="1"/>
          <p:nvPr/>
        </p:nvSpPr>
        <p:spPr>
          <a:xfrm>
            <a:off x="577515" y="418465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وَٱلِاتِّحادُ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لِبُلوغِ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ٱلْمَجْدِ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720809-F889-1DCA-43E9-58236FDD5E02}"/>
              </a:ext>
            </a:extLst>
          </p:cNvPr>
          <p:cNvSpPr txBox="1"/>
          <p:nvPr/>
        </p:nvSpPr>
        <p:spPr>
          <a:xfrm>
            <a:off x="577514" y="4918187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قيمَةٌ دينِيَّةٌ وَأَخْلاقِيَّةٌ.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3C966A3-01F9-436A-CAC6-B5F345974FB8}"/>
              </a:ext>
            </a:extLst>
          </p:cNvPr>
          <p:cNvSpPr txBox="1"/>
          <p:nvPr/>
        </p:nvSpPr>
        <p:spPr>
          <a:xfrm>
            <a:off x="337920" y="565202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اَلسَّعادَةِ تَكْمُنُ في إِسْعادِ ٱلْآخَرينَ.</a:t>
            </a:r>
          </a:p>
        </p:txBody>
      </p:sp>
    </p:spTree>
    <p:extLst>
      <p:ext uri="{BB962C8B-B14F-4D97-AF65-F5344CB8AC3E}">
        <p14:creationId xmlns:p14="http://schemas.microsoft.com/office/powerpoint/2010/main" val="2189560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6E79E-62C2-2727-1125-BB4C21231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B7DAF5A-E3E1-220A-3D5E-0471F7584C7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9CBD77-F5C5-A4E3-DF9C-E359A5D3F11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0F77E64-508E-4F08-4518-F1B4B9FFC4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A11B5CF-F7FE-16B8-BFD7-E162B082D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0DB6F462-B898-656D-5E14-A4CC50AA46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2CCC6D0-DB15-BF39-38E2-4C2C90F7D7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9E5ECCA-BA62-88FB-E602-435AE0458D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3A6FF34-3A1C-FC0D-78CF-292F12BC62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BA02F27-6C9C-8529-88B8-C0EA6862A3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E4C4925-ADC0-76D0-FB56-CFB3E9A5A9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D6A6C41E-4ED1-3FD3-CD08-DA1D9570AB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089475E0-8FF0-1E67-EE7F-287C5A8E7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57091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MA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DE64E7-00BA-C961-BD4C-F48E651E26A9}"/>
              </a:ext>
            </a:extLst>
          </p:cNvPr>
          <p:cNvSpPr txBox="1"/>
          <p:nvPr/>
        </p:nvSpPr>
        <p:spPr>
          <a:xfrm>
            <a:off x="5576715" y="182357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ٱلْأَوَّلُ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F980D5-8F3A-7826-9121-325C555B50D6}"/>
              </a:ext>
            </a:extLst>
          </p:cNvPr>
          <p:cNvSpPr txBox="1"/>
          <p:nvPr/>
        </p:nvSpPr>
        <p:spPr>
          <a:xfrm>
            <a:off x="5576715" y="3375667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ٱلثّالِثُ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B93EE2-81A5-F0DF-0B7C-81C1A593C665}"/>
              </a:ext>
            </a:extLst>
          </p:cNvPr>
          <p:cNvSpPr txBox="1"/>
          <p:nvPr/>
        </p:nvSpPr>
        <p:spPr>
          <a:xfrm>
            <a:off x="5576715" y="2579340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ٱلثّاني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C45CCB-A846-8AA3-C7E6-38397735C2C7}"/>
              </a:ext>
            </a:extLst>
          </p:cNvPr>
          <p:cNvSpPr txBox="1"/>
          <p:nvPr/>
        </p:nvSpPr>
        <p:spPr>
          <a:xfrm>
            <a:off x="5576715" y="4132792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ٱلرّابِعُ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26CEB7A-BEA7-0403-0390-50B7D6703C97}"/>
              </a:ext>
            </a:extLst>
          </p:cNvPr>
          <p:cNvSpPr txBox="1"/>
          <p:nvPr/>
        </p:nvSpPr>
        <p:spPr>
          <a:xfrm>
            <a:off x="5451765" y="4939364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ٱلْخامِسُ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006E90B-08B1-753F-CA01-195AE7384C61}"/>
              </a:ext>
            </a:extLst>
          </p:cNvPr>
          <p:cNvSpPr txBox="1"/>
          <p:nvPr/>
        </p:nvSpPr>
        <p:spPr>
          <a:xfrm>
            <a:off x="5485309" y="5751391"/>
            <a:ext cx="2316836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اَلْمَقْطَعُ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ٱلسّادِسُ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1AE3A4D-F8EE-ABA1-DE91-7046A173FBE9}"/>
              </a:ext>
            </a:extLst>
          </p:cNvPr>
          <p:cNvSpPr txBox="1"/>
          <p:nvPr/>
        </p:nvSpPr>
        <p:spPr>
          <a:xfrm>
            <a:off x="438093" y="1850961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إِيثارُ سَعادَةِ ٱلْآخَرينَ عَلى ٱلنَّفْسِ.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90E64C-4FC4-2FD3-CC8D-28FD9386E130}"/>
              </a:ext>
            </a:extLst>
          </p:cNvPr>
          <p:cNvSpPr txBox="1"/>
          <p:nvPr/>
        </p:nvSpPr>
        <p:spPr>
          <a:xfrm>
            <a:off x="577515" y="2617909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اَلدَّعْوَةُ إِلى بِناءِ وَطَنٍ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بِٱلْفَضائِلِ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CA118E-4581-06D1-2F83-E942961246F3}"/>
              </a:ext>
            </a:extLst>
          </p:cNvPr>
          <p:cNvSpPr txBox="1"/>
          <p:nvPr/>
        </p:nvSpPr>
        <p:spPr>
          <a:xfrm>
            <a:off x="204536" y="3294428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اَلْحَثُّ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ٱلْعَطاءِ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وَمُساعَدَةِ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ٱلْمُحْتاجِ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15D238-5F67-6B7C-F519-8DD7D8944427}"/>
              </a:ext>
            </a:extLst>
          </p:cNvPr>
          <p:cNvSpPr txBox="1"/>
          <p:nvPr/>
        </p:nvSpPr>
        <p:spPr>
          <a:xfrm>
            <a:off x="577515" y="418465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وَٱلِاتِّحادُ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لِبُلوغِ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ٱلْمَجْدِ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744C6F-1E7D-0603-3A9C-B812C23EBF42}"/>
              </a:ext>
            </a:extLst>
          </p:cNvPr>
          <p:cNvSpPr txBox="1"/>
          <p:nvPr/>
        </p:nvSpPr>
        <p:spPr>
          <a:xfrm>
            <a:off x="577514" y="4969886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اَلتَّعاوُنُ قيمَةٌ دينِيَّةٌ وَأَخْلاقِيَّةٌ.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476FB35-62EA-CF35-5842-F068697758CE}"/>
              </a:ext>
            </a:extLst>
          </p:cNvPr>
          <p:cNvSpPr txBox="1"/>
          <p:nvPr/>
        </p:nvSpPr>
        <p:spPr>
          <a:xfrm>
            <a:off x="337920" y="5652020"/>
            <a:ext cx="4367463" cy="7150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اَلسَّعادَةِ تَكْمُنُ في إِسْعادِ ٱلْآخَرينَ.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E25A5F4-1C01-C7E8-1933-215E814C8AE7}"/>
              </a:ext>
            </a:extLst>
          </p:cNvPr>
          <p:cNvCxnSpPr/>
          <p:nvPr/>
        </p:nvCxnSpPr>
        <p:spPr>
          <a:xfrm flipH="1">
            <a:off x="4427621" y="2201779"/>
            <a:ext cx="1443790" cy="226193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F1114A2-042C-326A-B0B0-4C0B551253C2}"/>
              </a:ext>
            </a:extLst>
          </p:cNvPr>
          <p:cNvCxnSpPr>
            <a:cxnSpLocks/>
            <a:endCxn id="5" idx="3"/>
          </p:cNvCxnSpPr>
          <p:nvPr/>
        </p:nvCxnSpPr>
        <p:spPr>
          <a:xfrm flipH="1">
            <a:off x="4571999" y="3077584"/>
            <a:ext cx="1384048" cy="57438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C76DEEB-EF63-021A-823F-BF4D68647554}"/>
              </a:ext>
            </a:extLst>
          </p:cNvPr>
          <p:cNvCxnSpPr>
            <a:cxnSpLocks/>
          </p:cNvCxnSpPr>
          <p:nvPr/>
        </p:nvCxnSpPr>
        <p:spPr>
          <a:xfrm flipH="1" flipV="1">
            <a:off x="4476476" y="2272601"/>
            <a:ext cx="1414860" cy="151982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3046E28-6B03-8B1F-25F9-D99954529C52}"/>
              </a:ext>
            </a:extLst>
          </p:cNvPr>
          <p:cNvCxnSpPr>
            <a:cxnSpLocks/>
          </p:cNvCxnSpPr>
          <p:nvPr/>
        </p:nvCxnSpPr>
        <p:spPr>
          <a:xfrm flipH="1">
            <a:off x="4476476" y="4520800"/>
            <a:ext cx="1479571" cy="148876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6A20344-5F5F-A4B7-4043-D4F638E1F25E}"/>
              </a:ext>
            </a:extLst>
          </p:cNvPr>
          <p:cNvCxnSpPr>
            <a:cxnSpLocks/>
          </p:cNvCxnSpPr>
          <p:nvPr/>
        </p:nvCxnSpPr>
        <p:spPr>
          <a:xfrm flipH="1" flipV="1">
            <a:off x="4476476" y="5367226"/>
            <a:ext cx="1214883" cy="24445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70AA92C-F211-D7B8-6811-BC2A21616D24}"/>
              </a:ext>
            </a:extLst>
          </p:cNvPr>
          <p:cNvCxnSpPr>
            <a:cxnSpLocks/>
          </p:cNvCxnSpPr>
          <p:nvPr/>
        </p:nvCxnSpPr>
        <p:spPr>
          <a:xfrm flipH="1" flipV="1">
            <a:off x="4507288" y="3020533"/>
            <a:ext cx="1238290" cy="3036398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51329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CE680-145A-2CD9-B060-ABA45FA2F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5745662-FD6B-C058-F8D8-CDEB270EE72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DB1EF-382D-60D3-C557-E066DDF1311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F2AB863-EB43-DD17-343C-A446182B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أجيبوا عن السؤالين في كراساتكم . عمل فردي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E99476-7836-5C10-EBF8-FE2F302F4D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6F3823E-565B-598D-2441-C33824BA4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AE988480-DECC-686C-79C7-49310AF532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6EA4D60A-BAAD-2C46-703C-42E08125E1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E2B801F7-35D9-2985-0D21-1E56B9B8D6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847630A-172F-3187-EA57-401D8C8674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784DB02-ACD7-6ACA-73DF-BF486AD02E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BC122D9-E56F-648C-CE85-EA4BDD2863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A85A211D-9ACA-4E99-EFE1-721A8E7BE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80DDC4-F4D8-EA62-5AAC-ED91295EE0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981" y="2806989"/>
            <a:ext cx="8266038" cy="224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994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BE56-55A2-DC1E-E9FB-D9D851E7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821D86D-3296-96BA-A8B0-AE0C7B63771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C5B738-3041-1CC3-CA83-69C1FDC82D8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14A4394-69CF-678D-40AB-9C1F87D1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828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80C3804-0EAE-A36E-7C70-C2E380A16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C05F40E5-26AA-161C-27C1-BFEA7C6C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67569601-412F-1147-DCAA-373D631B9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D01DA58B-C14A-0C64-AA09-66CA7E2F9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9D4DC15-7B3D-6C49-FD34-140E9F8BBF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5D3EEC4-9073-7DF4-FABA-994AB7C96D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2D8F923-B087-F33C-B937-B89086696F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7E7FFAB-FC37-D97A-7CEB-D91E565AFB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36B9D23-8FCC-0AFC-10A7-8A4A9DA2A2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C3428D-118B-3BF6-41D1-077BC553F5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981" y="2806989"/>
            <a:ext cx="8266038" cy="224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9893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29099-2B57-F0F1-7EBF-4AB1165BC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C00DD23-FE54-9A78-F7D7-123910D844B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28567C-D8FA-6376-25A1-C76B7CA416E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435730A-F19D-A609-9323-7704873C1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828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 جوابه؟ من يقترح جوابا آخر؟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1BB5C1D3-17E5-29FA-D46E-1B2EFFEA0E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3FE3A2F1-251E-E3B0-6AA8-2BF168A78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3DA343B0-FB6B-0F0B-012D-12B6A12596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AD9616BA-5F19-7FF1-516F-ADC845137D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A800983-3448-EF0E-ECF3-7665D60D1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144C8E9-066D-92D1-B6F2-7FDD3B6E98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1D2B663-F15F-9571-4A25-E0E0E4877A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553B7DF-DEE0-4DD5-60DC-B5A6B6DD46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1F341CE-ED5E-DD0A-8ABF-F4A8EC1881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422E98-5EE0-B53F-B21C-AE234459C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981" y="2806989"/>
            <a:ext cx="8266038" cy="224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0629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30" y="160084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336765"/>
            <a:ext cx="7789894" cy="2776656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1556286" y="2883016"/>
            <a:ext cx="5251176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كتابة نص توجيهي 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2188579" y="2163016"/>
            <a:ext cx="5088718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</a:rPr>
              <a:t>ورشة الكتابة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</a:rPr>
              <a:t>-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</a:rPr>
              <a:t> </a:t>
            </a:r>
            <a:r>
              <a:rPr lang="ar-MA" sz="2800" dirty="0">
                <a:latin typeface="Microsoft Uighur" panose="02000000000000000000" pitchFamily="2" charset="-78"/>
              </a:rPr>
              <a:t>الإنتاج الكتابي – الحصة 5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2124456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3119" y="18184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538834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D96C-8CC7-CECE-8D0F-80C9ADF2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8DDBCE5-AF86-CC68-22F2-468E4A8D74C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A94A2-0037-9325-7A50-537540D43A0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E7BB9A-6466-E9AB-DBD2-77A857E3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أوراق التحرير.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7EC5EF15-AA7F-1A78-E4C8-641EE303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93C8171F-0CB3-75A8-2A86-A1189282A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22B9F256-E86B-9CAF-74CF-327685A8C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18C5B36D-B11B-C6E1-D2DF-11D6D893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FC407D3-3405-F60F-7E0C-F1268F3ED4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9D9D42-0912-6BF0-A78D-FA2783CD4B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0A209A5-69A7-9483-B3D3-2E8B79B3C9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BB857E-A4AE-66E1-A78C-1E32968821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53BEFE6-39D8-3C3B-9253-4318B43B0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A59B70-CB53-6D07-A005-46655050CE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8" y="1523344"/>
            <a:ext cx="3477925" cy="53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781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BE973-B4CE-2B37-D574-06CD2D179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2614E75-645E-2637-A748-C8273E30A90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841F07-C9D0-3F7E-4441-C5AACD466C3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7D528C7-ED44-3193-3202-F190C213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بعض معايير التصحيح و الكتابة. من يقرأ إنتاجه؟</a:t>
            </a:r>
            <a:endParaRPr lang="fr-FR" sz="2400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93382C4A-8C73-3985-C51B-5232F15CC4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B8F10337-5551-A616-7B04-E2E44EF7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FB8E7CFB-B804-5792-2F22-F4AEB829B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38361D87-F910-CDEB-E255-B27B71A5F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7634AFF8-5E29-0994-D625-0D1ED16B9E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B001448-62EB-DAEE-7873-57166D5A3B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C56651-B04F-76AC-1B74-D71C5A4B9D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C4DF0BF-231F-78FB-B3F6-2FFF2C8510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69B60426-8397-446A-5280-65CC639B05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374644-6FB2-8D78-E803-8913AF047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8" y="1523344"/>
            <a:ext cx="3477925" cy="53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2774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F4060-49EA-053F-1904-E9F578F8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3D1A7D1-8756-8433-BCCB-5BA60EF92EF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324F79-226F-653B-DA01-D900A8C6B5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0E7B9EC-70BB-B7A8-E9E4-7D77DA83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سأمنحكم فرصة لتصحيح أخطائكم.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74375EB-12BF-46AA-BDC3-5611BE2531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A0A6A9C2-EA5A-EBCD-A9DA-4116D1E842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CA9F592A-9F0A-7B87-7143-09AB822CF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D9042F1-ED53-350A-9DCA-61A500A80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F607DD3-A4F6-7104-F545-DBA59CF2B8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DB98190-8C82-A775-D644-9FA58A27C5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742176D-C888-F09D-20A6-A0568C38DE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29FC561-D56B-5D75-BDFF-A0AF214397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60781B3-940E-88C0-B3FD-74E9BCDAAC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D5257A-81C9-9179-6037-AC46FD7B0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135276"/>
              </p:ext>
            </p:extLst>
          </p:nvPr>
        </p:nvGraphicFramePr>
        <p:xfrm>
          <a:off x="632373" y="2666904"/>
          <a:ext cx="7408507" cy="3435096"/>
        </p:xfrm>
        <a:graphic>
          <a:graphicData uri="http://schemas.openxmlformats.org/drawingml/2006/table">
            <a:tbl>
              <a:tblPr rtl="1" firstRow="1" firstCol="1" bandRow="1"/>
              <a:tblGrid>
                <a:gridCol w="806090">
                  <a:extLst>
                    <a:ext uri="{9D8B030D-6E8A-4147-A177-3AD203B41FA5}">
                      <a16:colId xmlns:a16="http://schemas.microsoft.com/office/drawing/2014/main" val="423454641"/>
                    </a:ext>
                  </a:extLst>
                </a:gridCol>
                <a:gridCol w="2920921">
                  <a:extLst>
                    <a:ext uri="{9D8B030D-6E8A-4147-A177-3AD203B41FA5}">
                      <a16:colId xmlns:a16="http://schemas.microsoft.com/office/drawing/2014/main" val="3316206744"/>
                    </a:ext>
                  </a:extLst>
                </a:gridCol>
                <a:gridCol w="3681496">
                  <a:extLst>
                    <a:ext uri="{9D8B030D-6E8A-4147-A177-3AD203B41FA5}">
                      <a16:colId xmlns:a16="http://schemas.microsoft.com/office/drawing/2014/main" val="3237599871"/>
                    </a:ext>
                  </a:extLst>
                </a:gridCol>
              </a:tblGrid>
              <a:tr h="43257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اَلرَّمْزُ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ماذا يَعْني؟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كَيْفَ أُصَحِّحُ؟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6320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"ن"</a:t>
                      </a:r>
                      <a:endParaRPr lang="fr-MA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اَلْكَلِمَةُ لَيْسَتْ في مَكانِها الصَّحيحِ.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أضع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لْكَلِمةَ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 في مَوْضِعِها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لصحيح</a:t>
                      </a: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60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9213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"م"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خَطَأٌ فِي كِتابَةِ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لْكَلِمَةِ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أَكْتُبُ 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لْكَلِمَةَ</a:t>
                      </a:r>
                      <a:r>
                        <a:rPr lang="ar-MA" sz="2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بِشَكْلٍ صَحيحٍ.</a:t>
                      </a:r>
                      <a:endParaRPr lang="fr-MA" sz="2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37867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عَلاماتُ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ناقِصَةٌ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أضَعُ عَلامَةَ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ﭐلتَّرْقيمِ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ﭐلْمُناسِبَةَ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3221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"ڪ"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كَلِمَة غَيْرُ مُناسِبَةٍ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أخْتَارُ كَلِمَةً أَفْضَلَ.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89945"/>
                  </a:ext>
                </a:extLst>
              </a:tr>
              <a:tr h="47583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"ر"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اَلجُمَلُ غَيْرُ مُتَرابِطَةٍ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أرْبِطُ </a:t>
                      </a:r>
                      <a:r>
                        <a:rPr lang="ar-MA" sz="2800" dirty="0" err="1">
                          <a:solidFill>
                            <a:srgbClr val="0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ﭐ</a:t>
                      </a:r>
                      <a:r>
                        <a:rPr lang="ar-MA" sz="28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لْجُمَل</a:t>
                      </a: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 بِ (وَ، ثُمَّ، فَ، لِأَنَّ ...)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13079"/>
                  </a:ext>
                </a:extLst>
              </a:tr>
              <a:tr h="45240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✓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أحْسَنْتَ!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MA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Microsoft Uighur" panose="02000000000000000000" pitchFamily="2" charset="-78"/>
                        </a:rPr>
                        <a:t>أَسْتَمِرُّ عَلى نَفْسِ الْمِنْوالِ.</a:t>
                      </a:r>
                      <a:endParaRPr lang="fr-MA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5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66896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DC18-484B-B253-9546-22A23C07F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C908431-BE6F-EE25-C85F-2489FB5EF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092" y="1853193"/>
            <a:ext cx="7609160" cy="120432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52F6447-FE92-9633-F068-9EE4F572DD82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ADB88-CBAF-56D2-EFD4-18597256036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8175448-2778-C1D6-208B-8BA750B2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سنشتغل جماعيا على إنتاج نص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 احترام التصميم الذي تدربنا عليه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نشاط تفاعلي على السبورة).</a:t>
            </a:r>
            <a:endParaRPr lang="fr-FR" sz="2400" i="1" dirty="0"/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86A7F1B8-55A9-9F54-7113-65912C985A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D474B0BF-163E-FD49-3EC2-11AC578289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9DDA561-A9A5-7CC6-DDC5-688E377C96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4D7EFB3-11C8-A04F-E9A5-FC9AF78EEF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5E9F87AA-B967-5488-D48B-8165D99C12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A4E5C98-F60F-259C-9F27-69CD903E49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DBA10CA-5AA1-5DDC-3AD0-DD75CB715D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DD1937F-9B35-D0F9-69DE-EA0786011E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518109C-22F0-CFA5-0816-E892D7D3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02C6D2-B68A-7952-B205-751FD16F7B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540" y="3188813"/>
            <a:ext cx="7609160" cy="309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4931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BD9F-ED81-9B22-963A-7574E01D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7824645-ED27-0CE6-C76D-D78650886F1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E036B6-E48F-7790-8CDD-6E26DD72B8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7F8B27F-179E-E809-437D-3C2F22AA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دوّنوا النص على كراساتكم  الصفحة 117 قصد استثماره في الحصص القادمة. من يقرأ؟</a:t>
            </a: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425584CB-20ED-A4C9-729C-D795082A3B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554F4015-FFB0-23E3-7834-788C5E66B1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515921A8-436D-C52E-7BC6-94A8AA25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4F2BBD33-42C3-AB02-A506-E27F87995F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0393E8C5-B557-64F7-534B-72C39E48C3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1826EDD-CEFA-80A0-EE11-7DA9F8CEB8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3EFE5D2-E201-0D07-12BA-99C4246D80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6CAD6A8-C095-EF30-6845-A243599FB3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ورشة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الكتابة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53654BF0-9A4C-D4AE-19CA-6B7672711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B886BB-82BE-48A4-E684-5D7C1C2448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68" y="1508099"/>
            <a:ext cx="3487864" cy="53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299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ورشة ال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01- الإنتاج ال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16034</TotalTime>
  <Words>1154</Words>
  <Application>Microsoft Office PowerPoint</Application>
  <PresentationFormat>Affichage à l'écran (4:3)</PresentationFormat>
  <Paragraphs>271</Paragraphs>
  <Slides>34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34</vt:i4>
      </vt:variant>
    </vt:vector>
  </HeadingPairs>
  <TitlesOfParts>
    <vt:vector size="57" baseType="lpstr">
      <vt:lpstr>Dosis</vt:lpstr>
      <vt:lpstr>Microsoft Uighur</vt:lpstr>
      <vt:lpstr>Dosis Medium</vt:lpstr>
      <vt:lpstr>Wingdings</vt:lpstr>
      <vt:lpstr>Dosis SemiBold</vt:lpstr>
      <vt:lpstr>Calibri</vt:lpstr>
      <vt:lpstr>Arial</vt:lpstr>
      <vt:lpstr>Dosis ExtraBold</vt:lpstr>
      <vt:lpstr>Modern Love</vt:lpstr>
      <vt:lpstr>Aptos</vt:lpstr>
      <vt:lpstr>Calibri Light</vt:lpstr>
      <vt:lpstr>1_Thème Office</vt:lpstr>
      <vt:lpstr>01- نشاط اعتيادي</vt:lpstr>
      <vt:lpstr>2_01- ورشة القراءة</vt:lpstr>
      <vt:lpstr>4_01- الإنتاج الكتابي</vt:lpstr>
      <vt:lpstr>2_Thème Office</vt:lpstr>
      <vt:lpstr>3_Thème Office</vt:lpstr>
      <vt:lpstr>1_Env-Enseignant</vt:lpstr>
      <vt:lpstr>3_Env-Enseignant</vt:lpstr>
      <vt:lpstr>1_الصـــرف والتحويل</vt:lpstr>
      <vt:lpstr>1_05- اختتام الحصة</vt:lpstr>
      <vt:lpstr>2_05- اختتام الحصة</vt:lpstr>
      <vt:lpstr>2_01- نشاط اعتيادي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نواصل خلال هذه الحصة نشاط يومياتي في الكتابة.</vt:lpstr>
      <vt:lpstr>من يقرأ الوضعية؟ أكتبوا فقرة بسيطة مناسبة للوضعية التالية. معكم 7 دقائق .</vt:lpstr>
      <vt:lpstr> من يقرأ انتاجه؟.</vt:lpstr>
      <vt:lpstr>الفائزون بنجمة الكتابة هم ........................................................................... </vt:lpstr>
      <vt:lpstr>ورشة القراءة – الحصة 4 </vt:lpstr>
      <vt:lpstr>نواصل قراءة قصيدة " لنتعاون..."</vt:lpstr>
      <vt:lpstr>سيقرأ كل واحد منكم  جزءا من القصيدة قراءة شعرية معبرة. الآخرون يتتبعون. من يقرأ؟</vt:lpstr>
      <vt:lpstr>أجيبوا عن الأسئلة التالية من خلال بطاقة تعريف الشاعر. (نشاط تفاعلي)</vt:lpstr>
      <vt:lpstr>تتضمن القصيدة ستة مقاطع. يقرأ كل واحد منكم مقطعا قراءة شعرية سليمة.</vt:lpstr>
      <vt:lpstr>أربطوا كل مقطع بمعناه المناسب. أنجزوا النشاط على دفاتركم. عمل فردي</vt:lpstr>
      <vt:lpstr>سامر بين الصفوف لمساعدكم.</vt:lpstr>
      <vt:lpstr>نصحح. من يقرا جوابه؟ هل انتم متفقون؟</vt:lpstr>
      <vt:lpstr>صححوا.</vt:lpstr>
      <vt:lpstr> الآن أجيبوا عن السؤالين في كراساتكم . عمل فردي</vt:lpstr>
      <vt:lpstr>سامر بين الصفوف لمساعدتكم.</vt:lpstr>
      <vt:lpstr>نصحح . من يقرأ جوابه؟ من يقترح جوابا آخر؟</vt:lpstr>
      <vt:lpstr>ورشة الكتابة - الإنتاج الكتابي </vt:lpstr>
      <vt:lpstr>سأوزع عليكم أوراق التحرير.</vt:lpstr>
      <vt:lpstr>لنتذكر بعض معايير التصحيح و الكتابة. من يقرأ إنتاجه؟</vt:lpstr>
      <vt:lpstr>سأمنحكم فرصة لتصحيح أخطائكم.</vt:lpstr>
      <vt:lpstr>الآن سنشتغل جماعيا على إنتاج نص توجيهي  مع احترام التصميم الذي تدربنا عليه ( نشاط تفاعلي على السبورة).</vt:lpstr>
      <vt:lpstr>دوّنوا النص على كراساتكم  الصفحة 117 قصد استثماره في الحصص القادمة. من يقرأ؟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162</cp:revision>
  <dcterms:created xsi:type="dcterms:W3CDTF">2023-09-20T21:35:22Z</dcterms:created>
  <dcterms:modified xsi:type="dcterms:W3CDTF">2026-04-14T11:22:45Z</dcterms:modified>
</cp:coreProperties>
</file>