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0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1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54" r:id="rId9"/>
    <p:sldMasterId id="2147483878" r:id="rId10"/>
    <p:sldMasterId id="2147483893" r:id="rId11"/>
    <p:sldMasterId id="2147483918" r:id="rId12"/>
  </p:sldMasterIdLst>
  <p:notesMasterIdLst>
    <p:notesMasterId r:id="rId63"/>
  </p:notesMasterIdLst>
  <p:sldIdLst>
    <p:sldId id="2147482779" r:id="rId13"/>
    <p:sldId id="2147482604" r:id="rId14"/>
    <p:sldId id="2147482469" r:id="rId15"/>
    <p:sldId id="2147482697" r:id="rId16"/>
    <p:sldId id="2147482618" r:id="rId17"/>
    <p:sldId id="2147482716" r:id="rId18"/>
    <p:sldId id="2147482470" r:id="rId19"/>
    <p:sldId id="2147482477" r:id="rId20"/>
    <p:sldId id="2147482480" r:id="rId21"/>
    <p:sldId id="2147482483" r:id="rId22"/>
    <p:sldId id="2147482481" r:id="rId23"/>
    <p:sldId id="2147482790" r:id="rId24"/>
    <p:sldId id="2147482791" r:id="rId25"/>
    <p:sldId id="2147482482" r:id="rId26"/>
    <p:sldId id="2147482708" r:id="rId27"/>
    <p:sldId id="2147482485" r:id="rId28"/>
    <p:sldId id="2147482735" r:id="rId29"/>
    <p:sldId id="2147482738" r:id="rId30"/>
    <p:sldId id="2147482762" r:id="rId31"/>
    <p:sldId id="2147482739" r:id="rId32"/>
    <p:sldId id="2147482780" r:id="rId33"/>
    <p:sldId id="2147482741" r:id="rId34"/>
    <p:sldId id="2147482742" r:id="rId35"/>
    <p:sldId id="2147482712" r:id="rId36"/>
    <p:sldId id="2147482487" r:id="rId37"/>
    <p:sldId id="2147482486" r:id="rId38"/>
    <p:sldId id="2147482781" r:id="rId39"/>
    <p:sldId id="2147482783" r:id="rId40"/>
    <p:sldId id="2147482782" r:id="rId41"/>
    <p:sldId id="2147482784" r:id="rId42"/>
    <p:sldId id="2147482785" r:id="rId43"/>
    <p:sldId id="2147482767" r:id="rId44"/>
    <p:sldId id="2147482786" r:id="rId45"/>
    <p:sldId id="2147482724" r:id="rId46"/>
    <p:sldId id="2147482787" r:id="rId47"/>
    <p:sldId id="2147482756" r:id="rId48"/>
    <p:sldId id="2147482492" r:id="rId49"/>
    <p:sldId id="2147482496" r:id="rId50"/>
    <p:sldId id="2147482497" r:id="rId51"/>
    <p:sldId id="2147482788" r:id="rId52"/>
    <p:sldId id="2134807111" r:id="rId53"/>
    <p:sldId id="2147482776" r:id="rId54"/>
    <p:sldId id="2147482789" r:id="rId55"/>
    <p:sldId id="2147482715" r:id="rId56"/>
    <p:sldId id="2147482499" r:id="rId57"/>
    <p:sldId id="2147482777" r:id="rId58"/>
    <p:sldId id="2147482501" r:id="rId59"/>
    <p:sldId id="2147482729" r:id="rId60"/>
    <p:sldId id="2147482502" r:id="rId61"/>
    <p:sldId id="2147482634" r:id="rId62"/>
  </p:sldIdLst>
  <p:sldSz cx="9144000" cy="6858000" type="screen4x3"/>
  <p:notesSz cx="6858000" cy="9144000"/>
  <p:embeddedFontLs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</p:embeddedFont>
    <p:embeddedFont>
      <p:font typeface="Dosis SemiBold" pitchFamily="2" charset="0"/>
      <p:bold r:id="rId68"/>
    </p:embeddedFont>
    <p:embeddedFont>
      <p:font typeface="Microsoft Uighur" panose="02000000000000000000" pitchFamily="2" charset="-78"/>
      <p:regular r:id="rId69"/>
      <p:bold r:id="rId70"/>
    </p:embeddedFont>
    <p:embeddedFont>
      <p:font typeface="Modern Love" panose="04090805081005020601" pitchFamily="82" charset="0"/>
      <p:regular r:id="rId7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F3EEE8"/>
    <a:srgbClr val="0097B2"/>
    <a:srgbClr val="70B1B6"/>
    <a:srgbClr val="7FB9BE"/>
    <a:srgbClr val="1E3F48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font" Target="fonts/font3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font" Target="fonts/font4.fntdata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font" Target="fonts/font7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font" Target="fonts/font2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646145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4229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91186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2408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625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5186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3674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56671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17232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7053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2180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69739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0001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73930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41073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0337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433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36786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3189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6129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97333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500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21968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image" Target="../media/image14.jpg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3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  <p:sldLayoutId id="21474838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22.gif"/><Relationship Id="rId5" Type="http://schemas.openxmlformats.org/officeDocument/2006/relationships/image" Target="../media/image33.png"/><Relationship Id="rId10" Type="http://schemas.openxmlformats.org/officeDocument/2006/relationships/image" Target="../media/image41.png"/><Relationship Id="rId4" Type="http://schemas.openxmlformats.org/officeDocument/2006/relationships/image" Target="../media/image39.sv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9.xml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microsoft.com/office/2007/relationships/hdphoto" Target="../media/hdphoto10.wdp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43.png"/><Relationship Id="rId9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2.gif"/><Relationship Id="rId4" Type="http://schemas.openxmlformats.org/officeDocument/2006/relationships/image" Target="../media/image33.png"/><Relationship Id="rId9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C8FA02-85F3-EE47-AADF-E736793D0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7" b="358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59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الرابع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– الحصة 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– الحصة 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</a:t>
            </a:r>
            <a:endParaRPr lang="ar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5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endParaRPr lang="fr-FR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التراكيب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أدوات اللغة – الفعل المضارع المجزوم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79918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لنتعاون ..  – الفهم و التذوق.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0731" y="3380220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القراءة – الحصة 3 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237733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المفعول لأجله.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855907" y="4668066"/>
            <a:ext cx="1702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</a:t>
            </a:r>
            <a:r>
              <a:rPr lang="fr-MA"/>
              <a:t>- 03</a:t>
            </a:r>
            <a:r>
              <a:rPr lang="ar-MA" dirty="0"/>
              <a:t>ورشة </a:t>
            </a:r>
            <a:r>
              <a:rPr lang="ar-MA"/>
              <a:t>الكتابة </a:t>
            </a:r>
            <a:r>
              <a:rPr lang="ar-MA" dirty="0"/>
              <a:t>– التراكيب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الفعل المضارع المجزوم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و تذوق مضمون نص شعري 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توظيف المفعول لأجله.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noProof="0" dirty="0">
                <a:cs typeface="Microsoft Uighur" panose="02000000000000000000" pitchFamily="2" charset="-78"/>
              </a:rPr>
              <a:t>أدوات اللغة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2" y="2188580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97D1535-B0D6-49FD-604F-6FFD2817CE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5BABD-C9D6-8F99-DCEB-0B57BAF9F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B6161-995F-C049-6CA2-E60C180053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EBA5-A1CA-FF54-6F2F-50C62305D9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38E5-B04B-0E6D-F841-0325F93272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ECD0BF-6095-DE98-6B19-D9887C6E5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27576-9B77-20A2-198C-600BC8B17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36B61-B3FA-EC9D-9FD7-3F25596A9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7FD83-C54B-E01D-51F2-FD409EBA4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0129" y="2150680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جديد من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أدوات اللغة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0907D2-327F-F721-0071-F75C96131007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ﭐللُّ</a:t>
            </a:r>
            <a:r>
              <a:rPr lang="ar-MA" sz="6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غَةِ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EAAEF-D2EC-6D42-8D5B-134CEC9C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 هذه الحصة سنعيد استثمار الفعل المضارع المجزوم.</a:t>
            </a:r>
            <a:endParaRPr lang="fr-FR" sz="18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0A4D2C9-DE76-6D87-2744-3021A4F5C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6E31AD-4462-C868-F895-E393B94A42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BA3F3-3BFA-666D-A064-FBD87D2873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E238DD-609B-106C-FDB1-D36FC7DB7F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A12B3D-1FD5-7107-7A71-5CC0041624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568ACE7-8632-317D-C59A-26C841BB34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FE21F5-7753-5570-04CF-592965DE22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E5F2B0-0E8F-5518-9813-516D490532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96DE2C10-F8A4-6ACF-62DF-9167839EA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892BCC-27DE-74E4-FF31-AD084F3127D1}"/>
              </a:ext>
            </a:extLst>
          </p:cNvPr>
          <p:cNvSpPr txBox="1"/>
          <p:nvPr/>
        </p:nvSpPr>
        <p:spPr>
          <a:xfrm>
            <a:off x="1920630" y="2662967"/>
            <a:ext cx="5551743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اَلْفِعْلُ </a:t>
            </a:r>
            <a:r>
              <a:rPr kumimoji="0" lang="ar-MA" sz="6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ﭐلْمُضارِعُ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</a:t>
            </a:r>
            <a:r>
              <a:rPr lang="ar-MA" sz="6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ْمَجْزومُ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3BD9FA-F14C-7E43-C84B-99AAFF4C1583}"/>
              </a:ext>
            </a:extLst>
          </p:cNvPr>
          <p:cNvSpPr txBox="1"/>
          <p:nvPr/>
        </p:nvSpPr>
        <p:spPr>
          <a:xfrm>
            <a:off x="5877570" y="4681901"/>
            <a:ext cx="2321267" cy="1140143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لَمْ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يَفْتَـــ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حْ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3423699-F459-B4CB-D03B-9E99A4675693}"/>
              </a:ext>
            </a:extLst>
          </p:cNvPr>
          <p:cNvSpPr txBox="1"/>
          <p:nvPr/>
        </p:nvSpPr>
        <p:spPr>
          <a:xfrm>
            <a:off x="3411366" y="4681900"/>
            <a:ext cx="2321267" cy="1140143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لِـــ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فْتَـــ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حْ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2E848F-302E-DE12-8127-B536B79138C9}"/>
              </a:ext>
            </a:extLst>
          </p:cNvPr>
          <p:cNvSpPr txBox="1"/>
          <p:nvPr/>
        </p:nvSpPr>
        <p:spPr>
          <a:xfrm>
            <a:off x="549508" y="4679833"/>
            <a:ext cx="2321267" cy="1140143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تَفْتَـــ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حْ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858066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3C1C-E5BF-B6C2-D040-8709FEF85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82722A-55CE-034F-996F-633DA188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دفاتركم .أكتبوا جملا وفق التوجيهات التالية. معكم 7 دقائق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72FC32D-5F92-6763-81B1-24B6A0E4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9E0585-C52C-C5D9-C2E4-8A57D3A234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D6A5F5-5D2E-9F05-583D-415C3777C7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D43424-C2F2-8583-D851-F668C6C0E8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D1B066-FBC7-C512-0CE5-691295198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83B6CF-CACA-D234-4597-595965DFAB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56E91A-CEC6-2FCE-959A-E930D9486B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7DFEBD-01E1-6DAF-F4BB-3D2EBC7F94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3578D6-206E-1DF6-0837-D9BFCC997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0C0A625-59F0-5F7A-E911-85F6181ACC7F}"/>
              </a:ext>
            </a:extLst>
          </p:cNvPr>
          <p:cNvSpPr txBox="1"/>
          <p:nvPr/>
        </p:nvSpPr>
        <p:spPr>
          <a:xfrm>
            <a:off x="6142440" y="2634443"/>
            <a:ext cx="2659865" cy="2866192"/>
          </a:xfrm>
          <a:prstGeom prst="roundRect">
            <a:avLst>
              <a:gd name="adj" fmla="val 6229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جُمْلَتانِ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بِـﭐسْتِعْمالِ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لَمْ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لِنَفْيِ ما لَمْ يَقَعْ.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941EF6-AC21-D003-6185-5DEDEE306B6F}"/>
              </a:ext>
            </a:extLst>
          </p:cNvPr>
          <p:cNvSpPr txBox="1"/>
          <p:nvPr/>
        </p:nvSpPr>
        <p:spPr>
          <a:xfrm>
            <a:off x="3302194" y="2634443"/>
            <a:ext cx="2659865" cy="2866192"/>
          </a:xfrm>
          <a:prstGeom prst="roundRect">
            <a:avLst>
              <a:gd name="adj" fmla="val 6229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جُمْلَتانِ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بِـﭐسْتِعْمالِ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لامِ ﭐلْأمْرِ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لِتَوْجيهِ ﭐلْآخَرينَ.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A96907-C42F-27A0-E967-F32C440CF8DD}"/>
              </a:ext>
            </a:extLst>
          </p:cNvPr>
          <p:cNvSpPr txBox="1"/>
          <p:nvPr/>
        </p:nvSpPr>
        <p:spPr>
          <a:xfrm>
            <a:off x="461948" y="2634443"/>
            <a:ext cx="2659865" cy="2866192"/>
          </a:xfrm>
          <a:prstGeom prst="roundRect">
            <a:avLst>
              <a:gd name="adj" fmla="val 6229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جُمْلَتانِ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بِـﭐسْتِعْمالِ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ﭐلنّاهِيَةُ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لِلنَّهْيِ عَنْ شَيْءٍ.</a:t>
            </a:r>
          </a:p>
        </p:txBody>
      </p:sp>
    </p:spTree>
    <p:extLst>
      <p:ext uri="{BB962C8B-B14F-4D97-AF65-F5344CB8AC3E}">
        <p14:creationId xmlns:p14="http://schemas.microsoft.com/office/powerpoint/2010/main" val="143439417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45968-ED0B-1B73-FA19-6F15B7667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8A4DBF-0C2E-9E2B-5693-C78A4A3C9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5C6D0C-1390-A932-070B-CE7C98659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EF25ACA-4FD3-9FA1-398D-0813C7D27C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38DECDC-1F09-9ADE-327F-EE7919DEF1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CD38BE0-005C-828F-68CD-A7CEECA4F1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A3F05AF-7F62-82A4-E2A4-947C3A2144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0BAA2E-6C77-CAA7-B95E-83E73B8123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8673DF1-CAF0-2BE4-E7BD-53CD86A0E2D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0F3BCF3-0F6F-08DE-89BF-4E224106D9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A09138B-7138-BE65-CBFC-6D43680274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64B76A9-74C3-6CFA-D329-F7AC1B7CBBC6}"/>
              </a:ext>
            </a:extLst>
          </p:cNvPr>
          <p:cNvSpPr txBox="1"/>
          <p:nvPr/>
        </p:nvSpPr>
        <p:spPr>
          <a:xfrm>
            <a:off x="6142440" y="2634443"/>
            <a:ext cx="2659865" cy="2866192"/>
          </a:xfrm>
          <a:prstGeom prst="roundRect">
            <a:avLst>
              <a:gd name="adj" fmla="val 6229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جُمْلَتانِ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بِـﭐسْتِعْمالِ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لَمْ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لِنَفْيِ ما لَمْ يَقَعْ.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2FA626C-B873-E260-9BAF-6C5CD08B18FA}"/>
              </a:ext>
            </a:extLst>
          </p:cNvPr>
          <p:cNvSpPr txBox="1"/>
          <p:nvPr/>
        </p:nvSpPr>
        <p:spPr>
          <a:xfrm>
            <a:off x="3302194" y="2634443"/>
            <a:ext cx="2659865" cy="2866192"/>
          </a:xfrm>
          <a:prstGeom prst="roundRect">
            <a:avLst>
              <a:gd name="adj" fmla="val 6229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جُمْلَتانِ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بِـﭐسْتِعْمالِ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لامِ ﭐلْأمْرِ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لِتَوْجيهِ ﭐلْآخَرينَ.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D581B36-6564-9DA6-DC2C-DDAE45174A3E}"/>
              </a:ext>
            </a:extLst>
          </p:cNvPr>
          <p:cNvSpPr txBox="1"/>
          <p:nvPr/>
        </p:nvSpPr>
        <p:spPr>
          <a:xfrm>
            <a:off x="461948" y="2634443"/>
            <a:ext cx="2659865" cy="2866192"/>
          </a:xfrm>
          <a:prstGeom prst="roundRect">
            <a:avLst>
              <a:gd name="adj" fmla="val 6229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جُمْلَتانِ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بِـﭐسْتِعْمالِ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ﭐلنّاهِيَةُ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لِلنَّهْيِ عَنْ شَيْءٍ.</a:t>
            </a:r>
          </a:p>
        </p:txBody>
      </p:sp>
    </p:spTree>
    <p:extLst>
      <p:ext uri="{BB962C8B-B14F-4D97-AF65-F5344CB8AC3E}">
        <p14:creationId xmlns:p14="http://schemas.microsoft.com/office/powerpoint/2010/main" val="358955557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793-1BB8-88DE-82B1-B08484E6C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AB6B9F3-E18D-2CAC-CBFA-39955AB33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إنتاجه؟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CA3AC9E-9626-570C-D882-19A7EC531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DD778CC-01D3-D4BE-B03F-2932B58FE1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863663B-2651-3906-E206-083B6B72B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04011E0-8DE6-9E3B-5B08-88239CC696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83692EA-0B17-B41B-14CB-0CB67D629E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91195C4-EBB1-41E3-60D9-ABF57578EB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BBE784-4AAB-5144-1D7F-E021058A25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6082A0-98BF-FA5F-E266-DAF08562CF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E081A58-5ED1-1E62-8350-6E4F5E998F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80476DA-0423-D1D6-3CF1-321858AE0F4A}"/>
              </a:ext>
            </a:extLst>
          </p:cNvPr>
          <p:cNvSpPr txBox="1"/>
          <p:nvPr/>
        </p:nvSpPr>
        <p:spPr>
          <a:xfrm>
            <a:off x="6142440" y="2634443"/>
            <a:ext cx="2659865" cy="2866192"/>
          </a:xfrm>
          <a:prstGeom prst="roundRect">
            <a:avLst>
              <a:gd name="adj" fmla="val 6229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جُمْلَتانِ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بِـﭐسْتِعْمالِ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لَمْ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لِنَفْيِ ما لَمْ يَقَعْ.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3EA1A9-29CA-E17A-CC67-B6AFBDCEDD9E}"/>
              </a:ext>
            </a:extLst>
          </p:cNvPr>
          <p:cNvSpPr txBox="1"/>
          <p:nvPr/>
        </p:nvSpPr>
        <p:spPr>
          <a:xfrm>
            <a:off x="3302194" y="2634443"/>
            <a:ext cx="2659865" cy="2866192"/>
          </a:xfrm>
          <a:prstGeom prst="roundRect">
            <a:avLst>
              <a:gd name="adj" fmla="val 6229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جُمْلَتانِ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بِـﭐسْتِعْمالِ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لامِ ﭐلْأمْرِ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لِتَوْجيهِ ﭐلْآخَرينَ.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5DA91FE-D640-6182-EE5B-8514B8E701F0}"/>
              </a:ext>
            </a:extLst>
          </p:cNvPr>
          <p:cNvSpPr txBox="1"/>
          <p:nvPr/>
        </p:nvSpPr>
        <p:spPr>
          <a:xfrm>
            <a:off x="461948" y="2634443"/>
            <a:ext cx="2659865" cy="2866192"/>
          </a:xfrm>
          <a:prstGeom prst="roundRect">
            <a:avLst>
              <a:gd name="adj" fmla="val 6229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جُمْلَتانِ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بِـﭐسْتِعْمالِ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ﭐلنّاهِيَةُ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لِلنَّهْيِ عَنْ شَيْءٍ.</a:t>
            </a:r>
          </a:p>
        </p:txBody>
      </p:sp>
    </p:spTree>
    <p:extLst>
      <p:ext uri="{BB962C8B-B14F-4D97-AF65-F5344CB8AC3E}">
        <p14:creationId xmlns:p14="http://schemas.microsoft.com/office/powerpoint/2010/main" val="246353066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97795-164E-34B1-BC0D-7637A9BD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F178590-741F-2F42-AAF9-5C0B3C4F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736B846-2B70-3FCD-B3AD-7A410BD97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AB7939-9FEA-732F-EDC7-98BB54624B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6831FE-B2BF-6305-C1A5-A2A81CE43E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F1DEEFF-1604-F869-8275-9130E0F953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206EC4-FE2C-2E2E-53D0-AC942D590F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E1905C-86D3-8396-D141-9E626C580C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5D2274-0CAA-D72E-BB8A-A6E1F881E3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9BD049-A701-8CB6-38C2-D743BEFA4EF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A28BD6B-40CF-3313-FBAA-4F13CF69C2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616868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65F3B82B-2B36-4C18-A035-FE4E352307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0A231A9-F42C-F864-16F0-CA5A50B71F17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325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3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لنتعاون...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- الفهم و التذوق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endParaRPr lang="a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906176" y="1807963"/>
            <a:ext cx="235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ورشة القراءة – الحصة 3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واحد منكم  جزءا  مع احترام قواعد القراءة المعبرة. انتبهوا للقافية. من يقرأ؟ تابعوا.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C967F-E8E7-D268-FFB5-6BFC6C5523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76C2C4-F60D-3BB2-744B-F99812CF0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7C61EA-AFFB-22FC-4295-A974E2B9A7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706" y="1482586"/>
            <a:ext cx="3504497" cy="537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9EE2B-D3FA-13C6-C8E2-9B28C833E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2718253-6268-915A-5560-F9FE125B91FE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C2D0885-538F-1989-6982-E036798A7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في كراساتكم. أجيبوا عن الأسئلة التالية. عمل ثنائي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6F1729C-E13E-D727-A5CC-3F7B40C9CE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6BDF88-5A21-F104-6FB8-6297EC402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2EF01B9-4EF4-14C0-358E-DA978E3D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2371648-F234-FC66-D469-7A172A3CFC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E0868E6-CBB6-90C7-2E56-2895733BDC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DEDE7A-AA73-031D-3764-C021F3E43A3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78445F-7ADD-2881-711C-98AFFE3A46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884759-9BFA-3BDB-7CD4-062CD35823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C4DF32F9-1417-6173-B740-8A0D82BFFA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29904D-5C81-8A96-C3DD-3EFABD818B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845" y="2621026"/>
            <a:ext cx="8230053" cy="30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8514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33013-ED3D-CA92-7560-80F040240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5385C7F-58C9-4AEC-14D7-4CF592D2334F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E4BA541-7ECE-336B-B1D1-FB51811C3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EA40949-D709-15FD-2D61-AD15CE1CD9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4C81C26-A106-B5C1-88A6-DD29B72C3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F08E839-3D77-BAE1-D56F-FBE68BD264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883E3CB-C8C4-B676-24A0-D4B2389B5C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353918E-C0D9-CFF7-656B-C66D273AFB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373F5A-8D18-4BB0-395A-14286EE571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C7D271-0FD9-CA82-E01B-8FE01D700F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631010-0D82-AB04-2F3B-78281A132E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1" name="Espace réservé pour une image  5">
            <a:extLst>
              <a:ext uri="{FF2B5EF4-FFF2-40B4-BE49-F238E27FC236}">
                <a16:creationId xmlns:a16="http://schemas.microsoft.com/office/drawing/2014/main" id="{F0C00DE0-737E-21F3-FAFA-B3D9110A04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D67CB0-7EF8-034C-6139-FE75A54D41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845" y="2621026"/>
            <a:ext cx="8230053" cy="30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869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BB0B3-CA70-0088-57C0-33E8168F0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34B4A90-87AE-71C8-62C9-D6AC7ACFC24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B7375FF7-83DB-459B-3941-3B8034232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هل أنتم متفقون؟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DF9AA06-4C7A-9B2A-2844-8EC1614BFB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BFB10A-DF69-13F0-7B48-C9FB9D1DD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B81E1A0-81A0-C963-A0CA-51212BA4A6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E062653-6298-F871-9646-503902F0C8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EEFE689-CC41-6785-745C-21E15A2542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D849E4-C63B-1E20-7F23-19A68709D6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58AB08-F55D-4857-CAF8-0F1AEE1356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A528830-33A9-41D6-F4E8-4CF9ED3EFF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1" name="Espace réservé pour une image  5">
            <a:extLst>
              <a:ext uri="{FF2B5EF4-FFF2-40B4-BE49-F238E27FC236}">
                <a16:creationId xmlns:a16="http://schemas.microsoft.com/office/drawing/2014/main" id="{FC8F922F-52FB-85AC-28BF-FD3CB2BC3A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CC45F31-3F78-03A2-DDFE-C938E19ABC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845" y="2621026"/>
            <a:ext cx="8230053" cy="30842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990425-0B36-37D6-D870-478BC65A3865}"/>
              </a:ext>
            </a:extLst>
          </p:cNvPr>
          <p:cNvSpPr txBox="1"/>
          <p:nvPr/>
        </p:nvSpPr>
        <p:spPr>
          <a:xfrm>
            <a:off x="620790" y="3429000"/>
            <a:ext cx="7902420" cy="735270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يُدْرِكُ ٱلْإِنْسانُ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ٱلْمَجْدَ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وَٱلرَّغَدَ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بِٱلِاتِّحادِ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وَٱلتَّضامُنِ.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3540D5-87FF-CC6A-2546-D2C6935D73B1}"/>
              </a:ext>
            </a:extLst>
          </p:cNvPr>
          <p:cNvSpPr txBox="1"/>
          <p:nvPr/>
        </p:nvSpPr>
        <p:spPr>
          <a:xfrm>
            <a:off x="620790" y="4236974"/>
            <a:ext cx="7902420" cy="735270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ٱلْحَشَرَتانِ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ٱللَّتانِ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ذَكَرَهُما ٱلشّاعِرُ هُما : اَلنَّمْلُ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وَٱلنَّحْلُ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173975-26E2-1EFE-A65B-45D50285EC5B}"/>
              </a:ext>
            </a:extLst>
          </p:cNvPr>
          <p:cNvSpPr txBox="1"/>
          <p:nvPr/>
        </p:nvSpPr>
        <p:spPr>
          <a:xfrm>
            <a:off x="620790" y="5043498"/>
            <a:ext cx="8021764" cy="1374636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يَشْعُرُ ٱلشّاعِرُ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بِٱلسَّعادَةِ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حينَ يَرى سَعادَةَ ٱلْآخَرينَ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وَٱبْتِسامَةَ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ٱلْقُلوبِ في عُيونِهِمْ.</a:t>
            </a:r>
          </a:p>
        </p:txBody>
      </p:sp>
    </p:spTree>
    <p:extLst>
      <p:ext uri="{BB962C8B-B14F-4D97-AF65-F5344CB8AC3E}">
        <p14:creationId xmlns:p14="http://schemas.microsoft.com/office/powerpoint/2010/main" val="260815348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E04CE-9C14-75B3-A410-2396A2FD1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AD3FD38-6698-D9D5-15F3-0F8960F77F4F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D5851EF-5ABA-6664-0375-159F625D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بإنجاز أنشطة التذوق.  أحيبوا عن السؤال الأول– عمل فردي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EFBFB79-C968-F683-E9CB-906CB4DD02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9527019-4AE3-860D-D4C4-A7A03780E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9CA52B3-6157-268D-F857-828119EE3E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1514F92-8773-36F2-A1E2-EE9FCBF3E8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DD1110-E8F3-E66A-92D9-26B19215A4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09662A-FB92-3949-98DE-54FE00F2D1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A2BAB0-E85B-E16F-C9EA-3CD83FDDC6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8B95B7-490B-137C-5F5C-7866515D51D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4988DD31-7CF8-7193-64EC-213A93AA00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6DF9D0-8CF0-C9E6-4FAC-9BAA1E1605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739" y="2612572"/>
            <a:ext cx="7925410" cy="198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8758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25C69-4936-E4BB-4D9D-9B3C548EA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A941C35-BA1A-F555-98A8-E3511A95BDBF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EAD0B13F-7BBA-8C4F-2029-575396409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0843D8D-08E5-B81D-DADA-4AC99905BC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436C5DE-6D28-91C4-62BB-E66D08237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9E90C0C-B8A2-4A98-7DFE-62AA7F16E3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A1322E7-FC46-81F6-1859-7A11DB5556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6D017A9-FB99-2560-4E4D-67462DBA19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6D8ADD-B41E-4B56-964C-B39CCF3416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4D26B4-D9E4-A8A8-9DD6-10D1434A17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9F076D-5D1C-6090-4944-757401A125B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F4B4ACF3-0302-5008-A776-78C443E65D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D3491D-68B9-97D5-4893-41C0E41730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739" y="2612572"/>
            <a:ext cx="7925410" cy="198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445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6B0D7-516E-2AE8-741F-DD0472610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67929A6-AB8A-FD61-B97F-F0BE3C6951F8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589A0AB2-5451-25C5-F1BC-1A2D7E35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: من يقرأ جوابه؟ هل أنتم متفقون؟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EBFA464-490D-EE40-4133-B1F673AB27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8C5D99-2432-1AAA-D0DC-B5963B841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B684534-B637-E7AD-1D1B-D85F5221D0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B8AE362-EEDA-37DF-CA62-352A5BFD80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861A1EB-E279-2169-3BA1-A134813D5F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BB9AC16-F156-26CB-2DDA-B7B54F7165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7061A2C-A86C-5853-19E8-FE4E20D4EA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C31A1E-91B1-0850-6DAF-B2BE93A0734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C14AE540-20C3-A532-1D96-71C9FBEEE7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66C16E-7BE8-350E-188C-374EB8CF02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739" y="2612572"/>
            <a:ext cx="7925410" cy="198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2946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5E687-8A8C-E685-1907-4158D1A9C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E9E1C96-9E59-BA3F-C0B5-EFCC22683BC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E68C428C-3DAE-5DFC-566E-D4931771C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71C3B29-EEC9-9A45-59B8-88D012E402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5DFCE11-D701-6500-41A4-3E374FD72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EC3571-FFE3-0724-1E79-788F92BFBE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3CE811-99E9-33B1-F4F2-FA05D8523D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FF7C2FC-6138-C321-2F73-06A7D21CBB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C71FF17-0615-CA83-7FDF-B0B6FE3E36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9C3284F-6A94-430A-3563-D7967AB219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9135A42-D457-6F98-7682-7B0749F75F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84530A8A-4DB5-2F12-FA35-08AFE367C8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F7CFB2-6399-7558-0C66-FEF6206E23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945" y="3013789"/>
            <a:ext cx="7925410" cy="198742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E52D2AA-00A5-0624-C672-06D23074F313}"/>
              </a:ext>
            </a:extLst>
          </p:cNvPr>
          <p:cNvSpPr txBox="1"/>
          <p:nvPr/>
        </p:nvSpPr>
        <p:spPr>
          <a:xfrm>
            <a:off x="422071" y="3461657"/>
            <a:ext cx="5340977" cy="607397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فَلَيْسَ بِأخْذٍ يَكونُ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ﭐلثَّراءْ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       وَلَكِنْ بِبَذْلٍ تَصيرُ غنيّا.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B3F669-92E8-718D-2C49-B535A34500F6}"/>
              </a:ext>
            </a:extLst>
          </p:cNvPr>
          <p:cNvSpPr txBox="1"/>
          <p:nvPr/>
        </p:nvSpPr>
        <p:spPr>
          <a:xfrm>
            <a:off x="200286" y="3927734"/>
            <a:ext cx="5562762" cy="607397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عَلى نَهْجِ دينٍ نَشَأتُ وَخُلْقٍ        أمُدُّ يَدَ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ﭐلْعَوْنِ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لِلْمُعْدِمينا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6608ED-F24D-950F-3793-A73EEAC23990}"/>
              </a:ext>
            </a:extLst>
          </p:cNvPr>
          <p:cNvSpPr txBox="1"/>
          <p:nvPr/>
        </p:nvSpPr>
        <p:spPr>
          <a:xfrm>
            <a:off x="1047421" y="4889632"/>
            <a:ext cx="5562762" cy="1118890"/>
          </a:xfrm>
          <a:prstGeom prst="roundRect">
            <a:avLst>
              <a:gd name="adj" fmla="val 7061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فَهُبُّوا جَميعاً لِأَزْكى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ﭐلْمَشاتِلْ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    لِنزْرَعَ خَيْراً بِأَرْضِ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ﭐلْكِرامِ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لَنا وَطنٌ حَافِلٌ بِالفَضائِلْ         لِنَحْيا بِهِ في أَتَمِّ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ﭐنْسِجامِ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160936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التراكيب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المفعول لأجله.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ورشة الكتابة </a:t>
            </a:r>
            <a:r>
              <a:rPr lang="fr-MA" sz="2800" dirty="0"/>
              <a:t>-</a:t>
            </a:r>
            <a:r>
              <a:rPr lang="ar-MA" sz="2800" dirty="0"/>
              <a:t> </a:t>
            </a:r>
            <a:r>
              <a:rPr lang="ar-MA" sz="2800" dirty="0">
                <a:latin typeface="Microsoft Uighur" panose="02000000000000000000" pitchFamily="2" charset="-78"/>
              </a:rPr>
              <a:t>التراكيب</a:t>
            </a:r>
            <a:endParaRPr lang="ar-MA" sz="28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163" y="121682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828269"/>
            <a:ext cx="718267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التراكيب. ستتعرفون خلالها على المفعول لأجله و توظفونه لإنتاج جمل مفيدة.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020B9-5DA8-5B84-A105-B5EAC6C3F8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8F1478-5F6E-6B6E-806C-DFD9D926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A1615AB-CC4E-97A1-22AE-13B58B5AFA9A}"/>
              </a:ext>
            </a:extLst>
          </p:cNvPr>
          <p:cNvSpPr/>
          <p:nvPr/>
        </p:nvSpPr>
        <p:spPr>
          <a:xfrm>
            <a:off x="1181205" y="3537284"/>
            <a:ext cx="696704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اَلْمَفْعولُ لِأَجْلِهِ.</a:t>
            </a:r>
            <a:endParaRPr lang="fr-MA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99B6F-AE5D-11EC-8CD1-38CC3D7AC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883D6D4-1C08-5244-B64A-A66662EE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الجملة تتضمن مفعولا لأجله. من يقرأ 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42F1C84-8483-211D-B30B-F0EAE1EBC0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0B44318-3F8C-E3E8-101E-A2197A54EA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21DF8D-B733-4792-3E0F-70A0A3600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910D0A-D6A6-6362-E0DA-E2829A1132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98E9CD2-DB1C-2AA0-130D-FFE2AE022A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E271E9-D8D6-2E68-7474-1003ABDDA2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7DBAE7-0D7A-88F8-81F6-7F734E2CC9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A424606-D76F-B505-1B86-2321658E2F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7F01053D-E607-4B30-5789-425EE2AD92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8123F65-1139-9F5D-8B47-4605D3E0AE1C}"/>
              </a:ext>
            </a:extLst>
          </p:cNvPr>
          <p:cNvSpPr/>
          <p:nvPr/>
        </p:nvSpPr>
        <p:spPr>
          <a:xfrm>
            <a:off x="559837" y="3537284"/>
            <a:ext cx="8265076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غادَرَ ٱلشّابُّ قَرْيَتَهُ طَلَباً لِلْعِلْمِ.</a:t>
            </a:r>
          </a:p>
        </p:txBody>
      </p:sp>
    </p:spTree>
    <p:extLst>
      <p:ext uri="{BB962C8B-B14F-4D97-AF65-F5344CB8AC3E}">
        <p14:creationId xmlns:p14="http://schemas.microsoft.com/office/powerpoint/2010/main" val="42249424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634C7-0481-6C9D-86A8-CCA18FC97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48CD270-E27A-4121-0B78-8CEEFEC18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المفعول لأجله في هذه الجملة هو : طلبا. يأتي مصدرا منصوبا و يبين سبب وقوع الفعل.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F4F6275-AF02-B041-B20F-F45845CE32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E384F96-C017-1183-4670-C5C4E479E2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6823331-E529-0FAB-0FD4-C9AC6AB33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2E09B64-D45C-3F37-24D0-0A17073D2D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462E041-68F3-B497-E2D4-ADB8345146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B53ADA-4EF3-64A5-E6F3-225CA7261BC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73F86F-F183-A0EE-4B1E-DE1B4435907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B578BD0-C3C7-3D48-F315-A1CB50140A0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C2E7F5E-C1BC-2DB8-007B-26F677954C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C936CA5-6E64-6E4D-22E1-CFBB49381CF3}"/>
              </a:ext>
            </a:extLst>
          </p:cNvPr>
          <p:cNvSpPr/>
          <p:nvPr/>
        </p:nvSpPr>
        <p:spPr>
          <a:xfrm>
            <a:off x="439462" y="2766526"/>
            <a:ext cx="8265076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غادَرَ ٱلشّابُّ قَرْيَتَهُ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طَلَباً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لِلْعِلْمِ.</a:t>
            </a:r>
          </a:p>
        </p:txBody>
      </p:sp>
      <p:sp>
        <p:nvSpPr>
          <p:cNvPr id="3" name="Flèche : virage 2">
            <a:extLst>
              <a:ext uri="{FF2B5EF4-FFF2-40B4-BE49-F238E27FC236}">
                <a16:creationId xmlns:a16="http://schemas.microsoft.com/office/drawing/2014/main" id="{5DAB57C8-A1D2-BAFB-5A98-5EDC1EE26842}"/>
              </a:ext>
            </a:extLst>
          </p:cNvPr>
          <p:cNvSpPr/>
          <p:nvPr/>
        </p:nvSpPr>
        <p:spPr>
          <a:xfrm rot="5400000" flipH="1" flipV="1">
            <a:off x="3010739" y="3962028"/>
            <a:ext cx="980072" cy="412950"/>
          </a:xfrm>
          <a:prstGeom prst="ben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1FDEE51-3D3A-ACEB-3356-A152D60ACE15}"/>
              </a:ext>
            </a:extLst>
          </p:cNvPr>
          <p:cNvSpPr/>
          <p:nvPr/>
        </p:nvSpPr>
        <p:spPr>
          <a:xfrm>
            <a:off x="3707251" y="4135667"/>
            <a:ext cx="508455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غادَرَ ٱلشّابُّ قَرْيَتَهُ؟</a:t>
            </a:r>
          </a:p>
        </p:txBody>
      </p:sp>
    </p:spTree>
    <p:extLst>
      <p:ext uri="{BB962C8B-B14F-4D97-AF65-F5344CB8AC3E}">
        <p14:creationId xmlns:p14="http://schemas.microsoft.com/office/powerpoint/2010/main" val="396074913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94B5E-4130-292D-EF54-1EC61D608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7C98AE8-CDCA-7A3A-68A3-7C932310F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ستتعرفون خطوات توظيف المفعول لأجله في هذه الجملة. من يقرأ؟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F5BB493-ED33-CCC0-BBA5-05499471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750DD65-6478-03BC-2565-623011A33E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D3A54CF-18E6-CAC7-0654-F60B18F2F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BBB34CD-EE43-AD25-43EB-00C6CEDB49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0B7D56D-50D8-E6EF-4778-1C11257F89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45E43E-B082-C8D4-F23B-666C741A1D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02E2538-3C38-B936-FE03-3E17FF3D23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EAF7CD-E0FA-6785-9CF7-AB354C4BEE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3EBEB3DC-8D3A-41D6-9880-6D7FCDC69B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2C05B55-1737-C730-B88E-6233AE4E584D}"/>
              </a:ext>
            </a:extLst>
          </p:cNvPr>
          <p:cNvSpPr/>
          <p:nvPr/>
        </p:nvSpPr>
        <p:spPr>
          <a:xfrm>
            <a:off x="439462" y="3429000"/>
            <a:ext cx="8265076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تَطيرُ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ٱلنَّحْلَةُ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زَهْرَةٍ لِزَهْرَةٍ.</a:t>
            </a:r>
          </a:p>
        </p:txBody>
      </p:sp>
    </p:spTree>
    <p:extLst>
      <p:ext uri="{BB962C8B-B14F-4D97-AF65-F5344CB8AC3E}">
        <p14:creationId xmlns:p14="http://schemas.microsoft.com/office/powerpoint/2010/main" val="125409463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81294-654C-EB14-845B-1C151F6B7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A0C034D-E4FD-CC77-1C11-34C43CC26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: أحدد الفعل في الجملة.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B8B65C3-B33C-6DE7-5619-EDB812A4EB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9DD8D76-4BCB-A50E-21BD-4CB3CA63F3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462D4FD-8B80-4A03-66A0-9331E22AF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5A23E39-017A-3B83-7BD8-F575543C61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C4FCD78-2761-C239-0B82-DD593B28A5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1B9D101-4E8C-A79B-2EB3-458E9D8776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A5CAC4-7F8F-C1FE-9E40-A68A91DEAB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3FECE6-D4ED-7C31-3EDB-AAE48AE362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BAD628E6-9F9A-CB3E-814E-5AB3176650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843232-2F02-19DF-1C73-861739B0928F}"/>
              </a:ext>
            </a:extLst>
          </p:cNvPr>
          <p:cNvSpPr/>
          <p:nvPr/>
        </p:nvSpPr>
        <p:spPr>
          <a:xfrm>
            <a:off x="439462" y="3429000"/>
            <a:ext cx="8265076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تَطيرُ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ٱلنَّحْلَةُ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زَهْرَةٍ لِزَهْرَةٍ.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6270E05-22F6-B5BE-C7AF-7D4C16FD7441}"/>
              </a:ext>
            </a:extLst>
          </p:cNvPr>
          <p:cNvSpPr/>
          <p:nvPr/>
        </p:nvSpPr>
        <p:spPr>
          <a:xfrm>
            <a:off x="6113684" y="3513221"/>
            <a:ext cx="1406817" cy="9144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982693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634F-2C55-37E6-1D84-672EF8193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91BD4E9-15FA-F654-723D-198283AF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: أطرح السؤال حول سبب وقوع الفعل: لماذا تطير النحلة من زهرة لزهرة؟ من يقرأ؟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D795ECE-308A-3E87-885F-AD46BCF04D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43F3961-868D-6E8A-78B8-A14FF9F8CE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8D2DE4B-1294-FC8F-F004-240A370B9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47B2D3-3305-7EE6-CA6C-B1A4D3CFED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03991E0-CEB8-8034-A861-D22D53F79F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F0BAA73-0A3B-BA35-8C0C-1B8927C6D6A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8102821-8CFA-A7F3-A540-4D360C7011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B1F7A4-E71D-3517-384C-4C00B6B90B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525C6BC-09B2-E71A-E223-1AF18722DE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1B2623-EE14-C155-D306-E06186DCD0C0}"/>
              </a:ext>
            </a:extLst>
          </p:cNvPr>
          <p:cNvSpPr/>
          <p:nvPr/>
        </p:nvSpPr>
        <p:spPr>
          <a:xfrm>
            <a:off x="439462" y="3429000"/>
            <a:ext cx="8265076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تَطيرُ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ٱلنَّحْلَةُ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زَهْرَةٍ لِزَهْرَةٍ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14272020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D2FA1-26D1-0C7D-25EE-0715DD729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28E22E8-BA9F-5A5D-7C38-7182175A4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: أجيب عن السؤال بمصدر نكرة منصوب. من يقرأ؟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929D3D9-8919-D1EB-05B7-4469D54283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B053D1D-69BA-3704-BD1F-9D801F62C3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981A7F3-2BEC-5197-4C6C-A72952B77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CFB9558-4E73-9EA4-C8C1-83804BD51A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0A1EA30-BE5B-390B-D831-63FEE97011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90AA4D0-9151-5CCB-7823-5CCACCA2F9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6B41F35-FEB2-CF9E-4FFA-88AE36AFD0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D7E52CC-AF7A-84F4-85A4-36CAC97370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DD2F9378-3943-980A-ABA2-2E411D6BD3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8469DC6-9DCD-79AC-E6F3-4EEB932C4345}"/>
              </a:ext>
            </a:extLst>
          </p:cNvPr>
          <p:cNvSpPr/>
          <p:nvPr/>
        </p:nvSpPr>
        <p:spPr>
          <a:xfrm>
            <a:off x="439462" y="3152274"/>
            <a:ext cx="8265076" cy="17686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تَطيرُ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ٱلنَّحْلَةُ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زَهْرَةٍ لِزَهْرَةٍ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بَحْثاً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ٱلرَّحيقِ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3536779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EDFC2-6203-3FB1-E3B9-C88EB0ED8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06B51DC-992F-8405-5A21-6B2B5622A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الجمل؟ أين المفعول لأجله في كل جملة؟ هل أنتم متفقون لماذا؟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33B8F62-FCBA-E653-86D6-B9DC8E1CDA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523B9B1-9D8F-19C6-0F4F-37F319C2C5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D5BE132-43D1-2668-277C-0B1C7D2CA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CE3F145-4160-B899-8788-7EE33CAE0F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B1C1238-EACE-3136-A112-063BDFA20B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2CFA73-DDDA-B072-2292-946D940D4C4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EA57E-5BD9-738A-2508-196B0FA3CA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B686F3-CE04-0978-1A30-ECDC9A29E4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E53DFAAE-773A-599F-0A95-62FF54939E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5308E5E-0CB7-6C2E-F739-442704179298}"/>
              </a:ext>
            </a:extLst>
          </p:cNvPr>
          <p:cNvSpPr/>
          <p:nvPr/>
        </p:nvSpPr>
        <p:spPr>
          <a:xfrm>
            <a:off x="632373" y="2191929"/>
            <a:ext cx="7615167" cy="3946357"/>
          </a:xfrm>
          <a:prstGeom prst="roundRect">
            <a:avLst>
              <a:gd name="adj" fmla="val 390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r" rtl="1">
              <a:buFont typeface="Wingdings" panose="05000000000000000000" pitchFamily="2" charset="2"/>
              <a:buChar char="ü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اِجْتَهَدَ ٱلتَّلاميذُ ٱسْتِعْداداً لِلاِمْتِحانِ.</a:t>
            </a:r>
          </a:p>
          <a:p>
            <a:pPr marL="857250" indent="-857250" algn="r" rtl="1">
              <a:buFont typeface="Wingdings" panose="05000000000000000000" pitchFamily="2" charset="2"/>
              <a:buChar char="ü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ساعَدَ هِشامٌ جَرْواً صَغيراً رِفْقاً بِهِ.</a:t>
            </a:r>
          </a:p>
          <a:p>
            <a:pPr marL="857250" indent="-857250" algn="r" rtl="1">
              <a:buFont typeface="Wingdings" panose="05000000000000000000" pitchFamily="2" charset="2"/>
              <a:buChar char="ü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نالَ ٱلتِّلْميذُ جائِزَةً  تَقْديراً لِجُهودِهِ.</a:t>
            </a:r>
          </a:p>
          <a:p>
            <a:pPr marL="857250" indent="-857250" algn="r" rtl="1">
              <a:buFont typeface="Wingdings" panose="05000000000000000000" pitchFamily="2" charset="2"/>
              <a:buChar char="ü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تَصالَحَ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ٱلْجارانِ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رَغْبَةً في ٱلْعَيْشِ بِسَلامٍ.</a:t>
            </a:r>
          </a:p>
        </p:txBody>
      </p:sp>
    </p:spTree>
    <p:extLst>
      <p:ext uri="{BB962C8B-B14F-4D97-AF65-F5344CB8AC3E}">
        <p14:creationId xmlns:p14="http://schemas.microsoft.com/office/powerpoint/2010/main" val="68765033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D532C-B134-75A3-977D-ADBF09B0B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A238501-54D5-21DA-5F21-133CB70A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دوركم. من يركب جملة تتضمن مفعولا لأجله؟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FAC5AA-7317-04C0-754A-EE73BEA4C5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FF0613C-2AA5-487F-CC0B-1CDFC173AA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E848BAC-840C-1A57-CBBE-ADE6B636EF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D55FB8-5F0A-FF58-C717-3999D90C8F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63C2082-201C-690E-69BF-5D8EAC50F1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097370-84D2-FD56-5054-5AA759899C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2F36988-0E01-CF11-FEF5-405D8704E6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FEF3B11-1FCB-BD16-365F-AF3DFA63D77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A50F3F3F-D35F-C6CA-CD69-FEE9134D75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77F4491-5505-D6D3-5E80-6D3DCE4E8EAE}"/>
              </a:ext>
            </a:extLst>
          </p:cNvPr>
          <p:cNvSpPr/>
          <p:nvPr/>
        </p:nvSpPr>
        <p:spPr>
          <a:xfrm>
            <a:off x="632373" y="2191929"/>
            <a:ext cx="7615167" cy="3946357"/>
          </a:xfrm>
          <a:prstGeom prst="roundRect">
            <a:avLst>
              <a:gd name="adj" fmla="val 390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marR="0" lvl="0" indent="-8572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اِجْتَهَدَ ٱلتَّلاميذُ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ٱسْتِعْداداً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لِلاِمْتِحانِ.</a:t>
            </a:r>
          </a:p>
          <a:p>
            <a:pPr marL="857250" marR="0" lvl="0" indent="-8572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ساعَدَ هِشامٌ جَرْواً صَغيراً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رِفْقاً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بِهِ.</a:t>
            </a:r>
          </a:p>
          <a:p>
            <a:pPr marL="857250" marR="0" lvl="0" indent="-8572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نالَ ٱلتِّلْميذُ جائِزَةً 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تَقْديراً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لِجُهودِهِ.</a:t>
            </a:r>
          </a:p>
          <a:p>
            <a:pPr marL="857250" marR="0" lvl="0" indent="-8572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تَصالَحَ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ٱلْجارانِ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رَغْبَةً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ٱلْعَيْشِ بِسَلامٍ.</a:t>
            </a:r>
          </a:p>
        </p:txBody>
      </p:sp>
    </p:spTree>
    <p:extLst>
      <p:ext uri="{BB962C8B-B14F-4D97-AF65-F5344CB8AC3E}">
        <p14:creationId xmlns:p14="http://schemas.microsoft.com/office/powerpoint/2010/main" val="209282106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6DA11-D1F7-3696-8AD4-1B4FAEBB3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4A15F3-3006-B1B0-5DD0-42075C48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809714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كيف نوظف المفعول لأجله في جملة مفيدة؟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F14CC9-A2E2-A9FC-8808-08ED97CAF1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9A9E429-CDB7-5773-B073-E1C641B164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82FEFC-4872-621B-415E-8DE17493D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923C00-058B-D673-A37D-E624322B25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7EF1DD-CE6F-BA7F-3FE4-B27778E10F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F451EA4-92C7-0DE5-D04D-4EDE6226CE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A2434F-3FF3-1439-B2A5-53DDF378A0B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D2F7844-A5D8-52A0-49B8-B032A3C7B4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EC0B6086-8FDF-5857-6A79-D7FCD318D0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7AF6B4-BE81-378E-EC14-BC9498CE56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76129A-ED62-7A31-86A4-584B4A5E8234}"/>
              </a:ext>
            </a:extLst>
          </p:cNvPr>
          <p:cNvSpPr/>
          <p:nvPr/>
        </p:nvSpPr>
        <p:spPr>
          <a:xfrm>
            <a:off x="2107559" y="2695074"/>
            <a:ext cx="3143581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اَلْمَفْعولُ لِأجْلِهِ</a:t>
            </a:r>
          </a:p>
        </p:txBody>
      </p:sp>
    </p:spTree>
    <p:extLst>
      <p:ext uri="{BB962C8B-B14F-4D97-AF65-F5344CB8AC3E}">
        <p14:creationId xmlns:p14="http://schemas.microsoft.com/office/powerpoint/2010/main" val="330557065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696F5-90E1-4477-83D2-A31294057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730187C-E7B7-DC81-7B9B-50A471E7C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7CF0AFF-861E-7C5F-FA66-3AE58A28F8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AD3CABE-AF33-611E-991C-38C92A9995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3D74BA2-51BA-CB43-0F20-246165B77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B802170-BB78-DB5C-7E61-256CD2D671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1883853-A834-9B0D-5694-586E625639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3488E0-30BA-F331-4702-4F0B6A116B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A85332-B7A5-2154-72AA-FD0AC6C463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031A04-2574-3A26-54F0-FC6DB7410E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4DD60DE4-C339-BFC4-FCF6-8DF8AC4BAA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27A0689-CC59-0E83-F906-200EE5B8BA07}"/>
              </a:ext>
            </a:extLst>
          </p:cNvPr>
          <p:cNvSpPr/>
          <p:nvPr/>
        </p:nvSpPr>
        <p:spPr>
          <a:xfrm>
            <a:off x="533084" y="2386571"/>
            <a:ext cx="7615167" cy="900112"/>
          </a:xfrm>
          <a:prstGeom prst="roundRect">
            <a:avLst>
              <a:gd name="adj" fmla="val 390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أُحَدِّدُ ٱلْفِعْلَ في ٱلْجُمْلَةِ.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6C5506F-4BDB-5E28-0F42-F8469275E63F}"/>
              </a:ext>
            </a:extLst>
          </p:cNvPr>
          <p:cNvSpPr/>
          <p:nvPr/>
        </p:nvSpPr>
        <p:spPr>
          <a:xfrm>
            <a:off x="559811" y="3737596"/>
            <a:ext cx="7615167" cy="900112"/>
          </a:xfrm>
          <a:prstGeom prst="roundRect">
            <a:avLst>
              <a:gd name="adj" fmla="val 390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	أَطْرَحُ ٱلسُّؤالَ :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وَقَعَ الْحَدَثُ؟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866386-08A2-7CE7-66BE-BCC8A23AA98F}"/>
              </a:ext>
            </a:extLst>
          </p:cNvPr>
          <p:cNvSpPr/>
          <p:nvPr/>
        </p:nvSpPr>
        <p:spPr>
          <a:xfrm>
            <a:off x="632373" y="5088621"/>
            <a:ext cx="7615167" cy="900112"/>
          </a:xfrm>
          <a:prstGeom prst="roundRect">
            <a:avLst>
              <a:gd name="adj" fmla="val 390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أُجيبُ  عَنِ ٱلسُّؤالِ بِمَصْدَرٍ نَكِرَةٍ مَنْصوبٍ.</a:t>
            </a:r>
          </a:p>
        </p:txBody>
      </p:sp>
    </p:spTree>
    <p:extLst>
      <p:ext uri="{BB962C8B-B14F-4D97-AF65-F5344CB8AC3E}">
        <p14:creationId xmlns:p14="http://schemas.microsoft.com/office/powerpoint/2010/main" val="285799690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494C6-AB4A-1A96-EF46-6962F20E1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832C3D6-3E10-D3A3-596C-17952EA7F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114 من كراساتكم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17066B6-6C20-5B0C-212C-436ABC71E2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20F9A8-651F-4FD8-6722-4F17717096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35C0D12-B7D1-BE3B-F30B-0F9CB4774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944FECE-71BE-BF40-EB24-93D600F8FE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A285CA3-4882-C70A-C7CB-33C83E7C7D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EE38773-339D-CDD6-611B-360AB0C1DF6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8E09C6-0D1B-5C92-9C95-7E5FDC3149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3EE10F-A8D8-E7A6-AB7B-6D068F91AD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F6169853-6A12-D8B3-4C13-AE2A747CB6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84D625-F7A7-0CE0-E3CF-AE50B90A58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654" y="1446101"/>
            <a:ext cx="3438692" cy="527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4777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A651C-3252-6BC0-1340-6AB6E79A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AEADDE-37CC-CBE5-D266-84778D71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ستشتغلون في ثنائيات لإنجاز النشاط التالي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E6F1C8-D17D-2C37-08F1-2FC5300BA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E1F2A8-D0E8-F756-F6CA-D151B85F9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BA51E3-6E20-7F22-6B53-7F50EB81F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FEDB0D-BF82-26B8-1F21-DE965BA11E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299BC8-5660-DA14-9C75-3E4957CA5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83CD75-D81D-E4F1-CFE5-884588E50B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2E4298-7F23-0A5A-47BB-60FC9262F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2CC2C2-10D8-7FF9-6D78-EAF6D21BBC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3F339C1-A897-193A-7112-35C6FE4B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0BEF3F-C1A7-23D7-B5B1-E0DABE5CE5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014" y="2731168"/>
            <a:ext cx="8142345" cy="266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747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1FFEC-A060-86AB-E992-E39FACC9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241E269-A232-9EB1-593F-BAF67B359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C0AEC82-489D-DF22-AC5B-960ABCF484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E4DAE55-E663-FD07-AFAE-F07E7BDB28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B58EF45-4B5A-9C61-DA17-279AF6ABF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0759AB-88BF-A5CB-1ACC-4AB0E9671B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2B71EA0-B15E-27A9-68CF-C2EB2B8CAB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6B7006-4E83-4971-AC02-A6E29FC394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3C4B9F2-1D03-D206-F1C0-5F6F34285E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6A7CB0-3F1A-9F17-2F09-E6CAED7E32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896D1D88-0D51-ED61-94A3-C2C5C6AE9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8094DC-2AD7-09FE-E067-4ACE5E6206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014" y="2731168"/>
            <a:ext cx="8142345" cy="266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7501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283B9-D64C-7288-C72C-F5377814E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739A19BB-F694-D226-FEA4-70131C791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جوابه؟ هل أنتم متفقون ؟ من يقترح جواب آخر؟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59C096-FC27-2D42-31C9-A1A941AE9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12C7784-5DA6-3C7D-B9B8-0F0C7C44EB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B590E3-B68D-8A3A-3157-7422E0324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65CEE7-486A-48A2-0DEC-05C21FA850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EF51A1A-5AF2-DA8B-A32B-22401E5DD0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ED1D3-9954-957B-EB8C-0437BA23776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610B0A-1CDF-D33D-1722-9A5713AB4E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68EC9C-3BCF-295B-A6E1-47DD3F325C0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ACCC1730-6FB1-12F1-0B3F-2A47B6FEB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800CF38-2E45-107F-EB13-26AD58CA5C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827" y="2767262"/>
            <a:ext cx="8142345" cy="266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622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5C101-2F15-5412-2B73-1328E3C2F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5F5A92C-C8B5-CA8C-A869-AC64C1BF8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AF7D372-5359-928B-4868-B903C1E340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1EFDA41-9087-0236-ACA9-2E81EB4DBE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2C0919-7FBC-4C8F-28F9-42368FE519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D668C1-A7F0-CE39-3E15-ABB729253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AE82-44BB-C1A1-B3DE-39B20AAD53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E3AC5E2-490E-3614-E8D9-00A157EF96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BB574F-13EE-AB6A-74E8-BD5631E3BE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0DAEC13-8199-D9AA-2727-C4F214CD65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44D5258D-E6E0-EC23-9681-F31F7F4354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5" name="Zone de texte 1342">
            <a:extLst>
              <a:ext uri="{FF2B5EF4-FFF2-40B4-BE49-F238E27FC236}">
                <a16:creationId xmlns:a16="http://schemas.microsoft.com/office/drawing/2014/main" id="{D8258ED7-DD5F-E26B-699E-AE1D17F3FD3F}"/>
              </a:ext>
            </a:extLst>
          </p:cNvPr>
          <p:cNvSpPr txBox="1"/>
          <p:nvPr/>
        </p:nvSpPr>
        <p:spPr>
          <a:xfrm>
            <a:off x="541420" y="2045695"/>
            <a:ext cx="8179377" cy="409259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571500" indent="-342900" algn="r" rtl="1">
              <a:spcAft>
                <a:spcPts val="800"/>
              </a:spcAft>
              <a:buFont typeface="+mj-lt"/>
              <a:buAutoNum type="arabicPeriod"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يَتَعاوَنُ ٱلتَّلاميذُ في ٱلْفَصْلِ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رَغْبَةً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ٱلنَّجاحِ.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571500" indent="-342900" algn="r" rtl="1">
              <a:spcAft>
                <a:spcPts val="800"/>
              </a:spcAft>
              <a:buFont typeface="+mj-lt"/>
              <a:buAutoNum type="arabicPeriod"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يَزْرَعُ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ٱلْفَلّاحُ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ٱلْأَرْضَ 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طَلَباً لِلرِّزْقَ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                        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571500" indent="-342900" algn="r" rtl="1">
              <a:spcAft>
                <a:spcPts val="800"/>
              </a:spcAft>
              <a:buFont typeface="+mj-lt"/>
              <a:buAutoNum type="arabicPeriod"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يُسافِرُ ٱلْعالِمُ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بَحْثاً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ٱلْمَعْرِفَةِ.                            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571500" indent="-342900" algn="r" rtl="1">
              <a:spcAft>
                <a:spcPts val="800"/>
              </a:spcAft>
              <a:buFont typeface="+mj-lt"/>
              <a:buAutoNum type="arabicPeriod"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تَتَناوَبُ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ٱلنَّحْلاتُ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حِراسَةِ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ٱلْخَلِيَّةِ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خِشْيَةَ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ٱلْأَعْداءَ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571500" indent="-342900" algn="r" rtl="1">
              <a:spcAft>
                <a:spcPts val="800"/>
              </a:spcAft>
              <a:buFont typeface="+mj-lt"/>
              <a:buAutoNum type="arabicPeriod"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نُشارِكُ في حَمْلَةِ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ٱلنَّظافَةِ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حِرْصاً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جَمالِ حَيِّنا.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9025246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30154-DBC0-2C4A-BCF8-0CEEE4F5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أنجزوا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التالي على  دفاتر القسم بعد كتابة التاريخ والعنوان . عمل فردي.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C834ED-7B20-3EA8-6278-5DCCF92E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D64024-775A-6959-BB18-1FEE1D70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36A97A-9073-EE04-9EE7-1E359F40C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43D2C-1D51-4668-BBBA-DADACFAD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E1AFCB5-5E38-D32D-4A0C-2EA2FE5593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E3E49-E07E-6EFA-0638-3B9F19311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9C8443-3B71-0337-32E8-91630726EA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49CFCB-05A1-A02B-AB95-A9B8D159C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8D9C68-B320-76A1-2346-4D0FB2915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A7D3118-FEF6-E7F8-2612-045DD6E84C30}"/>
              </a:ext>
            </a:extLst>
          </p:cNvPr>
          <p:cNvGrpSpPr/>
          <p:nvPr/>
        </p:nvGrpSpPr>
        <p:grpSpPr>
          <a:xfrm>
            <a:off x="426657" y="3217333"/>
            <a:ext cx="8290686" cy="2402070"/>
            <a:chOff x="426657" y="3217333"/>
            <a:chExt cx="8290686" cy="240207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9626FC1-DCC6-2405-5A05-9517DD9E2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6657" y="3217333"/>
              <a:ext cx="8290686" cy="240207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4D85D20-0F86-6375-75F0-3102D2FC9CA1}"/>
                </a:ext>
              </a:extLst>
            </p:cNvPr>
            <p:cNvSpPr txBox="1"/>
            <p:nvPr/>
          </p:nvSpPr>
          <p:spPr>
            <a:xfrm>
              <a:off x="1961147" y="3234331"/>
              <a:ext cx="6646141" cy="59272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3200" b="1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أُجيبُ  عَنِ ٱلْأَسْئِلَةِ ٱلتّالِيَةِ مُسْتَعْمِلاً  ٱلْمَفْعولَ لِأَجْلِهِ </a:t>
              </a:r>
              <a:endParaRPr lang="fr-MA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955876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BC176-9858-0192-AC69-ED8722E7D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65BAC6D-983A-C2DE-02D5-83E8227E4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جوابه؟ هل أنتم متفقون ؟ هل يمكن اقتراح جواب آخر؟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C89D0E-56B4-6CA1-8EDD-65EB6C5F7E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08B72A3-497C-2327-F0F8-724BAB1718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BC10A59-0DA1-157B-6402-42F1130F4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58F8D9-7002-5D1B-9103-34DAE1B6C1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2B467E6-4C81-519C-E676-FF860B926A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F2AE56-416E-6F8C-3907-A9875E6B64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223A6D-D022-36DC-A661-FA49F140E11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B804F89-6315-6A72-A1DD-8C476B9038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4354A317-7BEC-0DC9-70E3-77CBCA1232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7C79037-6F74-81B3-38DA-4D8B7772432F}"/>
              </a:ext>
            </a:extLst>
          </p:cNvPr>
          <p:cNvGrpSpPr/>
          <p:nvPr/>
        </p:nvGrpSpPr>
        <p:grpSpPr>
          <a:xfrm>
            <a:off x="426657" y="3217333"/>
            <a:ext cx="8290686" cy="2402070"/>
            <a:chOff x="426657" y="3217333"/>
            <a:chExt cx="8290686" cy="240207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8D93056-B69C-0B3C-077F-5BA81912A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6657" y="3217333"/>
              <a:ext cx="8290686" cy="2402070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07946A4-729A-D867-B5B1-8C51E3D9386D}"/>
                </a:ext>
              </a:extLst>
            </p:cNvPr>
            <p:cNvSpPr txBox="1"/>
            <p:nvPr/>
          </p:nvSpPr>
          <p:spPr>
            <a:xfrm>
              <a:off x="1961147" y="3234331"/>
              <a:ext cx="6646141" cy="59272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3200" b="1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أُجيبُ  عَنِ ٱلْأَسْئِلَةِ ٱلتّالِيَةِ مُسْتَعْمِلاً  ٱلْمَفْعولَ لِأَجْلِهِ </a:t>
              </a:r>
              <a:endParaRPr lang="fr-MA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35472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482F4-622D-3170-5B2C-7ECE9B20F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7969D19-1479-65D2-C871-9FA0A6795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مقترحا للتصحيح . 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6A5B35E-B7F5-D31A-EDA0-82EB2D1D0F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3AF19BA-8909-F246-0048-5F3CE0727F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26760EC-663B-BD47-A748-5DC478AE7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8762BBA-AE1A-E2DF-81BC-64C6253842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A8E2E15-09A6-B207-20AF-7A74574C3B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96D61C-BD31-63A8-5111-F0567DB090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BCBAB3C-E3CE-8366-C56A-920426636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351765-FD5F-653C-2C13-CC2A95628DC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10">
            <a:extLst>
              <a:ext uri="{FF2B5EF4-FFF2-40B4-BE49-F238E27FC236}">
                <a16:creationId xmlns:a16="http://schemas.microsoft.com/office/drawing/2014/main" id="{B7B9C18F-CA47-C599-AE7A-51766F0AD7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725B16C-99CA-5944-1144-92DA0B5ED4D2}"/>
              </a:ext>
            </a:extLst>
          </p:cNvPr>
          <p:cNvSpPr txBox="1"/>
          <p:nvPr/>
        </p:nvSpPr>
        <p:spPr>
          <a:xfrm>
            <a:off x="475730" y="1973453"/>
            <a:ext cx="8192540" cy="4396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يَزورُ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ٱلْمَريضُ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ٱلطَّبيبَ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رَغْبَةً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ٱلْعِلاجِ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تَتَزَيَّنُ ٱلْمَدْرَسَةُ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ٱحْتِفاءً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بِٱلضُّيوفِ.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تَحْمِلُ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ٱلنَّمْلَةُ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ٱلْمَؤونَةَ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جُحْرِها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ٱسْتِعْداداً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لِفَصْلِ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ٱلشِّتاءِ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يَضَعُ سائِقُ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ٱلدَّرّاجَةِ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خوذَةً عَلى رَأْسِهِ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حِفاظاً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سَلامَتِهِ.</a:t>
            </a:r>
          </a:p>
          <a:p>
            <a:pPr lvl="0" algn="r" rtl="1">
              <a:lnSpc>
                <a:spcPct val="115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نُمارِسُ ٱلرِّياضَةَ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حِرْصاً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صِحَّتنا.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720496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نركب جملة تتضمن مفعولا لأجله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5707DA2-7CD7-01E9-CD63-77387C1A4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C26A4F-D33D-83DD-F8E4-92B38488CF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812" y="2522990"/>
            <a:ext cx="8186246" cy="25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51BE6-BF57-A77C-483E-4E0DDA1CB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B85441-4D05-9786-93F1-976BE8FC6146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D39EC5D-4FA7-EDF3-2E54-A0E86AF9D5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E961A3D-8A48-035E-A91F-C6E87D71EB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A21EA8E-8A42-A203-EC96-A7AF56B706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7C03C5A-1FBE-95B3-C017-DA304F0CB1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78780DF-DFF1-C1F3-E465-9F5AAAD4DF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C560E1-70B1-3141-CCEE-D292C4CFCE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C9B37D-BA5C-342E-7EE5-89C895089C1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D56735-9C1D-E98F-95B1-D954E84D002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417130-AB9F-9935-BEA0-A60E497DA3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44" y="1563037"/>
            <a:ext cx="783583" cy="783583"/>
          </a:xfrm>
          <a:prstGeom prst="rect">
            <a:avLst/>
          </a:prstGeom>
        </p:spPr>
      </p:pic>
      <p:sp>
        <p:nvSpPr>
          <p:cNvPr id="3" name="Titre 6">
            <a:extLst>
              <a:ext uri="{FF2B5EF4-FFF2-40B4-BE49-F238E27FC236}">
                <a16:creationId xmlns:a16="http://schemas.microsoft.com/office/drawing/2014/main" id="{C93DCEA1-6D7B-FBF9-2D9A-A8EC93358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 المنزلي</a:t>
            </a:r>
            <a:endParaRPr lang="fr-MA" sz="1800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DB9A724-97F6-23A6-26C4-EF8EA3A16F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4FEE48-9FB9-C0DD-8E61-2A6668718E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615" y="2520079"/>
            <a:ext cx="8070769" cy="398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3019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D85C788-938A-E78E-0742-DB3DD9CBF47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7F2B0B-8353-8BA5-0EFF-45FE3AB5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58CDF5-8907-D98C-9A51-BDA359FAE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729CD8-6732-C5BA-47E1-75D581751C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28EE44-9117-664F-EFFB-B914912C5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D651A7-5C2D-4DF7-6405-17340F0E3F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B61159-17FF-CC60-4737-7282691CA6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0EA6DC-F010-0833-2004-A04B69FFD0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85BAD-7004-A7E4-E9F9-DD5405C81C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84730E-5DD1-6AEE-7D01-462FEF9EED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44" y="1563037"/>
            <a:ext cx="783583" cy="783583"/>
          </a:xfrm>
          <a:prstGeom prst="rect">
            <a:avLst/>
          </a:prstGeom>
        </p:spPr>
      </p:pic>
      <p:sp>
        <p:nvSpPr>
          <p:cNvPr id="3" name="Titre 6">
            <a:extLst>
              <a:ext uri="{FF2B5EF4-FFF2-40B4-BE49-F238E27FC236}">
                <a16:creationId xmlns:a16="http://schemas.microsoft.com/office/drawing/2014/main" id="{594AC566-250E-D6A1-75BD-E1E0F26D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تدربوا على الإلقاء الشعري للقصيدة في بيوتكم.</a:t>
            </a:r>
            <a:endParaRPr lang="fr-MA" sz="1800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08CE653-5EDE-EAF4-67C3-D91DC0FCF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C4E587-0F77-9862-29D1-1F37EE87C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812" y="1563037"/>
            <a:ext cx="3318376" cy="508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8489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20558</TotalTime>
  <Words>1361</Words>
  <Application>Microsoft Office PowerPoint</Application>
  <PresentationFormat>Affichage à l'écran (4:3)</PresentationFormat>
  <Paragraphs>343</Paragraphs>
  <Slides>50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50</vt:i4>
      </vt:variant>
    </vt:vector>
  </HeadingPairs>
  <TitlesOfParts>
    <vt:vector size="72" baseType="lpstr">
      <vt:lpstr>Dosis</vt:lpstr>
      <vt:lpstr>Microsoft Uighur</vt:lpstr>
      <vt:lpstr>Dosis Medium</vt:lpstr>
      <vt:lpstr>Wingdings</vt:lpstr>
      <vt:lpstr>Dosis SemiBold</vt:lpstr>
      <vt:lpstr>Calibri</vt:lpstr>
      <vt:lpstr>Arial</vt:lpstr>
      <vt:lpstr>Dosis ExtraBold</vt:lpstr>
      <vt:lpstr>Modern Love</vt:lpstr>
      <vt:lpstr>Calibri Light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2_05- اختتام الحصة</vt:lpstr>
      <vt:lpstr>1_Thème Office</vt:lpstr>
      <vt:lpstr>1_Env-Enseignant</vt:lpstr>
      <vt:lpstr>3_01- نشاط اعتيادي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سنشرع في نشاط جديد من أدوات اللغة. </vt:lpstr>
      <vt:lpstr>خلا هذه الحصة سنعيد استثمار الفعل المضارع المجزوم.</vt:lpstr>
      <vt:lpstr>في دفاتركم .أكتبوا جملا وفق التوجيهات التالية. معكم 7 دقائق</vt:lpstr>
      <vt:lpstr>سأمر بين الصفوف لمساعدتكم.</vt:lpstr>
      <vt:lpstr>لنصحح. من يقرأ إنتاجه؟</vt:lpstr>
      <vt:lpstr>الفائزون بنجمة الكتابة هم ........................................................................... </vt:lpstr>
      <vt:lpstr>ورشة القراءة – الحصة 3 </vt:lpstr>
      <vt:lpstr>يقرأ كل واحد منكم  جزءا  مع احترام قواعد القراءة المعبرة. انتبهوا للقافية. من يقرأ؟ تابعوا.</vt:lpstr>
      <vt:lpstr>الآن، في كراساتكم. أجيبوا عن الأسئلة التالية. عمل ثنائي</vt:lpstr>
      <vt:lpstr>سأمر بين الصفوف لمساعدتكم.</vt:lpstr>
      <vt:lpstr>نصحح. من يقرأ جوابه؟ هل أنتم متفقون؟</vt:lpstr>
      <vt:lpstr>نواصل بإنجاز أنشطة التذوق.  أحيبوا عن السؤال الأول– عمل فردي </vt:lpstr>
      <vt:lpstr>سأمر بين الصفوف لمساعدتكم.</vt:lpstr>
      <vt:lpstr>نصحح : من يقرأ جوابه؟ هل أنتم متفقون؟</vt:lpstr>
      <vt:lpstr>صححوا.</vt:lpstr>
      <vt:lpstr>ورشة الكتابة - التراكيب</vt:lpstr>
      <vt:lpstr>سنشرع الآن في حصة التراكيب. ستتعرفون خلالها على المفعول لأجله و توظفونه لإنتاج جمل مفيدة.</vt:lpstr>
      <vt:lpstr>هذه الجملة تتضمن مفعولا لأجله. من يقرأ ؟</vt:lpstr>
      <vt:lpstr>المفعول لأجله في هذه الجملة هو : طلبا. يأتي مصدرا منصوبا و يبين سبب وقوع الفعل.</vt:lpstr>
      <vt:lpstr>تابعوا ستتعرفون خطوات توظيف المفعول لأجله في هذه الجملة. من يقرأ؟</vt:lpstr>
      <vt:lpstr>أولا : أحدد الفعل في الجملة.</vt:lpstr>
      <vt:lpstr>ثانيا : أطرح السؤال حول سبب وقوع الفعل: لماذا تطير النحلة من زهرة لزهرة؟ من يقرأ؟</vt:lpstr>
      <vt:lpstr>ثالثا : أجيب عن السؤال بمصدر نكرة منصوب. من يقرأ؟</vt:lpstr>
      <vt:lpstr>من يقرأ الجمل؟ أين المفعول لأجله في كل جملة؟ هل أنتم متفقون لماذا؟</vt:lpstr>
      <vt:lpstr>الان دوركم. من يركب جملة تتضمن مفعولا لأجله؟</vt:lpstr>
      <vt:lpstr>لنتذكر. كيف نوظف المفعول لأجله في جملة مفيدة؟ </vt:lpstr>
      <vt:lpstr>من يقرأ؟</vt:lpstr>
      <vt:lpstr>خذوا الصفحة 114 من كراساتكم</vt:lpstr>
      <vt:lpstr>الآن، ستشتغلون في ثنائيات لإنجاز النشاط التالي</vt:lpstr>
      <vt:lpstr>سأمر بين الصفوف لمساعدتكم.</vt:lpstr>
      <vt:lpstr>لنصحح. من يقرأ جوابه؟ هل أنتم متفقون ؟ من يقترح جواب آخر؟</vt:lpstr>
      <vt:lpstr>صححوا.</vt:lpstr>
      <vt:lpstr>الآن، أنجزوا النشاط التالي على  دفاتر القسم بعد كتابة التاريخ والعنوان . عمل فردي.</vt:lpstr>
      <vt:lpstr>لنصحح. من يقرأ جوابه؟ هل أنتم متفقون ؟ هل يمكن اقتراح جواب آخر؟</vt:lpstr>
      <vt:lpstr>إليكم مقترحا للتصحيح . صححوا.</vt:lpstr>
      <vt:lpstr>Présentation PowerPoint</vt:lpstr>
      <vt:lpstr>Présentation PowerPoint</vt:lpstr>
      <vt:lpstr>سجلوا الواجب  المنزلي</vt:lpstr>
      <vt:lpstr>تدربوا على الإلقاء الشعري للقصيدة في بيوتكم.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167</cp:revision>
  <dcterms:created xsi:type="dcterms:W3CDTF">2023-09-20T21:35:22Z</dcterms:created>
  <dcterms:modified xsi:type="dcterms:W3CDTF">2026-04-14T11:14:49Z</dcterms:modified>
</cp:coreProperties>
</file>