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0"/>
  </p:notesMasterIdLst>
  <p:sldIdLst>
    <p:sldId id="2147482752" r:id="rId12"/>
    <p:sldId id="2147482632" r:id="rId13"/>
    <p:sldId id="2147482728" r:id="rId14"/>
    <p:sldId id="2147482697" r:id="rId15"/>
    <p:sldId id="2147482706" r:id="rId16"/>
    <p:sldId id="2147482473" r:id="rId17"/>
    <p:sldId id="2134806831" r:id="rId18"/>
    <p:sldId id="2147482718" r:id="rId19"/>
    <p:sldId id="2134807274" r:id="rId20"/>
    <p:sldId id="2147482719" r:id="rId21"/>
    <p:sldId id="2147482705" r:id="rId22"/>
    <p:sldId id="2147482702" r:id="rId23"/>
    <p:sldId id="2147482480" r:id="rId24"/>
    <p:sldId id="2147482481" r:id="rId25"/>
    <p:sldId id="2147482482" r:id="rId26"/>
    <p:sldId id="2147482483" r:id="rId27"/>
    <p:sldId id="2147482484" r:id="rId28"/>
    <p:sldId id="2147482485" r:id="rId29"/>
    <p:sldId id="2147482486" r:id="rId30"/>
    <p:sldId id="2147482487" r:id="rId31"/>
    <p:sldId id="2147482489" r:id="rId32"/>
    <p:sldId id="2147482730" r:id="rId33"/>
    <p:sldId id="2147482490" r:id="rId34"/>
    <p:sldId id="2147482731" r:id="rId35"/>
    <p:sldId id="2147482753" r:id="rId36"/>
    <p:sldId id="2147482754" r:id="rId37"/>
    <p:sldId id="2147482755" r:id="rId38"/>
    <p:sldId id="2147482492" r:id="rId39"/>
    <p:sldId id="2147482732" r:id="rId40"/>
    <p:sldId id="2147482734" r:id="rId41"/>
    <p:sldId id="2147482756" r:id="rId42"/>
    <p:sldId id="2147482757" r:id="rId43"/>
    <p:sldId id="2147482733" r:id="rId44"/>
    <p:sldId id="2147482493" r:id="rId45"/>
    <p:sldId id="2147482745" r:id="rId46"/>
    <p:sldId id="2147482758" r:id="rId47"/>
    <p:sldId id="2147482759" r:id="rId48"/>
    <p:sldId id="2147482717" r:id="rId49"/>
    <p:sldId id="2147482495" r:id="rId50"/>
    <p:sldId id="2147482497" r:id="rId51"/>
    <p:sldId id="2147482748" r:id="rId52"/>
    <p:sldId id="2147482498" r:id="rId53"/>
    <p:sldId id="2147482499" r:id="rId54"/>
    <p:sldId id="2147482500" r:id="rId55"/>
    <p:sldId id="2147482722" r:id="rId56"/>
    <p:sldId id="2147482726" r:id="rId57"/>
    <p:sldId id="2147482628" r:id="rId58"/>
    <p:sldId id="2147482634" r:id="rId59"/>
  </p:sldIdLst>
  <p:sldSz cx="9144000" cy="6858000" type="screen4x3"/>
  <p:notesSz cx="6858000" cy="9144000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</p:embeddedFont>
    <p:embeddedFont>
      <p:font typeface="Dosis SemiBold" pitchFamily="2" charset="0"/>
      <p:bold r:id="rId65"/>
    </p:embeddedFont>
    <p:embeddedFont>
      <p:font typeface="Microsoft Uighur" panose="02000000000000000000" pitchFamily="2" charset="-78"/>
      <p:regular r:id="rId66"/>
      <p:bold r:id="rId67"/>
    </p:embeddedFont>
    <p:embeddedFont>
      <p:font typeface="Modern Love" panose="04090805081005020601" pitchFamily="82" charset="0"/>
      <p:regular r:id="rId68"/>
    </p:embeddedFont>
    <p:embeddedFont>
      <p:font typeface="Sakkal Majalla" panose="02000000000000000000" pitchFamily="2" charset="-78"/>
      <p:regular r:id="rId69"/>
      <p:bold r:id="rId7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6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7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10" Type="http://schemas.openxmlformats.org/officeDocument/2006/relationships/image" Target="../media/image59.png"/><Relationship Id="rId4" Type="http://schemas.openxmlformats.org/officeDocument/2006/relationships/image" Target="../media/image38.png"/><Relationship Id="rId9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openxmlformats.org/officeDocument/2006/relationships/image" Target="../media/image59.png"/><Relationship Id="rId4" Type="http://schemas.openxmlformats.org/officeDocument/2006/relationships/image" Target="../media/image38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0.png"/><Relationship Id="rId9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2.png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F010A6-431F-41D0-B69F-0A30343F5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" b="390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8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الثالث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3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الفنون تتحاور - الحصة 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كراساتكم. سأتحقق من درجة تحكمكم من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905A12-AEB1-3770-B7E5-0AA53FE4D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21" y="1507221"/>
            <a:ext cx="3398845" cy="521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 من خلال النص. سأسجل نسبة التحكم . السؤال 1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96B2240-AF95-82CF-466F-A4E21FFE0B1A}"/>
              </a:ext>
            </a:extLst>
          </p:cNvPr>
          <p:cNvSpPr txBox="1"/>
          <p:nvPr/>
        </p:nvSpPr>
        <p:spPr>
          <a:xfrm>
            <a:off x="632374" y="3052581"/>
            <a:ext cx="7657384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R="0" lvl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اُكْتُبْ نَصيحَةً مُوَظِّفاً أُسْلوباً مِنْ </a:t>
            </a:r>
            <a:r>
              <a:rPr lang="ar-MA" b="1" dirty="0">
                <a:solidFill>
                  <a:srgbClr val="C00000"/>
                </a:solidFill>
                <a:sym typeface="Sakkal Majalla"/>
              </a:rPr>
              <a:t>أَساليبِ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ﭐلنُّصْحِ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9ACD7306-1094-79F2-4FCB-0CE504530D80}"/>
              </a:ext>
            </a:extLst>
          </p:cNvPr>
          <p:cNvSpPr txBox="1"/>
          <p:nvPr/>
        </p:nvSpPr>
        <p:spPr>
          <a:xfrm>
            <a:off x="1035699" y="3052581"/>
            <a:ext cx="6908322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أُكْتُبْ جُمْلَةً تَتَضَمَّنُ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فِعْلاً مُضارِعاً مَجْزوماً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108 و 109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EAC3C5-91A0-2213-2B73-1F523A74AC71}"/>
              </a:ext>
            </a:extLst>
          </p:cNvPr>
          <p:cNvGrpSpPr/>
          <p:nvPr/>
        </p:nvGrpSpPr>
        <p:grpSpPr>
          <a:xfrm>
            <a:off x="864331" y="1737872"/>
            <a:ext cx="7421252" cy="4993321"/>
            <a:chOff x="-725140" y="160065"/>
            <a:chExt cx="8942136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48A4EA8-2C60-5897-A1C2-06E773F40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140" y="160065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1EE1476-332F-BEE6-AD59-07294A18A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928" y="16006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تكون ممثلا جيدا لقسمك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DAF89E-B15F-EDE4-7C39-1996099A7F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956" y="1853731"/>
            <a:ext cx="8290087" cy="458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285A2F-8FF7-4B6B-C412-39565802CE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28" y="2699197"/>
            <a:ext cx="8221743" cy="163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566812-F2A0-53F4-D918-15D15D374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28" y="2699197"/>
            <a:ext cx="8221743" cy="163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0FFFA9-8CA7-62A0-B600-0D0340B2CF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28" y="2699197"/>
            <a:ext cx="8221743" cy="163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85428" y="2050856"/>
            <a:ext cx="8439485" cy="3888045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تَحَدَّثْ دائِماً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بِـﭐحْتِرامٍ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مَعَ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ﭐلْجَميعِ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لِتَكُنْ لُغَتُكَ واضِحَةً عِنْدَما تُعَبِّرُ عَنْ حاجاتِ زُمَلائِكَ. لا تَخَفْ مِنْ طَرْحِ ﭐلْأَسْئِلَةِ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ﭐلْمُهِمَّةِ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ﭐلْأَساتِذَةِ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وَﭐلْأُسْتاذاتِ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وَإِدارَةِ ﭐلْمَدْرَسَةِ،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وَﭐبْحَثْ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دائِماً عَنِ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ﭐلْحُلولِ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ﭐلْمُناسِبَةِ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لِلْمَشاكِلِ ﭐلَّتي تُواجِهُ قِسْمَكَ. 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تكون ممثلا جيدا لقسمك؟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 بعد ذلك تجيبون عن أسئلة المعجم   و الفهم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15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1B48B6C-9748-E4AD-4E4B-87EC9FE719DF}"/>
              </a:ext>
            </a:extLst>
          </p:cNvPr>
          <p:cNvSpPr/>
          <p:nvPr/>
        </p:nvSpPr>
        <p:spPr>
          <a:xfrm>
            <a:off x="4217437" y="4945224"/>
            <a:ext cx="3153747" cy="1446245"/>
          </a:xfrm>
          <a:prstGeom prst="roundRect">
            <a:avLst>
              <a:gd name="adj" fmla="val 1021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49285E2-1284-0F7E-C8F8-1E12C007D7CF}"/>
              </a:ext>
            </a:extLst>
          </p:cNvPr>
          <p:cNvGrpSpPr/>
          <p:nvPr/>
        </p:nvGrpSpPr>
        <p:grpSpPr>
          <a:xfrm>
            <a:off x="864331" y="1737872"/>
            <a:ext cx="7421252" cy="4993321"/>
            <a:chOff x="-725140" y="160065"/>
            <a:chExt cx="8942136" cy="685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AA823D6-2324-D8D9-1D5D-CEE22F1EE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928" y="160065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70EF89D-DCAD-BF92-D601-3D6373AD1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140" y="160065"/>
              <a:ext cx="4471068" cy="6858000"/>
            </a:xfrm>
            <a:prstGeom prst="rect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9BEEB49-8FA2-BB91-1975-46C4129E4002}"/>
              </a:ext>
            </a:extLst>
          </p:cNvPr>
          <p:cNvSpPr/>
          <p:nvPr/>
        </p:nvSpPr>
        <p:spPr>
          <a:xfrm>
            <a:off x="1222793" y="2202024"/>
            <a:ext cx="3153747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06EAA1-1FB5-A9D1-F0E0-3477C1275503}"/>
              </a:ext>
            </a:extLst>
          </p:cNvPr>
          <p:cNvSpPr/>
          <p:nvPr/>
        </p:nvSpPr>
        <p:spPr>
          <a:xfrm>
            <a:off x="4805556" y="4727542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E7464C-06B3-22C3-229D-A4EC1379C3E2}"/>
              </a:ext>
            </a:extLst>
          </p:cNvPr>
          <p:cNvGrpSpPr/>
          <p:nvPr/>
        </p:nvGrpSpPr>
        <p:grpSpPr>
          <a:xfrm>
            <a:off x="864331" y="1737872"/>
            <a:ext cx="7421252" cy="4993321"/>
            <a:chOff x="-725140" y="160065"/>
            <a:chExt cx="8942136" cy="685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09A4CC-A011-EDD3-D4B2-2707979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928" y="160065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5E2152B-CACC-377A-1C4C-F91012A8E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140" y="160065"/>
              <a:ext cx="4471068" cy="6858000"/>
            </a:xfrm>
            <a:prstGeom prst="rect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58E0C2-7AEF-0FFB-ED3C-A092D81F85E9}"/>
              </a:ext>
            </a:extLst>
          </p:cNvPr>
          <p:cNvSpPr/>
          <p:nvPr/>
        </p:nvSpPr>
        <p:spPr>
          <a:xfrm>
            <a:off x="1222793" y="2202024"/>
            <a:ext cx="3153747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593F8B5-4969-73A0-87F2-DFDD8A3C1159}"/>
              </a:ext>
            </a:extLst>
          </p:cNvPr>
          <p:cNvSpPr/>
          <p:nvPr/>
        </p:nvSpPr>
        <p:spPr>
          <a:xfrm>
            <a:off x="4805556" y="4727542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41E9B0-7C95-C5B0-D36D-4C676A51B7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618" y="2266882"/>
            <a:ext cx="8252764" cy="403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DCDE5-BC5B-DFC9-9083-77EA926BD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FBF3C5-38D0-EBB0-53D8-B525A033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 للتصحيح 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47A3AA-DC48-3905-AC9D-159112CF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6CF70B-6F91-FE0E-72E4-237CD0737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6D15C1-6E3C-A445-CDF1-0830EC660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16458B-5AA9-B2FD-8FAC-C6234273DE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AC804-1E86-D8B8-1E9C-AF9D49334E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5D56FC-AD39-2CAB-8110-D67309C7A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3FD07-1F23-85CE-D268-EFFF1B0E4C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C5AA1-379B-1C66-AAE2-82B16D1D097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C5CADF7F-6FCB-6070-AFDA-47AF0174E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5D0800-47D0-FD0B-C47B-BA67BAA694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617" y="2266882"/>
            <a:ext cx="8252764" cy="40372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912B8A3-A559-EACB-A0FD-515DB9F58F6A}"/>
              </a:ext>
            </a:extLst>
          </p:cNvPr>
          <p:cNvSpPr txBox="1"/>
          <p:nvPr/>
        </p:nvSpPr>
        <p:spPr>
          <a:xfrm>
            <a:off x="7081935" y="2606415"/>
            <a:ext cx="852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دَوَّنَ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ADF0EA-EAAA-3225-B61B-785E3ECC5B7E}"/>
              </a:ext>
            </a:extLst>
          </p:cNvPr>
          <p:cNvSpPr txBox="1"/>
          <p:nvPr/>
        </p:nvSpPr>
        <p:spPr>
          <a:xfrm>
            <a:off x="445619" y="2606415"/>
            <a:ext cx="265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اَلْمواظَبَةُ عَلى ﭐلدِّراسَةِ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67995F-0987-AEE7-4BFE-E001ED1407B1}"/>
              </a:ext>
            </a:extLst>
          </p:cNvPr>
          <p:cNvSpPr txBox="1"/>
          <p:nvPr/>
        </p:nvSpPr>
        <p:spPr>
          <a:xfrm>
            <a:off x="5283396" y="3038733"/>
            <a:ext cx="265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اَلصِّدْقُ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9688B9-867F-BA40-1345-0B995B6812E1}"/>
              </a:ext>
            </a:extLst>
          </p:cNvPr>
          <p:cNvSpPr txBox="1"/>
          <p:nvPr/>
        </p:nvSpPr>
        <p:spPr>
          <a:xfrm>
            <a:off x="1810138" y="3038733"/>
            <a:ext cx="146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واضِحَة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ٌ.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C653B17-C632-D8F2-67EA-D0829DF110B1}"/>
              </a:ext>
            </a:extLst>
          </p:cNvPr>
          <p:cNvCxnSpPr/>
          <p:nvPr/>
        </p:nvCxnSpPr>
        <p:spPr>
          <a:xfrm flipH="1">
            <a:off x="3278045" y="4562669"/>
            <a:ext cx="3050193" cy="124097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365D909-DA0E-401D-E76F-B0A890CE1686}"/>
              </a:ext>
            </a:extLst>
          </p:cNvPr>
          <p:cNvCxnSpPr>
            <a:cxnSpLocks/>
          </p:cNvCxnSpPr>
          <p:nvPr/>
        </p:nvCxnSpPr>
        <p:spPr>
          <a:xfrm flipH="1">
            <a:off x="3200400" y="5183155"/>
            <a:ext cx="3127837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9D882498-AA1D-9E3B-AFDF-5F848AA4D9F4}"/>
              </a:ext>
            </a:extLst>
          </p:cNvPr>
          <p:cNvCxnSpPr>
            <a:cxnSpLocks/>
          </p:cNvCxnSpPr>
          <p:nvPr/>
        </p:nvCxnSpPr>
        <p:spPr>
          <a:xfrm flipH="1" flipV="1">
            <a:off x="3278045" y="4583946"/>
            <a:ext cx="3050192" cy="121969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45210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  من يقرأ جوابه؟ هل أنتم متفقون؟ أين ورد الجواب في النص؟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60B93E-1952-23F2-EFEB-D28BE5A64B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320" y="2406532"/>
            <a:ext cx="8093359" cy="349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8B240-EB73-E3EE-8FFD-8D5B8093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90E167-2B9D-BFC8-67C9-BE4EBEF1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لتصحيح السؤال الأول . من يقرأ؟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32E96F-971A-1B27-96C2-541CB19B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73258-C219-6115-E205-83CC50495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341F43-2507-13C4-F3AB-8D78D1FB4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BC43DA-3D6A-D610-2FF1-5BEEBEEE2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2C84D0-979D-93B3-D90E-04A2A1521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16CAE-E638-C845-A0A6-9530F1A699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DDAE6-2D54-04A7-8647-C480CD6CFF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5A98A-A302-8BD0-97D6-01540B5FC92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778DA5B7-28B3-2102-24C5-3CC76D3550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8D3900-FF51-C983-84C1-BC24DA0CBBBF}"/>
              </a:ext>
            </a:extLst>
          </p:cNvPr>
          <p:cNvSpPr txBox="1"/>
          <p:nvPr/>
        </p:nvSpPr>
        <p:spPr>
          <a:xfrm>
            <a:off x="816737" y="3026145"/>
            <a:ext cx="75105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حَسَبَ ﭐلنَّصِّ، صِفاتُ مُمَثِّلِ ﭐلْقِسْمِ الْجَيِّدِ هِيَ:</a:t>
            </a:r>
          </a:p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 أَنْ يَكونَ قُدْوَةً حَسَنَةً لِزُمَلائِهِ فِي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ﭐلسُّلوكِ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وَﭐلْمُواظَبَةِ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ﭐلدِّراسَةِ.</a:t>
            </a:r>
          </a:p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 أَنْ يَكونَ مُسْتَمِعاً جَيِّدًا لِمَشاكِلِ زُمَلائِهِ.</a:t>
            </a:r>
          </a:p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 أَنْ يَتَحَدَّثَ دائِماً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بِـﭐحْتِرامٍ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ﭐلْجَميعِ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 أَنْ يَكونَ أَميناً وَمَسْؤُولاً.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C81BC0-FA1D-8700-9378-0F1CFE46BC80}"/>
              </a:ext>
            </a:extLst>
          </p:cNvPr>
          <p:cNvSpPr txBox="1"/>
          <p:nvPr/>
        </p:nvSpPr>
        <p:spPr>
          <a:xfrm>
            <a:off x="2438400" y="2077918"/>
            <a:ext cx="5862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ما صِفاتُ مُمَثِّلِ ﭐلْقِسْمِ الْجَيِّدِ حَسَبَ ﭐلنَّصِّ؟</a:t>
            </a:r>
            <a:endParaRPr lang="fr-MA" sz="36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464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E8937-9088-391B-5B7F-618E1F0A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197D747-264E-6ABD-7996-1311C5F18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لتصحيح السؤال الثاني . من يقرأ؟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FB0BF1-44BD-9D68-38A4-E1E5706DB6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06F871-5D67-F300-ED0A-6331FF486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DF532F-F994-4811-1ACE-9BF153251E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E0BA34-67CB-2AAE-4F51-3A9B022E0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0A4AD5-D6B4-C0F4-BDA7-FDD932DB53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C2A370-90D1-DE95-A5D8-8D68142453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1F2B46-2DAF-C65E-DB19-194C615F3E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2CE8E7-4A17-0872-2424-30A9BBBD9B2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3E3FB8D-DF06-3E95-AD66-6708241E4C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6EE7CB4-E462-198D-708D-F59A911C0ACC}"/>
              </a:ext>
            </a:extLst>
          </p:cNvPr>
          <p:cNvSpPr txBox="1"/>
          <p:nvPr/>
        </p:nvSpPr>
        <p:spPr>
          <a:xfrm>
            <a:off x="494376" y="3071269"/>
            <a:ext cx="81717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مَسْؤُولِيّاتُ مُمَثِّلِ ﭐلْقِسْمِ هِيَ: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 أَوَّلاً: اَلإِنْصاتُ إِلى مَشاكِلِ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ﭐلزُّمَلاءِ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وَنَقْلُ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ﭐقْتِراحاتِهِمْ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ﭐلْمُدَرِّسينَ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بِصِدْقٍ.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 ثانِياً: اَلْمُواظَبَةُ عَلى حُضورِ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ﭐجْتِماعاتِ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مَجْلِسِ ﭐلْقِسْمِ في ﭐلْوَقْتِ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ﭐلْمُحَدَّدِ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وَتَدْوينُ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ﭐلْمُلاحَظاتِ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بِدِقَّةٍ.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 ثالِثاً: اَلتَّعاوُنُ مَعَ مُمَثِّلي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ﭐلأَقْسامِ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ﭐلأُخْرى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تَنْظيمِ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ﭐلأَنْشِطَةِ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ﭐلْمَدْرَسِيَّةِ.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165208-2C00-27BF-BAFB-DCAC2AC10216}"/>
              </a:ext>
            </a:extLst>
          </p:cNvPr>
          <p:cNvSpPr txBox="1"/>
          <p:nvPr/>
        </p:nvSpPr>
        <p:spPr>
          <a:xfrm>
            <a:off x="2803895" y="2037289"/>
            <a:ext cx="5862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أَذْكُرُ ثَلَاثَ مَسْؤُولِيَّاتٍ لِمُمَثِّلِ ﭐلْقِسْمِ.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848939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FE487-E50F-7836-57A1-8679A0A59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5EFF993-EBB1-4E9F-E306-A3150397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لتصحيح السؤال الثالث . من يقرأ؟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60A58B-6C8F-A53D-2F3E-76CC6DE108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A6D9EE-71B3-1310-02B8-1C413A0E6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2A01A-B0F4-4B1E-905A-3C89486295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9FEFF1-142B-C330-024A-FDA44219F2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1B7750-FEA6-C73E-0A75-3479C98A27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241A49-D6EB-A28E-9CF5-47D6A7C43F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1B6FB-41A4-1C57-DD23-23B561F1F5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848A22-4CB9-9CEB-9BA2-C0F6414C7B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29131094-3DC2-2E48-321F-62C2C2C2C6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79413D-BFD1-31FF-CDC6-A85BB11647B2}"/>
              </a:ext>
            </a:extLst>
          </p:cNvPr>
          <p:cNvSpPr txBox="1"/>
          <p:nvPr/>
        </p:nvSpPr>
        <p:spPr>
          <a:xfrm>
            <a:off x="984688" y="3217842"/>
            <a:ext cx="75105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يَجِبُ عَلَى مُمَثِّلِ ﭐلْقِسْمِ أَنْ يَكونَ أَميناً لِأَنَّهُ يَحْمِلُ صَوْتَ زُمَلائِهِ وَيُمَثِّلُهُمْ أَمامَ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ﭐلْمُدَرِّسينَ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وَﭐلإِدارَةِ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FB15F1-C4C9-D582-80B2-D460F684375C}"/>
              </a:ext>
            </a:extLst>
          </p:cNvPr>
          <p:cNvSpPr txBox="1"/>
          <p:nvPr/>
        </p:nvSpPr>
        <p:spPr>
          <a:xfrm>
            <a:off x="2438400" y="2077918"/>
            <a:ext cx="5862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لِماذا يَجِبُ عَلى مُمَثِّلِ ﭐلْقِسْمِ أَنْ يَكونَ أَميناً؟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376516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E5831-3FF1-C2A4-6BB2-6D0680006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75A624-418B-18C5-03A3-B6B38B41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لتصحيح السؤال الرابع . من يقرأ؟ 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8BA4CA-9BBE-E118-57F1-DB2B18E911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C41CCF-8753-1EF2-8FD3-098C98279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4A3CF2-BB3D-5F39-3718-3999592A7E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E62C19-1AD3-245F-5C56-0C46297E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84A106-2774-DA93-8668-F583791806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7E3507-1C64-8A99-2AE5-B0B742AABE4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C40841-CE35-DCC3-050F-84BBE2E300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ADA5AD-F24E-8AFB-167D-41F42C1CA11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9CAB7315-38F4-7D62-5BC6-AD5CBC1FAE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081FF2E-C651-8D16-E324-CFE4659A4D53}"/>
              </a:ext>
            </a:extLst>
          </p:cNvPr>
          <p:cNvSpPr txBox="1"/>
          <p:nvPr/>
        </p:nvSpPr>
        <p:spPr>
          <a:xfrm>
            <a:off x="550506" y="3217842"/>
            <a:ext cx="79447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رَأْيي، دَوْرُ مُمَثِّلِ ﭐلْقِسْمِ بالِغُ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ﭐلأَهَمِّيَةِ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لِأَنَّهُ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ﭐلْجِسْرُ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ﭐلَّذي يَرْبِطُ ﭐلتَّلاميذَ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بِـﭐلإِدارَةِ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وَﭐلْمُدَرِّسينَ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وَأَعْتَقِدُ أَنَّ هَذِهِ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ﭐلْمَهَمَّةَ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تُعَلِّمُ ﭐلطِّفْلَ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ﭐلْمَسْؤولِيَّةَ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وَﭐلشَّجاعَةَ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وَفَنَّ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ﭐلتَّواصُلِ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مُنْذُ صِغَرِهِ، وَهِيَ صِفاتٌ سَتَنْفَعُهُ طيلَةَ حَياتِهِ.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0ED628-7DF2-B73A-6695-8DB7B45B40A8}"/>
              </a:ext>
            </a:extLst>
          </p:cNvPr>
          <p:cNvSpPr txBox="1"/>
          <p:nvPr/>
        </p:nvSpPr>
        <p:spPr>
          <a:xfrm>
            <a:off x="2438400" y="2077918"/>
            <a:ext cx="5862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4. ما رَأْيُكَ فِي دَوْرِ مُمَثِّلِ ﭐلْقِسْمِ؟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452306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109.  أنجزوا الأنشطة التالية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3F6FA6-203D-448D-120F-CA2B8084A9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490" y="1464907"/>
            <a:ext cx="6130979" cy="516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D51CC9-67A9-0A62-E27D-B326D77B2E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490" y="1464907"/>
            <a:ext cx="6130979" cy="516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6627-0805-94E6-4CFD-82D78033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EDF0095-8656-FD32-D0F8-42AA53FE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لنا جوابه عن السؤال الخامس.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3BAD21-0D8D-6573-D47B-8567C170D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9D377-AE34-CBAE-21C1-6A66EA809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5F918-13F4-B533-9449-8AEBB9B3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24668-1CE8-2BD9-66AA-2AA303B4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073A3-D109-CBCC-88DA-B3689760E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D2467D-5744-46CD-4195-D8394E565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4EE88-042C-F406-547D-29ADC3861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36394F-F285-AF31-1CD1-B6C116BCA8C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FC03BB7-FEC3-2035-BCF9-B39B28911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609C76-5076-76DE-CEB5-4E09256D7F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427" y="2817546"/>
            <a:ext cx="7877145" cy="122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2795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5BFD9-279A-5ED6-480A-099A1C9C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D6848D9-8FDA-30C1-4BA7-F775643F1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9B6EB0-55A5-EC53-7E95-7409BDD9FF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0567C1-3436-2C6F-686F-5F0194EAF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E8F1EE-747D-453C-1CCD-1C323BF3DD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E7AECF-4BB7-8B04-C065-EB5636F4B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E6EE10-76E0-88E3-6C15-769AFB660B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F8EA2C-3E55-B20E-DEEF-D031D0B450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044C5-C057-177A-9053-0D79788942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2DFDEB-19CA-F6F7-B28C-05207E61750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247E90E-1181-417A-7C72-72BCA6250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D61DB3-F3E0-B20E-3851-4036857BDC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427" y="2817546"/>
            <a:ext cx="7877145" cy="12229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89B872-AD6E-4611-5D9F-24EEE590D4EB}"/>
              </a:ext>
            </a:extLst>
          </p:cNvPr>
          <p:cNvSpPr txBox="1"/>
          <p:nvPr/>
        </p:nvSpPr>
        <p:spPr>
          <a:xfrm>
            <a:off x="317241" y="3205953"/>
            <a:ext cx="81933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تَخَفْ مِنْ طَرْحِ ﭐلْأَسْئِلَةِ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ﭐلْمُهِمَّةِ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ﭐلْأَساتِذَةِ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وَﭐلْأُسْتاذاتِ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وَإِدارَةِ ﭐلْمَدْرَسَةِ.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580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3069-6D9B-EB18-D054-2031612E7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731EF05-04E2-AC13-55CF-4AFDB06D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السادس.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840880-0D05-FD43-B306-EF75F8179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F36385-9885-9AC7-5A29-199B616A3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BA940F-9408-9D5B-80D9-7704DB7DE2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8CB415-5A0E-CDA9-C520-54B2CDC21D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A6F9E6-B81E-59DD-0474-8D5470CCB0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8ABD3D-92B3-2679-B862-58098C63EE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B0776A-F051-F21D-09B3-8D0468DFC2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531A8-E8D0-DCBE-D918-C639BCBBC8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D43A77C1-50FD-EEDB-BBEA-70FF208D3E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4B59AB-CA53-4D41-FF5F-4078D42BFE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970" y="2604275"/>
            <a:ext cx="8474060" cy="28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3110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EF58-23F9-CD68-6F54-5AFE76EF1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B843E5-B610-79E4-86EB-CCDCB09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65B19-2FB6-A21E-29C0-F03AF4FD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C7519-C728-7951-2F00-7BB2BD4DA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12C2B-A58A-0804-0B92-0999410F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5E9D8-0920-814D-CE42-0948BB72B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85E66-F1B1-7BB0-C00F-6F207BCFBE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310B-0217-8EA3-630A-980D46AB6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B06B33-8260-2B7F-4908-7015F12209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62331-A7D4-C47C-7F94-0CAC1E561A6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AB90634-C91A-D93A-ADDA-EB42C1624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C2978F-8AA7-BA82-BF80-EF7A5839DE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970" y="2604275"/>
            <a:ext cx="8474060" cy="283674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34B9E48-77AD-83D8-F455-92742107FD89}"/>
              </a:ext>
            </a:extLst>
          </p:cNvPr>
          <p:cNvSpPr txBox="1"/>
          <p:nvPr/>
        </p:nvSpPr>
        <p:spPr>
          <a:xfrm>
            <a:off x="3176336" y="3564534"/>
            <a:ext cx="3127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يَحْرِصْ عَلَى مُسَاعَدَةِ زُمَلَائِهِ.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4596E56-689F-9DF5-3077-B7BED96607F2}"/>
              </a:ext>
            </a:extLst>
          </p:cNvPr>
          <p:cNvSpPr txBox="1"/>
          <p:nvPr/>
        </p:nvSpPr>
        <p:spPr>
          <a:xfrm>
            <a:off x="244922" y="3552502"/>
            <a:ext cx="3127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اِحْرِصْ عَلَى مُسَاعَدَةِ زُمَلَائِكَ.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D085E3-F970-460F-07CB-CCDEC3B02EE8}"/>
              </a:ext>
            </a:extLst>
          </p:cNvPr>
          <p:cNvSpPr txBox="1"/>
          <p:nvPr/>
        </p:nvSpPr>
        <p:spPr>
          <a:xfrm>
            <a:off x="3654269" y="4166322"/>
            <a:ext cx="24112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يَتَحَدَّثْ بِاحْتِرَامٍ.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51C173-F495-76FF-7FAB-2EA7C2EC0784}"/>
              </a:ext>
            </a:extLst>
          </p:cNvPr>
          <p:cNvSpPr txBox="1"/>
          <p:nvPr/>
        </p:nvSpPr>
        <p:spPr>
          <a:xfrm>
            <a:off x="3910263" y="4788777"/>
            <a:ext cx="167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لِيَسْتَمِعْ جَيِّداً.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1B40E97-0A6F-4E74-227B-0E784DBC8375}"/>
              </a:ext>
            </a:extLst>
          </p:cNvPr>
          <p:cNvSpPr txBox="1"/>
          <p:nvPr/>
        </p:nvSpPr>
        <p:spPr>
          <a:xfrm>
            <a:off x="1268879" y="4788777"/>
            <a:ext cx="167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اِسْتَمِعْ جَيِّدًا.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E262E43-A876-A7C2-ADFD-3A184E2FBC2B}"/>
              </a:ext>
            </a:extLst>
          </p:cNvPr>
          <p:cNvSpPr txBox="1"/>
          <p:nvPr/>
        </p:nvSpPr>
        <p:spPr>
          <a:xfrm>
            <a:off x="1268879" y="4204374"/>
            <a:ext cx="1677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تَحَدَّثْ بِاحْتِرَامٍ</a:t>
            </a:r>
            <a:endParaRPr lang="fr-MA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60543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FCDF6-2ED2-9104-CA16-14A9EBFB2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73208CC-A941-B9A2-A8DD-3124511D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السابع.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DD45AB-A6A0-0F86-18A2-EA97C515BB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57AB8-200C-8EDA-334B-F9A23C263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2C07D1-0584-7EB9-3239-C0170C28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7C6B18-78C1-E334-9AAB-897030FF8F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D381B0-EE34-EEA5-F1A4-4CD08B1264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627CB-9CB5-81CE-E675-0EB9BCDAF5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209844-4754-F9FA-6165-2776D35A59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255984-68D7-AB97-D93A-92255506BB9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43F8C60-9AE1-13CC-D41C-0500F36FC5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8C7C54-0B2D-A61F-0919-19590A030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007" y="2556249"/>
            <a:ext cx="8079985" cy="174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2525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2F28D-569A-2F1E-832A-DCB7B5D2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E96FAEE-A7C3-0D5E-F55D-497F83B4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5183C3-351F-C03B-6744-0E13140EC2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CDA611-F889-183C-F380-0B1C79D41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0AB675-A7A8-DB17-B363-12647C63D4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7BBC6-80FB-A7EC-BE6C-E916471F84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DD3420-739E-35D2-537A-14C136D943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EB0B17-5ADD-E3DF-E962-8B46184AB9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68BAD-BF18-93D7-F2AA-899E2E24C8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7FC3EA-6622-1627-62CE-59F75E4F219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49EB7F-7C8E-4E3E-4E6D-CB4CD2186A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E9C8B-645A-6D19-A6FF-FAC67046C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007" y="2556249"/>
            <a:ext cx="8079985" cy="17455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5FB646B-A1B0-3EE6-D58E-DAA3FA76ABC6}"/>
              </a:ext>
            </a:extLst>
          </p:cNvPr>
          <p:cNvSpPr txBox="1"/>
          <p:nvPr/>
        </p:nvSpPr>
        <p:spPr>
          <a:xfrm>
            <a:off x="532007" y="3720801"/>
            <a:ext cx="80799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واظِبي عَلى حُضورِ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ﭐجْتِماعاتِ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مَجْلِسِ ﭐلْقِسْمِ، وَلْتُدَوِّني مُلاحَظاتِكِ بِدِقَّةٍ. تَعاوَني مَعَ بَقِيَّةِ مُمَثِّلي الأَقْسامِ.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2085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52BC2-4A1D-0DD6-D410-4929EBE7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5DBEEB1-56C5-CC5A-19F4-0B25EA8E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الثامن.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B297B0-D8D6-22B3-9107-CB31BE50AE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79487-A9A6-390B-2AEF-535DA271A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F2121C-957C-DD26-DB2C-27B70B75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5F42E0-9F7B-4C05-6FDC-FF7B1EB13B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3A2319-603B-FD2B-98D0-5A16C8006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569ED3-2B73-F003-D82F-1DB102DA1E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85A8C0-3D19-EFA6-1A2E-F362E57314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F1D8B-53AA-3454-025A-AA85C98268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31905A-4090-470A-7193-842051C637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8F71F7-1D5C-6A34-B090-71CF044F0B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046" y="2757131"/>
            <a:ext cx="8199908" cy="19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19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93E52-33BA-73F2-3B84-D9B6D199F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7C3CAC-A6DC-C367-FEC9-830DCC32D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أين المفعول المطلق.  أين الفعل المضارع المجزوم؟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CED36E-0093-A4F4-072F-58CB75C478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864878-21E3-0F1C-708C-055B7E724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AC3DB9-11A3-5362-7DD1-4C51D6A2D0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DF441B-ECCA-69BD-3A59-5BDC4D23CE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29C76B-4540-8C0B-FF1A-3935451383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BCAC23-30B1-BC9D-FDB7-7E249F2B3E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214AFC-8FCF-1450-924B-52A361680F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F970F5-F387-E930-B3FB-15D08BD6230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52E5293-62B3-6F6A-1CF3-5616F15B6E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617E21-A77F-BB1C-28A2-8FE28C916F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046" y="2757131"/>
            <a:ext cx="8199908" cy="19693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C426D61-3E8D-5A57-447A-BCFC042D5042}"/>
              </a:ext>
            </a:extLst>
          </p:cNvPr>
          <p:cNvSpPr txBox="1"/>
          <p:nvPr/>
        </p:nvSpPr>
        <p:spPr>
          <a:xfrm>
            <a:off x="472046" y="3141045"/>
            <a:ext cx="80837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أَيُّها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ﭐلْمُمَثِّلُ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ﭐلْعَزيزُ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إِنَّ مَهَمَّتَكَ مَهَمَّةٌ نَبيلَةٌ تَسْتَوْجِبُ مِنْكَ ﭐلْتِزاماً تامّاً.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فَـﭐحْرِصْ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أَوَّلاً عَلى أَنْ تَكونَ قُدْوَةً حَسَنَةً لِزُمَلائِكَ، وَلا تَتَأَخَّرْ عَنِ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ﭐجْتِماعاتِ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مَجْلِسِ ﭐلْقِسْمِ. كَما يَجِبُ أَنْ تَسْتَمِعَ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ﭐسْتِماعاً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جَيِّداً إِلى مَشاكِلِ زُمَلائِكَ، وَلا تَتَرَدَّدْ في نَقْلِ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ﭐقْتِراحاتِهِمْ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ﭐلأَساتِذَةِ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وَتَذَكَّرْ دائِماً أَنَّكَ تُمَثِّلُهُمْ تَمْثيلاً أَميناً، فَعَلَيْكَ أَنْ تَتَحَدَّثَ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بِـﭐحْتِرامٍ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ﭐلْجَميعِ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وَتَتَعاوَنَ تَعاوُناً صادِقاً مَعَ بَقِيَّةِ مُمَثِّلي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ﭐلأَقْسامِ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902011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9000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الفنون تتحاور – الحصة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3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E2D3BD-8EDC-0328-286E-7B48B20CE8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3" name="Titre 22">
            <a:extLst>
              <a:ext uri="{FF2B5EF4-FFF2-40B4-BE49-F238E27FC236}">
                <a16:creationId xmlns:a16="http://schemas.microsoft.com/office/drawing/2014/main" id="{CD7CD97D-3D19-FBE4-CF17-DAB29726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قراءة قصة  " يوم صعب" 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DF7479-229F-9465-4558-10DB4158FD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6060" y="1584325"/>
            <a:ext cx="3543607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DB73-0163-F627-30B9-8043E348C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DD8D0BC-1F37-89AD-E018-FDD40352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ذلك لنتذكر بعض عناصرها.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CF04F1-286F-9EF3-FB99-F46C20312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DD9F8B-34AB-B640-C9D6-3314B94461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628E51-7A6F-76EF-F23E-187790CD3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FAA87F-6D49-84AA-CCDB-8CA560159B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F65A7-8A51-DE9D-EB3C-E7B9978BEA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59A77-20CC-7D03-8488-94D17222EE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F6DE1-4019-4FDC-8BAD-267C767AB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27C226-6030-F6B8-1E5C-647B69B6F8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B21D1CB-090F-97A7-19A0-86E86CB6E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5DB14F6-AB4B-ADE1-B9D2-DA092E343B1C}"/>
              </a:ext>
            </a:extLst>
          </p:cNvPr>
          <p:cNvGrpSpPr/>
          <p:nvPr/>
        </p:nvGrpSpPr>
        <p:grpSpPr>
          <a:xfrm>
            <a:off x="632373" y="1914904"/>
            <a:ext cx="7725682" cy="4258883"/>
            <a:chOff x="1428265" y="2020460"/>
            <a:chExt cx="6929790" cy="4153327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0838FD40-7C70-BA01-CB58-298485B72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8265" y="2020460"/>
              <a:ext cx="2860574" cy="409467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283AE5A-3286-17D1-E045-B18E70ACF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25891" y="2047270"/>
              <a:ext cx="2892218" cy="4101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22C12-7D9A-4EF4-AC4E-F1BA58E53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71548" y="2047471"/>
              <a:ext cx="2892218" cy="412631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E28E5B6-EAE3-AC85-EA38-DAD604326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65837" y="2047270"/>
              <a:ext cx="2892218" cy="40946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034865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CC3AA6-BB7F-AC93-3BB5-4F856454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 من يجيب؟  (نشاط تفاعلي جماعي)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15955B6-8704-A350-2B4D-B3DE30A10195}"/>
              </a:ext>
            </a:extLst>
          </p:cNvPr>
          <p:cNvSpPr txBox="1"/>
          <p:nvPr/>
        </p:nvSpPr>
        <p:spPr>
          <a:xfrm>
            <a:off x="475861" y="2316348"/>
            <a:ext cx="81922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ﭐسْمُ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ﭐلْبَطَلَةِ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ﭐلرَّئيسِيَّةِ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هَذِهِ ﭐلْحِكايَةِ؟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أَيِّ بَلَدٍ تَجْري أَحْداثُ ﭐلْحِكايَةِ؟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كَمْ عَدَدُ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ﭐلْكِلابِ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ﭐلَّتي كانَتْ مَشْدودَةً إِلى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ﭐلْعَرَبَةِ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ﭐلْخَشَبِيَّةِ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ﭐلشَّيْءُ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ﭐلَّذي وَجَدَتْهُ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ﭐلثَّلْجِ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ﭐلْمَدْخَلِ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وَعَرَفَتْ مِنْهُ أَنَّ والِدَها مَرَّ مِنْ هُناكَ؟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وَضْعُ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ﭐلْأَبِ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حينَ وَصَلَتْ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ﭐلْكوخِ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ﭐلثّانِي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FD487F66-9141-5679-E61C-17D9C1DD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قراءة القصة كي تتمكنوا من الإجابة على أسئلة أخرى.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91A1491-D75E-9B93-BC28-CB5134926E6E}"/>
              </a:ext>
            </a:extLst>
          </p:cNvPr>
          <p:cNvGrpSpPr/>
          <p:nvPr/>
        </p:nvGrpSpPr>
        <p:grpSpPr>
          <a:xfrm>
            <a:off x="632373" y="1914904"/>
            <a:ext cx="7725682" cy="4258883"/>
            <a:chOff x="1428265" y="2020460"/>
            <a:chExt cx="6929790" cy="415332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1F6B72B-EE7A-5A0F-BB81-62672FBC1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8265" y="2020460"/>
              <a:ext cx="2860574" cy="409467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06F9D7-392F-663D-C20D-780243E93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25891" y="2047270"/>
              <a:ext cx="2892218" cy="4101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126AFE4-DF54-BCC8-D1A3-768ECA9A6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71548" y="2047471"/>
              <a:ext cx="2892218" cy="412631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C473DB-9B80-8A5F-4BA9-DE27D800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65837" y="2047270"/>
              <a:ext cx="2892218" cy="40946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A5065-78D3-D9A3-91BC-19DDC1AEA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26B642-A449-D85B-9D5E-FA9BF197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الأسئلة التالية وأجيبوا عنها في بيوتكم.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4F9104-883F-D9AB-10B3-4CF8957741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D61717-4C6E-4110-DAF0-E6C30117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665DBE-AE5F-D61C-43E9-53F8F209D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5D33A4-219E-75F2-763A-A0F89CC9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58B4ED-0DF7-08CC-600B-93050E41A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53DC9-5B39-D7F0-DA49-5EFC50F096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47AAD-E97B-52ED-6874-3B4AA1BC22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963A25-5C96-1BAD-CC1B-44BCA6B017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2592B4B-F745-85F5-2772-CBA036F64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5C252CF-B154-B1A2-C790-C3BCC35B1B0C}"/>
              </a:ext>
            </a:extLst>
          </p:cNvPr>
          <p:cNvSpPr txBox="1"/>
          <p:nvPr/>
        </p:nvSpPr>
        <p:spPr>
          <a:xfrm>
            <a:off x="447869" y="1914904"/>
            <a:ext cx="82431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ﭐسْتَيْقَظَتْ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 مِنْ نَوْمِها؟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أَنْ تُغادِرَ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ﭐلْكوخَ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ﭐلَّذي تَوَقَّفَتْ عِنْدَهُ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ﭐلْكِلابُ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ﭐلْغابَةِ ثُمَّ أَمالَتْ آذانَها؟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بَدا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ﭐلْقَوْسُ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ﭐلْمَحْفورُ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ﭐلثَّلْجِ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أَعْمَقَ مِنَ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ﭐلْمُعْتادِ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نَظَرِ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تَذَكَّرَتْ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صُورَةَ أُمِّها في تِلْكَ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ﭐللَّحْظَةِ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ﭐلصَّعْبَةِ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رَغْمَ أَنَّ ﭐلْأُمَّ لَمْ تَكُنْ حاضِرَةً؟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رَأْيِكَ، ما ﭐلصِّفاتُ ﭐلَّتي جَعَلَتْ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تَنْجَحُ في رِحْلَتِها لِلْبَحْثِ عَنْ أَبِيها؟ اُذْكُرْ ثَلاثَ صِفاتٍ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وَﭐدْعَمْها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بِأَمْثِلَةٍ مِنَ ﭐلنَّصِّ.</a:t>
            </a:r>
          </a:p>
        </p:txBody>
      </p:sp>
    </p:spTree>
    <p:extLst>
      <p:ext uri="{BB962C8B-B14F-4D97-AF65-F5344CB8AC3E}">
        <p14:creationId xmlns:p14="http://schemas.microsoft.com/office/powerpoint/2010/main" val="121857749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20225</TotalTime>
  <Words>1438</Words>
  <Application>Microsoft Office PowerPoint</Application>
  <PresentationFormat>Affichage à l'écran (4:3)</PresentationFormat>
  <Paragraphs>291</Paragraphs>
  <Slides>48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71" baseType="lpstr">
      <vt:lpstr>Dosis Medium</vt:lpstr>
      <vt:lpstr>Calibri Light</vt:lpstr>
      <vt:lpstr>Microsoft Uighur</vt:lpstr>
      <vt:lpstr>Arial</vt:lpstr>
      <vt:lpstr>Dosis ExtraBold</vt:lpstr>
      <vt:lpstr>Wingdings</vt:lpstr>
      <vt:lpstr>Sakkal Majalla</vt:lpstr>
      <vt:lpstr>Dosis SemiBold</vt:lpstr>
      <vt:lpstr>Calibri</vt:lpstr>
      <vt:lpstr>Modern Love</vt:lpstr>
      <vt:lpstr>Dosis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تنظيم حصص الأسبوع الثالث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كراساتكم. سأتحقق من درجة تحكمكم من مكتسبات الأسبوع.</vt:lpstr>
      <vt:lpstr>على ألواحكم أجيبوا عن الأسئلة التالية من خلال النص. سأسجل نسبة التحكم . السؤال 1</vt:lpstr>
      <vt:lpstr>السؤال الثاني.</vt:lpstr>
      <vt:lpstr>عند نهاية رائز التحقق</vt:lpstr>
      <vt:lpstr>مراجعة وتوليف </vt:lpstr>
      <vt:lpstr>خدوا كراساتكم . سننجز أنشطة المراجعة و التوليف الواردة على  الصفحتين 108 و 109</vt:lpstr>
      <vt:lpstr>اِقرؤوا النص التالي: « كيف تكون ممثلا جيدا لقسمك" قراءة صامتة ؛لتتمكنوا من ضبط جمل بالشكل التام  و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نواصل : اِقرؤوا النص التالي: « كيف تكون ممثلا جيدا لقسمك؟" قراءة صامتة ؛ بعد ذلك تجيبون عن أسئلة المعجم   و الفهم معكم 15 دقيقة للإنجاز.</vt:lpstr>
      <vt:lpstr>معكم مهلة للتفكير. سأمر بين الصفوف لتقديم المساعدة.</vt:lpstr>
      <vt:lpstr>نصحح الان. من يجيب عن أسئلة المعجم؟ هل أنتم متفقون؟</vt:lpstr>
      <vt:lpstr> إليكم نموذج للتصحيح . صححوا</vt:lpstr>
      <vt:lpstr>نواصل تصحيح أسئلة الفهم  من يقرأ جوابه؟ هل أنتم متفقون؟ أين ورد الجواب في النص؟</vt:lpstr>
      <vt:lpstr>إليكم نموذجا لتصحيح السؤال الأول . من يقرأ؟  صححوا.</vt:lpstr>
      <vt:lpstr>إليكم نموذجا لتصحيح السؤال الثاني . من يقرأ؟  صححوا.</vt:lpstr>
      <vt:lpstr>إليكم نموذجا لتصحيح السؤال الثالث . من يقرأ؟  صححوا.</vt:lpstr>
      <vt:lpstr>إليكم نموذجا لتصحيح السؤال الرابع . من يقرأ؟  صححوا.</vt:lpstr>
      <vt:lpstr>دائما على كراساتكم الصفحة 109.  أنجزوا الأنشطة التالية</vt:lpstr>
      <vt:lpstr>سأمر بيم الصفوف لمساعدتكم.</vt:lpstr>
      <vt:lpstr>من يقرأ لنا جوابه عن السؤال الخامس.</vt:lpstr>
      <vt:lpstr>صححوا.</vt:lpstr>
      <vt:lpstr>من يقدم لنا جوابه عن السؤال السادس.</vt:lpstr>
      <vt:lpstr>صححوا.</vt:lpstr>
      <vt:lpstr>من يقدم لنا جوابه عن السؤال السابع.</vt:lpstr>
      <vt:lpstr>صححوا.</vt:lpstr>
      <vt:lpstr>من يقدم لنا جوابه عن السؤال الثامن.</vt:lpstr>
      <vt:lpstr>صححوا. أين المفعول المطلق.  أين الفعل المضارع المجزوم؟</vt:lpstr>
      <vt:lpstr>ورشة القراءة – القراءة الاثرائية</vt:lpstr>
      <vt:lpstr>خذوا كتيبات "نصوصي القرائية"</vt:lpstr>
      <vt:lpstr>سنواصل قراءة قصة  " يوم صعب" </vt:lpstr>
      <vt:lpstr> قبل ذلك لنتذكر بعض عناصرها.</vt:lpstr>
      <vt:lpstr>من يقرأ السؤال؟  من يجيب؟  (نشاط تفاعلي جماعي)</vt:lpstr>
      <vt:lpstr>الآن أعيدو قراءة القصة كي تتمكنوا من الإجابة على أسئلة أخرى.</vt:lpstr>
      <vt:lpstr>سجلوا الأسئلة التالية وأجيبوا عنها في بيوتكم.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169</cp:revision>
  <dcterms:created xsi:type="dcterms:W3CDTF">2023-09-20T21:35:22Z</dcterms:created>
  <dcterms:modified xsi:type="dcterms:W3CDTF">2026-04-05T14:33:18Z</dcterms:modified>
</cp:coreProperties>
</file>