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1"/>
    <p:sldMasterId id="2147483720" r:id="rId2"/>
    <p:sldMasterId id="2147483743" r:id="rId3"/>
    <p:sldMasterId id="2147483660" r:id="rId4"/>
    <p:sldMasterId id="2147483674" r:id="rId5"/>
    <p:sldMasterId id="2147483767" r:id="rId6"/>
    <p:sldMasterId id="2147483795" r:id="rId7"/>
    <p:sldMasterId id="2147483810" r:id="rId8"/>
    <p:sldMasterId id="2147483814" r:id="rId9"/>
    <p:sldMasterId id="2147483839" r:id="rId10"/>
    <p:sldMasterId id="2147483854" r:id="rId11"/>
    <p:sldMasterId id="2147483877" r:id="rId12"/>
    <p:sldMasterId id="2147483901" r:id="rId13"/>
  </p:sldMasterIdLst>
  <p:notesMasterIdLst>
    <p:notesMasterId r:id="rId70"/>
  </p:notesMasterIdLst>
  <p:sldIdLst>
    <p:sldId id="2147482832" r:id="rId14"/>
    <p:sldId id="2147482629" r:id="rId15"/>
    <p:sldId id="2147482616" r:id="rId16"/>
    <p:sldId id="2147482470" r:id="rId17"/>
    <p:sldId id="2147482697" r:id="rId18"/>
    <p:sldId id="2147482762" r:id="rId19"/>
    <p:sldId id="2147482716" r:id="rId20"/>
    <p:sldId id="2134806766" r:id="rId21"/>
    <p:sldId id="2147482477" r:id="rId22"/>
    <p:sldId id="2134806887" r:id="rId23"/>
    <p:sldId id="2147482763" r:id="rId24"/>
    <p:sldId id="2147482764" r:id="rId25"/>
    <p:sldId id="2147482847" r:id="rId26"/>
    <p:sldId id="2134807143" r:id="rId27"/>
    <p:sldId id="2147482708" r:id="rId28"/>
    <p:sldId id="2134807147" r:id="rId29"/>
    <p:sldId id="2147482833" r:id="rId30"/>
    <p:sldId id="2147482834" r:id="rId31"/>
    <p:sldId id="2147482815" r:id="rId32"/>
    <p:sldId id="2147482835" r:id="rId33"/>
    <p:sldId id="2147482836" r:id="rId34"/>
    <p:sldId id="2147482837" r:id="rId35"/>
    <p:sldId id="2147482838" r:id="rId36"/>
    <p:sldId id="2147482839" r:id="rId37"/>
    <p:sldId id="2147482840" r:id="rId38"/>
    <p:sldId id="2147482819" r:id="rId39"/>
    <p:sldId id="2147482820" r:id="rId40"/>
    <p:sldId id="2147482786" r:id="rId41"/>
    <p:sldId id="2147482787" r:id="rId42"/>
    <p:sldId id="2147482804" r:id="rId43"/>
    <p:sldId id="2147482785" r:id="rId44"/>
    <p:sldId id="2147482789" r:id="rId45"/>
    <p:sldId id="2147482790" r:id="rId46"/>
    <p:sldId id="2147482821" r:id="rId47"/>
    <p:sldId id="2147482841" r:id="rId48"/>
    <p:sldId id="2147482842" r:id="rId49"/>
    <p:sldId id="2147482712" r:id="rId50"/>
    <p:sldId id="2134807219" r:id="rId51"/>
    <p:sldId id="2147482843" r:id="rId52"/>
    <p:sldId id="2134807218" r:id="rId53"/>
    <p:sldId id="2147482844" r:id="rId54"/>
    <p:sldId id="2147482845" r:id="rId55"/>
    <p:sldId id="2147482824" r:id="rId56"/>
    <p:sldId id="2147482822" r:id="rId57"/>
    <p:sldId id="2147482811" r:id="rId58"/>
    <p:sldId id="2134807234" r:id="rId59"/>
    <p:sldId id="2147482776" r:id="rId60"/>
    <p:sldId id="2147482846" r:id="rId61"/>
    <p:sldId id="2147482777" r:id="rId62"/>
    <p:sldId id="2147482830" r:id="rId63"/>
    <p:sldId id="2147482715" r:id="rId64"/>
    <p:sldId id="2134807216" r:id="rId65"/>
    <p:sldId id="2147482831" r:id="rId66"/>
    <p:sldId id="2147482729" r:id="rId67"/>
    <p:sldId id="2134806149" r:id="rId68"/>
    <p:sldId id="2147482522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  <p:embeddedFont>
      <p:font typeface="Sakkal Majalla" panose="02000000000000000000" pitchFamily="2" charset="-78"/>
      <p:regular r:id="rId79"/>
      <p:bold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D6E9EA"/>
    <a:srgbClr val="00729A"/>
    <a:srgbClr val="FFFFFF"/>
    <a:srgbClr val="1E3F48"/>
    <a:srgbClr val="D6DCE5"/>
    <a:srgbClr val="106585"/>
    <a:srgbClr val="A1A7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tableStyles" Target="tableStyle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82" Type="http://schemas.openxmlformats.org/officeDocument/2006/relationships/viewProps" Target="viewProp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75174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9336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7124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98164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754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272566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2765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9954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32185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35629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3082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6590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1375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84617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43398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2224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5242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206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8009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91893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39741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387971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94784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1871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7376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12290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19769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8132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0996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3729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05208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9494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3032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56346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2740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24207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85038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5241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23491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5671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460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5702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155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215225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1405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9408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3409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1822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57348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5555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02974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94061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345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17291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760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03174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4432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83649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4150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74559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05355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6" y="755424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8965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0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80724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473514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8138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77881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102399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50270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5170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99631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3174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3990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7037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4943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0877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00936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12178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8241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312888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6207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1857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0485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894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209139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7971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66039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4183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05826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5505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165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541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8082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40867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545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83311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01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012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742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70601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05371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260088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02859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54262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845710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645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87074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74734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03871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971322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9711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24184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2517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982486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040993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0879053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6382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32453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490791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72936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489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9463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49472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7198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3534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04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68848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674719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47904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49101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94154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778584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415470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921458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11213704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614839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420443684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6965648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62898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72385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87270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927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52069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39300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488397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2634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995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935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919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70481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58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3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926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644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869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6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61992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140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66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68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1012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7716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46998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12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6614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0866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683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54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929216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0865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518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439062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90815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1943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379956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666547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80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72131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903874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186285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16207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3756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3736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41833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45698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08622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70304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36321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61242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37928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36434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20767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39077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18372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709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46988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6641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18700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141988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75441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391427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82417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54560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62820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659133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5243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40009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18615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8669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98321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055383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01987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86177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58711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1153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3046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574288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87436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039757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6046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010486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7659003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8302645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9062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25593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537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4072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744197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07161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14895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46810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7479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12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52.xml"/><Relationship Id="rId18" Type="http://schemas.openxmlformats.org/officeDocument/2006/relationships/slideLayout" Target="../slideLayouts/slideLayout157.xml"/><Relationship Id="rId26" Type="http://schemas.openxmlformats.org/officeDocument/2006/relationships/image" Target="../media/image13.jpg"/><Relationship Id="rId3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1.xml"/><Relationship Id="rId17" Type="http://schemas.openxmlformats.org/officeDocument/2006/relationships/slideLayout" Target="../slideLayouts/slideLayout156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55.xml"/><Relationship Id="rId20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2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Relationship Id="rId14" Type="http://schemas.openxmlformats.org/officeDocument/2006/relationships/slideLayout" Target="../slideLayouts/slideLayout153.xml"/><Relationship Id="rId22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2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7.xml"/><Relationship Id="rId19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0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60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5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45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7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3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87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96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81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  <p:sldLayoutId id="2147483899" r:id="rId22"/>
    <p:sldLayoutId id="214748390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93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27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png"/><Relationship Id="rId11" Type="http://schemas.openxmlformats.org/officeDocument/2006/relationships/image" Target="../media/image39.png"/><Relationship Id="rId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40.sv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9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5" Type="http://schemas.openxmlformats.org/officeDocument/2006/relationships/image" Target="../media/image55.png"/><Relationship Id="rId10" Type="http://schemas.openxmlformats.org/officeDocument/2006/relationships/image" Target="../media/image39.png"/><Relationship Id="rId4" Type="http://schemas.openxmlformats.org/officeDocument/2006/relationships/image" Target="../media/image54.png"/><Relationship Id="rId9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4F4DA-EDB0-0082-81D4-917C9AD31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" b="371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الثالث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الاثرائية : الحصة 3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إملاء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20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noProof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يومياتي في الكتابة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21" y="2122576"/>
            <a:ext cx="130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noProof="0" dirty="0"/>
              <a:t>الألف اللينة في الأسماء.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044544" y="3380220"/>
            <a:ext cx="156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الكتابة– الإملاء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/>
              <a:t>كتابة نص توجيهي – الحصة 1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599183" y="4668066"/>
            <a:ext cx="195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الإنتاج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51EC42AD-0440-EB74-CE91-A5C179EDCD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4852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كتابة فقرة بسيطة لتقديم نصائح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قاعدة كتابة الألف اللينة في الأسماء؛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التعرف على عناصر نص توجيهي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</a:t>
            </a:r>
            <a:r>
              <a:rPr lang="ar-MA" sz="2800" b="1" dirty="0">
                <a:cs typeface="Microsoft Uighur" panose="02000000000000000000" pitchFamily="2" charset="-78"/>
              </a:rPr>
              <a:t>يومياتي في الكتابة.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05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E9D2457-C9A3-0B51-B6E4-D21153E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EA26E31-A863-7FAB-23B8-1EBA5E054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DEB90E-4187-9A72-8B1E-E33B824E8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A268DB-FE57-69EA-1BBE-D31F930D0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9C050-36DD-CF2D-9ADA-31C44B2299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DA2144-18B1-85A0-F3F7-B0E5E02AB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3887F-2AE3-0C88-3E6E-60536D3B72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85509333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2C8A343F-39E3-9558-30A7-E6C3F3949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00716" y="639679"/>
            <a:ext cx="344372" cy="328748"/>
          </a:xfrm>
          <a:prstGeom prst="rect">
            <a:avLst/>
          </a:prstGeom>
        </p:spPr>
      </p:pic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b="1" dirty="0">
              <a:solidFill>
                <a:srgbClr val="A6A6A6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30D43-0F38-2D83-F6ED-41AD13CE98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6E61EAC7-6DDB-EECD-1101-4A6C1A1EA9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2" name="Image 3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5386D4-C4FE-F3D7-4ECD-D668921F21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111C11-FB4D-DD39-8F71-C2F38289FC7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DC9DD-F182-152B-58B7-CEB9FEC9B4F6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7B150-F783-ECD3-E406-0B17905F9D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5A41C0-0161-E97C-DEF9-38E76CAEAC8B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9ACCF6-4F9B-F060-0018-2E0F626E1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FDD10-AE51-A2C4-E4F8-9474DBCF07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F0335B-06CA-5F93-E24A-303AB5D1F29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400107-CFAF-5DD4-B1B9-7896668B19B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0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A3324DB0-7C9C-C9B2-7870-8BA8DF79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يومياتي في الكتابة.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A04138-1C1C-EB57-E64C-D12752FC59F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5390CF-B783-E6DE-1368-50B72D3D855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1B43E9-BCA0-C7DA-58DF-0C2597B5568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678A-222F-BBBF-B525-F6AA8E3C2DE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B2FC1E-5217-BE76-AED0-E955D4D2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8BE797-EE32-E65D-2AE5-0993E7A17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372799-5F9A-8D05-8730-C8C1F412CE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98F459-2B3E-7066-D9AD-6AEEC1A4B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9D2AB5-20B3-5AEC-B872-D1B584B838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BB1607-5A1C-A509-376E-FA1D14BCD598}"/>
              </a:ext>
            </a:extLst>
          </p:cNvPr>
          <p:cNvSpPr txBox="1"/>
          <p:nvPr/>
        </p:nvSpPr>
        <p:spPr>
          <a:xfrm>
            <a:off x="2093126" y="2577650"/>
            <a:ext cx="5132476" cy="1532066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يَوْمِيّاتي في ﭐلْكِتابَةِ.</a:t>
            </a:r>
          </a:p>
        </p:txBody>
      </p:sp>
    </p:spTree>
    <p:extLst>
      <p:ext uri="{BB962C8B-B14F-4D97-AF65-F5344CB8AC3E}">
        <p14:creationId xmlns:p14="http://schemas.microsoft.com/office/powerpoint/2010/main" val="12860991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19B-34DF-5E21-35B0-6E2432A1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7CF6D365-9922-1718-C4A5-B9493E94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 : أكتبوا فقرة بسيطة مستعينين بالأسئلة التالية 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A1F8-6485-7FBB-9057-9497D79CFC9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9E2C-8663-7695-ED9D-CE2C8846DF9E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9299-B202-B32D-D3F0-126EC70C7BF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778CF0-6D96-1E46-0F8C-C0B5D54A018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7D40F10-D1CB-4AD5-FF5A-9A0029EA5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E27D1-63E7-8402-2979-4D417EACC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121783-77DB-FD4C-72E5-BFBB1364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80107A-329B-110C-6D0C-641DC6FE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27FED47-F4C6-2864-46B0-EABFC654A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B9D57D2-A6A1-5929-816C-BDC62E67CD3A}"/>
              </a:ext>
            </a:extLst>
          </p:cNvPr>
          <p:cNvSpPr txBox="1"/>
          <p:nvPr/>
        </p:nvSpPr>
        <p:spPr>
          <a:xfrm>
            <a:off x="610750" y="2127736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لِلْهاتِفِ ، مُسْتَعيناً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35D2ED-3B49-0EBB-9E01-BEB4971B003B}"/>
              </a:ext>
            </a:extLst>
          </p:cNvPr>
          <p:cNvSpPr txBox="1"/>
          <p:nvPr/>
        </p:nvSpPr>
        <p:spPr>
          <a:xfrm>
            <a:off x="610750" y="4533521"/>
            <a:ext cx="80760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النَّصِيحَةِ =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أُسْلوبٌ نُصْحٍ+ فِعْلٌ  + تَعْلِيلٌ (لِأَنَّ / إِذْ إِنَّ ...)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69141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6A9B7-36FE-AB5F-BB17-B3AC035B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53E7C981-558B-9ED8-1509-766BC12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معكم 5 دقائق للإنجاز.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A08EE1-3D2F-7706-EAE6-E55B051D65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02FC19-184F-549B-69B8-755B4DBB75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841394-825C-CEC6-CF45-9AA79DCBE7A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A886F-17C5-D107-6D9E-747D424C017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F22402-7ABA-552D-B63C-9B96C257C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FEF8B-CA23-4DD2-C5A3-03A457B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08DC82-9D05-E0C1-AB44-D432D11C51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5CB961-2C9F-ED72-74B1-EE05C93D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EF00792-050E-FF9D-44BD-413BB50649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CF4BBC-F746-680B-88E1-0D59E0CCD6D1}"/>
              </a:ext>
            </a:extLst>
          </p:cNvPr>
          <p:cNvSpPr txBox="1"/>
          <p:nvPr/>
        </p:nvSpPr>
        <p:spPr>
          <a:xfrm>
            <a:off x="610750" y="2127736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لِلْهاتِفِ ، مُسْتَعيناً </a:t>
            </a:r>
            <a:r>
              <a:rPr lang="ar-MA" sz="4000" b="1" kern="0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lang="ar-MA" sz="4000" b="1" kern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92D814-7895-D6AC-4BC5-40C3BC029448}"/>
              </a:ext>
            </a:extLst>
          </p:cNvPr>
          <p:cNvSpPr txBox="1"/>
          <p:nvPr/>
        </p:nvSpPr>
        <p:spPr>
          <a:xfrm>
            <a:off x="610750" y="4533521"/>
            <a:ext cx="80760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النَّصِيحَةِ =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أُسْلوبٌ نُصْحٍ+ فِعْلٌ  + تَعْلِيلٌ (لِأَنَّ / إِذْ إِنَّ ...)</a:t>
            </a:r>
            <a:endParaRPr lang="fr-MA" sz="4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07267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531A-7E9F-1BB8-683E-3A97FF89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F309B634-3CC1-E8F1-5BAF-EF036F0A3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إنجازه؟</a:t>
            </a:r>
            <a:endParaRPr lang="fr-FR" sz="2400" dirty="0">
              <a:solidFill>
                <a:srgbClr val="A6A6A6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AE5AE6-9CD5-6841-826C-80EA172F305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9F319A-EE46-D1F5-B398-293A31362D1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472B9-DD16-AB5E-3785-BD97A5A65C1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0401B1-02C4-4661-B4F9-74300E97740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396E257-2E2E-6C15-D730-95A859E98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92C296-D872-664B-443B-47DB63E8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479927-E027-0D6A-6F4F-B7A91BA305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70B93A-BF77-3728-BB7E-AD1DAAD99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3477DF6E-F90D-7FDF-36EC-0DFEA9640C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B61066-BD3E-D3E3-DE3D-17E90645FDB2}"/>
              </a:ext>
            </a:extLst>
          </p:cNvPr>
          <p:cNvSpPr txBox="1"/>
          <p:nvPr/>
        </p:nvSpPr>
        <p:spPr>
          <a:xfrm>
            <a:off x="610750" y="2127736"/>
            <a:ext cx="80760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اُكْتُبْ أَرْبَعَ نَصائِحَ تُوَجِّهُها إِلى زُمَلائِكَ حَوْلَ ٱلِاسْتِخْدامِ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ٱلسَّليمِ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لِلْهاتِفِ ، مُسْتَعيناً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بِٱلْمُوَجِّهاتِ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أَدْناهُ.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4E1098-596E-BCB6-DEA7-04FB9D651141}"/>
              </a:ext>
            </a:extLst>
          </p:cNvPr>
          <p:cNvSpPr txBox="1"/>
          <p:nvPr/>
        </p:nvSpPr>
        <p:spPr>
          <a:xfrm>
            <a:off x="610750" y="4533521"/>
            <a:ext cx="80760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النَّصِيحَةِ =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أُسْلوبٌ نُصْحٍ+ فِعْلٌ  + تَعْلِيلٌ (لِأَنَّ / إِذْ إِنَّ ...)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6531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8EE4-BC55-D7F6-E189-FD4CEBA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2DE538-E884-6AD7-703C-195C5F76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الكتابة هم ........................................................................... 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AC2FC0FA-93E5-4037-80FD-D51649FF8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5FEFF5-A400-B854-8447-D26E3BBE4BCB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9D76C-8C03-48C4-7B8A-FD1BC09E338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8B4C0E-6774-D6B6-F77D-7B09FDAC8CE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3F342-83BC-3BB4-F075-1AC8642C3C9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E02260-EE9C-A2E7-5B25-D95B6542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9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AA34AB3-3E9F-F18F-1DE9-BCF0555E07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48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8C31FB-37E6-18C4-1F41-E03C1100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B9E48E-3906-8C20-1C87-B701AD0116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AD3BF5-ECD7-39AF-C1A9-C4AF73F82DF5}"/>
              </a:ext>
            </a:extLst>
          </p:cNvPr>
          <p:cNvSpPr txBox="1"/>
          <p:nvPr/>
        </p:nvSpPr>
        <p:spPr>
          <a:xfrm>
            <a:off x="3116422" y="16370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ٱلْكِتابَةِ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CCC8D76-EA61-4904-293A-3271481947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94291" y="27911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1476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49" y="999269"/>
            <a:ext cx="3234184" cy="720000"/>
          </a:xfrm>
        </p:spPr>
        <p:txBody>
          <a:bodyPr>
            <a:normAutofit/>
          </a:bodyPr>
          <a:lstStyle/>
          <a:p>
            <a:pPr lvl="0" algn="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ورشة الكتابة – الإملاء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83401"/>
            <a:ext cx="7789894" cy="3091198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299411" y="2924174"/>
            <a:ext cx="6533147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الألف اللينة في الأسماء.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4522301" y="1730626"/>
            <a:ext cx="2702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– الإملاء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  <p:pic>
        <p:nvPicPr>
          <p:cNvPr id="5" name="Image 8">
            <a:extLst>
              <a:ext uri="{FF2B5EF4-FFF2-40B4-BE49-F238E27FC236}">
                <a16:creationId xmlns:a16="http://schemas.microsoft.com/office/drawing/2014/main" id="{3BE6C508-0C53-9D16-9D22-FD939E761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833" y="1139239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E90184-17B2-1C30-A2C3-B190C621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1" y="1772260"/>
            <a:ext cx="46907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A350-EE08-F4D9-5608-1873BD9A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7149EEC5-AFB7-1D46-A25B-DB5C661E24AC}"/>
              </a:ext>
            </a:extLst>
          </p:cNvPr>
          <p:cNvSpPr txBox="1"/>
          <p:nvPr/>
        </p:nvSpPr>
        <p:spPr>
          <a:xfrm>
            <a:off x="648397" y="809261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قاعدة  كتابة الألف اللينة في الأفعال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متى تكتب ممدودة ؟ ومتى تكتب مقصورة؟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F60DC1-7D01-DDF5-17BA-53426B5249A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A8A03E-82E7-91FE-E353-39F00FE3815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5A389-CE5A-A993-2CDC-D9995E64EE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7BFFA8-42DD-4696-EE07-0E2D0112AC2E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D2DE43-F9D2-2814-6936-BFACD111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206895B-6F7F-C35C-7870-3BBA6D3A52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B8DE16E-7DE3-2891-9A89-E724AC814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C7508E-2FE0-8DB3-2DB9-0A4AFAACA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3034C-DECE-3D46-A3FF-D2E9AA86AA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B384132-C9EB-457E-8107-69B70060DB35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 في ٱلْأَفْعـــــــــــــــــالِ.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87578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1DFD7-E607-6D72-7329-720967161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CDB1282-2D61-93A3-4C0F-58DF94D8E1AF}"/>
              </a:ext>
            </a:extLst>
          </p:cNvPr>
          <p:cNvSpPr txBox="1"/>
          <p:nvPr/>
        </p:nvSpPr>
        <p:spPr>
          <a:xfrm>
            <a:off x="648397" y="809261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سنتعرف على قاعدة كتابة الألف اللينة في الأسماء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4D6C4E-8B2E-4539-1EB2-9174E5432A7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4CBEA2-BE97-1D0F-BA04-3380E40E09C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74C598-1720-D729-4ABD-E5E2BEA26F69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E57ED1-4715-E2E8-F82D-14D90F4C781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406D61F-FFC5-F7F0-ACE5-6735B484A0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C7C7E2-D00B-9657-03FD-DFF6B22336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B0F7D53-E710-88B6-026B-09E2ABD941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A039E07-F9B6-558B-54B9-245991A9E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9B48B4-E8ED-504C-9400-79F5155FFE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864E24B-B253-7731-C0AF-840E99D29C09}"/>
              </a:ext>
            </a:extLst>
          </p:cNvPr>
          <p:cNvSpPr txBox="1"/>
          <p:nvPr/>
        </p:nvSpPr>
        <p:spPr>
          <a:xfrm>
            <a:off x="606490" y="3071918"/>
            <a:ext cx="7931019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 في ٱلْأسْمــــــــــــــاءِ.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606297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AB10-27CF-1147-61B8-B75A1CB19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97C4D75F-C609-435A-56F8-173C25CCDFDF}"/>
              </a:ext>
            </a:extLst>
          </p:cNvPr>
          <p:cNvSpPr txBox="1"/>
          <p:nvPr/>
        </p:nvSpPr>
        <p:spPr>
          <a:xfrm>
            <a:off x="648397" y="809261"/>
            <a:ext cx="6975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 تتعرفوا الألف اللينة المناسبة لكل اسم.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A1F7F2-A07D-1516-13E8-0829C19FB1E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65EC49-045A-2E6D-CD5D-F325ACA05E6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4CC2DE-5E43-B3C2-84E3-452D4E031D8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E1FF3C-2C6A-55B2-63C7-7BE417EA79E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19E5276-C622-0594-C7AA-D28B94F6B9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96F6E2-5AA3-D3A2-B2CA-93150A3DA1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4AF912-41A5-4159-128D-942F43F665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7D18DC6-65DB-215F-F6DC-712DACB05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8BBCAA-DF91-3602-82A7-45D08E926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876D1618-E1DC-118A-C163-C36364BDB37A}"/>
              </a:ext>
            </a:extLst>
          </p:cNvPr>
          <p:cNvSpPr txBox="1"/>
          <p:nvPr/>
        </p:nvSpPr>
        <p:spPr>
          <a:xfrm>
            <a:off x="6994050" y="451235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هُـــــــــــــــد 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7BBC5154-5431-C563-9D86-6503D0C37E3B}"/>
              </a:ext>
            </a:extLst>
          </p:cNvPr>
          <p:cNvSpPr txBox="1"/>
          <p:nvPr/>
        </p:nvSpPr>
        <p:spPr>
          <a:xfrm>
            <a:off x="2775133" y="446529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8798AB05-DC17-D787-A07B-489237693061}"/>
              </a:ext>
            </a:extLst>
          </p:cNvPr>
          <p:cNvSpPr txBox="1"/>
          <p:nvPr/>
        </p:nvSpPr>
        <p:spPr>
          <a:xfrm>
            <a:off x="4829667" y="449030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مَقْهـــــــــــ....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31E0E564-D155-E032-D618-87CB921AD4C3}"/>
              </a:ext>
            </a:extLst>
          </p:cNvPr>
          <p:cNvSpPr txBox="1"/>
          <p:nvPr/>
        </p:nvSpPr>
        <p:spPr>
          <a:xfrm>
            <a:off x="1796198" y="2248658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ـــى / ى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7E82CBEE-7D0E-E5A7-87A2-1F9AFF9A7DCC}"/>
              </a:ext>
            </a:extLst>
          </p:cNvPr>
          <p:cNvSpPr txBox="1"/>
          <p:nvPr/>
        </p:nvSpPr>
        <p:spPr>
          <a:xfrm>
            <a:off x="725341" y="445875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دُنْيـــــ......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A9334EC6-B888-B99A-F16C-78D1174E7DE6}"/>
              </a:ext>
            </a:extLst>
          </p:cNvPr>
          <p:cNvSpPr txBox="1"/>
          <p:nvPr/>
        </p:nvSpPr>
        <p:spPr>
          <a:xfrm>
            <a:off x="5574348" y="217194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ـــــــا / ا 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BD3A8FD2-D93A-7C16-4222-3B979CDE872B}"/>
              </a:ext>
            </a:extLst>
          </p:cNvPr>
          <p:cNvSpPr txBox="1"/>
          <p:nvPr/>
        </p:nvSpPr>
        <p:spPr>
          <a:xfrm>
            <a:off x="3747476" y="2993286"/>
            <a:ext cx="1773454" cy="152732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MA" sz="7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04700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BC07A-A19F-8BDD-A11D-3DB0CAEE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64C7162F-943C-A38C-2FCE-716AA664886E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أحدد نوع الاسم هل هو ثلاثي أم غير ثلاثي. حددوا نوع الأسماء التالية.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07484C-93D7-B0E1-C97E-E372AF7A3CC1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75099B-E287-DE2F-7D3B-95BF0C2B55F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B21C4C-7D6F-554C-F9EA-96B0FF32D71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C1EBAE-CA1C-9B1D-0EE2-EAFE879912C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C6D63B-AEF8-D5BF-AF2B-625BA0D98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243DD3-6464-1618-A624-B397771B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3883648-ECC3-468E-E3A9-D53B1B386F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F3084D-A291-EA50-33D3-DECEF3E4F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5FF0A6-293E-DDFF-2394-06856698F5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484C0E3-F2C1-93FF-9EAC-D679A2B57668}"/>
              </a:ext>
            </a:extLst>
          </p:cNvPr>
          <p:cNvSpPr txBox="1"/>
          <p:nvPr/>
        </p:nvSpPr>
        <p:spPr>
          <a:xfrm>
            <a:off x="6994050" y="451235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هُـــــــــــــــد 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AB64E5D4-3CFE-D9E7-2D79-D3B6CF61F751}"/>
              </a:ext>
            </a:extLst>
          </p:cNvPr>
          <p:cNvSpPr txBox="1"/>
          <p:nvPr/>
        </p:nvSpPr>
        <p:spPr>
          <a:xfrm>
            <a:off x="2775133" y="446529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F466F547-1DA2-C988-B6B4-F02901814F83}"/>
              </a:ext>
            </a:extLst>
          </p:cNvPr>
          <p:cNvSpPr txBox="1"/>
          <p:nvPr/>
        </p:nvSpPr>
        <p:spPr>
          <a:xfrm>
            <a:off x="4829667" y="449030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مَقْهـــــــــــ....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E4E9333C-B927-2336-BBD3-193B1A082381}"/>
              </a:ext>
            </a:extLst>
          </p:cNvPr>
          <p:cNvSpPr txBox="1"/>
          <p:nvPr/>
        </p:nvSpPr>
        <p:spPr>
          <a:xfrm>
            <a:off x="725341" y="445875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دُنْيـــــ......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9172A0E3-1A15-4562-B109-8549AE5279CA}"/>
              </a:ext>
            </a:extLst>
          </p:cNvPr>
          <p:cNvSpPr txBox="1"/>
          <p:nvPr/>
        </p:nvSpPr>
        <p:spPr>
          <a:xfrm>
            <a:off x="5713383" y="2542153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أَسْماءٌ ثُلاثِيَّةٌ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29F7E710-43EA-F1A1-5210-908B52DA65D8}"/>
              </a:ext>
            </a:extLst>
          </p:cNvPr>
          <p:cNvSpPr txBox="1"/>
          <p:nvPr/>
        </p:nvSpPr>
        <p:spPr>
          <a:xfrm>
            <a:off x="1010137" y="2542153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Sakkal Majalla"/>
              </a:rPr>
              <a:t>أَسْماءٌ غَيْرُ ثُلاثِيَّةٍ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EF2300A6-52E8-5CDF-07EE-2A9E51B45042}"/>
              </a:ext>
            </a:extLst>
          </p:cNvPr>
          <p:cNvSpPr txBox="1"/>
          <p:nvPr/>
        </p:nvSpPr>
        <p:spPr>
          <a:xfrm>
            <a:off x="3747476" y="2993286"/>
            <a:ext cx="1773454" cy="152732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MA" sz="7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085335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0C40C-C1C6-4A68-083F-E20B213D9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ABA4B181-8FC6-1D7F-7EA2-3A1BF784BCEF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أحدد نوع الاسم هل هو ثلاثي أم غير ثلاثي. حددوا نوع الأسماء التالية.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6BAA68-9D32-01BD-F584-FE9E549371E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5B9877-17BE-4805-D373-2D84BA9793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1653BE-8584-9741-254E-D2FD034F882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52CE0-6CB1-123A-2173-CC71339E4CF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2304D70-C114-DC42-3515-BA8F94017C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01EDAA-9508-89F4-AF70-1F2A4E5C2C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9E1C2C6-F2E2-48ED-B89F-AF1FCAC4B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4D828E5-4097-C1B4-82D6-65F8E3A5F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0592A8-AAF8-AC26-44DA-A4B2718C1F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3C7EAE95-5C74-E7B8-70FD-113B35E713B9}"/>
              </a:ext>
            </a:extLst>
          </p:cNvPr>
          <p:cNvSpPr txBox="1"/>
          <p:nvPr/>
        </p:nvSpPr>
        <p:spPr>
          <a:xfrm>
            <a:off x="6994050" y="451235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هُـــــــــــــــد 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B3C5D9F5-D932-6C0B-9CF3-7BD788918355}"/>
              </a:ext>
            </a:extLst>
          </p:cNvPr>
          <p:cNvSpPr txBox="1"/>
          <p:nvPr/>
        </p:nvSpPr>
        <p:spPr>
          <a:xfrm>
            <a:off x="5089754" y="4511844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7" name="Google Shape;452;p158">
            <a:extLst>
              <a:ext uri="{FF2B5EF4-FFF2-40B4-BE49-F238E27FC236}">
                <a16:creationId xmlns:a16="http://schemas.microsoft.com/office/drawing/2014/main" id="{291C14BD-65F0-A410-6A04-043CA53898F3}"/>
              </a:ext>
            </a:extLst>
          </p:cNvPr>
          <p:cNvSpPr txBox="1"/>
          <p:nvPr/>
        </p:nvSpPr>
        <p:spPr>
          <a:xfrm>
            <a:off x="2557697" y="445875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مَقْهـــــــــــ....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8" name="Google Shape;452;p158">
            <a:extLst>
              <a:ext uri="{FF2B5EF4-FFF2-40B4-BE49-F238E27FC236}">
                <a16:creationId xmlns:a16="http://schemas.microsoft.com/office/drawing/2014/main" id="{F24ECA36-EEA0-E6D7-FEE9-73D68EEB6CF1}"/>
              </a:ext>
            </a:extLst>
          </p:cNvPr>
          <p:cNvSpPr txBox="1"/>
          <p:nvPr/>
        </p:nvSpPr>
        <p:spPr>
          <a:xfrm>
            <a:off x="725341" y="4458751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دُنْيـــــ......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54BCF67C-4AA8-AABC-2F1B-001C06853B59}"/>
              </a:ext>
            </a:extLst>
          </p:cNvPr>
          <p:cNvSpPr txBox="1"/>
          <p:nvPr/>
        </p:nvSpPr>
        <p:spPr>
          <a:xfrm>
            <a:off x="5713383" y="2542153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ثُلاثِيَّةٌ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0E84F0B9-1774-B3DD-E852-1A51E01682A4}"/>
              </a:ext>
            </a:extLst>
          </p:cNvPr>
          <p:cNvSpPr txBox="1"/>
          <p:nvPr/>
        </p:nvSpPr>
        <p:spPr>
          <a:xfrm>
            <a:off x="1010137" y="2542153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غَيْرُ ثُلاثِيَّةٍ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1C130B0F-7C00-6B55-4E30-D31C3A14579E}"/>
              </a:ext>
            </a:extLst>
          </p:cNvPr>
          <p:cNvCxnSpPr>
            <a:stCxn id="28" idx="2"/>
            <a:endCxn id="16" idx="0"/>
          </p:cNvCxnSpPr>
          <p:nvPr/>
        </p:nvCxnSpPr>
        <p:spPr>
          <a:xfrm flipH="1">
            <a:off x="5976481" y="3510089"/>
            <a:ext cx="1225560" cy="1001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ABA655D-62C8-E3B1-0CA5-4CB51212660D}"/>
              </a:ext>
            </a:extLst>
          </p:cNvPr>
          <p:cNvCxnSpPr>
            <a:cxnSpLocks/>
            <a:stCxn id="28" idx="2"/>
            <a:endCxn id="15" idx="0"/>
          </p:cNvCxnSpPr>
          <p:nvPr/>
        </p:nvCxnSpPr>
        <p:spPr>
          <a:xfrm>
            <a:off x="7202041" y="3510089"/>
            <a:ext cx="678736" cy="1002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8C27FEE-9410-609A-9E62-ED9D985FB764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1612068" y="3510089"/>
            <a:ext cx="857276" cy="948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8804F29-9579-1FF4-F15A-692CD147AB08}"/>
              </a:ext>
            </a:extLst>
          </p:cNvPr>
          <p:cNvCxnSpPr>
            <a:cxnSpLocks/>
            <a:stCxn id="29" idx="2"/>
            <a:endCxn id="17" idx="0"/>
          </p:cNvCxnSpPr>
          <p:nvPr/>
        </p:nvCxnSpPr>
        <p:spPr>
          <a:xfrm>
            <a:off x="2498795" y="3510089"/>
            <a:ext cx="945629" cy="94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80845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5D506-309C-35FF-253F-906943E2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981B784-6CAB-BE0C-1CA0-6B79E9034D18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الأسماء الثلاثية . ابحث عن المثنى أو الجمع أو أسماء من نفس الجذر . من يقرأ؟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21CEB6-4B27-9775-5CFF-3E50B2BDAD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453853-3A80-1780-010F-427421081FA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2B2D39-9B6C-C2D8-4228-1D99EB2DCF7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A97685-7789-DE50-EFEA-AA1388EADF9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041F251-3F69-F3FA-6BED-2208902EFF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EDE8DF0-A3B5-D9AD-B24F-D63D4C2356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3C0F01E-1A3B-04F5-B1BB-89838A27B0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2CBD1C-9268-D753-66B5-6EA06B1D2A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F758A8-763B-DA0E-150D-9FCB285945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7576445F-F74F-E116-1B50-21C3514BD0A1}"/>
              </a:ext>
            </a:extLst>
          </p:cNvPr>
          <p:cNvSpPr txBox="1"/>
          <p:nvPr/>
        </p:nvSpPr>
        <p:spPr>
          <a:xfrm>
            <a:off x="6838710" y="342900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هُـــــــــــــــد 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FAF6CC67-76CA-9BDE-CBAB-4958494D6176}"/>
              </a:ext>
            </a:extLst>
          </p:cNvPr>
          <p:cNvSpPr txBox="1"/>
          <p:nvPr/>
        </p:nvSpPr>
        <p:spPr>
          <a:xfrm>
            <a:off x="6838710" y="495258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13970A04-4283-437E-CB80-13CB992392AF}"/>
              </a:ext>
            </a:extLst>
          </p:cNvPr>
          <p:cNvSpPr txBox="1"/>
          <p:nvPr/>
        </p:nvSpPr>
        <p:spPr>
          <a:xfrm>
            <a:off x="3291285" y="1624732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ثُلاثِيَّةٌ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F3B994D9-D8DC-D720-69B1-8032E64C1748}"/>
              </a:ext>
            </a:extLst>
          </p:cNvPr>
          <p:cNvSpPr txBox="1"/>
          <p:nvPr/>
        </p:nvSpPr>
        <p:spPr>
          <a:xfrm>
            <a:off x="2096589" y="4952580"/>
            <a:ext cx="227742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عَصـــــوانِ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C4232C34-F052-98D2-7ABE-751E822C37F6}"/>
              </a:ext>
            </a:extLst>
          </p:cNvPr>
          <p:cNvSpPr txBox="1"/>
          <p:nvPr/>
        </p:nvSpPr>
        <p:spPr>
          <a:xfrm>
            <a:off x="2065962" y="3428999"/>
            <a:ext cx="2308051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مَهْــــــــــــدِيٌّ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D0C451B5-D5F1-B891-0E5B-E7498CFF2A01}"/>
              </a:ext>
            </a:extLst>
          </p:cNvPr>
          <p:cNvCxnSpPr/>
          <p:nvPr/>
        </p:nvCxnSpPr>
        <p:spPr>
          <a:xfrm flipH="1">
            <a:off x="4572000" y="3974019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7A4DE64-5B1C-6DD6-F403-B57F18421113}"/>
              </a:ext>
            </a:extLst>
          </p:cNvPr>
          <p:cNvCxnSpPr/>
          <p:nvPr/>
        </p:nvCxnSpPr>
        <p:spPr>
          <a:xfrm flipH="1">
            <a:off x="4628633" y="5497600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41930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43DF9-853A-DA94-140F-3257AF5E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11F8B045-2823-17EA-0FD6-0233E253FB46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الأسماء الثلاثية . إذا قلبت الألف ياء أكتبها مقصورة.  إذا قلبت واوا أكتبها ممدودة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3110DB-9BA5-DEFB-6985-86E88C0904A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AC5356-4001-D7AF-3E30-E9C4B9195433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2BF9F7-F0E7-AF99-5C2A-65D57709D7A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7BBB15-EB0D-14E5-525F-CFF93FC4014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CD3C77E-1F7A-F2AE-88C8-A67028F530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07FD874-3CF6-CE07-152E-3C82CF69A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1CD96C-D4EB-63FA-A7FA-9313164325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3448AA-3986-7E26-9182-76F237279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2F94D3-FCFD-5059-43B1-A3FD02CA10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5BD1ED04-0C05-4E21-3371-6FD7D84E68F7}"/>
              </a:ext>
            </a:extLst>
          </p:cNvPr>
          <p:cNvSpPr txBox="1"/>
          <p:nvPr/>
        </p:nvSpPr>
        <p:spPr>
          <a:xfrm>
            <a:off x="2096589" y="3428997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هُـــــــــــــــد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ى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DBBACD4D-039D-F5D2-12D8-C973CB5D21F4}"/>
              </a:ext>
            </a:extLst>
          </p:cNvPr>
          <p:cNvSpPr txBox="1"/>
          <p:nvPr/>
        </p:nvSpPr>
        <p:spPr>
          <a:xfrm>
            <a:off x="2105299" y="4952580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C6EC574F-3AEC-9B23-D9B9-198477B6F053}"/>
              </a:ext>
            </a:extLst>
          </p:cNvPr>
          <p:cNvSpPr txBox="1"/>
          <p:nvPr/>
        </p:nvSpPr>
        <p:spPr>
          <a:xfrm>
            <a:off x="3407417" y="1699271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ثُلاثِيَّةٌ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13B4139F-3889-AA0E-8B1C-FCD35B11831D}"/>
              </a:ext>
            </a:extLst>
          </p:cNvPr>
          <p:cNvSpPr txBox="1"/>
          <p:nvPr/>
        </p:nvSpPr>
        <p:spPr>
          <a:xfrm>
            <a:off x="6586725" y="4952580"/>
            <a:ext cx="227742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عَصـــــ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انِ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FA170192-7AB4-D822-D3C2-2DDCF455E2DD}"/>
              </a:ext>
            </a:extLst>
          </p:cNvPr>
          <p:cNvSpPr txBox="1"/>
          <p:nvPr/>
        </p:nvSpPr>
        <p:spPr>
          <a:xfrm>
            <a:off x="6520063" y="3428998"/>
            <a:ext cx="2308051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مَهْــــــــــــدِ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يٌّ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9BAD26C-A635-207F-0869-7ABEE5F1CBC8}"/>
              </a:ext>
            </a:extLst>
          </p:cNvPr>
          <p:cNvCxnSpPr/>
          <p:nvPr/>
        </p:nvCxnSpPr>
        <p:spPr>
          <a:xfrm flipH="1">
            <a:off x="4572000" y="3974019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8F9D57A5-13DE-3677-3FA3-ACAF70EE870B}"/>
              </a:ext>
            </a:extLst>
          </p:cNvPr>
          <p:cNvCxnSpPr/>
          <p:nvPr/>
        </p:nvCxnSpPr>
        <p:spPr>
          <a:xfrm flipH="1">
            <a:off x="4628633" y="5497600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1279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6C065-68A5-D46A-991F-BE94655A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2395356-B9C4-A7E4-B1A9-61B3EAE254C7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الأسماء غير  الثلاثية . ألاحظ الحرف الذي قبلها.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937944-4286-8406-0970-80083993FB0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85EAAA-E94C-291A-9222-89524F2D9A65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71F572-23E2-8FC6-35A2-E85E4331E40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68BB1F-BFCE-7415-A2E6-E2C6C27E281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99175D5-E4BA-37BA-5831-7BD7891535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A81606-AC5A-B4F3-2F3E-2B5ACCD8D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725818-B643-1DC8-2DB0-AE333C2F0D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ECDD6BD-C863-AF13-A12A-90A737FEC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364C93-5765-6981-0746-603E089899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4030D78-2E1F-2ACA-44E4-09F01C7936F9}"/>
              </a:ext>
            </a:extLst>
          </p:cNvPr>
          <p:cNvCxnSpPr/>
          <p:nvPr/>
        </p:nvCxnSpPr>
        <p:spPr>
          <a:xfrm flipH="1">
            <a:off x="4572000" y="3974019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818C7A42-FF86-CD20-7E9F-014D2CF504B9}"/>
              </a:ext>
            </a:extLst>
          </p:cNvPr>
          <p:cNvCxnSpPr/>
          <p:nvPr/>
        </p:nvCxnSpPr>
        <p:spPr>
          <a:xfrm flipH="1">
            <a:off x="4628633" y="5497600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1DD6BA7-5139-2364-6FA6-1DAEEC17431A}"/>
              </a:ext>
            </a:extLst>
          </p:cNvPr>
          <p:cNvSpPr txBox="1"/>
          <p:nvPr/>
        </p:nvSpPr>
        <p:spPr>
          <a:xfrm>
            <a:off x="3386735" y="1768607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غَيْرُ ثُلاثِيَّةٍ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E5DC924-3E5C-875E-3ED2-27241350A56C}"/>
              </a:ext>
            </a:extLst>
          </p:cNvPr>
          <p:cNvSpPr txBox="1"/>
          <p:nvPr/>
        </p:nvSpPr>
        <p:spPr>
          <a:xfrm>
            <a:off x="6994050" y="495257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9BEA30E-7423-8EB6-D966-4074D2BBBADF}"/>
              </a:ext>
            </a:extLst>
          </p:cNvPr>
          <p:cNvSpPr txBox="1"/>
          <p:nvPr/>
        </p:nvSpPr>
        <p:spPr>
          <a:xfrm>
            <a:off x="6977745" y="342899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EAE91F1-AC37-10D3-0BCF-0F2F96A7F9A1}"/>
              </a:ext>
            </a:extLst>
          </p:cNvPr>
          <p:cNvSpPr txBox="1"/>
          <p:nvPr/>
        </p:nvSpPr>
        <p:spPr>
          <a:xfrm>
            <a:off x="2407832" y="342899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دُنْيـــــ......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C848FBC9-D7D4-5018-C5CA-91FFDF07F0EB}"/>
              </a:ext>
            </a:extLst>
          </p:cNvPr>
          <p:cNvSpPr txBox="1"/>
          <p:nvPr/>
        </p:nvSpPr>
        <p:spPr>
          <a:xfrm>
            <a:off x="2500008" y="4888498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مَقْهـــــــــــ....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66175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FC44B-8CC9-2F10-69F6-68C15433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31CA6E5F-9D7C-F69C-D6FA-41252CE06A6A}"/>
              </a:ext>
            </a:extLst>
          </p:cNvPr>
          <p:cNvSpPr txBox="1"/>
          <p:nvPr/>
        </p:nvSpPr>
        <p:spPr>
          <a:xfrm>
            <a:off x="-188380" y="8153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أتت بعد ياء أكتبها ممدودة . إذا أتت بعد حرف آخر أكتبها مقصورة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0D694E-7ED0-CE8F-7AD6-B173919F59F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9211A6-E103-5DBE-EAE2-123BFBC90D9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21A5DE-FA21-4797-78E0-C3B6B4F9596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A8E40E-4480-9A83-0F3A-F88CA82C6AB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E345D40-21E4-1AF4-3B17-2E37399B3C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689D60-2EDC-29F7-317C-105E31AFE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1B68017-F306-DB88-2BCE-9EB1CE94FC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D0EFBBD-B7C6-A486-7438-5F32E2E4D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B4311-FB93-0C78-5FC0-EB296CC9A3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93A7798-DE16-1697-C71E-22F04CBB528B}"/>
              </a:ext>
            </a:extLst>
          </p:cNvPr>
          <p:cNvCxnSpPr/>
          <p:nvPr/>
        </p:nvCxnSpPr>
        <p:spPr>
          <a:xfrm flipH="1">
            <a:off x="4572000" y="3974019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C33004D3-42D7-C0DD-68A7-03E8FDF88FB0}"/>
              </a:ext>
            </a:extLst>
          </p:cNvPr>
          <p:cNvCxnSpPr/>
          <p:nvPr/>
        </p:nvCxnSpPr>
        <p:spPr>
          <a:xfrm flipH="1">
            <a:off x="4628633" y="5497600"/>
            <a:ext cx="18914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4C767308-0152-7857-9E17-27B6D19EDACF}"/>
              </a:ext>
            </a:extLst>
          </p:cNvPr>
          <p:cNvSpPr txBox="1"/>
          <p:nvPr/>
        </p:nvSpPr>
        <p:spPr>
          <a:xfrm>
            <a:off x="3386735" y="1768607"/>
            <a:ext cx="2977315" cy="96793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أَسْماءٌ غَيْرُ ثُلاثِيَّةٍ</a:t>
            </a: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310EA92-4183-8B54-3F7D-69038E3C5588}"/>
              </a:ext>
            </a:extLst>
          </p:cNvPr>
          <p:cNvSpPr txBox="1"/>
          <p:nvPr/>
        </p:nvSpPr>
        <p:spPr>
          <a:xfrm>
            <a:off x="6994050" y="495257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هـــــــــــ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C2DBC47B-3548-7577-3B4F-A9DFC3EFAF66}"/>
              </a:ext>
            </a:extLst>
          </p:cNvPr>
          <p:cNvSpPr txBox="1"/>
          <p:nvPr/>
        </p:nvSpPr>
        <p:spPr>
          <a:xfrm>
            <a:off x="6977745" y="342899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6C561271-265E-37A0-684C-9650F1AECAB4}"/>
              </a:ext>
            </a:extLst>
          </p:cNvPr>
          <p:cNvSpPr txBox="1"/>
          <p:nvPr/>
        </p:nvSpPr>
        <p:spPr>
          <a:xfrm>
            <a:off x="2407832" y="3428999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دُنْيـــــ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6D5AFF49-D216-EAFC-7CCC-658777672CB9}"/>
              </a:ext>
            </a:extLst>
          </p:cNvPr>
          <p:cNvSpPr txBox="1"/>
          <p:nvPr/>
        </p:nvSpPr>
        <p:spPr>
          <a:xfrm>
            <a:off x="2500008" y="4888498"/>
            <a:ext cx="177345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مَقْهـــــــــــ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ى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348968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EAB18-D702-E853-444F-E3F5129D9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F102B1E-9CB5-E3F8-45BE-FB8632B820AA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E752CEB-11AC-5C47-6213-5EF72AFFD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لنتذكر. متى تكتب الألف اللينة  مقصورة أو ممدودة في الأسماء؟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CDAA0-A60F-9CC0-E0D0-4BC0FB2B7C5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01D05F-B4F3-A48E-391B-340C7A3435B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6EECDC-E762-5B63-5E74-D5C12A887A9B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8103E-E365-48A1-EE88-CF4F52BF93A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658890-8168-2A59-D5D4-1C532ADF96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C15CA6-C609-520E-E461-6826ACAE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CA468B-85BA-1188-4357-B0DB18318A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A08729A-B8BB-A7E7-1383-E6568D280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8EDBAF-A7D5-6AE0-3321-CC7BF14F51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D7474B-0C9D-C84A-B6B7-414481EA34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0" y="1584000"/>
            <a:ext cx="5568158" cy="47138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3ED2EC-9863-ADC2-2E4A-FA6C424E4F2D}"/>
              </a:ext>
            </a:extLst>
          </p:cNvPr>
          <p:cNvSpPr txBox="1"/>
          <p:nvPr/>
        </p:nvSpPr>
        <p:spPr>
          <a:xfrm>
            <a:off x="2096589" y="2236455"/>
            <a:ext cx="3183809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اَلْألِـــــــفُ ٱللَّيِّنَــــــــــــةُ في ٱلْأسْمـــــــــــــــاءِ.</a:t>
            </a:r>
          </a:p>
        </p:txBody>
      </p:sp>
    </p:spTree>
    <p:extLst>
      <p:ext uri="{BB962C8B-B14F-4D97-AF65-F5344CB8AC3E}">
        <p14:creationId xmlns:p14="http://schemas.microsoft.com/office/powerpoint/2010/main" val="278839296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C6EED-54E2-59CA-7B44-C80076F62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9360002-2FC3-3637-4061-884532746C6F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ED249EE-89C3-D496-25BA-EA30C0C3F018}"/>
              </a:ext>
            </a:extLst>
          </p:cNvPr>
          <p:cNvSpPr txBox="1"/>
          <p:nvPr/>
        </p:nvSpPr>
        <p:spPr>
          <a:xfrm>
            <a:off x="-403462" y="85582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105  من كراساتكم. من يقرأ القاعدة؟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EBCDB-19EF-D562-96FA-84B8BB03C43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6A583-DF43-9FDD-60DD-A3300332CAB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8B1F8-0A1D-C448-C800-91A58563984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9024C-96ED-2699-655E-D837C70DCEC9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A67D5-2536-F2DC-860B-6D7F3822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173F0A-0B08-03E9-5CEF-024368EC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02DA4-2611-4652-D08F-A95917BEED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145360-9C75-64AC-8A6F-AC697A0E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400912-FDE2-925C-B41D-BFE532672E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A426A6-B52C-0284-460F-6F492AE7A8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53" y="1482586"/>
            <a:ext cx="3504497" cy="537541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035B499-8A75-5AFE-EDF4-271FF8AC27A4}"/>
              </a:ext>
            </a:extLst>
          </p:cNvPr>
          <p:cNvSpPr/>
          <p:nvPr/>
        </p:nvSpPr>
        <p:spPr>
          <a:xfrm>
            <a:off x="3087292" y="1954060"/>
            <a:ext cx="3011899" cy="1615857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83892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3B57-4AAE-891F-2999-54A5A771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311F0B5-D53A-9E89-61CA-8E89BEDC7F36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2D8D05F-AF15-669B-7064-458FBFD3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في ثنائيات،  أنجزوا النشاط التالي.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DAAD60-8D0C-5975-8CAD-805736AE989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ECF8A-B620-D90C-2CC5-E0C011834B0B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5CABB6-AEC1-71D9-142E-E0D27ECE3B24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3BC21A-5581-4629-62CB-6BD0C99D29F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6893FF-EB7A-CF26-5871-FA33335D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82390A-6343-C458-D462-65A394458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68CE8-BD43-709E-4706-BE20A0C3A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123A10-CF8C-0365-88B9-AC9620549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008DE5-B7F9-5AF5-BE6F-243AB5D134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485516-B31E-5430-5AF9-BA99D3D98C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81" y="2730674"/>
            <a:ext cx="8199058" cy="27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4425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8092-8B17-DB6F-91F6-24D67B02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E1E270B-557A-3028-91D4-85D607A2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47F0B-24BB-CC70-DBC2-4C354EEAA56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77DBD8-89A7-F489-7B88-A27DC5C5FC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3DC97-0DC8-99E9-73A5-3E990164892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2E559A-85F0-5613-02E8-F9A18B4C6770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437839-7AE4-4B00-0B14-77751F29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9BA2B01-8B5D-BD55-D48F-C8BD4862AD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89DBAC-8701-D1F8-DC42-FAC6C390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6E41D-2A7C-F44B-74AF-4695A8A2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AF6662C-C3CF-5E6C-7F20-6CF0C3AFE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956F26-08D6-CCB4-1232-6EE118FB33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81" y="2730674"/>
            <a:ext cx="8199058" cy="27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216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10C9-C021-A092-3640-FE8AEE1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630B88-96E5-4C17-C683-4C93CC5A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الآن. من يقرأ جوابه ؟هل أنتم متفقون؟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BACB1-B20F-3540-902C-6F967E2390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A89348-6FA7-1A42-B19F-6A47D0C5D70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8C6D9D-6313-BAEF-F984-263EBBFA2641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73BF4-B62F-D2F2-4680-5D2AC07097A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6E116A-F0D5-BC1A-ADC0-94978746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224084-0191-045E-3AA6-414B4215A5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7E86F4-A322-6BB9-0BDD-2DC05C07D7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7F570A-3C5D-6FB4-6154-3C5FF9E8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ED86587-7D74-DA66-7B35-16C8902957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8122E5-38F6-570C-4D93-5027654ACE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81" y="2730674"/>
            <a:ext cx="8199058" cy="27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146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DF0B-DF20-AAA9-1249-EB07FC20A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F1D547E-1A12-8F37-38DC-D3B4278EF9FC}"/>
              </a:ext>
            </a:extLst>
          </p:cNvPr>
          <p:cNvSpPr/>
          <p:nvPr/>
        </p:nvSpPr>
        <p:spPr>
          <a:xfrm>
            <a:off x="410359" y="17571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9BCA69-4DFB-9AE2-19F1-228EBBCC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81E812-A215-8920-8C86-F47D3FA6AED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B68256-51FD-DF7F-7027-2F3F5154E9C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BCDBF-8B88-DB9C-5DE3-9FDCF671EF3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FA4CF-3811-18E2-AF80-7A1BBFE9F3B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490D76-3074-5D53-C03A-0AAF0D8335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74BEB-3D92-9254-16D2-9E3C78D49E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13EA0F-FAAF-9762-CDC7-8C90865C1F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187E5E-5CD7-20FD-25F5-7589643F0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9FC6C4-912B-3B62-7911-DA89118117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5998BB-0CA6-72E1-1C8F-EF7D5E9B4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81" y="2730674"/>
            <a:ext cx="8199058" cy="277201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2F0EDC-9505-5347-78AC-12D5A0481A0F}"/>
              </a:ext>
            </a:extLst>
          </p:cNvPr>
          <p:cNvSpPr txBox="1"/>
          <p:nvPr/>
        </p:nvSpPr>
        <p:spPr>
          <a:xfrm>
            <a:off x="287186" y="4030458"/>
            <a:ext cx="5953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كَتَبْتُها مَقْصورَةً لِأَنَّها أَتَتْ في ٱسْمٍ ثُلاثِيٍّ وَقُلِبَتْ "ياءً".  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C32EBE-EBB6-CB1D-7E2B-17973BC2E868}"/>
              </a:ext>
            </a:extLst>
          </p:cNvPr>
          <p:cNvSpPr txBox="1"/>
          <p:nvPr/>
        </p:nvSpPr>
        <p:spPr>
          <a:xfrm>
            <a:off x="6964471" y="4068036"/>
            <a:ext cx="501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ـــى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743850-E667-60D1-409F-713B1D0F9EE1}"/>
              </a:ext>
            </a:extLst>
          </p:cNvPr>
          <p:cNvSpPr txBox="1"/>
          <p:nvPr/>
        </p:nvSpPr>
        <p:spPr>
          <a:xfrm>
            <a:off x="150312" y="4474187"/>
            <a:ext cx="60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كَتَبْتُها مَقْصورَةً لِأَنَّها أَتَتْ في ٱسْمٍ غَيْرِ ثُلاثِيٍّ وَلَيْسَ قَبْلَها "ياءٌ"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CC4742B-C09D-9202-C824-235576A98361}"/>
              </a:ext>
            </a:extLst>
          </p:cNvPr>
          <p:cNvSpPr txBox="1"/>
          <p:nvPr/>
        </p:nvSpPr>
        <p:spPr>
          <a:xfrm>
            <a:off x="218748" y="4917916"/>
            <a:ext cx="60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كَتَبْتُها مَمْدودَةً لِأَنَّها أَتَتْ في ٱسْمٍ غَيْرِ ثُلاثِيٍّ وَ قَبْلَها "ياءٌ"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1F9D6D6-7A2A-CC95-3E97-7D863F8BAEFA}"/>
              </a:ext>
            </a:extLst>
          </p:cNvPr>
          <p:cNvSpPr txBox="1"/>
          <p:nvPr/>
        </p:nvSpPr>
        <p:spPr>
          <a:xfrm>
            <a:off x="6840616" y="4492976"/>
            <a:ext cx="501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ـــى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5E98E8C-C763-D4A7-EF32-D326846429A5}"/>
              </a:ext>
            </a:extLst>
          </p:cNvPr>
          <p:cNvSpPr txBox="1"/>
          <p:nvPr/>
        </p:nvSpPr>
        <p:spPr>
          <a:xfrm>
            <a:off x="6915772" y="4930441"/>
            <a:ext cx="501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ـــا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52269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C84D6-48F5-CC85-2D64-424D95E5C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731AD86-A9B2-E47E-9B49-1065A7A0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القسم. أنجزوا النشاط التالي بعد كتابة التاريخ و عنوان الدرس.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B43F99-3E69-1698-6EE2-C8273AF9ECE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CD77D7-B6E7-3FA0-C586-7D70CF32CCD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9B0C35-A7A6-8657-B518-FF0DE1115542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A59C09-A989-7D7D-562A-1B7BAD6266CA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2D913F6-BB69-C2ED-A9B3-D7E52F8EE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2911B1-523B-BC43-4E16-DB37697CFD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5939A5-3BCC-A548-3B5F-7D7BFB533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FC5E13-17D3-0D77-FF03-EEB489B32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C8D9299-1230-A49A-6CF5-E854614321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285DDC-4996-F9F7-9C8D-A53C16396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886" y="2294181"/>
            <a:ext cx="8399870" cy="36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236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B26C-F95D-D4B9-73F3-17F63191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65046-46B2-8DD7-9A21-484235C9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 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0B3AC-86C5-61AB-B036-C75B5FC14DA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AD40A1-E40B-CC78-A5B9-E6FBE625110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E2C13-0BDB-32E5-0D6B-4DB8E17AF95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1F790A-A5AC-4D09-336C-008841F2289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87FC4B3-33A6-72BE-7801-77D01EA185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BC560AC-A89E-0765-3C2C-3DC12F5CD4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52EF99-35AB-A5C4-9776-52A90D311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4BCF6A-523D-5169-F9D1-5457C4229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3187D30-43F7-B6BA-7CE7-B7FF8124C5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875353-6325-BEA8-B338-8220631302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886" y="2294181"/>
            <a:ext cx="8399870" cy="36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0531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7D889-0B7E-67D7-CCCB-804FC58B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7427E0-6BB7-03A6-8C09-154FC2E6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 السؤال الأول على السبورة. هل أنتم متفقون؟ لماذا 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A2B09E-C668-D755-6E52-C67D2DD1202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5D0B99-D3D3-C287-4C2D-A542C8A6B9CC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38911F-B77C-FB0D-8FEA-7DEF725B331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A82766-3EF1-0FD8-3F32-4CB35D6AA8B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AD45853-2417-8F41-DA84-821FB00C41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FC0D04-EF84-EAC2-C57B-5F59BAD4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31BC38-425B-680C-CE67-7B33794913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6E84D0-30A5-64F9-1406-41FB8E855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89F65392-8F82-DDFC-4030-AB34E2D131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565823-7336-6ED9-4E33-7B2009849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437" y="2517690"/>
            <a:ext cx="8516475" cy="25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7518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BD0D-A7F5-B072-8E1D-9A0C0A31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8EBE67-4B7B-A229-C617-30B1E52C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7FEF21-9F58-7356-595E-4F919097224A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F41DF7-78E5-6D25-4A15-39EC61F9FA6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922D1-A109-A3E6-4581-99603A6A485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B92BE4-DBC5-089E-CD38-77B8517DFA0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97D9F4-FA93-96B4-A613-2C57DA7F9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56738C-0A66-5BEF-1224-F85EE6D10D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D08958-287B-111B-CDB2-EC16852C5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54E68E-EF0E-7EC1-69EC-94A81222E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9EB759CD-C4A5-B9AF-002D-71DF1A5936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2DA429-BD8D-52EA-C917-EF8B6C9A44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437" y="2517690"/>
            <a:ext cx="8516475" cy="254066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9FEBAEA-3A7E-F469-124C-10751BD7134D}"/>
              </a:ext>
            </a:extLst>
          </p:cNvPr>
          <p:cNvSpPr txBox="1"/>
          <p:nvPr/>
        </p:nvSpPr>
        <p:spPr>
          <a:xfrm>
            <a:off x="4454144" y="2940693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قَضايا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700A78-CCB1-A227-EEE3-B11865B91080}"/>
              </a:ext>
            </a:extLst>
          </p:cNvPr>
          <p:cNvSpPr txBox="1"/>
          <p:nvPr/>
        </p:nvSpPr>
        <p:spPr>
          <a:xfrm>
            <a:off x="6545228" y="3429000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شَكْوى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F2A6D2-9C97-CABD-7AE7-2533C8C202F9}"/>
              </a:ext>
            </a:extLst>
          </p:cNvPr>
          <p:cNvSpPr txBox="1"/>
          <p:nvPr/>
        </p:nvSpPr>
        <p:spPr>
          <a:xfrm>
            <a:off x="6473462" y="3889736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نَدى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AFD13B-DC77-CC48-C92E-5CE56F4196E3}"/>
              </a:ext>
            </a:extLst>
          </p:cNvPr>
          <p:cNvSpPr txBox="1"/>
          <p:nvPr/>
        </p:nvSpPr>
        <p:spPr>
          <a:xfrm>
            <a:off x="4642599" y="3874058"/>
            <a:ext cx="104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بُشْرى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4EBE127-EA26-D111-9199-5173C211C2FC}"/>
              </a:ext>
            </a:extLst>
          </p:cNvPr>
          <p:cNvSpPr txBox="1"/>
          <p:nvPr/>
        </p:nvSpPr>
        <p:spPr>
          <a:xfrm>
            <a:off x="5495320" y="4334794"/>
            <a:ext cx="1229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ٱلْكُبْرى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61759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26EC1-7473-2128-99E8-65193C794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A90D21E-0926-40EE-9A23-F64F6DF68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 السؤال الثاني على السبورة. هل أنتم متفقون؟ لماذا ؟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BB89B-2B64-1FB4-EA44-C9B0A0214C1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0EAB63-86BA-CFF8-AF08-405C121D9FA8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59E76B-B832-6775-A243-0054F78EBF1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7D32DE-3F2B-6158-1098-5E232D0727D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FE7438B-E2FA-1210-BCE3-F079025963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22F2F2-F3A3-605D-73C8-F8757CE72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A4978C-2EA9-8694-950E-96C9FEDB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754683B-5859-44A4-5152-8E9A8DE0D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9E287155-54DA-E5DF-22A7-A18C5E9433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72DDB2-5B1F-611B-93E4-29D12CE17E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2824705"/>
            <a:ext cx="8007254" cy="192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423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A9E68-7C39-A317-56E6-5C83AC151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D27C02-5029-B2E7-9F4E-57560380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6B5C64-9929-9A04-6B25-869D7069877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25503E-18EC-36E2-6763-236138D0FC70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839C55-E013-DC10-C06E-64287FE8A4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7743C8-DFED-460F-1B1E-C8F909E5F9F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F5903F6-0749-F547-DB55-FE5BEA31A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C96E5E-FBAF-3335-C7C5-9560CE8043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DF135E-E0EA-EF3A-1D06-445785C09F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7EEA03-44DD-8E8C-E5EC-3F9196592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CAAA98CB-583E-627A-8502-93BAF9AF49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4AAB15-2F63-5443-9E20-3B1F3B0F3402}"/>
              </a:ext>
            </a:extLst>
          </p:cNvPr>
          <p:cNvSpPr txBox="1"/>
          <p:nvPr/>
        </p:nvSpPr>
        <p:spPr>
          <a:xfrm>
            <a:off x="1240750" y="3316474"/>
            <a:ext cx="7189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تَوَجَّهَ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ٱلْفَتى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نَحْوَ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ٱلْمُسْتَشْفى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لِزِيارَةِ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ٱلْمَرْضى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274721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BC41-1F6F-2CC1-B5A0-2B9052EA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E0D87EB8-C741-895C-BDE6-2D1903E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8" y="1051258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ورشة الكتابة </a:t>
            </a:r>
            <a:r>
              <a:rPr lang="fr-MA" sz="4000" dirty="0">
                <a:solidFill>
                  <a:srgbClr val="424D7C"/>
                </a:solidFill>
              </a:rPr>
              <a:t>–</a:t>
            </a:r>
            <a:r>
              <a:rPr lang="ar-MA" sz="4000" dirty="0"/>
              <a:t> </a:t>
            </a:r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0539CC-5072-1797-7F7D-4E40D7EC1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936820"/>
            <a:ext cx="7789894" cy="273509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B7B0373-6A9E-B5E2-1C43-58E4E5BCBC9B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dirty="0">
                <a:latin typeface="Microsoft Uighur" panose="02000000000000000000" pitchFamily="2" charset="-78"/>
              </a:rPr>
              <a:t>كتابة نص توجيهي – الحصة 1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B7E8D8D-5442-0397-4A55-E0527B432A95}"/>
              </a:ext>
            </a:extLst>
          </p:cNvPr>
          <p:cNvSpPr txBox="1"/>
          <p:nvPr/>
        </p:nvSpPr>
        <p:spPr>
          <a:xfrm>
            <a:off x="3342962" y="1775538"/>
            <a:ext cx="3932902" cy="661720"/>
          </a:xfrm>
          <a:prstGeom prst="rect">
            <a:avLst/>
          </a:prstGeom>
        </p:spPr>
        <p:txBody>
          <a:bodyPr anchor="ctr"/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lang="fr-MA" sz="4000" b="1">
                <a:solidFill>
                  <a:srgbClr val="424D7B"/>
                </a:solidFill>
                <a:latin typeface="Dosis ExtraBold" pitchFamily="2" charset="0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ورشة الكتابة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–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j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الإنتاج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الكتابي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DF20D383-1A63-FDCE-DE0B-D08BBA010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970" y="1775538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BB70B-38F1-8697-6A54-87C852EA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6000" y="116210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521C25-4846-D5B7-DDBE-44DDDE4A1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-1"/>
          <a:stretch>
            <a:fillRect/>
          </a:stretch>
        </p:blipFill>
        <p:spPr>
          <a:xfrm>
            <a:off x="7277297" y="2045538"/>
            <a:ext cx="59465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2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0C54-A1C3-1E31-BE29-87429474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0D06688-C44C-53AC-383E-BFD881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سنشرع الآن في حصة الإنتاج الكتابي.</a:t>
            </a:r>
            <a:r>
              <a:rPr lang="f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سوف تتعلمون كتابة نص توجيهي.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14B1C1-0274-B9D0-E71C-C587C30CD0FC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CDC23-A6F1-C45E-A9D7-C386FA7DF5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F85F7-F323-1108-9E94-8CFCF990ECE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737B3-9190-49F3-39C4-BBDEF197C79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B16F6F-2D22-8887-AA61-181688D3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645991-6B7A-469B-F311-ED1DD75FC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28523-2D63-5838-DB46-65766C4B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B9FB63-BA56-034E-D6F8-DF80079BA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703860-F82A-238B-BAAF-386EC6686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934889C4-42E4-258C-4F9A-A897AE4A2BFB}"/>
              </a:ext>
            </a:extLst>
          </p:cNvPr>
          <p:cNvSpPr txBox="1"/>
          <p:nvPr/>
        </p:nvSpPr>
        <p:spPr>
          <a:xfrm>
            <a:off x="2900928" y="3269974"/>
            <a:ext cx="334214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kern="0" dirty="0">
                <a:solidFill>
                  <a:srgbClr val="424D7C"/>
                </a:solidFill>
              </a:rPr>
              <a:t>كِتابَةُ نَصٍّ تَوْجيهِيٍّ</a:t>
            </a:r>
            <a:endParaRPr kumimoji="0" lang="fr-MA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13725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1F5B-7822-2EC9-767B-D043AF3EB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3FBDBB2-BB57-46CE-B650-0E3EF3D0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نكتب النص التوجيه لدعوة القارئ للقيام بعمل أو تركه أو الالتزام بسلوك أو تجنبه 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BE7B3D-651A-6CA7-3455-8A52C14BB150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57EFC-7CE1-08DF-B98C-5319DD1C24E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BD408-22FD-EDA3-6E01-E9F9F261859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7B5E0A-94B1-F1F0-72FA-83C54404C17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91F0511-3D4D-E856-5798-C3170088B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8A2305B-67DE-C39F-7D19-04EAF52FC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02D457-B290-EB68-BF14-592342F684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F863E1-3DF3-B75F-A5EA-788E35993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5EBEB5-DB07-A2EB-D40F-9734C9F699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33B610A7-56FD-EC9B-C118-759C9153C169}"/>
              </a:ext>
            </a:extLst>
          </p:cNvPr>
          <p:cNvSpPr txBox="1"/>
          <p:nvPr/>
        </p:nvSpPr>
        <p:spPr>
          <a:xfrm>
            <a:off x="2900928" y="3269974"/>
            <a:ext cx="3342144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كِتابَةُ نَصٍّ تَوْجيهِيٍّ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92740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369C5-DDB9-C997-F80C-7A65EB9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47C8E2-F971-1FBF-5571-9AA42112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توجيهي أبدأ بمقدمة تشير لأهمية الموضوع و تجذب انتباه القارئ . من يقرأ المثال؟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35B23-11BE-04CE-673A-F29D82F35C6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246353-EEF6-A342-9833-37515877BA2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BA59AB-D5C2-4F65-955B-49B0F314553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8EA75A-CE34-FC9C-7F40-8F2AB5EDBD78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AE2830F-1B31-7FE1-2CF6-28D83364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1D153B-B951-3854-C131-9ED85EFE36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9DD25E-9A9E-0166-A938-2DD276991E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BFB198-A68B-1C2D-4428-9DFE13322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BF3C75-35E1-D7CD-C8D6-18B04756BD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2B30BBB-8C73-1874-F67D-D0C3FD9390AB}"/>
              </a:ext>
            </a:extLst>
          </p:cNvPr>
          <p:cNvSpPr txBox="1"/>
          <p:nvPr/>
        </p:nvSpPr>
        <p:spPr>
          <a:xfrm>
            <a:off x="7101858" y="2210387"/>
            <a:ext cx="1644781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sym typeface="Sakkal Majalla"/>
              </a:rPr>
              <a:t>اَلْمُقَدِّمَةُ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B2D6B0-8EA7-A816-1BC8-5D9C9859AB36}"/>
              </a:ext>
            </a:extLst>
          </p:cNvPr>
          <p:cNvSpPr txBox="1"/>
          <p:nvPr/>
        </p:nvSpPr>
        <p:spPr>
          <a:xfrm>
            <a:off x="610750" y="3163329"/>
            <a:ext cx="82134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lang="ar-MA" sz="40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</a:t>
            </a:r>
            <a:r>
              <a:rPr lang="ar-MA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  <a:endParaRPr lang="fr-MA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5619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CA82C-76E1-4CA5-87DA-2F9B1E06A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04673A-FDAC-4BB1-3669-7AAA4573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أكتب عرضا أقدم فيه توجيهات (أوامر – نواهي – نصائح – قواعد) . من يقرأ النموذج؟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89CAA-5EC0-18CC-20F0-DA00E7287FE3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25617-62BD-37A4-6E6E-31207DFBF42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EDBF47-0E39-E462-BC1D-FECA24E8F39E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181962-5D58-8F56-E6DB-C706146775E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3FD6DC9-0BE1-0E1A-DF8C-B8912349DB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2DCD05-F662-8687-4EFA-878CA881EF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E28F56-01B6-3744-5A86-48C24C878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ABB9A8-8A80-D8FD-7E78-6F11EF3FC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0781A1-8361-09AB-46A1-63BB0477DF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DE60249D-5F09-6BE1-47EA-56A34AE1E4F4}"/>
              </a:ext>
            </a:extLst>
          </p:cNvPr>
          <p:cNvSpPr txBox="1"/>
          <p:nvPr/>
        </p:nvSpPr>
        <p:spPr>
          <a:xfrm>
            <a:off x="7101858" y="1924942"/>
            <a:ext cx="1644781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اَلْعَرْضُ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83AFBB-5E2B-03D5-2AA3-1194D3D1DF36}"/>
              </a:ext>
            </a:extLst>
          </p:cNvPr>
          <p:cNvSpPr txBox="1"/>
          <p:nvPr/>
        </p:nvSpPr>
        <p:spPr>
          <a:xfrm>
            <a:off x="533140" y="2800742"/>
            <a:ext cx="82134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يَنْبَغي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أَوَّلاً ٱلِالْتِزامُ بِإِشاراتِ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تَعْبُرِ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ٱلطَّريقَ إِلّا 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اُنْظُرْ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يَميناً وَيَساراً قَبْلَ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إِيّاكَ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تَنْشَغِلَ بِهاتِفِكَ أَوْ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عَلَيْكَ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27525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C9C8A-4EBA-74AC-040F-A74149A6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CA71A24-8BF3-CB89-E5B0-1C839273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الخاتمة أبرز أهمية التوجيهات و أحث على تطبيقها . من يقرأ النموذج؟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5A196-AC1E-0358-0A80-ED194FF11E4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AF0538-2ED9-44CC-E946-4C5684242932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934538-9591-F57A-2364-5B01CF998A1F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01D6F7-CA7E-6C0C-D868-A0375DCB1AB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5074C5B-F758-6D5E-21DA-590AAF240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35C82B-6C2E-15CE-1A9C-6B18F6201E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271C7D-0499-2A2D-C962-34BB39D64C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607DF1-A8CA-0FB2-779A-43E637B11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FCA049-BF28-D75C-892D-10FC4146BA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220F380A-F6EB-5398-A3AD-224CAB3B80D1}"/>
              </a:ext>
            </a:extLst>
          </p:cNvPr>
          <p:cNvSpPr txBox="1"/>
          <p:nvPr/>
        </p:nvSpPr>
        <p:spPr>
          <a:xfrm>
            <a:off x="7101858" y="2211322"/>
            <a:ext cx="1644781" cy="806606"/>
          </a:xfrm>
          <a:prstGeom prst="roundRect">
            <a:avLst>
              <a:gd name="adj" fmla="val 8675"/>
            </a:avLst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اَلْخاتِمَةُ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5A06D7-2DE5-17C0-4180-06331B9C0549}"/>
              </a:ext>
            </a:extLst>
          </p:cNvPr>
          <p:cNvSpPr txBox="1"/>
          <p:nvPr/>
        </p:nvSpPr>
        <p:spPr>
          <a:xfrm>
            <a:off x="465250" y="3429000"/>
            <a:ext cx="8213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لِنَكُنْ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مَسْؤولينَ وَواعينَ في كُلِّ مَرَّةٍ نَخْطو فيها خارِجَ ٱلْبَيْتِ، فَسَلامَتُنا تَبْدَأُ بِسُلوكِنا نَحْنُ.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7697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98159-C901-1657-A549-3B08613A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DFAAED0-5EC1-FFE4-3696-6B5D6732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 النص الإخباري حول السلامة الطرقية. من يقرأ؟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6F28C-D58A-4523-D04A-D4298DDD8FE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C994C-7032-3F93-C951-65293890AAE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4C059C-1881-7FA1-F168-04E161B2AFE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0D24AD-56E4-8E7F-9EA6-2D5C7455C30C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51556FE-24F9-DEF1-AB40-A9E2DD5D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B4B77EF-E79A-4E37-C1E4-06D277667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0B6B51-2D3C-1235-9D4E-84598C0473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A0C66F-CB1C-03FC-B3F8-44CC692D8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C4046D-D458-AC5B-C57D-0C11DC3315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0FF079-A008-47C5-88C8-2363470C0507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36343547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9D566-6E38-E29D-DEAF-EA3AB15A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6DECC06-6338-C6EF-9B8D-3A019185A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النص التوجيهي . ماذا نكتب في المقدمة و العرض و الخاتمة؟   </a:t>
            </a:r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9347D7-21A8-7199-8FBF-762F4AA9B405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E4A1F2-5E09-3B66-C87F-87DFE804FBFD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41E06E-55F0-59F5-BAE8-093047969507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F7F1BA-2956-31A9-E717-60BF057BEC63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CA8409-B7EF-D0BD-AF2C-88AF976205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FF116-EB7D-3561-E03F-AE486FF32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9902F6-4F0C-DFA5-EFF0-1BD87859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9FA660-D0A9-E084-9157-59F474DD3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C296B6-DF74-E0EE-1771-89177EB8D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763E0B-4A6B-2F6C-4CA8-A925A342C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0" y="1584000"/>
            <a:ext cx="5568158" cy="47138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BC1E4E-6D28-A047-F254-64E70E7D44B3}"/>
              </a:ext>
            </a:extLst>
          </p:cNvPr>
          <p:cNvSpPr txBox="1"/>
          <p:nvPr/>
        </p:nvSpPr>
        <p:spPr>
          <a:xfrm>
            <a:off x="2096589" y="2339092"/>
            <a:ext cx="3183809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نَصٍّ تَوْجيهِيٍّ</a:t>
            </a:r>
          </a:p>
        </p:txBody>
      </p:sp>
    </p:spTree>
    <p:extLst>
      <p:ext uri="{BB962C8B-B14F-4D97-AF65-F5344CB8AC3E}">
        <p14:creationId xmlns:p14="http://schemas.microsoft.com/office/powerpoint/2010/main" val="334547202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D0E4-70BA-9B32-7D7A-D54E98F9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75758C8-FD2A-C820-AC7B-445A5C9E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04" y="80486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 الصفحة 106 . من يقرأ عناصر النص التوجيهي؟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C4D84-1B15-D923-4316-14CDC0178FC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0D211-D40D-1507-99EE-4D5ED288B83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B4BEC4-C1EC-334C-0B28-A6FFD31F673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E170C-3B7A-2A5D-1E78-CA0CF66EE53D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EE15233-3FBE-43BC-FBF7-92C0FEC17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77D271-FD7D-2838-53EE-B3FDE424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2AB60C-273F-BCBB-3D93-50C415D8C5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AB2540-B0FB-5E21-A047-8E49E33E4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AC3394-CAD6-C4CE-8256-DC0547C2A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D95599-0004-E16B-C777-65CD2D798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820" y="1439650"/>
            <a:ext cx="3532489" cy="541835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07F2F8-AB23-94F8-B725-FF40CB365FD3}"/>
              </a:ext>
            </a:extLst>
          </p:cNvPr>
          <p:cNvSpPr/>
          <p:nvPr/>
        </p:nvSpPr>
        <p:spPr>
          <a:xfrm>
            <a:off x="3079102" y="1922107"/>
            <a:ext cx="3097763" cy="1791477"/>
          </a:xfrm>
          <a:prstGeom prst="roundRect">
            <a:avLst>
              <a:gd name="adj" fmla="val 5051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213045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0B38-2AA9-21BA-FEC9-F1A73931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36D1A48-A2BF-16EA-8357-262DD03B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ستشتغلون في ثنائيات لإنجاز النشاط التالي على كراساتكم.</a:t>
            </a:r>
            <a:endParaRPr lang="fr-FR" sz="2000" dirty="0">
              <a:solidFill>
                <a:srgbClr val="A6A6A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50F50-45B8-7640-7EFE-DA3514DF9AE2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96581-5056-104D-C0F0-CCE1A2638351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00A1FF-6C71-C57F-994E-DCB0102B812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E69DB-6EDD-DA2A-B56B-A06D6CFD751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BF324-A833-605C-E891-11F6FB4E5C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1E9619-FD1A-B843-0EC5-AB32B182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EA39C20-9B15-3477-8521-C8DDF4E0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2CF5A7-6320-797A-87A0-240F02E13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FAC65C4-67D1-9520-76A7-A1CF965E5F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99723C-963C-063F-C0B3-3D8AD9A914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9339" y="1446624"/>
            <a:ext cx="6321480" cy="51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69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1B82-644B-484E-1445-0302DCD4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5C2762-C245-A1F3-00C2-3C0578A7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C4F5B4-45D5-0123-E81D-81C450DB1AA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94AD0-A6B9-F38F-A8F9-AA5E2C38CF87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C985BD-7B48-9273-2345-3165BF1F7C2A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833921-5DE4-CE58-A96D-EFE9B22EF7D7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5BA3A5-E3F4-5A01-EA72-F8F82BE9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92F3BE-F4A3-D7D6-3338-8E8C1C6D9B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DCFC26-60FB-D554-B74B-01B111F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1EBE9E-B7D7-3DD1-D993-0A3DB3434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F6F1EAE-B2EA-4D72-C1C4-9DF8FE54C6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531562-5122-FCB9-F90C-F0E1D262B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9339" y="1446624"/>
            <a:ext cx="6321480" cy="51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321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4703D-9B5F-AB3A-A50F-FFD278EAE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B65BD4-D051-2924-2906-A8A9564D5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بالنموذج التالي و عناصر النص التوجيهي لإجابة.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04A9E-41F6-50C3-8513-2D4F7D2DCFB9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264C80-3650-21E9-F521-5F105C2B0A59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9F032-1FA2-E64C-3FDC-D6F5E612C56C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BA267A-3F3D-2873-6C79-56C1729108A4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ABA58B6-459A-BE55-3A5D-CFF7927058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FE1670-5F8C-EED1-6ADA-E118A95862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4C8495-4D75-86EB-8C49-4ED155D024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B479D6F-06D0-A374-4CD0-93079DD68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34187F4-1CDA-0A45-82AF-231FAB268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B781E0-CB6D-F1DD-39EE-125D8C678A59}"/>
              </a:ext>
            </a:extLst>
          </p:cNvPr>
          <p:cNvSpPr txBox="1"/>
          <p:nvPr/>
        </p:nvSpPr>
        <p:spPr>
          <a:xfrm>
            <a:off x="536104" y="1777738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ٱلسَّلامَةُ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أَهَمِّ ٱلْمَواضيعِ ٱلَّتي تَشْغَلُ بالَ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إِنَّ حَوادِثَ ٱلطَّريقِ تُخَلِّفُ أَضْراراً جَسيمَةً تَطالُ ٱلأَفْرادَ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وَٱلْعائِلاتِ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وَلِهَذا وَجَبَ عَلى ٱلْجَميعِ، صِغاراً وَكِباراً، أَنْ يَلْتَزِموا بِقَواعِدِ ٱلسَّلامَةِ في ٱلطَّريقِ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لِلْوِقايَةِ مِنْ حَوادِثِ ٱلطَّريقِ، يَنْبَغي أَوَّلاً ٱلِالْتِزامُ بِإِشاراتِ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وَٱلتَّوَقُّفُ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ٱلضَّوْءِ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ٱلأَحْمَرِ. لا تَعْبُرِ ٱلطَّريقَ إِلّا مِنَ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ٱلْمَمَرّاتِ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ٱلْمُخَصَّصَةِ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لِلرّاجِلينَ. اُنْظُرْ يَميناً وَيَساراً قَبْلَ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ٱلْعُبورِ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إِيّاكَ أَنْ  تَنْشَغِلَ بِهاتِفِكَ أَوْ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بِٱللَّعِبِ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ٱلسَّيْرِ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عَلَيْكَ أَنْ تُنَبِّهَ أَصْدِقاءَكَ وَتَنْصَحَهُمْ إِنْ رَأَيْتَهُمْ يَتَصَرَّفونَ بِطَريقَةٍ خَطيرَةٍ، لِأَنَّ ٱلنَّصيحَةَ  تُنْقِذُ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ٱلأَرْوَاحَ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أَحْياناً</a:t>
            </a:r>
            <a:r>
              <a:rPr lang="ar-MA" sz="3200" b="0" i="0" dirty="0">
                <a:solidFill>
                  <a:srgbClr val="424D7C"/>
                </a:solidFill>
                <a:effectLst/>
                <a:latin typeface="Amiri"/>
              </a:rPr>
              <a:t>.</a:t>
            </a:r>
          </a:p>
          <a:p>
            <a:pPr algn="just" rtl="1"/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تَطْبيقَ قَواعِدِ ٱلسَّلامَةِ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ٱلطُّرُقِيَّةِ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أَمْراً </a:t>
            </a:r>
            <a:r>
              <a:rPr lang="ar-MA" sz="32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ٱخْتِيارِيّاً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هُوَ واجِبٌ يُحافِظُ عَلى حَياتِنا وَحَياةِ ٱلْآخَرينَ. لِنَكُنْ مَسْؤولينَ وَواعينَ في كُلِّ مَرَّةٍ نَخْطو فيها خارِجَ ٱلْبَيْتِ، فَسَلامَتُنا تَبْدَأُ بِسُلوكِنا نَحْنُ.</a:t>
            </a:r>
          </a:p>
        </p:txBody>
      </p:sp>
    </p:spTree>
    <p:extLst>
      <p:ext uri="{BB962C8B-B14F-4D97-AF65-F5344CB8AC3E}">
        <p14:creationId xmlns:p14="http://schemas.microsoft.com/office/powerpoint/2010/main" val="102094155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E4757-5A0C-86A9-43BB-8DF718CD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2D02777-0E0E-13BD-EF5E-59937163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. من يقرأ جوابه؟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97044B-B865-913F-E625-CDDBA269DA66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179D3A-7136-5559-20CE-35C9BEA55C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011C-F819-54CC-8AFA-17FE5201E59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5F370-13E4-3255-97F1-5C0FA010D45F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7807B0-269D-EDC1-8755-44B43777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1CF7D2-6CE2-0AB4-EF16-A3273F130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545038-5C9B-32D6-C918-7B789BF0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3BE9C0-AEC7-3288-1D11-8E0EF2EB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13B70D9-F41A-407E-C164-F2054F3E90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1EA8FE-537F-5F87-D541-70360271D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9339" y="1446624"/>
            <a:ext cx="6321480" cy="51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308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D7A46-17BD-198E-770F-6EB00992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CCE0E2C-694B-DBC2-C030-803E75FD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دونوه على دفاتركم.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67AAE5-C860-B974-3FA7-AB48BE784A04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FCB26A-9BBE-B3DC-0075-E94ACCC3611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5119B-C012-883D-CA70-565A0F70CC4D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45E24A-30B9-DBDA-0EDD-18C40C35835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C7C9872-A02C-8F31-C998-0EE44106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1C853-004F-A6F8-58C3-FA8E7B9C08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8F09C9-55CF-1A89-82E1-1656540FDB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EFF225-6317-F0C2-49B2-421A0DCCF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51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CFF05A3-B75F-0288-EF38-6BCA349B32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AAC60EA-8A6F-6798-2B0F-6CC7AE2A7D00}"/>
              </a:ext>
            </a:extLst>
          </p:cNvPr>
          <p:cNvSpPr txBox="1"/>
          <p:nvPr/>
        </p:nvSpPr>
        <p:spPr>
          <a:xfrm>
            <a:off x="465250" y="1758475"/>
            <a:ext cx="82134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تُعَدُّ نَظافَةُ ٱلْمَدْرَسَةِ مَسْؤُولِيَّةَ ٱلْجَميعِ، إِذْ إِنَّها تَنْعَكِسُ بِشَكْلٍ مُباشِرٍ عَلى صِحَّةِ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ٱلْمُتَعَلِّمينَ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وَجَمالِ مَحيطِهِمُ ٱلدِّراسِيِّ. وَلِهَذا يَجِبُ عَلى كُلِّ وَاحِدٍ مِنّا أَنْ يُسْهِمَ في ٱلْحِفاظِ عَلَيْها.</a:t>
            </a:r>
          </a:p>
          <a:p>
            <a:pPr algn="just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لِلْمُحافَظَةِ عَلى نَظافَةِ ٱلْمَدْرَسَةِ، يَنْبَغِي أَوَّلاً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ٱلِاهْتِمامُ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بِٱلْسّاحَةِ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لَا تَرْموا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ٱلْأَوْساخَ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وَٱلْأَوْراقَ عَلى ٱلْأَرْضِ، وَضَعْوها دائِماً في سَلَّةِ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ٱلْمُهْمَلاتِ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يَجِبُ عَلَيْنا كَذَلِكَ ٱلْحِفاظُ عَلى نَظافَةِ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ٱلْفُصولِ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وَنَحْرِصَ عَلى تَرْتيبِ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ٱلطّاوِلاتِ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وَٱلْكَراسِيِّ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وَمَسْحِ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ٱلسَّبّورَةِ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كُلِّ حِصَّةٍ. إِيّاكُمْ أَنْ تَتَصَرَّفوا بِشَكْلٍ غَيْرِ لائِقٍ،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وَٱحْتَرِموا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نَباتاتِ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 ٱلْمَدْرَسَةَ بَيْتُنا الثّاني.</a:t>
            </a:r>
          </a:p>
          <a:p>
            <a:pPr algn="just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إِنَّ ٱلْمَدْرَسَةَ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ٱلنَّظيفَةَ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تُشَجِّعُنا عَلى ٱلتَّعَلُّمِ وَتَمْنَحُنا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ٱلرَّغْبَةَ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ٱلْحُضورِ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كُلَّ يَوْمٍ. لِنَتَذَكَّرْ دائِماً أَنَّ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ٱلْمَسْؤُولِيَّةَ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تَبْدَأُ مِنّا جَميعاً.</a:t>
            </a:r>
          </a:p>
        </p:txBody>
      </p:sp>
    </p:spTree>
    <p:extLst>
      <p:ext uri="{BB962C8B-B14F-4D97-AF65-F5344CB8AC3E}">
        <p14:creationId xmlns:p14="http://schemas.microsoft.com/office/powerpoint/2010/main" val="111515043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41733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7F20-C844-91CF-BCB0-44C445D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EAAF52-E362-0299-121B-A73CB78D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بكيفية كتابة الألف اللينة في الأسماء؟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C0D9E33-FA1A-F258-C890-EFC388E82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203103-6DC3-691D-CEBE-B2C4025AD038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0CC1AF-FE21-2CD7-CC5A-5B9AA12A055A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DE7A80-266C-E956-FEF9-4CC12AC24888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1FD153-9970-EFFD-0867-6566F781FB51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D099F79-FB47-1180-7850-7CDD2A67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0B13C-91F9-4307-F00F-E33AE7D626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D1261A-29B7-D3B2-1A5A-55C2F061C6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E9F2E1-BC59-DC6C-14E5-10D30118F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76036D4-2C18-C956-BB1E-18C1B28E2A42}"/>
              </a:ext>
            </a:extLst>
          </p:cNvPr>
          <p:cNvSpPr txBox="1"/>
          <p:nvPr/>
        </p:nvSpPr>
        <p:spPr>
          <a:xfrm>
            <a:off x="2208556" y="2954912"/>
            <a:ext cx="5022668" cy="173664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اَلْألِـــــــفُ ٱللَّيِّنَــــــــــــةُ في ٱلْأسْمـــــــــــــــاءِ</a:t>
            </a: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332038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FB17-F4CF-6294-D113-04A55535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AF59133-6FF9-1132-8037-D16A5586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cs typeface="Microsoft Uighur" panose="02000000000000000000" pitchFamily="2" charset="-78"/>
              </a:rPr>
              <a:t>من يذكرنا بعناصر النص التوجيهي؟</a:t>
            </a:r>
            <a:endParaRPr lang="fr-FR" sz="2400" b="1" dirty="0">
              <a:solidFill>
                <a:srgbClr val="A6A6A6"/>
              </a:solidFill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A5F43342-A152-76CD-236F-4367435021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DD466D-AE97-22CE-D851-28C4819E03D7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4E133-B824-6659-813C-04822031DBDF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091BA4-7922-4E0A-50BA-6001EC083680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504C59-062A-BFB7-814D-9EACB62BDF26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0CB9179-7A99-96BC-7159-A743CAF86B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5008A3-A94D-40EE-9FD4-7D785264AC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25C7C5-E5B7-8E52-4CA1-680F6D7CE3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B43C0F-AB7F-67FE-6E98-377117B02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65E2A60-7766-B6EF-7360-D26CAB0A96C5}"/>
              </a:ext>
            </a:extLst>
          </p:cNvPr>
          <p:cNvSpPr txBox="1"/>
          <p:nvPr/>
        </p:nvSpPr>
        <p:spPr>
          <a:xfrm>
            <a:off x="2258008" y="3062743"/>
            <a:ext cx="5066523" cy="10900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5098"/>
            </a:schemeClr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اَلنَّصُّ ٱلتَّوْجيهِيِّ . </a:t>
            </a:r>
          </a:p>
        </p:txBody>
      </p:sp>
    </p:spTree>
    <p:extLst>
      <p:ext uri="{BB962C8B-B14F-4D97-AF65-F5344CB8AC3E}">
        <p14:creationId xmlns:p14="http://schemas.microsoft.com/office/powerpoint/2010/main" val="298369050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DDA1EEC1-7B78-F9C3-FCA0-BF581CED15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F00A6D-ED08-449C-8DD0-030AE39F2A67}"/>
              </a:ext>
            </a:extLst>
          </p:cNvPr>
          <p:cNvSpPr>
            <a:spLocks/>
          </p:cNvSpPr>
          <p:nvPr/>
        </p:nvSpPr>
        <p:spPr>
          <a:xfrm>
            <a:off x="4749571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E5FD0-9816-C461-1FEA-3571C9EAA4D2}"/>
              </a:ext>
            </a:extLst>
          </p:cNvPr>
          <p:cNvSpPr>
            <a:spLocks/>
          </p:cNvSpPr>
          <p:nvPr/>
        </p:nvSpPr>
        <p:spPr>
          <a:xfrm>
            <a:off x="2814790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78169C4-B478-74E7-353F-0F55642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6A6A6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rgbClr val="A6A6A6"/>
              </a:solidFill>
            </a:endParaRP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CE04CD0E-6FAA-C3E3-6601-9139FB231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5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5E71B80C-5116-EDBC-E3E0-AC979B5D90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A099BA-E4C8-B899-AE1B-2DC9DBAD09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5958052"/>
            <a:ext cx="768175" cy="7681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830F97-B6CD-E5EE-8D6E-F17C98B31BFF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3FC9B-EEB2-5C81-B523-A56944BA5914}"/>
              </a:ext>
            </a:extLst>
          </p:cNvPr>
          <p:cNvSpPr>
            <a:spLocks/>
          </p:cNvSpPr>
          <p:nvPr/>
        </p:nvSpPr>
        <p:spPr>
          <a:xfrm>
            <a:off x="2540996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3F29D7-CE2E-C60B-8497-06BE34887485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216AF1-95AD-4D93-218C-C5E1089C5762}"/>
              </a:ext>
            </a:extLst>
          </p:cNvPr>
          <p:cNvSpPr>
            <a:spLocks/>
          </p:cNvSpPr>
          <p:nvPr/>
        </p:nvSpPr>
        <p:spPr>
          <a:xfrm>
            <a:off x="445414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BD0A8B-DF63-5D0D-0930-20029CAA0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1190E0-DB5D-FB09-CC04-34BD83F3FB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37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3A8F80-66F0-7893-F7E9-B94577A5BA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28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DEA73CD-85F2-303B-08D4-A67F872E6E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145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2E69-AA9E-4EAE-8216-A6E76DBF8BFF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19640</TotalTime>
  <Words>1798</Words>
  <Application>Microsoft Office PowerPoint</Application>
  <PresentationFormat>Affichage à l'écran (4:3)</PresentationFormat>
  <Paragraphs>370</Paragraphs>
  <Slides>56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56</vt:i4>
      </vt:variant>
    </vt:vector>
  </HeadingPairs>
  <TitlesOfParts>
    <vt:vector size="81" baseType="lpstr">
      <vt:lpstr>Dosis Medium</vt:lpstr>
      <vt:lpstr>Calibri Light</vt:lpstr>
      <vt:lpstr>Microsoft Uighur</vt:lpstr>
      <vt:lpstr>Amiri</vt:lpstr>
      <vt:lpstr>Arial</vt:lpstr>
      <vt:lpstr>Dosis ExtraBold</vt:lpstr>
      <vt:lpstr>Wingdings</vt:lpstr>
      <vt:lpstr>Sakkal Majalla</vt:lpstr>
      <vt:lpstr>Dosis SemiBold</vt:lpstr>
      <vt:lpstr>Calibri</vt:lpstr>
      <vt:lpstr>Modern Love</vt:lpstr>
      <vt:lpstr>Dosis</vt:lpstr>
      <vt:lpstr>نشاط اعتيادي nv</vt:lpstr>
      <vt:lpstr>ورشة الكتابة nv</vt:lpstr>
      <vt:lpstr>اختتام الحصة nv</vt:lpstr>
      <vt:lpstr>Thème Office</vt:lpstr>
      <vt:lpstr>افتتاح الحصة nv</vt:lpstr>
      <vt:lpstr>2_01- نشاط اعتيادي</vt:lpstr>
      <vt:lpstr>3_Env-Enseignant</vt:lpstr>
      <vt:lpstr>1_Conception personnalisée</vt:lpstr>
      <vt:lpstr>1_Env-Enseignant</vt:lpstr>
      <vt:lpstr>1_Thème Office</vt:lpstr>
      <vt:lpstr>3_01- نشاط اعتيادي</vt:lpstr>
      <vt:lpstr>1_الصـــرف والتحويل</vt:lpstr>
      <vt:lpstr>01- نشاط اعتيادي</vt:lpstr>
      <vt:lpstr>Présentation PowerPoint</vt:lpstr>
      <vt:lpstr>Présentation PowerPoint</vt:lpstr>
      <vt:lpstr>Présentation PowerPoint</vt:lpstr>
      <vt:lpstr>تنظيم حصص الأسبوع الثالث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سنشرع في نشاط يومياتي في الكتابة. </vt:lpstr>
      <vt:lpstr>على دفاتركم : أكتبوا فقرة بسيطة مستعينين بالأسئلة التالية </vt:lpstr>
      <vt:lpstr>سأمر بين الصفوف لمساعدتكم. معكم 5 دقائق للإنجاز.</vt:lpstr>
      <vt:lpstr>من يقرأ إنجازه؟</vt:lpstr>
      <vt:lpstr>الفائزون بنجمة الكتابة هم ........................................................................... </vt:lpstr>
      <vt:lpstr>ورشة الكتابة – الإملاء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لنتذكر. متى تكتب الألف اللينة  مقصورة أو ممدودة في الأسماء؟</vt:lpstr>
      <vt:lpstr>Présentation PowerPoint</vt:lpstr>
      <vt:lpstr>الآن؛ في ثنائيات،  أنجزوا النشاط التالي. </vt:lpstr>
      <vt:lpstr>سأمر بين الصفوف لمساعدتكم.</vt:lpstr>
      <vt:lpstr>نصحح الآن. من يقرأ جوابه ؟هل أنتم متفقون؟</vt:lpstr>
      <vt:lpstr>صححوا. </vt:lpstr>
      <vt:lpstr>الآن خذوا دفاتر القسم. أنجزوا النشاط التالي بعد كتابة التاريخ و عنوان الدرس.</vt:lpstr>
      <vt:lpstr>سامر بين الصفوف لمساعدتكم. </vt:lpstr>
      <vt:lpstr>نصحح  السؤال الأول على السبورة. هل أنتم متفقون؟ لماذا ؟</vt:lpstr>
      <vt:lpstr>صححوا. </vt:lpstr>
      <vt:lpstr>نصحح  السؤال الثاني على السبورة. هل أنتم متفقون؟ لماذا ؟</vt:lpstr>
      <vt:lpstr>صححوا.</vt:lpstr>
      <vt:lpstr>ورشة الكتابة – الإنتاج الكتابي</vt:lpstr>
      <vt:lpstr> سنشرع الآن في حصة الإنتاج الكتابي.  سوف تتعلمون كتابة نص توجيهي.</vt:lpstr>
      <vt:lpstr> نكتب النص التوجيه لدعوة القارئ للقيام بعمل أو تركه أو الالتزام بسلوك أو تجنبه  </vt:lpstr>
      <vt:lpstr>لكتابة نص توجيهي أبدأ بمقدمة تشير لأهمية الموضوع و تجذب انتباه القارئ . من يقرأ المثال؟ </vt:lpstr>
      <vt:lpstr>ثم أكتب عرضا أقدم فيه توجيهات (أوامر – نواهي – نصائح – قواعد) . من يقرأ النموذج؟ </vt:lpstr>
      <vt:lpstr>في الخاتمة أبرز أهمية التوجيهات و أحث على تطبيقها . من يقرأ النموذج؟ </vt:lpstr>
      <vt:lpstr> إليكم نموذج النص الإخباري حول السلامة الطرقية. من يقرأ؟</vt:lpstr>
      <vt:lpstr>من يذكرنا بعناصر النص التوجيهي . ماذا نكتب في المقدمة و العرض و الخاتمة؟   </vt:lpstr>
      <vt:lpstr>خذوا كراساتكم.  الصفحة 106 . من يقرأ عناصر النص التوجيهي؟</vt:lpstr>
      <vt:lpstr>ستشتغلون في ثنائيات لإنجاز النشاط التالي على كراساتكم.</vt:lpstr>
      <vt:lpstr>سأمر بين الصفوف لمساعدتكم.</vt:lpstr>
      <vt:lpstr>استعينوا بالنموذج التالي و عناصر النص التوجيهي لإجابة.</vt:lpstr>
      <vt:lpstr>نصحح . من يقرأ جوابه؟ </vt:lpstr>
      <vt:lpstr>إليكم هذا النموذج دونوه على دفاتركم.</vt:lpstr>
      <vt:lpstr>Présentation PowerPoint</vt:lpstr>
      <vt:lpstr>من يذكرنا بكيفية كتابة الألف اللينة في الأسماء؟</vt:lpstr>
      <vt:lpstr>من يذكرنا بعناصر النص التوجيهي؟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300</cp:revision>
  <dcterms:created xsi:type="dcterms:W3CDTF">2023-09-20T21:35:22Z</dcterms:created>
  <dcterms:modified xsi:type="dcterms:W3CDTF">2026-04-05T14:35:23Z</dcterms:modified>
</cp:coreProperties>
</file>