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5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7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8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9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0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11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theme/theme12.xml" ContentType="application/vnd.openxmlformats-officedocument.theme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13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theme/theme14.xml" ContentType="application/vnd.openxmlformats-officedocument.theme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61" r:id="rId10"/>
    <p:sldMasterId id="2147483901" r:id="rId11"/>
    <p:sldMasterId id="2147483923" r:id="rId12"/>
    <p:sldMasterId id="2147483938" r:id="rId13"/>
    <p:sldMasterId id="2147483953" r:id="rId14"/>
    <p:sldMasterId id="2147483979" r:id="rId15"/>
  </p:sldMasterIdLst>
  <p:notesMasterIdLst>
    <p:notesMasterId r:id="rId86"/>
  </p:notesMasterIdLst>
  <p:sldIdLst>
    <p:sldId id="2147482839" r:id="rId16"/>
    <p:sldId id="2147482604" r:id="rId17"/>
    <p:sldId id="2147482840" r:id="rId18"/>
    <p:sldId id="2147482697" r:id="rId19"/>
    <p:sldId id="2147482880" r:id="rId20"/>
    <p:sldId id="2147482618" r:id="rId21"/>
    <p:sldId id="2147482691" r:id="rId22"/>
    <p:sldId id="2147482463" r:id="rId23"/>
    <p:sldId id="2147482725" r:id="rId24"/>
    <p:sldId id="2147482464" r:id="rId25"/>
    <p:sldId id="2147482474" r:id="rId26"/>
    <p:sldId id="2147482758" r:id="rId27"/>
    <p:sldId id="2147482910" r:id="rId28"/>
    <p:sldId id="2147482911" r:id="rId29"/>
    <p:sldId id="2147482912" r:id="rId30"/>
    <p:sldId id="2147482706" r:id="rId31"/>
    <p:sldId id="2147482782" r:id="rId32"/>
    <p:sldId id="2147482783" r:id="rId33"/>
    <p:sldId id="2147482841" r:id="rId34"/>
    <p:sldId id="2147482894" r:id="rId35"/>
    <p:sldId id="2147482895" r:id="rId36"/>
    <p:sldId id="2147482826" r:id="rId37"/>
    <p:sldId id="2147482896" r:id="rId38"/>
    <p:sldId id="2147482827" r:id="rId39"/>
    <p:sldId id="2147482897" r:id="rId40"/>
    <p:sldId id="2147482913" r:id="rId41"/>
    <p:sldId id="2147482914" r:id="rId42"/>
    <p:sldId id="2147482915" r:id="rId43"/>
    <p:sldId id="2147482854" r:id="rId44"/>
    <p:sldId id="2147482855" r:id="rId45"/>
    <p:sldId id="2147482901" r:id="rId46"/>
    <p:sldId id="2147482902" r:id="rId47"/>
    <p:sldId id="2147482903" r:id="rId48"/>
    <p:sldId id="2147482904" r:id="rId49"/>
    <p:sldId id="2147482592" r:id="rId50"/>
    <p:sldId id="2147482808" r:id="rId51"/>
    <p:sldId id="2147482809" r:id="rId52"/>
    <p:sldId id="2147482905" r:id="rId53"/>
    <p:sldId id="2147482906" r:id="rId54"/>
    <p:sldId id="2147482916" r:id="rId55"/>
    <p:sldId id="2147482917" r:id="rId56"/>
    <p:sldId id="2147482907" r:id="rId57"/>
    <p:sldId id="2147482908" r:id="rId58"/>
    <p:sldId id="2147482909" r:id="rId59"/>
    <p:sldId id="2147482918" r:id="rId60"/>
    <p:sldId id="2147482919" r:id="rId61"/>
    <p:sldId id="2147482705" r:id="rId62"/>
    <p:sldId id="2147482498" r:id="rId63"/>
    <p:sldId id="2147482795" r:id="rId64"/>
    <p:sldId id="2147482796" r:id="rId65"/>
    <p:sldId id="2147482834" r:id="rId66"/>
    <p:sldId id="2147482886" r:id="rId67"/>
    <p:sldId id="2147482869" r:id="rId68"/>
    <p:sldId id="2147482887" r:id="rId69"/>
    <p:sldId id="2147482888" r:id="rId70"/>
    <p:sldId id="2147482889" r:id="rId71"/>
    <p:sldId id="2147482890" r:id="rId72"/>
    <p:sldId id="2147482891" r:id="rId73"/>
    <p:sldId id="2147482892" r:id="rId74"/>
    <p:sldId id="2147482893" r:id="rId75"/>
    <p:sldId id="2147482616" r:id="rId76"/>
    <p:sldId id="2147482598" r:id="rId77"/>
    <p:sldId id="2147482920" r:id="rId78"/>
    <p:sldId id="2147482756" r:id="rId79"/>
    <p:sldId id="2147482634" r:id="rId80"/>
    <p:sldId id="2147482882" r:id="rId81"/>
    <p:sldId id="2147482883" r:id="rId82"/>
    <p:sldId id="2147482884" r:id="rId83"/>
    <p:sldId id="2147482742" r:id="rId84"/>
    <p:sldId id="2147482877" r:id="rId8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DED"/>
    <a:srgbClr val="6C8DA8"/>
    <a:srgbClr val="959BB3"/>
    <a:srgbClr val="989EB5"/>
    <a:srgbClr val="5E668D"/>
    <a:srgbClr val="9299B1"/>
    <a:srgbClr val="A1A7BC"/>
    <a:srgbClr val="565F88"/>
    <a:srgbClr val="939BB2"/>
    <a:srgbClr val="424D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63" Type="http://schemas.openxmlformats.org/officeDocument/2006/relationships/slide" Target="slides/slide48.xml"/><Relationship Id="rId68" Type="http://schemas.openxmlformats.org/officeDocument/2006/relationships/slide" Target="slides/slide53.xml"/><Relationship Id="rId84" Type="http://schemas.openxmlformats.org/officeDocument/2006/relationships/slide" Target="slides/slide69.xml"/><Relationship Id="rId89" Type="http://schemas.openxmlformats.org/officeDocument/2006/relationships/theme" Target="theme/theme1.xml"/><Relationship Id="rId16" Type="http://schemas.openxmlformats.org/officeDocument/2006/relationships/slide" Target="slides/slide1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74" Type="http://schemas.openxmlformats.org/officeDocument/2006/relationships/slide" Target="slides/slide59.xml"/><Relationship Id="rId79" Type="http://schemas.openxmlformats.org/officeDocument/2006/relationships/slide" Target="slides/slide64.xml"/><Relationship Id="rId5" Type="http://schemas.openxmlformats.org/officeDocument/2006/relationships/slideMaster" Target="slideMasters/slideMaster5.xml"/><Relationship Id="rId90" Type="http://schemas.openxmlformats.org/officeDocument/2006/relationships/tableStyles" Target="tableStyles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64" Type="http://schemas.openxmlformats.org/officeDocument/2006/relationships/slide" Target="slides/slide49.xml"/><Relationship Id="rId69" Type="http://schemas.openxmlformats.org/officeDocument/2006/relationships/slide" Target="slides/slide54.xml"/><Relationship Id="rId77" Type="http://schemas.openxmlformats.org/officeDocument/2006/relationships/slide" Target="slides/slide62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openxmlformats.org/officeDocument/2006/relationships/slide" Target="slides/slide57.xml"/><Relationship Id="rId80" Type="http://schemas.openxmlformats.org/officeDocument/2006/relationships/slide" Target="slides/slide65.xml"/><Relationship Id="rId85" Type="http://schemas.openxmlformats.org/officeDocument/2006/relationships/slide" Target="slides/slide70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slide" Target="slides/slide52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slide" Target="slides/slide55.xml"/><Relationship Id="rId75" Type="http://schemas.openxmlformats.org/officeDocument/2006/relationships/slide" Target="slides/slide60.xml"/><Relationship Id="rId83" Type="http://schemas.openxmlformats.org/officeDocument/2006/relationships/slide" Target="slides/slide68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slide" Target="slides/slide58.xml"/><Relationship Id="rId78" Type="http://schemas.openxmlformats.org/officeDocument/2006/relationships/slide" Target="slides/slide63.xml"/><Relationship Id="rId81" Type="http://schemas.openxmlformats.org/officeDocument/2006/relationships/slide" Target="slides/slide66.xml"/><Relationship Id="rId86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39" Type="http://schemas.openxmlformats.org/officeDocument/2006/relationships/slide" Target="slides/slide24.xml"/><Relationship Id="rId34" Type="http://schemas.openxmlformats.org/officeDocument/2006/relationships/slide" Target="slides/slide19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76" Type="http://schemas.openxmlformats.org/officeDocument/2006/relationships/slide" Target="slides/slide6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4.xml"/><Relationship Id="rId24" Type="http://schemas.openxmlformats.org/officeDocument/2006/relationships/slide" Target="slides/slide9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66" Type="http://schemas.openxmlformats.org/officeDocument/2006/relationships/slide" Target="slides/slide51.xml"/><Relationship Id="rId87" Type="http://schemas.openxmlformats.org/officeDocument/2006/relationships/presProps" Target="presProps.xml"/><Relationship Id="rId61" Type="http://schemas.openxmlformats.org/officeDocument/2006/relationships/slide" Target="slides/slide46.xml"/><Relationship Id="rId82" Type="http://schemas.openxmlformats.org/officeDocument/2006/relationships/slide" Target="slides/slide67.xml"/><Relationship Id="rId19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0.xml"/><Relationship Id="rId5" Type="http://schemas.microsoft.com/office/2007/relationships/hdphoto" Target="../media/hdphoto6.wdp"/><Relationship Id="rId4" Type="http://schemas.openxmlformats.org/officeDocument/2006/relationships/image" Target="../media/image31.png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57918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054963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34574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1450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36991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108696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09462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83294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577554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10499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849765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95727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553007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9062804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3893762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تراكيب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3184238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2889463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13710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8629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613566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337357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856478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231856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69409" y="4307506"/>
            <a:ext cx="11576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598279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491481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301186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0841576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0981134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9269136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344787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114160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5259531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716830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33920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6950158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075789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574106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622751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75468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8898590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2186467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671307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5230756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65725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4151977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24/04/2026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8419148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24/04/2026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443276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24/04/2026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7896919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24/04/2026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326504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24/04/2026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207267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24/04/2026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1061980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24/04/2026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9311910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24/04/2026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0629292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24/04/2026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7271193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24/04/2026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065756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24/04/2026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0742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42721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315205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05215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987976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102381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823485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2403581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6034060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4470379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94121940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0793918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082496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4129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626086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023990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09553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564138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57967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085740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0184803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1604178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1450114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1235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9327545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6032366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904582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64208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6197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7376979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3015812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5815733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950924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6054266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480141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5033891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081497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3818665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308133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7327851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4182648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7160997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9146742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959188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3168340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4303120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8767257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283384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29755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959143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9501412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435439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9290174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867640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906653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5970655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2804011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1921999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4748467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5707202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079335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899102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671568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226915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7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2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23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Relationship Id="rId22" Type="http://schemas.openxmlformats.org/officeDocument/2006/relationships/slideLayout" Target="../slideLayouts/slideLayout1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20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47.xml"/><Relationship Id="rId19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image" Target="../media/image29.jpeg"/><Relationship Id="rId2" Type="http://schemas.openxmlformats.org/officeDocument/2006/relationships/slideLayout" Target="../slideLayouts/slideLayout178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slideLayout" Target="../slideLayouts/slideLayout204.xml"/><Relationship Id="rId18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194.xml"/><Relationship Id="rId21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198.xml"/><Relationship Id="rId12" Type="http://schemas.openxmlformats.org/officeDocument/2006/relationships/slideLayout" Target="../slideLayouts/slideLayout203.xml"/><Relationship Id="rId17" Type="http://schemas.openxmlformats.org/officeDocument/2006/relationships/slideLayout" Target="../slideLayouts/slideLayout208.xml"/><Relationship Id="rId2" Type="http://schemas.openxmlformats.org/officeDocument/2006/relationships/slideLayout" Target="../slideLayouts/slideLayout193.xml"/><Relationship Id="rId16" Type="http://schemas.openxmlformats.org/officeDocument/2006/relationships/slideLayout" Target="../slideLayouts/slideLayout207.xml"/><Relationship Id="rId20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96.xml"/><Relationship Id="rId15" Type="http://schemas.openxmlformats.org/officeDocument/2006/relationships/slideLayout" Target="../slideLayouts/slideLayout206.xml"/><Relationship Id="rId23" Type="http://schemas.openxmlformats.org/officeDocument/2006/relationships/image" Target="../media/image2.bin"/><Relationship Id="rId10" Type="http://schemas.openxmlformats.org/officeDocument/2006/relationships/slideLayout" Target="../slideLayouts/slideLayout201.xml"/><Relationship Id="rId19" Type="http://schemas.openxmlformats.org/officeDocument/2006/relationships/slideLayout" Target="../slideLayouts/slideLayout210.xml"/><Relationship Id="rId4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200.xml"/><Relationship Id="rId14" Type="http://schemas.openxmlformats.org/officeDocument/2006/relationships/slideLayout" Target="../slideLayouts/slideLayout205.xml"/><Relationship Id="rId22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0.xml"/><Relationship Id="rId13" Type="http://schemas.openxmlformats.org/officeDocument/2006/relationships/slideLayout" Target="../slideLayouts/slideLayout225.xml"/><Relationship Id="rId3" Type="http://schemas.openxmlformats.org/officeDocument/2006/relationships/slideLayout" Target="../slideLayouts/slideLayout215.xml"/><Relationship Id="rId7" Type="http://schemas.openxmlformats.org/officeDocument/2006/relationships/slideLayout" Target="../slideLayouts/slideLayout219.xml"/><Relationship Id="rId12" Type="http://schemas.openxmlformats.org/officeDocument/2006/relationships/slideLayout" Target="../slideLayouts/slideLayout224.xml"/><Relationship Id="rId2" Type="http://schemas.openxmlformats.org/officeDocument/2006/relationships/slideLayout" Target="../slideLayouts/slideLayout214.xml"/><Relationship Id="rId1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17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21.xml"/><Relationship Id="rId14" Type="http://schemas.openxmlformats.org/officeDocument/2006/relationships/slideLayout" Target="../slideLayouts/slideLayout22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4.xml"/><Relationship Id="rId13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29.xml"/><Relationship Id="rId7" Type="http://schemas.openxmlformats.org/officeDocument/2006/relationships/slideLayout" Target="../slideLayouts/slideLayout233.xml"/><Relationship Id="rId12" Type="http://schemas.openxmlformats.org/officeDocument/2006/relationships/slideLayout" Target="../slideLayouts/slideLayout238.xml"/><Relationship Id="rId2" Type="http://schemas.openxmlformats.org/officeDocument/2006/relationships/slideLayout" Target="../slideLayouts/slideLayout228.xml"/><Relationship Id="rId16" Type="http://schemas.openxmlformats.org/officeDocument/2006/relationships/image" Target="../media/image21.jpg"/><Relationship Id="rId1" Type="http://schemas.openxmlformats.org/officeDocument/2006/relationships/slideLayout" Target="../slideLayouts/slideLayout227.xml"/><Relationship Id="rId6" Type="http://schemas.openxmlformats.org/officeDocument/2006/relationships/slideLayout" Target="../slideLayouts/slideLayout232.xml"/><Relationship Id="rId11" Type="http://schemas.openxmlformats.org/officeDocument/2006/relationships/slideLayout" Target="../slideLayouts/slideLayout237.xml"/><Relationship Id="rId5" Type="http://schemas.openxmlformats.org/officeDocument/2006/relationships/slideLayout" Target="../slideLayouts/slideLayout231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36.xml"/><Relationship Id="rId4" Type="http://schemas.openxmlformats.org/officeDocument/2006/relationships/slideLayout" Target="../slideLayouts/slideLayout230.xml"/><Relationship Id="rId9" Type="http://schemas.openxmlformats.org/officeDocument/2006/relationships/slideLayout" Target="../slideLayouts/slideLayout235.xml"/><Relationship Id="rId14" Type="http://schemas.openxmlformats.org/officeDocument/2006/relationships/slideLayout" Target="../slideLayouts/slideLayout24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18" Type="http://schemas.openxmlformats.org/officeDocument/2006/relationships/slideLayout" Target="../slideLayouts/slideLayout258.xml"/><Relationship Id="rId26" Type="http://schemas.openxmlformats.org/officeDocument/2006/relationships/theme" Target="../theme/theme14.xml"/><Relationship Id="rId3" Type="http://schemas.openxmlformats.org/officeDocument/2006/relationships/slideLayout" Target="../slideLayouts/slideLayout243.xml"/><Relationship Id="rId21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17" Type="http://schemas.openxmlformats.org/officeDocument/2006/relationships/slideLayout" Target="../slideLayouts/slideLayout257.xml"/><Relationship Id="rId25" Type="http://schemas.openxmlformats.org/officeDocument/2006/relationships/slideLayout" Target="../slideLayouts/slideLayout265.xml"/><Relationship Id="rId2" Type="http://schemas.openxmlformats.org/officeDocument/2006/relationships/slideLayout" Target="../slideLayouts/slideLayout242.xml"/><Relationship Id="rId16" Type="http://schemas.openxmlformats.org/officeDocument/2006/relationships/slideLayout" Target="../slideLayouts/slideLayout256.xml"/><Relationship Id="rId20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24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45.xml"/><Relationship Id="rId15" Type="http://schemas.openxmlformats.org/officeDocument/2006/relationships/slideLayout" Target="../slideLayouts/slideLayout255.xml"/><Relationship Id="rId23" Type="http://schemas.openxmlformats.org/officeDocument/2006/relationships/slideLayout" Target="../slideLayouts/slideLayout263.xml"/><Relationship Id="rId10" Type="http://schemas.openxmlformats.org/officeDocument/2006/relationships/slideLayout" Target="../slideLayouts/slideLayout250.xml"/><Relationship Id="rId19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Relationship Id="rId22" Type="http://schemas.openxmlformats.org/officeDocument/2006/relationships/slideLayout" Target="../slideLayouts/slideLayout262.xml"/><Relationship Id="rId27" Type="http://schemas.openxmlformats.org/officeDocument/2006/relationships/image" Target="../media/image2.bin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3.xml"/><Relationship Id="rId13" Type="http://schemas.openxmlformats.org/officeDocument/2006/relationships/slideLayout" Target="../slideLayouts/slideLayout278.xml"/><Relationship Id="rId18" Type="http://schemas.openxmlformats.org/officeDocument/2006/relationships/slideLayout" Target="../slideLayouts/slideLayout283.xml"/><Relationship Id="rId3" Type="http://schemas.openxmlformats.org/officeDocument/2006/relationships/slideLayout" Target="../slideLayouts/slideLayout268.xml"/><Relationship Id="rId21" Type="http://schemas.openxmlformats.org/officeDocument/2006/relationships/slideLayout" Target="../slideLayouts/slideLayout286.xml"/><Relationship Id="rId7" Type="http://schemas.openxmlformats.org/officeDocument/2006/relationships/slideLayout" Target="../slideLayouts/slideLayout272.xml"/><Relationship Id="rId12" Type="http://schemas.openxmlformats.org/officeDocument/2006/relationships/slideLayout" Target="../slideLayouts/slideLayout277.xml"/><Relationship Id="rId17" Type="http://schemas.openxmlformats.org/officeDocument/2006/relationships/slideLayout" Target="../slideLayouts/slideLayout282.xml"/><Relationship Id="rId2" Type="http://schemas.openxmlformats.org/officeDocument/2006/relationships/slideLayout" Target="../slideLayouts/slideLayout267.xml"/><Relationship Id="rId16" Type="http://schemas.openxmlformats.org/officeDocument/2006/relationships/slideLayout" Target="../slideLayouts/slideLayout281.xml"/><Relationship Id="rId20" Type="http://schemas.openxmlformats.org/officeDocument/2006/relationships/slideLayout" Target="../slideLayouts/slideLayout285.xml"/><Relationship Id="rId1" Type="http://schemas.openxmlformats.org/officeDocument/2006/relationships/slideLayout" Target="../slideLayouts/slideLayout266.xml"/><Relationship Id="rId6" Type="http://schemas.openxmlformats.org/officeDocument/2006/relationships/slideLayout" Target="../slideLayouts/slideLayout271.xml"/><Relationship Id="rId11" Type="http://schemas.openxmlformats.org/officeDocument/2006/relationships/slideLayout" Target="../slideLayouts/slideLayout276.xml"/><Relationship Id="rId5" Type="http://schemas.openxmlformats.org/officeDocument/2006/relationships/slideLayout" Target="../slideLayouts/slideLayout270.xml"/><Relationship Id="rId15" Type="http://schemas.openxmlformats.org/officeDocument/2006/relationships/slideLayout" Target="../slideLayouts/slideLayout280.xml"/><Relationship Id="rId23" Type="http://schemas.openxmlformats.org/officeDocument/2006/relationships/image" Target="../media/image2.bin"/><Relationship Id="rId10" Type="http://schemas.openxmlformats.org/officeDocument/2006/relationships/slideLayout" Target="../slideLayouts/slideLayout275.xml"/><Relationship Id="rId19" Type="http://schemas.openxmlformats.org/officeDocument/2006/relationships/slideLayout" Target="../slideLayouts/slideLayout284.xml"/><Relationship Id="rId4" Type="http://schemas.openxmlformats.org/officeDocument/2006/relationships/slideLayout" Target="../slideLayouts/slideLayout269.xml"/><Relationship Id="rId9" Type="http://schemas.openxmlformats.org/officeDocument/2006/relationships/slideLayout" Target="../slideLayouts/slideLayout274.xml"/><Relationship Id="rId14" Type="http://schemas.openxmlformats.org/officeDocument/2006/relationships/slideLayout" Target="../slideLayouts/slideLayout279.xml"/><Relationship Id="rId22" Type="http://schemas.openxmlformats.org/officeDocument/2006/relationships/theme" Target="../theme/theme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24/04/2026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0" r:id="rId13"/>
    <p:sldLayoutId id="2147483859" r:id="rId14"/>
    <p:sldLayoutId id="2147483856" r:id="rId15"/>
    <p:sldLayoutId id="2147483855" r:id="rId16"/>
    <p:sldLayoutId id="2147483854" r:id="rId17"/>
    <p:sldLayoutId id="2147483745" r:id="rId18"/>
    <p:sldLayoutId id="2147483853" r:id="rId19"/>
    <p:sldLayoutId id="214748374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858" r:id="rId21"/>
    <p:sldLayoutId id="2147483857" r:id="rId22"/>
    <p:sldLayoutId id="2147483708" r:id="rId23"/>
    <p:sldLayoutId id="214748370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2380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1015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24/04/2026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4318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  <p:sldLayoutId id="2147483935" r:id="rId12"/>
    <p:sldLayoutId id="2147483936" r:id="rId13"/>
    <p:sldLayoutId id="214748393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128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40" r:id="rId2"/>
    <p:sldLayoutId id="2147483941" r:id="rId3"/>
    <p:sldLayoutId id="2147483942" r:id="rId4"/>
    <p:sldLayoutId id="2147483943" r:id="rId5"/>
    <p:sldLayoutId id="2147483944" r:id="rId6"/>
    <p:sldLayoutId id="2147483945" r:id="rId7"/>
    <p:sldLayoutId id="2147483946" r:id="rId8"/>
    <p:sldLayoutId id="2147483947" r:id="rId9"/>
    <p:sldLayoutId id="2147483948" r:id="rId10"/>
    <p:sldLayoutId id="2147483949" r:id="rId11"/>
    <p:sldLayoutId id="2147483950" r:id="rId12"/>
    <p:sldLayoutId id="2147483951" r:id="rId13"/>
    <p:sldLayoutId id="214748395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5057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  <p:sldLayoutId id="2147483965" r:id="rId12"/>
    <p:sldLayoutId id="2147483966" r:id="rId13"/>
    <p:sldLayoutId id="2147483967" r:id="rId14"/>
    <p:sldLayoutId id="2147483968" r:id="rId15"/>
    <p:sldLayoutId id="2147483969" r:id="rId16"/>
    <p:sldLayoutId id="2147483970" r:id="rId17"/>
    <p:sldLayoutId id="2147483971" r:id="rId18"/>
    <p:sldLayoutId id="2147483972" r:id="rId19"/>
    <p:sldLayoutId id="2147483973" r:id="rId20"/>
    <p:sldLayoutId id="2147483974" r:id="rId21"/>
    <p:sldLayoutId id="2147483975" r:id="rId22"/>
    <p:sldLayoutId id="2147483976" r:id="rId23"/>
    <p:sldLayoutId id="2147483977" r:id="rId24"/>
    <p:sldLayoutId id="2147483978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1987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  <p:sldLayoutId id="2147483984" r:id="rId5"/>
    <p:sldLayoutId id="2147483985" r:id="rId6"/>
    <p:sldLayoutId id="2147483986" r:id="rId7"/>
    <p:sldLayoutId id="2147483987" r:id="rId8"/>
    <p:sldLayoutId id="2147483988" r:id="rId9"/>
    <p:sldLayoutId id="2147483989" r:id="rId10"/>
    <p:sldLayoutId id="2147483990" r:id="rId11"/>
    <p:sldLayoutId id="2147483991" r:id="rId12"/>
    <p:sldLayoutId id="2147483992" r:id="rId13"/>
    <p:sldLayoutId id="2147483993" r:id="rId14"/>
    <p:sldLayoutId id="2147483994" r:id="rId15"/>
    <p:sldLayoutId id="2147483995" r:id="rId16"/>
    <p:sldLayoutId id="2147483996" r:id="rId17"/>
    <p:sldLayoutId id="2147483997" r:id="rId18"/>
    <p:sldLayoutId id="2147483998" r:id="rId19"/>
    <p:sldLayoutId id="2147483999" r:id="rId20"/>
    <p:sldLayoutId id="2147484000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7" Type="http://schemas.openxmlformats.org/officeDocument/2006/relationships/image" Target="../media/image5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0.png"/><Relationship Id="rId5" Type="http://schemas.openxmlformats.org/officeDocument/2006/relationships/image" Target="../media/image46.png"/><Relationship Id="rId4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6.png"/><Relationship Id="rId9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9.png"/><Relationship Id="rId5" Type="http://schemas.openxmlformats.org/officeDocument/2006/relationships/image" Target="../media/image56.png"/><Relationship Id="rId10" Type="http://schemas.openxmlformats.org/officeDocument/2006/relationships/image" Target="../media/image57.png"/><Relationship Id="rId4" Type="http://schemas.openxmlformats.org/officeDocument/2006/relationships/image" Target="../media/image33.gif"/><Relationship Id="rId9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3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3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3" Type="http://schemas.openxmlformats.org/officeDocument/2006/relationships/image" Target="../media/image49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11" Type="http://schemas.openxmlformats.org/officeDocument/2006/relationships/image" Target="../media/image67.png"/><Relationship Id="rId5" Type="http://schemas.openxmlformats.org/officeDocument/2006/relationships/image" Target="../media/image50.png"/><Relationship Id="rId15" Type="http://schemas.openxmlformats.org/officeDocument/2006/relationships/image" Target="../media/image71.png"/><Relationship Id="rId10" Type="http://schemas.openxmlformats.org/officeDocument/2006/relationships/image" Target="../media/image66.png"/><Relationship Id="rId4" Type="http://schemas.openxmlformats.org/officeDocument/2006/relationships/image" Target="../media/image46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8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8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8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8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8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8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8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46.png"/><Relationship Id="rId7" Type="http://schemas.openxmlformats.org/officeDocument/2006/relationships/image" Target="../media/image7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46.png"/><Relationship Id="rId7" Type="http://schemas.openxmlformats.org/officeDocument/2006/relationships/image" Target="../media/image7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46.png"/><Relationship Id="rId7" Type="http://schemas.openxmlformats.org/officeDocument/2006/relationships/image" Target="../media/image7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46.png"/><Relationship Id="rId7" Type="http://schemas.openxmlformats.org/officeDocument/2006/relationships/image" Target="../media/image7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4.png"/><Relationship Id="rId4" Type="http://schemas.openxmlformats.org/officeDocument/2006/relationships/image" Target="../media/image5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9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11" Type="http://schemas.openxmlformats.org/officeDocument/2006/relationships/image" Target="../media/image79.png"/><Relationship Id="rId5" Type="http://schemas.openxmlformats.org/officeDocument/2006/relationships/image" Target="../media/image50.png"/><Relationship Id="rId10" Type="http://schemas.openxmlformats.org/officeDocument/2006/relationships/image" Target="../media/image78.png"/><Relationship Id="rId4" Type="http://schemas.openxmlformats.org/officeDocument/2006/relationships/image" Target="../media/image46.png"/><Relationship Id="rId9" Type="http://schemas.openxmlformats.org/officeDocument/2006/relationships/image" Target="../media/image7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3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6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38.png"/><Relationship Id="rId11" Type="http://schemas.openxmlformats.org/officeDocument/2006/relationships/image" Target="../media/image79.png"/><Relationship Id="rId5" Type="http://schemas.openxmlformats.org/officeDocument/2006/relationships/image" Target="../media/image51.png"/><Relationship Id="rId10" Type="http://schemas.openxmlformats.org/officeDocument/2006/relationships/image" Target="../media/image78.png"/><Relationship Id="rId4" Type="http://schemas.openxmlformats.org/officeDocument/2006/relationships/image" Target="../media/image50.png"/><Relationship Id="rId9" Type="http://schemas.openxmlformats.org/officeDocument/2006/relationships/image" Target="../media/image7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8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3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3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3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3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3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3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8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3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3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3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49.png"/><Relationship Id="rId7" Type="http://schemas.openxmlformats.org/officeDocument/2006/relationships/image" Target="../media/image8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Relationship Id="rId9" Type="http://schemas.openxmlformats.org/officeDocument/2006/relationships/image" Target="../media/image85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5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6.png"/><Relationship Id="rId5" Type="http://schemas.openxmlformats.org/officeDocument/2006/relationships/image" Target="../media/image49.png"/><Relationship Id="rId4" Type="http://schemas.openxmlformats.org/officeDocument/2006/relationships/image" Target="../media/image86.png"/><Relationship Id="rId9" Type="http://schemas.openxmlformats.org/officeDocument/2006/relationships/image" Target="../media/image87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60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0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6AEDBCC-EA76-B9AE-F3B4-5AAECC360471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28C214F-2980-C648-B311-337F80700E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68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B235CED-7945-0A46-BA10-CB7B0AC8B87E}"/>
                </a:ext>
              </a:extLst>
            </p:cNvPr>
            <p:cNvSpPr/>
            <p:nvPr/>
          </p:nvSpPr>
          <p:spPr>
            <a:xfrm>
              <a:off x="3200400" y="5118411"/>
              <a:ext cx="1293542" cy="568711"/>
            </a:xfrm>
            <a:prstGeom prst="roundRect">
              <a:avLst>
                <a:gd name="adj" fmla="val 36667"/>
              </a:avLst>
            </a:prstGeom>
            <a:solidFill>
              <a:srgbClr val="FBB32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Calibri" panose="020F0502020204030204" pitchFamily="34" charset="0"/>
                </a:rPr>
                <a:t>الخامس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90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الخامس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Google Shape;3502;p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28D95908-AEBA-D785-54B5-2FD66F44184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577229" y="3385270"/>
            <a:ext cx="3831420" cy="136201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3503;p4">
            <a:extLst>
              <a:ext uri="{FF2B5EF4-FFF2-40B4-BE49-F238E27FC236}">
                <a16:creationId xmlns:a16="http://schemas.microsoft.com/office/drawing/2014/main" id="{705F89D0-27A2-F51E-F0CB-5EF634C3D07B}"/>
              </a:ext>
            </a:extLst>
          </p:cNvPr>
          <p:cNvSpPr/>
          <p:nvPr/>
        </p:nvSpPr>
        <p:spPr>
          <a:xfrm>
            <a:off x="757652" y="3854447"/>
            <a:ext cx="3420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افتتاح الحصة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  <a:sym typeface="Dosis SemiBold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تراكيب: مراجعة و توليف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كتابي: مراجعة و توليف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Google Shape;3504;p4">
            <a:extLst>
              <a:ext uri="{FF2B5EF4-FFF2-40B4-BE49-F238E27FC236}">
                <a16:creationId xmlns:a16="http://schemas.microsoft.com/office/drawing/2014/main" id="{0715F051-94A3-C722-CF6B-486BF1A03436}"/>
              </a:ext>
            </a:extLst>
          </p:cNvPr>
          <p:cNvSpPr/>
          <p:nvPr/>
        </p:nvSpPr>
        <p:spPr>
          <a:xfrm>
            <a:off x="2917910" y="338527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5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9" name="Google Shape;3505;p4">
            <a:extLst>
              <a:ext uri="{FF2B5EF4-FFF2-40B4-BE49-F238E27FC236}">
                <a16:creationId xmlns:a16="http://schemas.microsoft.com/office/drawing/2014/main" id="{7C8FD2DA-891E-1CD9-21A7-E5F3F13B896B}"/>
              </a:ext>
            </a:extLst>
          </p:cNvPr>
          <p:cNvGrpSpPr/>
          <p:nvPr/>
        </p:nvGrpSpPr>
        <p:grpSpPr>
          <a:xfrm flipH="1">
            <a:off x="4735350" y="1886763"/>
            <a:ext cx="3780000" cy="1332000"/>
            <a:chOff x="4735350" y="5023288"/>
            <a:chExt cx="3780000" cy="1332000"/>
          </a:xfrm>
        </p:grpSpPr>
        <p:sp>
          <p:nvSpPr>
            <p:cNvPr id="10" name="Google Shape;3506;p4">
              <a:extLst>
                <a:ext uri="{FF2B5EF4-FFF2-40B4-BE49-F238E27FC236}">
                  <a16:creationId xmlns:a16="http://schemas.microsoft.com/office/drawing/2014/main" id="{0A9882F4-FCB6-91B8-351B-54D897A67EAF}"/>
                </a:ext>
              </a:extLst>
            </p:cNvPr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" name="Google Shape;3507;p4">
              <a:extLst>
                <a:ext uri="{FF2B5EF4-FFF2-40B4-BE49-F238E27FC236}">
                  <a16:creationId xmlns:a16="http://schemas.microsoft.com/office/drawing/2014/main" id="{FB1E04C0-A69F-8DF0-DF50-8864B87C0970}"/>
                </a:ext>
              </a:extLst>
            </p:cNvPr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- 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2" name="Google Shape;3511;p4">
            <a:extLst>
              <a:ext uri="{FF2B5EF4-FFF2-40B4-BE49-F238E27FC236}">
                <a16:creationId xmlns:a16="http://schemas.microsoft.com/office/drawing/2014/main" id="{ED73F1B6-BBD5-D0AC-ED67-0032DEFD3687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3" name="Google Shape;3512;p4">
              <a:extLst>
                <a:ext uri="{FF2B5EF4-FFF2-40B4-BE49-F238E27FC236}">
                  <a16:creationId xmlns:a16="http://schemas.microsoft.com/office/drawing/2014/main" id="{2047E06B-A1D4-3DCB-7C8E-A49037023B1B}"/>
                </a:ext>
              </a:extLst>
            </p:cNvPr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Google Shape;3513;p4">
              <a:extLst>
                <a:ext uri="{FF2B5EF4-FFF2-40B4-BE49-F238E27FC236}">
                  <a16:creationId xmlns:a16="http://schemas.microsoft.com/office/drawing/2014/main" id="{500A2077-D29C-ADAE-502F-FDEE7FE93B3F}"/>
                </a:ext>
              </a:extLst>
            </p:cNvPr>
            <p:cNvSpPr/>
            <p:nvPr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اليوم2 - </a:t>
              </a:r>
              <a:endPara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5" name="Google Shape;3514;p4">
            <a:extLst>
              <a:ext uri="{FF2B5EF4-FFF2-40B4-BE49-F238E27FC236}">
                <a16:creationId xmlns:a16="http://schemas.microsoft.com/office/drawing/2014/main" id="{355C5014-49CF-37ED-DFFD-C2610CCC3A4E}"/>
              </a:ext>
            </a:extLst>
          </p:cNvPr>
          <p:cNvGrpSpPr/>
          <p:nvPr/>
        </p:nvGrpSpPr>
        <p:grpSpPr>
          <a:xfrm flipH="1">
            <a:off x="637196" y="1811108"/>
            <a:ext cx="3780000" cy="1332000"/>
            <a:chOff x="628649" y="3482113"/>
            <a:chExt cx="3780000" cy="1332000"/>
          </a:xfrm>
        </p:grpSpPr>
        <p:sp>
          <p:nvSpPr>
            <p:cNvPr id="16" name="Google Shape;3515;p4">
              <a:extLst>
                <a:ext uri="{FF2B5EF4-FFF2-40B4-BE49-F238E27FC236}">
                  <a16:creationId xmlns:a16="http://schemas.microsoft.com/office/drawing/2014/main" id="{E193BAF8-92B1-BA73-2BFF-D6E50B17B49C}"/>
                </a:ext>
              </a:extLst>
            </p:cNvPr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Google Shape;3516;p4">
              <a:extLst>
                <a:ext uri="{FF2B5EF4-FFF2-40B4-BE49-F238E27FC236}">
                  <a16:creationId xmlns:a16="http://schemas.microsoft.com/office/drawing/2014/main" id="{726BE038-0C33-AC2B-307F-8E95D9061807}"/>
                </a:ext>
              </a:extLst>
            </p:cNvPr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-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8" name="Google Shape;3518;p4">
            <a:extLst>
              <a:ext uri="{FF2B5EF4-FFF2-40B4-BE49-F238E27FC236}">
                <a16:creationId xmlns:a16="http://schemas.microsoft.com/office/drawing/2014/main" id="{F64A4970-8397-CDEA-0836-B1AC771EA2F5}"/>
              </a:ext>
            </a:extLst>
          </p:cNvPr>
          <p:cNvGrpSpPr/>
          <p:nvPr/>
        </p:nvGrpSpPr>
        <p:grpSpPr>
          <a:xfrm flipH="1">
            <a:off x="4743896" y="4933288"/>
            <a:ext cx="3780000" cy="1332000"/>
            <a:chOff x="648000" y="1944000"/>
            <a:chExt cx="3780000" cy="1332000"/>
          </a:xfrm>
        </p:grpSpPr>
        <p:sp>
          <p:nvSpPr>
            <p:cNvPr id="19" name="Google Shape;3519;p4">
              <a:extLst>
                <a:ext uri="{FF2B5EF4-FFF2-40B4-BE49-F238E27FC236}">
                  <a16:creationId xmlns:a16="http://schemas.microsoft.com/office/drawing/2014/main" id="{43A13113-E18B-4A55-A4EF-EB7D0CC496A9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Google Shape;3520;p4">
              <a:extLst>
                <a:ext uri="{FF2B5EF4-FFF2-40B4-BE49-F238E27FC236}">
                  <a16:creationId xmlns:a16="http://schemas.microsoft.com/office/drawing/2014/main" id="{C34F71FC-2778-58F3-2F96-C1F217B20B02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- 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1" name="Google Shape;3521;p4">
            <a:extLst>
              <a:ext uri="{FF2B5EF4-FFF2-40B4-BE49-F238E27FC236}">
                <a16:creationId xmlns:a16="http://schemas.microsoft.com/office/drawing/2014/main" id="{D16A2DB7-ECB9-B43F-6DDE-D5B221CF9BEF}"/>
              </a:ext>
            </a:extLst>
          </p:cNvPr>
          <p:cNvSpPr/>
          <p:nvPr/>
        </p:nvSpPr>
        <p:spPr>
          <a:xfrm>
            <a:off x="800547" y="2233221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.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تراكيب: مراجعة و توليف</a:t>
            </a: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إنتاج كتابي: مراجعة و توليف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Google Shape;3523;p4">
            <a:extLst>
              <a:ext uri="{FF2B5EF4-FFF2-40B4-BE49-F238E27FC236}">
                <a16:creationId xmlns:a16="http://schemas.microsoft.com/office/drawing/2014/main" id="{B80B6348-EBED-502E-A090-05A275ABF50C}"/>
              </a:ext>
            </a:extLst>
          </p:cNvPr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.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مراجعة و توليف (استراتيجيات الفهم)</a:t>
            </a:r>
          </a:p>
        </p:txBody>
      </p:sp>
      <p:sp>
        <p:nvSpPr>
          <p:cNvPr id="23" name="Google Shape;3525;p4">
            <a:extLst>
              <a:ext uri="{FF2B5EF4-FFF2-40B4-BE49-F238E27FC236}">
                <a16:creationId xmlns:a16="http://schemas.microsoft.com/office/drawing/2014/main" id="{781AC094-ABA9-C164-12C6-506D107A9E61}"/>
              </a:ext>
            </a:extLst>
          </p:cNvPr>
          <p:cNvSpPr/>
          <p:nvPr/>
        </p:nvSpPr>
        <p:spPr>
          <a:xfrm>
            <a:off x="4887896" y="5355401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.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مراجعة و توليف (توظيف استراتيجيات الفهم)</a:t>
            </a:r>
          </a:p>
        </p:txBody>
      </p:sp>
      <p:sp>
        <p:nvSpPr>
          <p:cNvPr id="28" name="Google Shape;3523;p4">
            <a:extLst>
              <a:ext uri="{FF2B5EF4-FFF2-40B4-BE49-F238E27FC236}">
                <a16:creationId xmlns:a16="http://schemas.microsoft.com/office/drawing/2014/main" id="{FA020A6B-7058-7427-493F-E47B38D005FA}"/>
              </a:ext>
            </a:extLst>
          </p:cNvPr>
          <p:cNvSpPr/>
          <p:nvPr/>
        </p:nvSpPr>
        <p:spPr>
          <a:xfrm>
            <a:off x="4909142" y="231193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.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معجم أساليب</a:t>
            </a: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تحدث</a:t>
            </a:r>
          </a:p>
        </p:txBody>
      </p:sp>
    </p:spTree>
    <p:extLst>
      <p:ext uri="{BB962C8B-B14F-4D97-AF65-F5344CB8AC3E}">
        <p14:creationId xmlns:p14="http://schemas.microsoft.com/office/powerpoint/2010/main" val="26861031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1921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051261" y="257085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تحدي الشكل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4460033" y="2122576"/>
            <a:ext cx="2179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المفعول به ضمير متصل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النواسخ الفعلية: كان – ظل – صار - ليس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456307" y="3380220"/>
            <a:ext cx="2151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تراكيب– مراجعة و توليف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28306" y="502015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مهارة كتابة نص تفسيري.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3844637" y="4620041"/>
            <a:ext cx="275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إنتاج كتابي - مراجعة و توليف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7E312E2-A165-620B-EDAA-02AC3B91AB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45679" y="4688035"/>
            <a:ext cx="536339" cy="5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8C4A60F-3805-2226-C1B5-B56E31BE32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608" y="1926652"/>
            <a:ext cx="475493" cy="54706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399425-74AE-6335-9B5A-1A7633078F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352" y="3263838"/>
            <a:ext cx="473949" cy="545608"/>
          </a:xfrm>
          <a:prstGeom prst="rect">
            <a:avLst/>
          </a:prstGeom>
        </p:spPr>
      </p:pic>
      <p:pic>
        <p:nvPicPr>
          <p:cNvPr id="17" name="Image 1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C0B594B-DC81-7144-DB39-322CAA9BEE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373" y="4554216"/>
            <a:ext cx="475494" cy="54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1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11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12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D2212-F607-40B9-5F99-D6F89B00D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83D84ED-F1A3-3759-DD3F-CB6C64EDAB72}"/>
              </a:ext>
            </a:extLst>
          </p:cNvPr>
          <p:cNvSpPr txBox="1"/>
          <p:nvPr/>
        </p:nvSpPr>
        <p:spPr>
          <a:xfrm>
            <a:off x="577615" y="2759786"/>
            <a:ext cx="75646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الوضعية التقويمية للتحدث توجد في نهاية الحصة.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تمرر الوضعية التقويمية لعدد محدود من المتعلمين كل يوم على أساس تغطية مجموع القسم نهاية الأسبوع.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0D755F-C00C-4BAC-C7EC-8E25AEB90530}"/>
              </a:ext>
            </a:extLst>
          </p:cNvPr>
          <p:cNvSpPr txBox="1"/>
          <p:nvPr/>
        </p:nvSpPr>
        <p:spPr>
          <a:xfrm>
            <a:off x="6487886" y="1845386"/>
            <a:ext cx="1654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توجيه</a:t>
            </a:r>
          </a:p>
        </p:txBody>
      </p:sp>
    </p:spTree>
    <p:extLst>
      <p:ext uri="{BB962C8B-B14F-4D97-AF65-F5344CB8AC3E}">
        <p14:creationId xmlns:p14="http://schemas.microsoft.com/office/powerpoint/2010/main" val="148477714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BD77F55-7221-A84E-114C-AD48A7997C91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29937" y="3174530"/>
            <a:ext cx="7410990" cy="890781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344102" y="3315288"/>
            <a:ext cx="7643477" cy="1640804"/>
            <a:chOff x="802274" y="2101182"/>
            <a:chExt cx="7225271" cy="1640804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1253" y="2851205"/>
              <a:ext cx="6956292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802274" y="2101182"/>
              <a:ext cx="563217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تمييز و توظيف المفعول به ضميرا متصلا و النواسخ الفعلية (كان-ظل-صار-ليس) في الإنتاج الشفهي والكتابي. 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3FAC898F-371D-9AD0-711D-93C9CD732F50}"/>
              </a:ext>
            </a:extLst>
          </p:cNvPr>
          <p:cNvSpPr/>
          <p:nvPr/>
        </p:nvSpPr>
        <p:spPr>
          <a:xfrm>
            <a:off x="904007" y="4374043"/>
            <a:ext cx="5398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كتابة نص تفسيري.</a:t>
            </a: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تحدي الشكل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406065-D2A8-6506-5B5A-82E18379DE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20" y="2199199"/>
            <a:ext cx="475493" cy="54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93806FB9-221E-07D4-B6EC-B5AC2E6EB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174E37C-68E4-7236-C0E0-7054A3EF13A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4FA075-9318-79FB-8E9A-A72AE2473AC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3F9007-13CE-768A-FBC1-5D10E0121939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39BB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39B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5359482E-8AC4-1303-613A-BD49F640D0C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610BF87-BEDC-EAB6-66E1-7D2FC1F776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AF9DB62-F435-6D98-4BBE-13F1EA9A78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914D06F-A37B-F5E7-FEA1-06ADEFC435E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F914F03-8C7D-2CF6-E275-EDF44E6FFC5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اليوم، سنتذكر السلوكيات التي تعلمناها. ما الذي يرمز له كل مشهد ؟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4B510FA-95AB-5E85-2947-D55CE6B261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097F5AB-8BC2-7754-73C5-4CC91CD0426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A2290C-B8DD-2B2E-B9DC-02313D097B8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F53511-2B94-F501-B826-A88360CD0728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39BB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39B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AE6F8D3F-864E-6D2A-50A9-2FA98D23A05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61F58BD-2AD0-8BFA-75F2-530653A01D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2CA826-11B3-1D65-2246-3B87618537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B6914B3-A91F-8C32-2757-ECA4C953C1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4038EBC-6DF6-9751-A8C9-C1B06C43168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7D25A8DF-E035-2621-3270-5BCDC3A67AFA}"/>
              </a:ext>
            </a:extLst>
          </p:cNvPr>
          <p:cNvSpPr txBox="1"/>
          <p:nvPr/>
        </p:nvSpPr>
        <p:spPr>
          <a:xfrm>
            <a:off x="1120996" y="2276184"/>
            <a:ext cx="652570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ctr" defTabSz="914400" rtl="1">
              <a:defRPr/>
            </a:pPr>
            <a:r>
              <a:rPr lang="ar-MA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أَتَّبِعُ قَواعِدَ ٱسْتِعْمالِ </a:t>
            </a:r>
            <a:r>
              <a:rPr lang="ar-MA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ٱلْأَلْواحِ</a:t>
            </a:r>
            <a:r>
              <a:rPr lang="ar-MA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ٱلَّتي يُوَجِّهُني أُسْتاذي إِلَيْها.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CA5327-390F-B591-7D74-206A62AA88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178" y="2122599"/>
            <a:ext cx="851785" cy="830350"/>
          </a:xfrm>
          <a:prstGeom prst="ellipse">
            <a:avLst/>
          </a:prstGeom>
          <a:ln w="571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2E3A78-BF1A-60A3-7186-AE5D21537F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700" y="3006048"/>
            <a:ext cx="867741" cy="845903"/>
          </a:xfrm>
          <a:prstGeom prst="ellipse">
            <a:avLst/>
          </a:prstGeom>
          <a:ln w="28575" cap="rnd">
            <a:solidFill>
              <a:sysClr val="window" lastClr="FFFFFF">
                <a:lumMod val="65000"/>
              </a:sys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E9FC6D13-D796-B84E-A4B3-DA26ED5B6A32}"/>
              </a:ext>
            </a:extLst>
          </p:cNvPr>
          <p:cNvSpPr txBox="1"/>
          <p:nvPr/>
        </p:nvSpPr>
        <p:spPr>
          <a:xfrm>
            <a:off x="350373" y="3238514"/>
            <a:ext cx="729632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defRPr/>
            </a:pPr>
            <a:r>
              <a:rPr lang="ar-MA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قَبْلَ أَنْ أُجيبُ عَنِ ٱلسُّؤالِ أُحَدِّدُ ٱلْمَطْلوبَ بِدِقَّةٍ وَ أُوَظِّفُ ٱلاِسْتْراتيجِيَّةَ ٱلْمَناسِبَةَ.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A1C7510-23B6-85EB-7EE9-06E7FB661E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751" y="3988081"/>
            <a:ext cx="992062" cy="992062"/>
          </a:xfrm>
          <a:prstGeom prst="ellipse">
            <a:avLst/>
          </a:prstGeom>
          <a:ln w="12700" cap="rnd">
            <a:solidFill>
              <a:sysClr val="window" lastClr="FFFFFF">
                <a:lumMod val="50000"/>
              </a:sys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A64D48C2-07AB-D846-3A23-06A8AB12AC6F}"/>
              </a:ext>
            </a:extLst>
          </p:cNvPr>
          <p:cNvSpPr txBox="1"/>
          <p:nvPr/>
        </p:nvSpPr>
        <p:spPr>
          <a:xfrm>
            <a:off x="252401" y="4154539"/>
            <a:ext cx="729632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defRPr/>
            </a:pPr>
            <a:r>
              <a:rPr lang="ar-MA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أَلْتَزِمُ بِقَواعِدِ ميثاقِ ٱلْقِسْمِ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EFE29F9-3EF2-4BEE-D358-584788E535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46152" y="5181942"/>
            <a:ext cx="935752" cy="935752"/>
          </a:xfrm>
          <a:prstGeom prst="ellipse">
            <a:avLst/>
          </a:prstGeom>
          <a:ln w="190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0" name="Google Shape;1333;p8">
            <a:extLst>
              <a:ext uri="{FF2B5EF4-FFF2-40B4-BE49-F238E27FC236}">
                <a16:creationId xmlns:a16="http://schemas.microsoft.com/office/drawing/2014/main" id="{05B28EE7-B7A9-AA85-7EB3-A6A76A8B3B46}"/>
              </a:ext>
            </a:extLst>
          </p:cNvPr>
          <p:cNvSpPr txBox="1"/>
          <p:nvPr/>
        </p:nvSpPr>
        <p:spPr>
          <a:xfrm>
            <a:off x="2174326" y="5360471"/>
            <a:ext cx="522425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عِنْدَما  أُناقِشُ زَميلي أَوْ زَميلَتي أَحْتَرِمُ رَأْيَهُ وَ أَنْتَقِدُهُ  بِأَدَبٍ.</a:t>
            </a:r>
          </a:p>
        </p:txBody>
      </p:sp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5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4B0D9-7410-5BFD-0F60-6F2C63B33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44FBA57-4AA1-FED4-3D7C-B0EFE439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65DFE5-7AE8-38E4-259E-2C0DAC2926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pic>
        <p:nvPicPr>
          <p:cNvPr id="47" name="Espace réservé pour une image  46">
            <a:extLst>
              <a:ext uri="{FF2B5EF4-FFF2-40B4-BE49-F238E27FC236}">
                <a16:creationId xmlns:a16="http://schemas.microsoft.com/office/drawing/2014/main" id="{00976336-837E-B10C-1B49-E910008EDD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77027AC-9A3F-25C6-9A00-B3D16C01B2C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97DB4B-28DD-C67A-A442-2FD720D9AB8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A6360D-6C55-B2BE-59E5-F3039448674B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39BB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39B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B81E5152-2A61-09C5-06B7-C71A9232D30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CC301DA-BA96-23E5-75F5-EE3E89C098E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8E9A197-1669-3B72-6A51-94B8751DED7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F07A8FE-D007-D171-F5F3-1B9B95FFFC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C6490DB-CBA1-BB87-44F9-86FCC3A58D91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F9E182A1-4C06-C8E5-A9EC-FDFB2666EE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98909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31D6D15-FB30-47CC-22DB-056AB73D18F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D3A0BC00-24A4-11C9-EBE3-A7390C2FE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ستتدربون اليوم على شكل جمل. خذوا ألواحكم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711477-8860-E4EB-A59D-3D1A6F90DBF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30C862-EE83-E73A-37BB-06F17185569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721B4B-E236-BEE2-987B-208BAE7218EA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39BB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39B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B9CA4675-A7D4-B3E6-C625-86BC97CAE6D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9B3BCE8-7FDB-2483-3366-0AA67BF74F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8822A4C-3903-31EA-2254-49BC5C103E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213F8DC-06F3-9E57-F0C2-1986B97D75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A7AAE0C-EA80-EBBD-F6C1-6475A59169E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DD6E63C-C064-96AE-D6BD-B1DB2ABD89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943" y="2576945"/>
            <a:ext cx="2369127" cy="236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40065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EC70E-EB95-8248-D0AC-A07E4FA6F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6F3CD749-ECD6-3E4B-C380-3D34723B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اضبطوا الجملة التالية بالشكل التام كما في المثال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4294AF-706C-D69D-1D32-D801E2C34EF2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6582AD-789D-E02B-F944-EF25F7EF198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77AD80-CD57-FB6D-618B-BF0703E4C5E8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39BB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39B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BB2DA8F8-FE9B-C5B8-F85A-00A60E3F662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03C996-8469-A1AF-965F-FB73D3466F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811A439-B032-EDE3-4E65-E43BE0489E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5FB6F24-6922-E66F-B9FF-6189B24FD3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15B2419-1131-3853-AEFD-9FAE04473C2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282FECF-D948-3E79-49E8-E8D21A2ED19D}"/>
              </a:ext>
            </a:extLst>
          </p:cNvPr>
          <p:cNvSpPr/>
          <p:nvPr/>
        </p:nvSpPr>
        <p:spPr>
          <a:xfrm>
            <a:off x="427862" y="2493001"/>
            <a:ext cx="8109761" cy="612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أَصْبَحَ ٱسْتِخْدامُ ٱلاِنْتِرْنِتِ سَهْلاً لِكُلِّ تِلْميذٍ.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39D010-F613-2AE6-2EDF-FD167CC7A88A}"/>
              </a:ext>
            </a:extLst>
          </p:cNvPr>
          <p:cNvSpPr/>
          <p:nvPr/>
        </p:nvSpPr>
        <p:spPr>
          <a:xfrm>
            <a:off x="617779" y="4230002"/>
            <a:ext cx="8109761" cy="612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أصبح ركوب الدراجة سهلا لكل طفل.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0A6FCC26-E880-B53B-755C-9A2CC82D604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5411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3F0DE-2C34-549D-24A4-F85901ED1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07B0D464-47DA-85EB-9662-0E0A7DC32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</a:t>
            </a:r>
            <a:b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i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-يضغط الأستاذ على زر جهاز التحكم لتظهر الإجابة </a:t>
            </a:r>
            <a:endParaRPr lang="fr-MA" sz="2400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99389A-72B2-B4EA-3873-70698F966A8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DB7371-8D20-9940-0A2B-005C1248EBDB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E77FA5-EAF9-B6AF-3829-85CD778F39E1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39BB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39B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B283E4C9-0B1D-375D-6296-96B1B612197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8879359-06B9-B759-98DD-C180B4A836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5681C6-2496-6E15-5BA1-69FB8DD0E9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524F09C-1203-1FD4-71EF-9FA76FC258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B2F7011-706E-2682-AECE-22292794C09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DA5812E5-46D4-7334-040E-648CF7BA12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6548BED-3D8B-47C7-7449-8776227BE56A}"/>
              </a:ext>
            </a:extLst>
          </p:cNvPr>
          <p:cNvSpPr/>
          <p:nvPr/>
        </p:nvSpPr>
        <p:spPr>
          <a:xfrm>
            <a:off x="427862" y="2493001"/>
            <a:ext cx="8109761" cy="612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أَصْبَحَ ٱسْتِخْدامُ ٱلاِنْتِرْنِتِ سَهْلاً لِكُلِّ تِلْميذٍ.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1C584E-E917-7B30-7260-ACF69478B565}"/>
              </a:ext>
            </a:extLst>
          </p:cNvPr>
          <p:cNvSpPr/>
          <p:nvPr/>
        </p:nvSpPr>
        <p:spPr>
          <a:xfrm>
            <a:off x="617779" y="4230002"/>
            <a:ext cx="8109761" cy="612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أَصْبَحَ رُكوبُ ٱلدَّراجَةِ سَهْلاً لِكُلِّ طِفْلٍ.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693324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E5D02-7819-5ABA-2B66-9B49A90FA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1F42D28B-55A2-235D-FDF4-2CFE3A7C3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جملة أخرى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AA8215-B296-5FE0-52F1-A94C206EF4C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47245C-FEB8-0BA2-C91C-FFC88498BCA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F30F66-8F5C-2B01-F897-2726748AB4F5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39BB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39B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27B7AC36-4E6A-D6A7-2D69-6E745BCB5C9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14DEBD-ED07-6AF3-0E4B-42787641E1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E181EF4-5C83-81F3-32C3-66B2CB6A61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627EB73-062A-8D4B-287A-826D6D6FEC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AC311DA-9B35-81F1-5685-6632FE81DE0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E73B40-22C8-778E-B9C0-4044100E4312}"/>
              </a:ext>
            </a:extLst>
          </p:cNvPr>
          <p:cNvSpPr/>
          <p:nvPr/>
        </p:nvSpPr>
        <p:spPr>
          <a:xfrm>
            <a:off x="517119" y="2269683"/>
            <a:ext cx="8109761" cy="612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لَيْسَ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ٱنْتِشارُ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ٱلأَخْبارِ ٱلكاذِبةِ عَبْرَ ٱلاِنْتِرْنِتِ أَمْراً بَسيطاً.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FC7A58-323D-E1DD-4405-8C17529104D3}"/>
              </a:ext>
            </a:extLst>
          </p:cNvPr>
          <p:cNvSpPr/>
          <p:nvPr/>
        </p:nvSpPr>
        <p:spPr>
          <a:xfrm>
            <a:off x="517119" y="3783366"/>
            <a:ext cx="8109761" cy="612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ليس عبور الشارع المزدحم دون انتباه تصرفا آمنا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20628C44-A460-ADB1-18A9-E895B3B1BFD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0274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2493E-7520-D06C-13AF-D4F881302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30C6D75-8F3A-1FBC-35CC-982EE5BAB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</a:t>
            </a:r>
            <a:b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i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-يضغط الأستاذ على زر جهاز التحكم لتظهر الإجابة </a:t>
            </a:r>
            <a:endParaRPr lang="fr-MA" sz="2400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188097-2514-55C4-3808-0B59274222E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2231CA-81BF-832B-6F54-A843BF7DE29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ABC3B8E-C94A-661C-F98B-FD964D91AC74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39BB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39B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3FC872C4-3828-2FF0-2984-E45FBF89AAEC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9368E18-4A82-724F-B5CE-E8CC802676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3EE9C58-963D-5F6F-C8A9-FF86E0CC9D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ADABF54-4713-FF4C-D127-EBED4246A4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8B78FFB-536F-12D8-3593-0B69EEC8A89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1DDE8AAB-0B1B-DAF0-AD75-41ACA8E5A57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253F603-A11F-5F4A-8B2B-079FCA5E9C7D}"/>
              </a:ext>
            </a:extLst>
          </p:cNvPr>
          <p:cNvSpPr/>
          <p:nvPr/>
        </p:nvSpPr>
        <p:spPr>
          <a:xfrm>
            <a:off x="517119" y="2269683"/>
            <a:ext cx="8109761" cy="612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لَيْسَ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ٱنْتِشارُ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ٱلأَخْبارِ ٱلكاذِبةِ عَبْرَ ٱلاِنْتِرْنِتِ أَمْراً بَسيطاً.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0B1B64-FB14-2E7C-AE12-DE68DCF50320}"/>
              </a:ext>
            </a:extLst>
          </p:cNvPr>
          <p:cNvSpPr/>
          <p:nvPr/>
        </p:nvSpPr>
        <p:spPr>
          <a:xfrm>
            <a:off x="517119" y="3783366"/>
            <a:ext cx="8109761" cy="612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لَيْسَ عُبورُ ٱلشّارِعِ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ٱلْمُزْدَحِمِ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دونَ ٱنْتِباهٍ تَصَرُّفاً آمِناً.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871885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942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2433016"/>
            <a:ext cx="7789894" cy="2475869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2415306" y="341285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المفعول به ضميرا متصلا.</a:t>
            </a:r>
          </a:p>
          <a:p>
            <a:pPr algn="r" rtl="1"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النواسخ الفعلية: كان – ظل – صار - ليس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6350929" y="2234652"/>
            <a:ext cx="8915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fr-MA" sz="32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18303CB-124F-CF0C-F5E6-D94013841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3245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FBBACA-2845-BD1F-F9A9-DD64CBF422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588457"/>
            <a:ext cx="730771" cy="73575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C245C5-5C50-307D-F7A1-2D9741CC10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71" y="2254235"/>
            <a:ext cx="473949" cy="54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6518D-7342-8578-BCB4-DDCE12E2E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BA568EC-A939-F201-3E8D-7DD45D354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تدربنا في هذه الحصة على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تمييز المفعول به ضميرا متصلا و توظيف النواسخ الفعلية في جمل.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7338156-CA53-A530-760C-C402792944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BC9271D-8C1A-BA72-FFE6-56734E0470EB}"/>
              </a:ext>
            </a:extLst>
          </p:cNvPr>
          <p:cNvSpPr txBox="1"/>
          <p:nvPr/>
        </p:nvSpPr>
        <p:spPr>
          <a:xfrm>
            <a:off x="1806473" y="2267185"/>
            <a:ext cx="5183755" cy="142821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اَلْمَفْعولُ بِهِ ضَميراً مُتَّصِلاً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BB06C1-C934-F42E-5797-46D333072DA6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D05D19-8EFB-AE29-9D48-EA31A40518C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97FE58-03EC-FAE7-6CF1-8840047B9FBE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28D8C053-3FD1-0DBF-1BCE-CC166DBCB65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99FF1F1-E1AD-980A-2221-4FC967B0BF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925F28B-3FE8-ABCF-20D0-0890BBE30A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42007C8-30E6-5637-A457-75B53B7D58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A91B05C-A13E-D553-97FA-E3C66FDF8CB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B596684-C7B5-6E58-E4D7-0969D223886B}"/>
              </a:ext>
            </a:extLst>
          </p:cNvPr>
          <p:cNvSpPr txBox="1"/>
          <p:nvPr/>
        </p:nvSpPr>
        <p:spPr>
          <a:xfrm>
            <a:off x="2033236" y="3792681"/>
            <a:ext cx="4578760" cy="2466915"/>
          </a:xfrm>
          <a:prstGeom prst="roundRect">
            <a:avLst>
              <a:gd name="adj" fmla="val 50000"/>
            </a:avLst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اَلنَّواسِخُ ٱلْفِعْلِيَّةُ: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كانَ – ظَلَّ – صارَ - لَيْسَ</a:t>
            </a:r>
          </a:p>
        </p:txBody>
      </p:sp>
    </p:spTree>
    <p:extLst>
      <p:ext uri="{BB962C8B-B14F-4D97-AF65-F5344CB8AC3E}">
        <p14:creationId xmlns:p14="http://schemas.microsoft.com/office/powerpoint/2010/main" val="315080662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BA322-A2FA-1B6D-B3D3-09FFF0D71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CDF5316-88D9-A662-63C8-3DA669B67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بقاعدة تحديد المفعول به ضميرا متصلا؟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88152FA-51B8-134D-B261-69F88C165A3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2C0CF88-3EE7-2A16-1F20-5B36554ABA9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7821863-310E-F1BC-C665-DFB4159882E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EEED3F-EF78-C253-92AB-F748074D8F3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E7267F-5E6A-6597-697B-13A30944D1CA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BDC8A650-3E8F-1453-2EEC-3EB3C0440C4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8243E44-9BBB-9F2E-062B-73D242CF7D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5F1CADB-DF79-16CD-905D-E97C7621D1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ADF6109-B73F-147D-EF17-E483D0F01A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DA69CD3-8DC7-3EBE-16A0-089C93460AA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B01D534-4787-C31C-24E6-7307D56C0348}"/>
              </a:ext>
            </a:extLst>
          </p:cNvPr>
          <p:cNvSpPr txBox="1"/>
          <p:nvPr/>
        </p:nvSpPr>
        <p:spPr>
          <a:xfrm>
            <a:off x="2153545" y="3046503"/>
            <a:ext cx="5183755" cy="142821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اَلْمَفْعولُ بِهِ ضَميراً مُتَّصِلاً</a:t>
            </a:r>
          </a:p>
        </p:txBody>
      </p:sp>
    </p:spTree>
    <p:extLst>
      <p:ext uri="{BB962C8B-B14F-4D97-AF65-F5344CB8AC3E}">
        <p14:creationId xmlns:p14="http://schemas.microsoft.com/office/powerpoint/2010/main" val="295699381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CF17A-0D69-EC0E-8F40-1AD999E6E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3581D80-F186-E0F8-6049-3BDB63B1B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من يقرأ؟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AA315CF-C2B2-6116-AF41-D37C71E7CE6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4BF86CF-6AD8-8653-E0B8-2197C99BA12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4ACBE6A-EEFB-D13B-579B-9C579C735F8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416660-F620-C898-AF42-6C6CF24EE2F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5C4A0EB-8759-DBB2-46CE-66648B2FFFB2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88B1720E-7432-9814-9DD7-118582418A6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97CB640-1287-6FC1-3624-32C85F0EF4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37A0BD-C8D0-798B-BEA9-6BC74D6F1C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9051F4F-1103-102C-81C3-3E00EB9527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4D560A2-081A-6F07-E345-CE5FE7A275F1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 descr="Une image contenant texte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862506CA-3B03-40F2-2B8E-8EB3773D11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949" y="2756262"/>
            <a:ext cx="7986452" cy="230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998332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FE0B7-300C-F623-7DBA-36A83447B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E8A08E2-5CE3-5CFD-BD82-AA330E093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بخصوصيات المفعول به ضميرا متصلا؟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5073C67-DA27-BA90-D82D-3AE9FA917BF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B400B72-5B2F-23F7-2899-600AEF94415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316C035-8FC3-3ED3-45A0-73AE8E945A1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CC4926-3FE1-929B-B788-6279C2D2956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EDD8D1-82A0-5155-6D52-BE60D9EA780B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5DA0FB3A-4DA7-FB15-30B9-FCCED0F28B9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25301DE-BE21-3520-959B-EDCD281D5B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006EF5-7B5C-1C0D-6577-14FF0D770E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24251EC-DB91-6734-158F-BD3867C7F3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C3CA551-25AD-B1EE-9875-1FD10821E2C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11837BA-56EF-D13F-1DA1-EEF06ECA9E8C}"/>
              </a:ext>
            </a:extLst>
          </p:cNvPr>
          <p:cNvSpPr txBox="1"/>
          <p:nvPr/>
        </p:nvSpPr>
        <p:spPr>
          <a:xfrm>
            <a:off x="2153545" y="3046503"/>
            <a:ext cx="5183755" cy="142821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اَلْمَفْعولُ بِهِ ضَميراً مُتَّصِلاً</a:t>
            </a:r>
          </a:p>
        </p:txBody>
      </p:sp>
    </p:spTree>
    <p:extLst>
      <p:ext uri="{BB962C8B-B14F-4D97-AF65-F5344CB8AC3E}">
        <p14:creationId xmlns:p14="http://schemas.microsoft.com/office/powerpoint/2010/main" val="240639237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84407-EA5C-9E01-27F2-BE8E56E29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FC0BA54-ED41-D155-B375-B3C6298FA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من يقرأ؟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F7360B4-CCD6-8980-3CD2-917F72EB70E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FBE99AF-1F86-9D57-624B-D17CB60F6E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030A9A8-6551-A844-9E25-1D1E498DABD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A7BCF5-2C1F-AA50-8E1F-34588D78D21F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85479C-C2E4-6DAA-AF48-F1A7F94EA485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CC8758E3-FEED-2FF5-4964-16AFD2B1F4A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88738F5-7B8E-E6C7-DB5D-1A62F56907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90168FF-2AF7-223F-BF66-AC1028B017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A3D6590-7047-AA19-9863-12C6BA702F5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34D0993-60C0-9DE6-D3AF-228B16F02DE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2CE1360-5153-7178-1C45-9A4723786F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3663" y="1584000"/>
            <a:ext cx="4706520" cy="484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51690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2B3F8-F649-2DFF-BF16-D1F8CDA92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0A6E1FB-2CC9-2641-7949-199B30F52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29E3ADF-499A-95DB-E615-13F9E3AB005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7E0EE6-3196-6D2E-8FD5-2BD0B8CCD36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7B253B-D94A-9A65-0DFA-4DE0A2802D2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B367B2C-4DFC-DFD2-F693-57AC7D4B9240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8D02F30A-F374-7C3F-4A7E-2C392A92179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FF61EB6-9961-FF8D-965B-5015190B30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5E509F3-9338-1253-DC86-0F83FB8427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0EB27E4-C14A-20B9-E04B-4BD07CE065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81E4DB0-F5C2-8696-03F3-C9587B1EF7F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Espace réservé pour une image  6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DB41E22-8048-25FC-0354-8D9A3E42846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71954" y="2293199"/>
            <a:ext cx="2951413" cy="2951413"/>
          </a:xfrm>
          <a:prstGeom prst="rect">
            <a:avLst/>
          </a:prstGeom>
        </p:spPr>
      </p:pic>
      <p:pic>
        <p:nvPicPr>
          <p:cNvPr id="4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E376E50-E669-1A4B-1D6C-6BFB3F3A20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92620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2CB15-51CA-D35E-9FF4-519514172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0E71DC5-0745-351E-A342-C7E26E35E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أعيدوا كتابة الجلمة التالي مع تحويل المفعول به الظاهر إلى مفعول به ضمير متصل.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80295EB-4EFE-A58E-853F-28B8191D982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9A91B8-8F2D-32D7-0C08-E68C60C29EA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E4E6E6-0AB5-A591-11EC-9E0E998885C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846068-07E8-EDA9-8955-64CA4101B416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C58BAFDB-B244-FEE5-718D-6321122CE69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E74C246-BE58-B576-7FC5-ACCF9197EA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261C7CD-8812-B633-0789-C1EA42D7F6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8F7FE25-5F1B-A92C-2E9B-B02912726D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8E96094-D1BA-6BFF-23BF-7A276B2A919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Espace réservé pour une image  6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E67122-0FCA-17C9-9DAB-56DA9D5A15C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EAF2EC2-2132-0BF5-1F4E-F7236F004E62}"/>
              </a:ext>
            </a:extLst>
          </p:cNvPr>
          <p:cNvSpPr txBox="1"/>
          <p:nvPr/>
        </p:nvSpPr>
        <p:spPr>
          <a:xfrm>
            <a:off x="-99112" y="2710882"/>
            <a:ext cx="9137385" cy="1172289"/>
          </a:xfrm>
          <a:prstGeom prst="roundRect">
            <a:avLst>
              <a:gd name="adj" fmla="val 9985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طَوَّرَ </a:t>
            </a:r>
            <a:r>
              <a:rPr lang="ar-M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ٱلْمُهَنْدِسونَ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ٱلْآلاتِ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775240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1119F-866A-5755-AB2B-BF0263BE2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4137F4-39FF-53C8-EA5D-F811809F752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0E0968-FF9A-8812-4E5E-2609380FDD1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DB71C6-1FDC-7FE6-F100-458F29E2631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C2935E-EEF2-3730-BB6E-EA1ECD88DA24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C5AB1DAA-ED6A-5772-8D71-D89AF601E09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A4E5A88-F94F-EC94-CB95-1FAE641B18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B4E6D7-143A-C41A-99AF-E14E799059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05EC59F-4399-59CB-214F-8952AF2FDB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F944124-0299-BF0D-FF4B-B8696932A8F1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Espace réservé pour une image  6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79CA2E3-8B70-8079-F9E5-2B01D603C63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Titre 9">
            <a:extLst>
              <a:ext uri="{FF2B5EF4-FFF2-40B4-BE49-F238E27FC236}">
                <a16:creationId xmlns:a16="http://schemas.microsoft.com/office/drawing/2014/main" id="{9A585356-2882-9A25-83CB-55030970A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من يشرح لنا كيف وجد الإجابة؟ لِماذا اخترتم هذا الضمير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لا يعرض الأستاذ الإجابة إلا من بعد تقديم التغذية الراجعة المناسبة للمتعلمين.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1F205A7-ACB3-45C1-B5D2-7B562CF7724A}"/>
              </a:ext>
            </a:extLst>
          </p:cNvPr>
          <p:cNvSpPr txBox="1"/>
          <p:nvPr/>
        </p:nvSpPr>
        <p:spPr>
          <a:xfrm>
            <a:off x="-99112" y="2710882"/>
            <a:ext cx="9137385" cy="1172289"/>
          </a:xfrm>
          <a:prstGeom prst="roundRect">
            <a:avLst>
              <a:gd name="adj" fmla="val 9985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طَوَّرَ ٱلْمُهَنْدِسونَ </a:t>
            </a:r>
            <a:r>
              <a:rPr lang="ar-MA" sz="66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ٱلْآلاتِ</a:t>
            </a:r>
            <a:r>
              <a:rPr lang="ar-MA" sz="66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8A866D6-4544-B9E5-68DA-9942E07E5323}"/>
              </a:ext>
            </a:extLst>
          </p:cNvPr>
          <p:cNvSpPr txBox="1"/>
          <p:nvPr/>
        </p:nvSpPr>
        <p:spPr>
          <a:xfrm>
            <a:off x="-99113" y="4777199"/>
            <a:ext cx="9137385" cy="1172289"/>
          </a:xfrm>
          <a:prstGeom prst="roundRect">
            <a:avLst>
              <a:gd name="adj" fmla="val 9985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طَوَّرَ</a:t>
            </a:r>
            <a:r>
              <a:rPr lang="ar-MA" sz="66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ها</a:t>
            </a:r>
            <a:r>
              <a:rPr lang="ar-MA" sz="66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ٱلْمُهَنْدِسونَ.</a:t>
            </a: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92F1580D-EE20-777A-A730-E03F946D3489}"/>
              </a:ext>
            </a:extLst>
          </p:cNvPr>
          <p:cNvSpPr/>
          <p:nvPr/>
        </p:nvSpPr>
        <p:spPr>
          <a:xfrm>
            <a:off x="4188495" y="4218709"/>
            <a:ext cx="508196" cy="39485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28515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1FD40-39CB-AFE8-6CB7-2700129EE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CAA9F9F-9393-6F77-5343-D4B660F7A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1A620FA-8A9C-3B8D-0000-1AE32ADF98D0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6C498F-A0BC-4056-9B3A-E02EE100969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AE5908-8307-A6AA-5D98-22CA05985C9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CD8170A-C86D-220E-CE35-C24C501961F9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52AACA3E-8E04-D840-1C14-8F91DA438B6C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0632FAD-B880-C2CC-FA86-6909DD66C8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F059585-ADCD-8294-B1DE-544256E249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E09BA1C-D861-C347-78AF-45B3F696C2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7E23055-2625-C360-C7C7-AF63B9F7008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Espace réservé pour une image  6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07C12B8-DF5C-B774-20D2-A22228B1A4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DCA5F58-0FB1-702B-48BB-E7DA6C988F75}"/>
              </a:ext>
            </a:extLst>
          </p:cNvPr>
          <p:cNvSpPr txBox="1"/>
          <p:nvPr/>
        </p:nvSpPr>
        <p:spPr>
          <a:xfrm>
            <a:off x="-99112" y="2710882"/>
            <a:ext cx="9137385" cy="1172289"/>
          </a:xfrm>
          <a:prstGeom prst="roundRect">
            <a:avLst>
              <a:gd name="adj" fmla="val 9985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يَحْتَرِمُ ٱلنّاسَ </a:t>
            </a:r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ٱلْقانونَ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كُلِّ مَكانٍ.</a:t>
            </a: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3515093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798F3-7DC2-9E99-7021-818531ECC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7DA8782-66FB-41C4-3491-299EBC458240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3447EE-47AE-DCE4-89D2-B8E22036194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3DD4152-3100-FB86-5722-5386A30AD9C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F144BCB-149A-B2C1-C4A5-BB3BBBC1D80D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35859E32-561B-5CD7-5260-316E3799DA4C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E066BAC-A801-947B-CB1F-067A4F3A44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E8A1DF9-083B-6521-25A0-64239EF435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7ED8163-4A9C-3FB9-FD4F-B4C9804432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B503709-4789-447B-420B-4932913C734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Espace réservé pour une image  6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AE6209-FBA3-350E-2A74-4ED9FD5B97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Titre 9">
            <a:extLst>
              <a:ext uri="{FF2B5EF4-FFF2-40B4-BE49-F238E27FC236}">
                <a16:creationId xmlns:a16="http://schemas.microsoft.com/office/drawing/2014/main" id="{8766B96B-0200-B954-0394-69E7303F3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من يشرح لنا كيف وجد الإجابة؟ لِماذا اخترتم هذا الضمير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لا يعرض الأستاذ الإجابة إلا من بعد تقديم التغذية الراجعة المناسبة للمتعلمين.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D75C341-843B-6258-05F7-B4450B4A24D8}"/>
              </a:ext>
            </a:extLst>
          </p:cNvPr>
          <p:cNvSpPr txBox="1"/>
          <p:nvPr/>
        </p:nvSpPr>
        <p:spPr>
          <a:xfrm>
            <a:off x="-99113" y="4777199"/>
            <a:ext cx="9137385" cy="1172289"/>
          </a:xfrm>
          <a:prstGeom prst="roundRect">
            <a:avLst>
              <a:gd name="adj" fmla="val 9985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يَحْتَرِمُ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 ٱلنّاسَ في كُلِّ مَكانٍ.</a:t>
            </a: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510AC1E4-A33D-8432-731F-0CC8C1A392F2}"/>
              </a:ext>
            </a:extLst>
          </p:cNvPr>
          <p:cNvSpPr/>
          <p:nvPr/>
        </p:nvSpPr>
        <p:spPr>
          <a:xfrm>
            <a:off x="4188495" y="4218709"/>
            <a:ext cx="508196" cy="39485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195DF02-A44B-DE24-A1E5-17496397E0EB}"/>
              </a:ext>
            </a:extLst>
          </p:cNvPr>
          <p:cNvSpPr txBox="1"/>
          <p:nvPr/>
        </p:nvSpPr>
        <p:spPr>
          <a:xfrm>
            <a:off x="-99112" y="2710882"/>
            <a:ext cx="9137385" cy="1172289"/>
          </a:xfrm>
          <a:prstGeom prst="roundRect">
            <a:avLst>
              <a:gd name="adj" fmla="val 9985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يَحْتَرِمُ ٱلنّاسَ </a:t>
            </a:r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ٱلْقانونَ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كُلِّ مَكانٍ.</a:t>
            </a: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339643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D1DFC-C8C0-3706-6BB4-8BF256D1C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7224870-903D-5C99-E519-C5FA5DC4D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515D47E-F5E7-4EF0-ED70-40F083D9CA5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91085E-40F8-8CC1-2C54-0D4757557EC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E0D743-F682-E952-DF34-479E8F323F5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D308F0-313C-0257-3E0F-C5132CFA97E2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D8D750C7-846A-BF5C-C3A3-C3203FB0B8B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AC5F3E5-1052-A615-D3E9-E899EBF2CF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95563C-D09E-543D-EC76-CF22EA5ECE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7B6BF6A-281D-879B-8A4B-85D15738B2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256AE4A-47B2-F981-B132-27BC2C0B21F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Espace réservé pour une image  6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5AC440-E224-CDA0-2EC2-14DE1F143F1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A2D7B73-258E-5F6F-E5C1-4BCA5410DE3A}"/>
              </a:ext>
            </a:extLst>
          </p:cNvPr>
          <p:cNvSpPr txBox="1"/>
          <p:nvPr/>
        </p:nvSpPr>
        <p:spPr>
          <a:xfrm>
            <a:off x="-99112" y="2710882"/>
            <a:ext cx="9137385" cy="1172289"/>
          </a:xfrm>
          <a:prstGeom prst="roundRect">
            <a:avLst>
              <a:gd name="adj" fmla="val 9985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يُوَظِّفُ ٱلنّاسُ </a:t>
            </a: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ٱلْعِلْمَ</a:t>
            </a: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لِتَسْهيلِ حَياتِهِمْ.</a:t>
            </a: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677443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60A5F-DA72-8B9F-ED4A-BD83C1844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0EB6EEA-73FD-9ED5-70A7-CC311CD7A5E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2C723C-71B6-2820-0A39-AF59ACA5719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B6CF13-EE25-E10A-065C-E078066F0BF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DAA49D-9092-835E-80A1-581D339D1A96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0CDDBE87-F6A9-EC5F-5582-29C237A588D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A6C7DDB-E5E4-D34F-C44B-8D156A20BC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94E11C3-9C88-2416-C4DF-712EDFBB26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61B4A4C-5B8C-3921-BF4D-EEDF854345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344934A-7888-6E4F-FF59-0A4131098BB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Espace réservé pour une image  6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343F94D-5D8B-BE7A-1448-E95736B6700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Titre 9">
            <a:extLst>
              <a:ext uri="{FF2B5EF4-FFF2-40B4-BE49-F238E27FC236}">
                <a16:creationId xmlns:a16="http://schemas.microsoft.com/office/drawing/2014/main" id="{1DCB48B1-9080-7450-170C-0374126C2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من يشرح لنا كيف وجد الإجابة؟ لِماذا اخترتم هذا الضمير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لا يعرض الأستاذ الإجابة إلا من بعد تقديم التغذية الراجعة المناسبة للمتعلمين.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6D06A6B-14BF-182C-6F44-7A9D5645DC7B}"/>
              </a:ext>
            </a:extLst>
          </p:cNvPr>
          <p:cNvSpPr txBox="1"/>
          <p:nvPr/>
        </p:nvSpPr>
        <p:spPr>
          <a:xfrm>
            <a:off x="-99113" y="4777199"/>
            <a:ext cx="9137385" cy="1172289"/>
          </a:xfrm>
          <a:prstGeom prst="roundRect">
            <a:avLst>
              <a:gd name="adj" fmla="val 9985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يُوَظِّفُ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 ٱلنّاسُ لِتَسْهيلِ حَياتِهِمْ.</a:t>
            </a: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414C3BEF-38D2-626A-169D-BF4DE88A6638}"/>
              </a:ext>
            </a:extLst>
          </p:cNvPr>
          <p:cNvSpPr/>
          <p:nvPr/>
        </p:nvSpPr>
        <p:spPr>
          <a:xfrm>
            <a:off x="4188495" y="4218709"/>
            <a:ext cx="508196" cy="39485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CCB7E9C-2278-2AC4-F207-B7471A91A7BE}"/>
              </a:ext>
            </a:extLst>
          </p:cNvPr>
          <p:cNvSpPr txBox="1"/>
          <p:nvPr/>
        </p:nvSpPr>
        <p:spPr>
          <a:xfrm>
            <a:off x="-99112" y="2710882"/>
            <a:ext cx="9137385" cy="1172289"/>
          </a:xfrm>
          <a:prstGeom prst="roundRect">
            <a:avLst>
              <a:gd name="adj" fmla="val 9985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يُوَظِّفُ ٱلنّاسُ </a:t>
            </a: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ٱلْعِلْمَ</a:t>
            </a: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لِتَسْهيلِ حَياتِهِمْ.</a:t>
            </a:r>
          </a:p>
        </p:txBody>
      </p:sp>
    </p:spTree>
    <p:extLst>
      <p:ext uri="{BB962C8B-B14F-4D97-AF65-F5344CB8AC3E}">
        <p14:creationId xmlns:p14="http://schemas.microsoft.com/office/powerpoint/2010/main" val="22583597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EC850-FB29-216F-C0D3-F419A3ADB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31928B5-7375-1E60-3FBF-A79E0A9DCC01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94D3F8-D9C0-2237-6471-E12F4173CA2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CB6581-A0F6-1132-301D-AC9672EF2D9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4C12C3F-89E1-1466-E1FF-9BCF051B558A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5336423E-15D7-EE7C-459F-AF56CFBF758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ED2937C-E7BE-0323-D25B-C6BBF723AB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717EF32-D45F-A178-0064-C1D8BA87C9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7AFCF45-A2C3-8FEF-1DF6-0C2690CEB7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383512A-5B15-5173-7DB2-FEF24B25381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5" name="Titre 9">
            <a:extLst>
              <a:ext uri="{FF2B5EF4-FFF2-40B4-BE49-F238E27FC236}">
                <a16:creationId xmlns:a16="http://schemas.microsoft.com/office/drawing/2014/main" id="{9DB1A123-8BD0-7BCF-BE90-C8DEBC833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الآن خذوا كراساتكم على الصفحة رقم 118 . ثم أجيبوا عن السؤال التالي: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E170C19-C0EE-947A-385B-3FA0627FCB8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AAD9F9C-C29A-F128-A7EF-C4094F192C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5214" y="1584000"/>
            <a:ext cx="3467611" cy="4858808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883DA4B-1D2F-66C1-5740-E8259D513675}"/>
              </a:ext>
            </a:extLst>
          </p:cNvPr>
          <p:cNvSpPr/>
          <p:nvPr/>
        </p:nvSpPr>
        <p:spPr>
          <a:xfrm>
            <a:off x="2938190" y="2283229"/>
            <a:ext cx="2976880" cy="480753"/>
          </a:xfrm>
          <a:prstGeom prst="roundRect">
            <a:avLst>
              <a:gd name="adj" fmla="val 223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8406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0EEAE-4604-AA6A-6CC8-D22E7259B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35802B0-EAE6-1CEB-E282-E5ECA4628A1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DEB565-8EAB-7DD0-BCC5-6034EE5EB54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37E441-4053-E915-2098-BD275EFD810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DD8F38-0547-1F90-F828-38C17B67D246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D6B3A4E9-527F-9322-3AC0-76630A0CE97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2B470C6-B6CC-7130-F7A2-3CC582D015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FFCA933-DED4-CF1B-B336-DF0E96B468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78C3E15-BC14-142A-E8F8-F6C12A896B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E2F58A8-96FF-A48A-B670-BAECE6F5BBB1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5" name="Titre 9">
            <a:extLst>
              <a:ext uri="{FF2B5EF4-FFF2-40B4-BE49-F238E27FC236}">
                <a16:creationId xmlns:a16="http://schemas.microsoft.com/office/drawing/2014/main" id="{FB1C0B05-A3C0-5E3D-E307-2E809ECD2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أستخرج من النص جملتين فعليتين، تتضمن الأولى مفعولا به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ظاهرا،و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الثانية مفعولا به ضميرا.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638E50B-6173-6BD4-AC0D-68EAE157CB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876C2D0-24FB-A65F-F558-455516BC12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316" y="1925193"/>
            <a:ext cx="8458933" cy="510584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E12AEC4B-34DF-10CA-2160-F9726D26668A}"/>
              </a:ext>
            </a:extLst>
          </p:cNvPr>
          <p:cNvGrpSpPr/>
          <p:nvPr/>
        </p:nvGrpSpPr>
        <p:grpSpPr>
          <a:xfrm>
            <a:off x="8518280" y="3678382"/>
            <a:ext cx="108000" cy="1133237"/>
            <a:chOff x="8518280" y="3678382"/>
            <a:chExt cx="108000" cy="1133237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15A3433D-5B18-C244-2D74-2E0EC7DD65FD}"/>
                </a:ext>
              </a:extLst>
            </p:cNvPr>
            <p:cNvSpPr/>
            <p:nvPr/>
          </p:nvSpPr>
          <p:spPr>
            <a:xfrm>
              <a:off x="8554280" y="3678382"/>
              <a:ext cx="72000" cy="72000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B1C7FAB2-72C8-5F68-B714-21A23DCC801C}"/>
                </a:ext>
              </a:extLst>
            </p:cNvPr>
            <p:cNvSpPr/>
            <p:nvPr/>
          </p:nvSpPr>
          <p:spPr>
            <a:xfrm>
              <a:off x="8518280" y="4739619"/>
              <a:ext cx="72000" cy="72000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13423303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55409-58A6-45C1-05F3-AED3B450E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EF4922E-2C22-53F5-5C79-19B1C3555E8B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53B930-EF87-3D29-1BC3-005B6FE061A2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7919FA-3E44-E18F-D985-ACC9A5ED676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C85C88-6412-0B59-FBA3-127FDC946F6A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5024093D-76E2-B450-A2C5-3C1F4F762D4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0559B65-A324-00BA-40D0-A57CBA5D43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07640D-DE08-EE4B-DF4E-97C6ADF569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18F8E67-1DB3-5B12-8E27-1188AD18E7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63B07DF-7FC1-EB45-E0BA-2C3633F72BE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5" name="Titre 9">
            <a:extLst>
              <a:ext uri="{FF2B5EF4-FFF2-40B4-BE49-F238E27FC236}">
                <a16:creationId xmlns:a16="http://schemas.microsoft.com/office/drawing/2014/main" id="{AFC8BA58-FC48-CD63-D93B-63E0CEDC6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من يتقاسم معنا الجملة الفعلية المتضمنة لمفعول به ظاهر 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-يناقش الأستاذ إجابات المتعلمين ويقدم التغذية الراجعة المناسبة.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68B05BF-B1BC-DA48-DF4A-662F1F3E29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9D0FCD-28C9-8C42-F430-2BF9EEBA75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316" y="1925193"/>
            <a:ext cx="8458933" cy="510584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ADF93ABE-C317-BE64-70E8-1F2DED81039C}"/>
              </a:ext>
            </a:extLst>
          </p:cNvPr>
          <p:cNvGrpSpPr/>
          <p:nvPr/>
        </p:nvGrpSpPr>
        <p:grpSpPr>
          <a:xfrm>
            <a:off x="8518280" y="3678382"/>
            <a:ext cx="108000" cy="1133237"/>
            <a:chOff x="8518280" y="3678382"/>
            <a:chExt cx="108000" cy="1133237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AEF17DF9-5F53-CFBC-501E-7DEFAA285A48}"/>
                </a:ext>
              </a:extLst>
            </p:cNvPr>
            <p:cNvSpPr/>
            <p:nvPr/>
          </p:nvSpPr>
          <p:spPr>
            <a:xfrm>
              <a:off x="8554280" y="3678382"/>
              <a:ext cx="72000" cy="72000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F4B14395-6479-8B19-8747-D03A9CF30837}"/>
                </a:ext>
              </a:extLst>
            </p:cNvPr>
            <p:cNvSpPr/>
            <p:nvPr/>
          </p:nvSpPr>
          <p:spPr>
            <a:xfrm>
              <a:off x="8518280" y="4739619"/>
              <a:ext cx="72000" cy="72000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829052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5E325-DBF7-B64B-66FA-07DA85E7C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98A02D1-4848-B423-3F3F-00A82CD8FA0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AE4A70-6609-089F-CAEB-5AE33C4B2A32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CC7200-F06A-82E1-5536-C2ECFF00DEC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F69A9A8-EC7A-A56F-7CDF-D467C70668DC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6A372D66-B381-F109-AAE3-9029AA63095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91FA542-5E6B-3560-B1A2-21D7545C14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63CEF08-05CD-099E-66C8-B58AA89098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FF2BA4F-37F0-F82C-14D8-03423E507B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B491824-C7FC-10B3-8890-06EEF0D439D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5" name="Titre 9">
            <a:extLst>
              <a:ext uri="{FF2B5EF4-FFF2-40B4-BE49-F238E27FC236}">
                <a16:creationId xmlns:a16="http://schemas.microsoft.com/office/drawing/2014/main" id="{9224E68D-B673-139B-4DDB-63DBFB2CD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من يتقاسم معنا الجملة الفعلية المتضمنة لمفعول به ضمير متصل 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-يناقش الأستاذ إجابات المتعلمين ويقدم التغذية الراجعة المناسبة.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4CA21E-8077-E903-9AD0-F4206379457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347B56-A003-7B24-0E2D-33888FA28F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316" y="1925193"/>
            <a:ext cx="8458933" cy="510584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9CD7AC64-E5C4-9CE0-5A11-9DEFC8EE76C4}"/>
              </a:ext>
            </a:extLst>
          </p:cNvPr>
          <p:cNvGrpSpPr/>
          <p:nvPr/>
        </p:nvGrpSpPr>
        <p:grpSpPr>
          <a:xfrm>
            <a:off x="8518280" y="3678382"/>
            <a:ext cx="108000" cy="1133237"/>
            <a:chOff x="8518280" y="3678382"/>
            <a:chExt cx="108000" cy="1133237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6AF7B776-1B9F-BAAC-A00E-E7AD18926FC8}"/>
                </a:ext>
              </a:extLst>
            </p:cNvPr>
            <p:cNvSpPr/>
            <p:nvPr/>
          </p:nvSpPr>
          <p:spPr>
            <a:xfrm>
              <a:off x="8554280" y="3678382"/>
              <a:ext cx="72000" cy="72000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99567C4A-FC72-7780-0AB5-CFA56D5A7A56}"/>
                </a:ext>
              </a:extLst>
            </p:cNvPr>
            <p:cNvSpPr/>
            <p:nvPr/>
          </p:nvSpPr>
          <p:spPr>
            <a:xfrm>
              <a:off x="8518280" y="4739619"/>
              <a:ext cx="72000" cy="72000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12032879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2EC6F-AE16-9FC0-A419-167063004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D88E2C5-AD92-4893-74C4-043D50DE4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الآن  من يذكرنا بالتغييرات التي تحدث للجملة الاسمية بعد  أن تدخل عليها النواسخ الفعلية: كان-ظل-صار-ليس؟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CA91DF8-7736-3C87-1AF5-4E693E293FD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094632A-6DCC-01BD-E665-0876F9EA211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D048B54-0692-618F-F4CE-BEE2D8AD93D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4A9673-26F0-6E88-1302-AC08710DFC1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4237559-77A6-EF07-49B9-111BA3256278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125BFB30-6B9C-FDDD-D84F-454DE8E811C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DC58A04-F571-7F1C-3C73-63F84D57DF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552F285-5EE0-FBFF-893E-886E78613B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96358E0-8823-DBA4-FED1-56E8FB6FE1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54AA9F8-1EBC-8B5F-C4FE-01CE2F309F3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3F91B3D-66D1-B711-0173-80FBE4F870BE}"/>
              </a:ext>
            </a:extLst>
          </p:cNvPr>
          <p:cNvSpPr txBox="1"/>
          <p:nvPr/>
        </p:nvSpPr>
        <p:spPr>
          <a:xfrm>
            <a:off x="2292579" y="2649681"/>
            <a:ext cx="4578760" cy="2466915"/>
          </a:xfrm>
          <a:prstGeom prst="roundRect">
            <a:avLst>
              <a:gd name="adj" fmla="val 50000"/>
            </a:avLst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اَلنَّواسِخُ الْفِعْلِيَّةُ: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كانَ – ظَلَّ – صارَ - لَيْسَ</a:t>
            </a:r>
          </a:p>
        </p:txBody>
      </p:sp>
    </p:spTree>
    <p:extLst>
      <p:ext uri="{BB962C8B-B14F-4D97-AF65-F5344CB8AC3E}">
        <p14:creationId xmlns:p14="http://schemas.microsoft.com/office/powerpoint/2010/main" val="3500455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80905-DDEB-6266-EDE6-2A0BE95D9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1A1061E-FADD-6F84-12DC-CAAF2ED66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العناصر تباعا.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1502CC4-54C5-391B-B35D-14519BA4C68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0433AB6-C7CF-78A6-46D4-E6744BCF158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8BF6C5C-8F11-8080-3542-E936535EC0F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3F4164-88C9-26EF-4C3C-426EBB5C9BE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BD3B508-833C-2FC7-7E2D-033F6510A80D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AE3EAFB4-D0F3-E7CD-DF37-CC03C5E0A09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50CB5DE-9E6A-FA00-DDF9-263A3AC161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18F2123-6D3B-F4BD-EF52-3C26A3CC16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DF06B00-789E-346A-2534-22B607C374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A10DC5F-D185-519C-D5D8-449888F9A02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0710AAF-8F27-D2CD-D901-679D654A04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257" y="1931980"/>
            <a:ext cx="6995766" cy="85351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36FCDD8-A9CC-BDBF-F4AD-B2C728AC9A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6897" y="3438556"/>
            <a:ext cx="4046571" cy="58679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7A7B01-AADE-EBB7-A406-318E98BEA3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86897" y="4145253"/>
            <a:ext cx="4092295" cy="62489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A2FFCA4-DCDA-1BA8-7B59-DC6CD864D1A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02139" y="4921226"/>
            <a:ext cx="4077053" cy="61727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75831EC-BC48-0EC3-911C-68C06D5273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2138" y="5688743"/>
            <a:ext cx="4077053" cy="62489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3D0547-21A9-1043-C8F2-7CC314184C3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8069" y="3438556"/>
            <a:ext cx="4054191" cy="60965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EFD8E8C-D291-29A7-F28D-96B1A28A054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3020" y="4181276"/>
            <a:ext cx="4054191" cy="60965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3AED57B-81DC-E013-AB3A-4B6ADFE832D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2575" y="4923996"/>
            <a:ext cx="4061812" cy="5944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1B1A85A-0ABB-24C2-5C2A-FC830C9A485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7810" y="5687498"/>
            <a:ext cx="4077053" cy="624894"/>
          </a:xfrm>
          <a:prstGeom prst="rect">
            <a:avLst/>
          </a:prstGeom>
        </p:spPr>
      </p:pic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A71F192B-C25E-633B-CE79-E9E076684EBB}"/>
              </a:ext>
            </a:extLst>
          </p:cNvPr>
          <p:cNvCxnSpPr>
            <a:stCxn id="4" idx="2"/>
            <a:endCxn id="5" idx="0"/>
          </p:cNvCxnSpPr>
          <p:nvPr/>
        </p:nvCxnSpPr>
        <p:spPr>
          <a:xfrm rot="16200000" flipH="1">
            <a:off x="5158130" y="1986503"/>
            <a:ext cx="653062" cy="2251043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 : en arc 23">
            <a:extLst>
              <a:ext uri="{FF2B5EF4-FFF2-40B4-BE49-F238E27FC236}">
                <a16:creationId xmlns:a16="http://schemas.microsoft.com/office/drawing/2014/main" id="{75637D80-913E-2698-7E48-953F60AF896F}"/>
              </a:ext>
            </a:extLst>
          </p:cNvPr>
          <p:cNvCxnSpPr>
            <a:stCxn id="4" idx="2"/>
            <a:endCxn id="9" idx="0"/>
          </p:cNvCxnSpPr>
          <p:nvPr/>
        </p:nvCxnSpPr>
        <p:spPr>
          <a:xfrm rot="5400000">
            <a:off x="3065622" y="2145038"/>
            <a:ext cx="653062" cy="1933975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12956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8CD4C-90FE-5663-B859-3436E0E85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FC52CEB-E0D8-8B7A-5209-CCE0BBA36ABF}"/>
              </a:ext>
            </a:extLst>
          </p:cNvPr>
          <p:cNvSpPr txBox="1"/>
          <p:nvPr/>
        </p:nvSpPr>
        <p:spPr>
          <a:xfrm>
            <a:off x="589575" y="874549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E38D33D6-25BE-505C-5528-2EBF98BEC7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9" name="Espace réservé pour une image  17">
            <a:extLst>
              <a:ext uri="{FF2B5EF4-FFF2-40B4-BE49-F238E27FC236}">
                <a16:creationId xmlns:a16="http://schemas.microsoft.com/office/drawing/2014/main" id="{F65D6B6F-0535-C07D-316B-987CD513F7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6300" y="1948227"/>
            <a:ext cx="3511399" cy="351139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A995CE-DBA2-6ABF-9A78-691BF03F1F8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70EA02-2254-9C1F-0D52-398259F50A1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09B780-8D59-0E17-0092-CDE327D25BD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69DDF4-20C9-1D2B-92A8-57723C65410E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25020169-BF04-D445-4FC5-E9FA64973BA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036A603-8308-2F5A-2167-AF287CE800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3F9C29-705D-2992-BCA9-A3D8ED2353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5263680-C2BB-5577-F859-91995DA717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3F7216A-893E-6CE1-DE6D-005D65550471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</p:spTree>
    <p:extLst>
      <p:ext uri="{BB962C8B-B14F-4D97-AF65-F5344CB8AC3E}">
        <p14:creationId xmlns:p14="http://schemas.microsoft.com/office/powerpoint/2010/main" val="198920897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9CB5C-D092-A772-B998-01AAC9D90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AE6C082B-21B4-B789-E0B9-EA5E1B10DDB7}"/>
              </a:ext>
            </a:extLst>
          </p:cNvPr>
          <p:cNvSpPr txBox="1"/>
          <p:nvPr/>
        </p:nvSpPr>
        <p:spPr>
          <a:xfrm>
            <a:off x="589575" y="874549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أدخلوا الناسخ الفعلي على الجملة التالية ثم أعيدوا كتابتها مع إدراج التعديلات المناسبة.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F7E38BC2-B27A-6D79-DAEE-87E030E193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C12B8C4-F738-9E55-0BA8-E853D694FF31}"/>
              </a:ext>
            </a:extLst>
          </p:cNvPr>
          <p:cNvSpPr txBox="1"/>
          <p:nvPr/>
        </p:nvSpPr>
        <p:spPr>
          <a:xfrm>
            <a:off x="1045314" y="3195089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صَوْتُ ٱلرَّعْدِ مُرْعِبٌ.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0AA6744-3B52-348F-D4FE-494217B92639}"/>
              </a:ext>
            </a:extLst>
          </p:cNvPr>
          <p:cNvSpPr txBox="1"/>
          <p:nvPr/>
        </p:nvSpPr>
        <p:spPr>
          <a:xfrm>
            <a:off x="3910426" y="1853411"/>
            <a:ext cx="978768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89CE66-37E3-2537-1A6B-94AE4E12FD5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283526-3999-7784-7E26-52D839784F1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70D657-C164-F23C-E5AD-732D74053E31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0D2D74-6623-AA00-7509-3F465285319E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340BD70C-8902-E984-6BEB-5AC391D6E93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BDB9638-3FA8-BE06-54D4-8BB710973B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471741B-33F3-1D42-8787-22EC1941F1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5804E09-A6A5-EF23-75F2-E8D0749EBA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062B9CA-C382-0A72-3170-5C019885059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</p:spTree>
    <p:extLst>
      <p:ext uri="{BB962C8B-B14F-4D97-AF65-F5344CB8AC3E}">
        <p14:creationId xmlns:p14="http://schemas.microsoft.com/office/powerpoint/2010/main" val="188691477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6DFE9-BA13-9BDA-E426-BC1E01E2D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0C3ED3D-D144-2B09-7831-6933C2D9C77F}"/>
              </a:ext>
            </a:extLst>
          </p:cNvPr>
          <p:cNvSpPr txBox="1"/>
          <p:nvPr/>
        </p:nvSpPr>
        <p:spPr>
          <a:xfrm>
            <a:off x="672703" y="708293"/>
            <a:ext cx="6852683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     ماذا حدث لكل من المبتدأ و الخبر بعد أن دخل عليهما الناسخ الفعلي.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المناسبة.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89AC542-76CF-26D4-A6E8-868039805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63D487F-7EE6-0547-D136-B2CD2F0DC75A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BE977E-9D94-E639-BB87-0C5B780A945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65407F-7C28-7B08-3AF7-305A6C69CC8F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7B3122-247B-EF8E-B0EB-9A094186E325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CB656716-EFEF-8E89-2528-09A5FB45D2D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A203600-3902-4B5F-73F3-5095183650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9CE9BCB-88D8-F98B-8FC1-EDCADA196B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6E65D33-B030-E7BA-9EF1-365125FF5F8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E273971-DEEA-9A0A-F111-FE4FB0448EB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F4D7021-5A3E-BEA2-F314-79D2F3A8BC2F}"/>
              </a:ext>
            </a:extLst>
          </p:cNvPr>
          <p:cNvSpPr txBox="1"/>
          <p:nvPr/>
        </p:nvSpPr>
        <p:spPr>
          <a:xfrm>
            <a:off x="1045314" y="3195089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صَوْ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ٱلرَّعْدِ مُرْعِب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ً.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7017506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8E419-0A76-69E6-AAA1-64DB6867F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9A62E78-BD15-CD4A-7B6A-48866102DA69}"/>
              </a:ext>
            </a:extLst>
          </p:cNvPr>
          <p:cNvSpPr txBox="1"/>
          <p:nvPr/>
        </p:nvSpPr>
        <p:spPr>
          <a:xfrm>
            <a:off x="589575" y="874549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848D5D2-9B90-E82F-FEF0-55D164DBA7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B3865E5-C12E-9238-88A7-A070EDAC4CB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B9D561-AE18-71E8-30FD-D3AE4E908C9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D57A79-F311-AD21-FD31-4A93189446D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7F23EA-31AD-1B1D-A5A7-EB60CB22EA45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9CBB4242-6F60-730A-E9C2-E9FA1CA86BE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EF52D38-6FAB-715D-F7C2-4D019F484A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C57010F-BF14-C678-5BDC-89F9B9D2EF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64AEA4B-1BE6-342B-956A-D72EB794233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3274E03-484B-A55A-6412-872DFC1F2D3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E43389E-9D4C-5EC6-C06A-6BF429477069}"/>
              </a:ext>
            </a:extLst>
          </p:cNvPr>
          <p:cNvSpPr txBox="1"/>
          <p:nvPr/>
        </p:nvSpPr>
        <p:spPr>
          <a:xfrm>
            <a:off x="1045314" y="3195089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شَكْلُ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ٱلْهَواتِفِ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جَميلٌ.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F837967-C862-4F96-B350-444EC8F3A76A}"/>
              </a:ext>
            </a:extLst>
          </p:cNvPr>
          <p:cNvSpPr txBox="1"/>
          <p:nvPr/>
        </p:nvSpPr>
        <p:spPr>
          <a:xfrm>
            <a:off x="3626427" y="1853411"/>
            <a:ext cx="1262767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أَصْبَحَ</a:t>
            </a:r>
          </a:p>
        </p:txBody>
      </p:sp>
    </p:spTree>
    <p:extLst>
      <p:ext uri="{BB962C8B-B14F-4D97-AF65-F5344CB8AC3E}">
        <p14:creationId xmlns:p14="http://schemas.microsoft.com/office/powerpoint/2010/main" val="219711172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09640-DC7C-1384-AAE5-43E7C6047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1093A27-DD28-9D51-1164-C80E0F68E309}"/>
              </a:ext>
            </a:extLst>
          </p:cNvPr>
          <p:cNvSpPr txBox="1"/>
          <p:nvPr/>
        </p:nvSpPr>
        <p:spPr>
          <a:xfrm>
            <a:off x="672703" y="708293"/>
            <a:ext cx="6852683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     ماذا حدث لكل من المبتدأ و الخبر بعد أن دخل عليهما الناسخ الفعلي.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المناسبة.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A4416171-509F-926F-C588-B209BFB91D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EE18030-C4A8-D384-C6B1-88CBF0758E0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A92CC1-DEEB-865F-02DF-FD36DB6C7EC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694724-E627-94A2-70C7-4B37227C9A7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29AACB-151F-4664-E7FB-271AAA01C7A8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8159B546-102C-E1D5-222C-654A8837FF3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16C4647-C018-1E89-4FF1-3A4A1F6D7C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3E575F1-9399-9419-271A-62C12401CB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28F2D26-D3AE-7B97-74A0-F1EF1B6FF1E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80C7E77-B737-065F-B41A-59020C8541A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55B946F-2E36-EC57-862A-74E3CFF10D87}"/>
              </a:ext>
            </a:extLst>
          </p:cNvPr>
          <p:cNvSpPr txBox="1"/>
          <p:nvPr/>
        </p:nvSpPr>
        <p:spPr>
          <a:xfrm>
            <a:off x="1045314" y="3195089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أَصْبَحَ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شَكْ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ٱلْهَواتِفِ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جَمي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لاً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0979508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9D9BD-B1C5-2546-42DD-D1C91D6DA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870B5B4-AF7A-CE48-6E0D-C572B65B9221}"/>
              </a:ext>
            </a:extLst>
          </p:cNvPr>
          <p:cNvSpPr txBox="1"/>
          <p:nvPr/>
        </p:nvSpPr>
        <p:spPr>
          <a:xfrm>
            <a:off x="589575" y="874549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2DD280B0-9320-F5AD-55BA-CC3438974F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1BFC30D-DA14-0165-1D12-F20887979C1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BF329F-ED15-1F26-D78D-84E1F3A5C46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69FA74-B214-1914-4CFC-DC74AD18E95B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8C060F-1B12-0F53-AA1E-372C584AA95D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5C00AEDE-C9E2-D45C-B957-E0B6A9E3229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DD9BD0D-A638-6AA6-C3A3-A123471B7B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D13226B-9E3B-3178-6A74-682D636D02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0A49D4F-9FA6-53DC-BA88-0A2DD45892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6780218-ACA0-A69F-CE02-0C12416D057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32C719D-5E97-FD06-2C09-0956DA3A7C4E}"/>
              </a:ext>
            </a:extLst>
          </p:cNvPr>
          <p:cNvSpPr txBox="1"/>
          <p:nvPr/>
        </p:nvSpPr>
        <p:spPr>
          <a:xfrm>
            <a:off x="1045314" y="3195089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مَذاقُ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ٱلْعَصيرِ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لَذيذٌ.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0E1C72C-FD68-AAF8-76A9-723F671D0F99}"/>
              </a:ext>
            </a:extLst>
          </p:cNvPr>
          <p:cNvSpPr txBox="1"/>
          <p:nvPr/>
        </p:nvSpPr>
        <p:spPr>
          <a:xfrm>
            <a:off x="3626427" y="1853411"/>
            <a:ext cx="1262767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لَيْسَ</a:t>
            </a:r>
          </a:p>
        </p:txBody>
      </p:sp>
    </p:spTree>
    <p:extLst>
      <p:ext uri="{BB962C8B-B14F-4D97-AF65-F5344CB8AC3E}">
        <p14:creationId xmlns:p14="http://schemas.microsoft.com/office/powerpoint/2010/main" val="80355329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BD025-6CA8-4091-1965-7C4B8E5ED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337B67D0-FEE0-0E57-7F2D-CEDC9CC815E6}"/>
              </a:ext>
            </a:extLst>
          </p:cNvPr>
          <p:cNvSpPr txBox="1"/>
          <p:nvPr/>
        </p:nvSpPr>
        <p:spPr>
          <a:xfrm>
            <a:off x="672703" y="708293"/>
            <a:ext cx="6852683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     ماذا حدث لكل من المبتدأ و الخبر بعد أن دخل عليهما الناسخ الفعلي.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المناسبة.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7433AF2B-90A0-AF5B-15F6-303E9425D1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B6C75BE-AAAB-A3BA-CB69-17A350D75A51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CC31F4-4D77-3206-8254-9238C6F5F8A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C6053F-100C-94B6-0057-38067970692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50DFBF-7D21-13C0-041F-BB4967CA3EA0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7C086A77-3CCA-176F-23CA-75F527E1B06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AEC92F4-D7B1-C62F-5B8A-76B923A724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5EA73BB-3837-B24E-D725-D352BFF97B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F7E94E4-0DC0-3B97-C32A-8F21031E4D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94A7AB3-267F-15DD-EACD-F72DAEE589A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C2307B6-EC50-08BD-6200-074FA3A0704E}"/>
              </a:ext>
            </a:extLst>
          </p:cNvPr>
          <p:cNvSpPr txBox="1"/>
          <p:nvPr/>
        </p:nvSpPr>
        <p:spPr>
          <a:xfrm>
            <a:off x="1045314" y="3195089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لَيْسَ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مَذا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ٱلْعَصيرِ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لَذيذ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اً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410613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A96C3-B63A-D01E-46D7-AF5DD8674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92FC80F-9B46-046F-C0E9-3A027114AC00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ACE2FB-E464-1E78-61C3-A96837D0EB9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1DE1B3-8D1A-54DF-0221-9C066CE8015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EA8B97-6AC7-1DDB-CA2E-C06622D75632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2D4CBB05-323B-3696-C12A-5FDF683A617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5104010-0B0D-7A8A-3434-02EB0B0949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F978A16-3E8D-DD39-6C21-BBBBA8CDF3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1686A91-6A3C-13EE-025A-5F7D87F08F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5AC4FC7-73DC-1CAC-A737-A61A3A6891E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5" name="Titre 9">
            <a:extLst>
              <a:ext uri="{FF2B5EF4-FFF2-40B4-BE49-F238E27FC236}">
                <a16:creationId xmlns:a16="http://schemas.microsoft.com/office/drawing/2014/main" id="{80E22AEB-442C-C021-F286-0D28025E9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الآن خذوا كراساتكم على الصفحة رقم 118 . ثم أجيبوا عن السؤال التالي: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F40422A-7401-9B13-8D5B-C4C26A39798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E606DF3-C7CF-0431-288B-221F07B191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5214" y="1584000"/>
            <a:ext cx="3467611" cy="4858808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0C7F5DF-B989-9E69-97E9-6417E50FE9DB}"/>
              </a:ext>
            </a:extLst>
          </p:cNvPr>
          <p:cNvSpPr/>
          <p:nvPr/>
        </p:nvSpPr>
        <p:spPr>
          <a:xfrm>
            <a:off x="2938190" y="2709256"/>
            <a:ext cx="2976880" cy="719744"/>
          </a:xfrm>
          <a:prstGeom prst="roundRect">
            <a:avLst>
              <a:gd name="adj" fmla="val 223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90617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D48CB-F665-62B2-B5A7-203D19C1A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2D80849-9212-48BF-0567-9CFD0BF8536B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7B084A-1B25-D313-44C4-BBAF28A2FD8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0D7039-B9F6-81BB-B154-55ADAE35A65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119A59-0CE8-9E82-A384-0F2A8AAE59B2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BC640238-FD77-CF6A-779D-EFBBA2259B2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7D43F9F-4D06-B4C9-31B3-B019CAE593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98FEC04-BBDC-8B23-E4D0-408B7B88C3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4A52299-0FDE-3FF6-1465-DCDE7285D7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0F98263-1521-CCA9-E70E-91866D0010A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5" name="Titre 9">
            <a:extLst>
              <a:ext uri="{FF2B5EF4-FFF2-40B4-BE49-F238E27FC236}">
                <a16:creationId xmlns:a16="http://schemas.microsoft.com/office/drawing/2014/main" id="{460F8EF8-3F58-9F36-71CA-1EC9A924D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أملأ الفراغ بالناسخ الفعلي المناسب : (كان – أصبح – ليس)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5ED72A3-33B4-6AFB-6AC9-9FEDEDB58F4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2B2F78C-6489-36C9-65AA-E037A1B4A3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375" y="1486320"/>
            <a:ext cx="6722998" cy="61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F977291-05ED-4B45-FCCA-FD237199EB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4914" y="3027855"/>
            <a:ext cx="6505494" cy="18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58042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229BD-EDDD-6D2A-0A85-683589DEC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9EFEFD9-F163-507D-0BBE-C9AE502FA780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5DFD9A-93FF-1821-D2E4-01D3381E9FE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F74773-868C-4011-3C31-094CFC26E45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F0BD62-0997-7BAB-A266-298F8F275EEE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5D1EE630-08FA-6616-3B89-82067661456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E16E97B-A505-6A8B-BC51-C0AEF00FEE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0271F0F-56BC-699D-F354-DD696B1C4E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EBA4071-D16D-7532-D000-0800519D7A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8D6D27E-AB69-41D4-7EDC-978A754BEED8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5" name="Titre 9">
            <a:extLst>
              <a:ext uri="{FF2B5EF4-FFF2-40B4-BE49-F238E27FC236}">
                <a16:creationId xmlns:a16="http://schemas.microsoft.com/office/drawing/2014/main" id="{F894BE69-809E-9AA4-02D7-629F9FEEF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من يصحح الجملة الأولى؟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-يناقش الأستاذ إجابات المتعلمين ويقدم التغذية الراجعة المناسبة.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783ABE1-1C54-B82B-1933-0F202E53470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5F972B-8A21-75A6-FAD8-B2F7FC428D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375" y="1486320"/>
            <a:ext cx="6722998" cy="61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06DEE82-725D-4060-DAB9-ECBEB371BD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4914" y="3027855"/>
            <a:ext cx="6505494" cy="18974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68E3564-5552-77BD-008F-93E97A09244D}"/>
              </a:ext>
            </a:extLst>
          </p:cNvPr>
          <p:cNvSpPr txBox="1"/>
          <p:nvPr/>
        </p:nvSpPr>
        <p:spPr>
          <a:xfrm>
            <a:off x="5283686" y="2842934"/>
            <a:ext cx="1262767" cy="775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076F95D5-714C-E5FF-B8CE-16E90ED309F1}"/>
              </a:ext>
            </a:extLst>
          </p:cNvPr>
          <p:cNvSpPr/>
          <p:nvPr/>
        </p:nvSpPr>
        <p:spPr>
          <a:xfrm rot="3592608">
            <a:off x="3854546" y="2825473"/>
            <a:ext cx="111760" cy="26416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E0B47DA3-706E-7D4E-4B5E-234052864ECE}"/>
              </a:ext>
            </a:extLst>
          </p:cNvPr>
          <p:cNvSpPr/>
          <p:nvPr/>
        </p:nvSpPr>
        <p:spPr>
          <a:xfrm rot="3592608">
            <a:off x="3038952" y="2824096"/>
            <a:ext cx="111760" cy="26416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262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1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9FE80-2B03-95FC-E745-73279C0C1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28C6FBF-7AF2-CC4E-89A2-B829CAF9C15B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9822C1-AF76-7873-3207-B9B7FDCDDFF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0F3AAC-95A4-E3F7-6297-E5FD107E60E1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180910-D9CD-6CB5-B46E-F9221A1AD9F1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27A61D08-42CD-7A6F-F7C3-A1F2CAF9E63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93B3E4A-4AA1-CCDA-CEFE-96C010A42D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2935DAC-98CE-313F-E2CF-5BC29235FD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D485909-36D9-00DB-3881-59DD9B564B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D3A5C85-E56B-2B87-F86C-416BF5D13428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5" name="Titre 9">
            <a:extLst>
              <a:ext uri="{FF2B5EF4-FFF2-40B4-BE49-F238E27FC236}">
                <a16:creationId xmlns:a16="http://schemas.microsoft.com/office/drawing/2014/main" id="{88534BA8-A596-5180-E1E6-8F194D358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من يصحح الجملة الثانية؟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-يناقش الأستاذ إجابات المتعلمين ويقدم التغذية الراجعة المناسبة.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E1C1D43-B509-8676-ED70-43CADD461CC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5005EB9-3A5B-1EEA-C5F7-B0592FEFE4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375" y="1486320"/>
            <a:ext cx="6722998" cy="61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6FEE4C-2276-44D6-4D2E-69E4561FA4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4914" y="3027855"/>
            <a:ext cx="6505494" cy="18974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6776C28-EFB5-52D0-811C-091176651AE2}"/>
              </a:ext>
            </a:extLst>
          </p:cNvPr>
          <p:cNvSpPr txBox="1"/>
          <p:nvPr/>
        </p:nvSpPr>
        <p:spPr>
          <a:xfrm>
            <a:off x="5283686" y="2842934"/>
            <a:ext cx="1262767" cy="775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49386D4-04C6-0C70-341E-3C033D16610B}"/>
              </a:ext>
            </a:extLst>
          </p:cNvPr>
          <p:cNvSpPr txBox="1"/>
          <p:nvPr/>
        </p:nvSpPr>
        <p:spPr>
          <a:xfrm>
            <a:off x="5098978" y="3528936"/>
            <a:ext cx="1405053" cy="775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أَصْبَحَتْ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C6C76951-A4F1-5B0B-D864-DD1F0FBAB939}"/>
              </a:ext>
            </a:extLst>
          </p:cNvPr>
          <p:cNvSpPr/>
          <p:nvPr/>
        </p:nvSpPr>
        <p:spPr>
          <a:xfrm rot="3592608">
            <a:off x="3804435" y="3511476"/>
            <a:ext cx="111760" cy="26416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lèche : droite 22">
            <a:extLst>
              <a:ext uri="{FF2B5EF4-FFF2-40B4-BE49-F238E27FC236}">
                <a16:creationId xmlns:a16="http://schemas.microsoft.com/office/drawing/2014/main" id="{74F18C11-8DED-4087-4028-013CEABDA8F0}"/>
              </a:ext>
            </a:extLst>
          </p:cNvPr>
          <p:cNvSpPr/>
          <p:nvPr/>
        </p:nvSpPr>
        <p:spPr>
          <a:xfrm rot="3592608">
            <a:off x="1339560" y="3460716"/>
            <a:ext cx="111760" cy="26416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27685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 animBg="1"/>
      <p:bldP spid="2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FFB47-7171-34E9-EA77-90A66AECC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063BDC2-8583-02F0-9505-3E8DA1E7287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802FED-0E84-94C4-C2A9-31D621597CB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412123-9B2A-B1BC-5327-5347FBF4CF0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728BB4-68A2-65CB-527C-C278B24C223C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A5CDF7CB-2091-998A-53D5-713084F374A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39BB3D5-AE5F-0B9C-A34E-7C9E88E018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097A90E-8D77-323A-4109-59DE48BD24D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549365E-8F7E-355A-1FC1-7314CE7898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03DD1EA-EDA3-F4BD-29A6-6B9FB1EAE18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5" name="Titre 9">
            <a:extLst>
              <a:ext uri="{FF2B5EF4-FFF2-40B4-BE49-F238E27FC236}">
                <a16:creationId xmlns:a16="http://schemas.microsoft.com/office/drawing/2014/main" id="{13D82DBF-10D2-4663-393B-3C64AFF85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من يصحح الجملة الثالثة؟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-يناقش الأستاذ إجابات المتعلمين ويقدم التغذية الراجعة المناسبة.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0C76748-878E-7A9B-5B75-014A1602F7A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7F6FA10-51F7-DF22-09FC-45B246C388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375" y="1486320"/>
            <a:ext cx="6722998" cy="61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DB60EA6-D191-5D0A-A9D3-2E6ACEB1AF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4914" y="3027855"/>
            <a:ext cx="6505494" cy="18974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ED0BD1B-CC7D-379C-E758-89D90BE66564}"/>
              </a:ext>
            </a:extLst>
          </p:cNvPr>
          <p:cNvSpPr txBox="1"/>
          <p:nvPr/>
        </p:nvSpPr>
        <p:spPr>
          <a:xfrm>
            <a:off x="5283686" y="2842934"/>
            <a:ext cx="1262767" cy="775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7D3A0EB-87DA-BBFC-078E-F812FE2B9977}"/>
              </a:ext>
            </a:extLst>
          </p:cNvPr>
          <p:cNvSpPr txBox="1"/>
          <p:nvPr/>
        </p:nvSpPr>
        <p:spPr>
          <a:xfrm>
            <a:off x="5384131" y="4175185"/>
            <a:ext cx="1262767" cy="775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لَيْسَتِ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36E0F087-1CA0-0FA0-7FF6-5834A806D233}"/>
              </a:ext>
            </a:extLst>
          </p:cNvPr>
          <p:cNvSpPr/>
          <p:nvPr/>
        </p:nvSpPr>
        <p:spPr>
          <a:xfrm rot="3592608">
            <a:off x="3854546" y="4139141"/>
            <a:ext cx="111760" cy="26416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3948706F-57AB-6C55-2BC2-03D9E8F2E596}"/>
              </a:ext>
            </a:extLst>
          </p:cNvPr>
          <p:cNvSpPr/>
          <p:nvPr/>
        </p:nvSpPr>
        <p:spPr>
          <a:xfrm rot="3592608">
            <a:off x="3122053" y="4191038"/>
            <a:ext cx="111760" cy="26416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A476C9D-6366-571C-F300-F6FA326D2675}"/>
              </a:ext>
            </a:extLst>
          </p:cNvPr>
          <p:cNvSpPr txBox="1"/>
          <p:nvPr/>
        </p:nvSpPr>
        <p:spPr>
          <a:xfrm>
            <a:off x="5098978" y="3528936"/>
            <a:ext cx="1405053" cy="775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أَصْبَحَتْ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124169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4"/>
            <a:ext cx="7789894" cy="292103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6AF240B-FE29-653B-0F61-D8D1ECCD29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-77937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ورشة الإنتاج الكتابي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24D7B"/>
              </a:buClr>
              <a:buNone/>
            </a:pP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نص تفسيري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647258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F6DB8C-EE6E-FDCC-C8A7-7181BCB929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61932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B3ADBDF-7BCC-B677-A3B1-B4DAB7FF38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82" y="1647258"/>
            <a:ext cx="475494" cy="54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B27A1-4A57-F413-CEA9-855FA9B1F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9FAF33F-F702-75E6-40DA-6ED5F200E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تدربنا في هذه الحصة على كتابة نص تفسيري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91B20C-80B8-BF56-F51F-122AFF436DA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226EA3-35DE-604A-CF56-CD866D86403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C1D46E-14E1-522A-B53B-AEC400D25372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1E232424-7631-AAC6-9FAB-51B7D511167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6BD1571-DE35-9D35-2423-A817939088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5A2965C-C82A-F815-3B83-ABBC365CE0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4AB55D1-73E7-76E6-E1B4-84270DCD80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9BFDEEA-B96E-EDBD-4702-6E1E50FE279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60A948E-FF19-399F-0E68-BDCE10022435}"/>
              </a:ext>
            </a:extLst>
          </p:cNvPr>
          <p:cNvSpPr txBox="1"/>
          <p:nvPr/>
        </p:nvSpPr>
        <p:spPr>
          <a:xfrm>
            <a:off x="2227210" y="3263017"/>
            <a:ext cx="4712906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كِتابَةُ نَصٍّ تَفْسيرِيٍّ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D313E8CA-262A-D3F0-EACF-3C6735DB0FC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83410917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6064B-9F30-1B8A-D43C-8F00E4C68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6DA3967-9168-B302-1157-DFFDBB811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كتابة نص تفسيري؟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87B3D0C-BCD3-85E6-65DE-E8E49B50217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36DCA22-EAE9-95D3-897D-81FE7813334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2623E4-3290-B270-9D7E-50CCB48BBF1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ED7F42-A35E-C516-8BE5-71570E1CA19B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3053C9FE-0831-BA78-3195-239781F6929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22FA4F1-78A9-66EB-4213-00E12F505C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5A01D06-B70A-85E4-F48D-5BC2E98B5D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961606A-7104-3623-A146-8BBB2A1F50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3E90DE1-981B-E578-74C4-70E021B91E7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1F4DEA9-752C-37B9-AFEC-10F6B9F1BA9B}"/>
              </a:ext>
            </a:extLst>
          </p:cNvPr>
          <p:cNvSpPr txBox="1"/>
          <p:nvPr/>
        </p:nvSpPr>
        <p:spPr>
          <a:xfrm>
            <a:off x="2227210" y="3263017"/>
            <a:ext cx="4712906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كِتابَةُ نَصٍّ تَفْسيرِيٍّ</a:t>
            </a:r>
          </a:p>
        </p:txBody>
      </p:sp>
    </p:spTree>
    <p:extLst>
      <p:ext uri="{BB962C8B-B14F-4D97-AF65-F5344CB8AC3E}">
        <p14:creationId xmlns:p14="http://schemas.microsoft.com/office/powerpoint/2010/main" val="2354815438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2977E-A2BD-ECE4-778F-8AA7B9857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ED4F244-F1E1-92C2-8C06-63E04C8E1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من يقرأ؟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1B8D78F-4319-6B36-7936-B5BB66FE2D9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B7D1021-E0E3-368B-009E-A41832F6EE7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DFD2DD-99F4-6CBE-0BCF-B4CF13A3BCD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B0BCCA-CB73-2925-F741-5E2203471273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1C5A960F-959E-F8DD-C050-E2C4B2577D1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998ECCE-AB77-B494-42FB-C2A846F035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ED3020C-96C6-B01B-0479-50B37DF3E9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C4BB67-F60F-228C-5318-3BC9E81B31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13025F7-FC49-7503-EFC0-04806F63DBE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6C4BCBB-5F9E-1FD2-4F37-868E79F5337E}"/>
              </a:ext>
            </a:extLst>
          </p:cNvPr>
          <p:cNvSpPr txBox="1"/>
          <p:nvPr/>
        </p:nvSpPr>
        <p:spPr>
          <a:xfrm>
            <a:off x="2956413" y="1446783"/>
            <a:ext cx="3231173" cy="735747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نَصٍّ تَفْسيرِيٍّ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AFFED7E-D96C-A784-F97D-10F226E330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296" y="2254629"/>
            <a:ext cx="4568562" cy="1415466"/>
          </a:xfrm>
          <a:prstGeom prst="rect">
            <a:avLst/>
          </a:prstGeom>
          <a:ln w="38100">
            <a:solidFill>
              <a:schemeClr val="accent2">
                <a:lumMod val="20000"/>
                <a:lumOff val="80000"/>
              </a:schemeClr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F341322-E6EF-F49A-7394-4429C166B1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0183" y="2602959"/>
            <a:ext cx="1598634" cy="63710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E2C3E06-0945-EAF7-2065-36635866F8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10184" y="4051123"/>
            <a:ext cx="1598633" cy="63710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B178BDD-734D-4B96-FB87-B5239EB646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8377" y="3757745"/>
            <a:ext cx="4896071" cy="1116191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A0F8E99-F1BC-AC74-8FC2-599B5AE9DD2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10183" y="5532803"/>
            <a:ext cx="1608892" cy="64119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9C61913-7D9B-8552-DF88-F700688D223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8069" y="4961586"/>
            <a:ext cx="5032956" cy="1626250"/>
          </a:xfrm>
          <a:prstGeom prst="rect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58835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38EDE-5109-1D51-94F6-89985B454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3371778-2287-F4B5-17FA-09FE5038A82C}"/>
              </a:ext>
            </a:extLst>
          </p:cNvPr>
          <p:cNvSpPr txBox="1"/>
          <p:nvPr/>
        </p:nvSpPr>
        <p:spPr>
          <a:xfrm>
            <a:off x="502227" y="655688"/>
            <a:ext cx="70944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و على دفاتركم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أكتبوا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نصا تفسيريا عن الموضوع التالي: أهمية الكهرباء في حياتنا اليومية.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E18208-9168-C856-13B6-F75925BB5C3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7F436B-7472-2B78-E0AC-1F201EE4E4D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7B0ABC-F248-B0E5-1EC2-DAFD55BCDB11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88A78758-A069-88B2-9AB6-A5512E9FB89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30922B-D321-214F-EBE6-D2C4449CE2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698D762-EDA4-4439-A4FA-DAB07DCFB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D65B55-3F44-54BE-53FB-3BEEB063FF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57D1794-3D60-5B8E-65D9-AC594E77310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C78C4D5-0755-11BC-E7D3-DA1661CD09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BAE5D91-C046-F7F1-125A-1F49F91AB7A6}"/>
              </a:ext>
            </a:extLst>
          </p:cNvPr>
          <p:cNvSpPr txBox="1"/>
          <p:nvPr/>
        </p:nvSpPr>
        <p:spPr>
          <a:xfrm>
            <a:off x="301123" y="3319282"/>
            <a:ext cx="80930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algn="ct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أَهَمِّيَةُ ٱلْكَهْرَباءِ في حَياتِنا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ٱلْيَوْمِيَّةِ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5387721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B1560-FFED-995E-C77A-FFB013BD1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1640DD1-353C-5085-6DE6-155A48AA1BBF}"/>
              </a:ext>
            </a:extLst>
          </p:cNvPr>
          <p:cNvSpPr txBox="1"/>
          <p:nvPr/>
        </p:nvSpPr>
        <p:spPr>
          <a:xfrm>
            <a:off x="363193" y="811552"/>
            <a:ext cx="70944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يمكنكم الاستعانة بالخطوات التالية لكتابة النص التفسيري.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ADA5B7-A171-E6C2-9FDD-3982DAD2936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866535-2D6A-A97A-B8C5-DE808FE19F1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1AC6C1-7469-472E-23BB-3984E61AA5E8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97E9BB2A-8FA5-8203-A287-49B995AD84E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21F0385-4BAB-4E87-CC1B-CC33025F7B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AA4867A-D172-CEE7-B3D6-85900D7298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E95082-8276-33FB-9229-9DAD54AEFC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439E928-CB04-BBEE-4431-0A9E41C8D8D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2AADBD9-5937-1419-DD24-7787A76C15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3EE55AA-AB9C-E016-750F-043D819D953F}"/>
              </a:ext>
            </a:extLst>
          </p:cNvPr>
          <p:cNvSpPr txBox="1"/>
          <p:nvPr/>
        </p:nvSpPr>
        <p:spPr>
          <a:xfrm>
            <a:off x="2956413" y="1446783"/>
            <a:ext cx="3231173" cy="735747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نَصٍّ تَفْسيرِيٍّ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84D9947-83E3-37B3-414E-C9AFE66717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296" y="2254629"/>
            <a:ext cx="4568562" cy="1415466"/>
          </a:xfrm>
          <a:prstGeom prst="rect">
            <a:avLst/>
          </a:prstGeom>
          <a:ln w="38100">
            <a:solidFill>
              <a:schemeClr val="accent2">
                <a:lumMod val="20000"/>
                <a:lumOff val="80000"/>
              </a:schemeClr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E55F4B-F20A-8703-05F4-1D1B62861E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0183" y="2602959"/>
            <a:ext cx="1598634" cy="63710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854AB7F-F6A9-8B4E-3AD4-B0B222B65E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10184" y="4051123"/>
            <a:ext cx="1598633" cy="63710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29893B4-0118-B753-C246-F38876CDD98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8377" y="3757745"/>
            <a:ext cx="4896071" cy="1116191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1FF90A3-B43A-BB24-E223-12262695931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10183" y="5532803"/>
            <a:ext cx="1608892" cy="64119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3A660FA-2187-2F52-39FB-B963B7FE8EC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8069" y="4961586"/>
            <a:ext cx="5032956" cy="1626250"/>
          </a:xfrm>
          <a:prstGeom prst="rect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74507600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227ED-4D5A-A443-B0EB-D1385BD6A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A475916-019C-E690-2434-C01169AB04F3}"/>
              </a:ext>
            </a:extLst>
          </p:cNvPr>
          <p:cNvSpPr txBox="1"/>
          <p:nvPr/>
        </p:nvSpPr>
        <p:spPr>
          <a:xfrm>
            <a:off x="0" y="672881"/>
            <a:ext cx="74691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إنتاجه؟</a:t>
            </a:r>
          </a:p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يعطي الأستاذ الفرصة لعدد من المتعلمين لعرض إنتاجاتهم و يقدم التغذية الراجعة المناسبة.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187108-EC59-1970-F2DF-D3CB4D629E8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501793-0C60-E177-40DE-D0376A1B474B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EF2007-65D5-FD20-BFDA-9C532EBB72AD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77D1895D-06EF-F3C3-95B1-849FB1A102DA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3E16C5-ABA1-A380-889A-7BA779CF15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4FB426A-2673-90C3-E8EC-46545A1CF7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BF5BD4-2D7F-C7AB-1153-2E81737E86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AD43B54-F9EF-FA0A-F2BA-B02BE5422D5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7CE8119-A9A4-5A90-8105-4DCC3EB85F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124B5-F650-FFE5-9E54-C1003504D17E}"/>
              </a:ext>
            </a:extLst>
          </p:cNvPr>
          <p:cNvSpPr txBox="1"/>
          <p:nvPr/>
        </p:nvSpPr>
        <p:spPr>
          <a:xfrm>
            <a:off x="525462" y="1503878"/>
            <a:ext cx="80930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algn="ct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أَهَمِّيَةُ ٱلْكَهْرَباءِ في حَياتِنا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ٱلْيَوْمِيَّةِ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EE20C76-4B74-E7F6-D38C-1A19FAD418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3785" y="2673774"/>
            <a:ext cx="5896143" cy="388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166326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006C3-E6D3-4CF7-DFD1-C34A25089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8A067E5-36A5-DCB7-1379-A3A079D0EEA7}"/>
              </a:ext>
            </a:extLst>
          </p:cNvPr>
          <p:cNvSpPr txBox="1"/>
          <p:nvPr/>
        </p:nvSpPr>
        <p:spPr>
          <a:xfrm>
            <a:off x="0" y="825980"/>
            <a:ext cx="74691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انتبهوا للتصحيح. هذا نموذج لنص تفسيري عن أهمية الكهرباء في حياتنا اليومية.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2556F6-058E-6E95-4885-535B3A082232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25293C-A15F-2C3D-809F-AAE004D8C15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9440D2-D51E-BEA5-8720-923384E151EB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E9741E0B-B4DC-7F72-D9BB-F92B349FB1E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EA55AB-EA61-4F95-5D03-DA378E3B0C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213B42B-CE13-EC6C-A2CF-095B177AD6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AFE002-DF74-425C-9ECF-8F2D6D168C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D32BB04-0B7F-97C2-431C-7A92FAC7DF2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1E7B8DA-E0B3-FA8E-C1F9-335C53894F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48B19AE-2843-ED91-8B82-D297314B0931}"/>
              </a:ext>
            </a:extLst>
          </p:cNvPr>
          <p:cNvSpPr txBox="1"/>
          <p:nvPr/>
        </p:nvSpPr>
        <p:spPr>
          <a:xfrm>
            <a:off x="319751" y="1397172"/>
            <a:ext cx="80930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algn="ct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أَهَمِّيَةُ ٱلْكَهْرَباءِ في حَياتِنا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ٱلْيَوْمِيَّةِ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F33BFF-E56B-75BF-1647-73C851B4BB13}"/>
              </a:ext>
            </a:extLst>
          </p:cNvPr>
          <p:cNvSpPr txBox="1"/>
          <p:nvPr/>
        </p:nvSpPr>
        <p:spPr>
          <a:xfrm>
            <a:off x="319751" y="2153030"/>
            <a:ext cx="820079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تـعدُّ ٱلْكَهْرَبـاءُ طـاقَةً عَظيمَةً فـي حَيـاتِنـا، فَهـيَ تُنيرُ عـالَمَنـا وَتَجْعَلُ عَيْشَنـا سَهْلاً وَمُريحاً. تُعْتَبَرُ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ٱلْكَهْرَبـاءُ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مُهِمَّةً لِأَنَّهـا تَمُدُّ ٱلْمُسْتَشْفَيـاتِ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وَٱلْمَصـانِعَ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بـِٱلطّـاقَةِ، وَتُشَغِّلُ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ٱلْآلاتِ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ٱلَّتـي تَصْنَعُ مَلابِسَنـا وَتُحَضِّرُ غِذاءَنـا، كَمـا أَنَّهـا تُسـاعِدُنـا عَلى ٱلدِّراسَةِ بـِٱسْتِعْمـالِ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ٱلْحَواسيبِ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وَٱلْأَلْواحِ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ٱلْإِلِكْتْرونِيَّةِ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نَسْتَعْمِلُهـاأَيْضاً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لِإِضـاءَةِ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ٱلْمَصـابـيحِ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 حُلولِ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ٱللَّيْلِ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وَلِتَشْغيلِ ٱلتِّلْفـازِ لِمُشاهَدَةِ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بَرامِجِنا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ٱلْمُفَضَّلَةِ، وَأَيْضاً لِحِفْظِ ٱلطَّعـامِ داخِلَ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ٱلثَّلّاجَةِ.لِذَلِكَ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أَنْصَحُكُمْ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بـِٱلْاِقْتِصـادِ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فـي ٱسْتِهْلاكِ ٱلْكَهْرَبـاءِ، حِفـاظاً عَلى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ٱلنِّعْمَةِ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ٱلْغـالِيَةِ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8203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66C81-65CC-EDEE-15DA-A2A0559E0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4EFC234-62ED-B0EB-63CE-0F558AC8528D}"/>
              </a:ext>
            </a:extLst>
          </p:cNvPr>
          <p:cNvSpPr txBox="1"/>
          <p:nvPr/>
        </p:nvSpPr>
        <p:spPr>
          <a:xfrm>
            <a:off x="0" y="825980"/>
            <a:ext cx="74691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الجملة الافتتاحية في النص؟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523ADB-DA7F-8CFC-6A50-0ACFC8AF538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3607D3-B72F-5998-10FB-69B30FA3597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9598A8-FC5B-A8B4-FABE-18E4AC47A5F0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92F37B41-2621-DD37-11DA-32D33B45147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EC88429-24A9-F80C-4037-A77CC70506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87C768-386F-0BE0-43CF-162A58B3BB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7A2B8B4-53A1-B9D7-576F-6ED7B569FD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99A0D96-F258-7E2C-D2AC-70D068718A3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60AB102-0694-2714-5987-C0C74DD9CF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498E131-90D8-75AF-15DB-549D99C1935D}"/>
              </a:ext>
            </a:extLst>
          </p:cNvPr>
          <p:cNvSpPr txBox="1"/>
          <p:nvPr/>
        </p:nvSpPr>
        <p:spPr>
          <a:xfrm>
            <a:off x="319751" y="1397172"/>
            <a:ext cx="80930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algn="ct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أَهَمِّيَةُ ٱلْكَهْرَباءِ في حَياتِنا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ٱلْيَوْمِيَّةِ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26275A5-5688-3E52-F9F9-7CF5E8E78E6E}"/>
              </a:ext>
            </a:extLst>
          </p:cNvPr>
          <p:cNvSpPr txBox="1"/>
          <p:nvPr/>
        </p:nvSpPr>
        <p:spPr>
          <a:xfrm>
            <a:off x="319751" y="2153030"/>
            <a:ext cx="820079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تـعدُّ ٱلْكَهْرَبـاءُ طـاقَةً عَظيمَةً فـي حَيـاتِنـا، فَهـيَ تُنيرُ عـالَمَنـا وَتَجْعَلُ عَيْشَنـا سَهْلاً وَمُريحاً. تُعْتَبَرُ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ٱلْكَهْرَبـاءُ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مُهِمَّةً لِأَنَّهـا تَمُدُّ ٱلْمُسْتَشْفَيـاتِ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وَٱلْمَصـانِعَ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بـِٱلطّـاقَةِ، وَتُشَغِّلُ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ٱلْآلاتِ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ٱلَّتـي تَصْنَعُ مَلابِسَنـا وَتُحَضِّرُ غِذاءَنـا، كَمـا أَنَّهـا تُسـاعِدُنـا عَلى ٱلدِّراسَةِ بـِٱسْتِعْمـالِ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ٱلْحَواسيبِ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وَٱلْأَلْواحِ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ٱلْإِلِكْتْرونِيَّةِ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نَسْتَعْمِلُهـاأَيْضاً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لِإِضـاءَةِ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ٱلْمَصـابـيحِ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 حُلولِ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ٱللَّيْلِ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وَلِتَشْغيلِ ٱلتِّلْفـازِ لِمُشاهَدَةِ بَرامِجِنا ٱلْمُفَضَّلَةِ، وَأَيْضاً لِحِفْظِ ٱلطَّعـامِ داخِلَ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ٱلثَّلّاجَةِ.لِذَلِكَ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أَنْصَحُكُمْ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بـِٱلْاِقْتِصـادِ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فـي ٱسْتِهْلاكِ ٱلْكَهْرَبـاءِ، حِفـاظاً عَلى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ٱلنِّعْمَةِ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ٱلْغـالِيَةِ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734873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8128E-6369-03C0-148E-F07AEAA80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5B425F0-687F-3408-E454-21CBF0E27136}"/>
              </a:ext>
            </a:extLst>
          </p:cNvPr>
          <p:cNvSpPr txBox="1"/>
          <p:nvPr/>
        </p:nvSpPr>
        <p:spPr>
          <a:xfrm>
            <a:off x="0" y="825980"/>
            <a:ext cx="74691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B3A2B8-6CE3-AA38-555A-56568CEE18E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CDB7E6-5AF0-F407-6E7D-2F7F4588467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BD719B-F45E-8F3D-54C6-ACCC3378526B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894DE5B5-8976-FD24-939B-2A85BFDDFCB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C30905A-2F7F-4C76-6CF4-3CD6B688CF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D074C6-E096-9090-A7C3-913D0FB7B7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B587C4C-E023-6F11-90F2-4C8A5FFFDC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B408905-28A4-1AB2-B155-5D53715FAB5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2247028-6C8D-C49A-4798-C0C80E00FD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C4E2E76-F568-6323-D639-EC7DA492154D}"/>
              </a:ext>
            </a:extLst>
          </p:cNvPr>
          <p:cNvSpPr txBox="1"/>
          <p:nvPr/>
        </p:nvSpPr>
        <p:spPr>
          <a:xfrm>
            <a:off x="319751" y="1397172"/>
            <a:ext cx="80930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algn="ct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أَهَمِّيَةُ ٱلْكَهْرَباءِ في حَياتِنا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ٱلْيَوْمِيَّةِ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237E405-9324-31F1-FA4D-E65FACBEC6B9}"/>
              </a:ext>
            </a:extLst>
          </p:cNvPr>
          <p:cNvSpPr txBox="1"/>
          <p:nvPr/>
        </p:nvSpPr>
        <p:spPr>
          <a:xfrm>
            <a:off x="319751" y="2153030"/>
            <a:ext cx="820079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تـعدُّ ٱلْكَهْرَبـاءُ طـاقَةً عَظيمَةً فـي حَيـاتِنـا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فَهـيَ تُنيرُ عـالَمَنـا وَتَجْعَلُ عَيْشَنـا سَهْلاً وَمُريحاً. تُعْتَبَرُ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ٱلْكَهْرَبـاءُ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مُهِمَّةً لِأَنَّهـا تَمُدُّ ٱلْمُسْتَشْفَيـاتِ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وَٱلْمَصـانِعَ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بـِٱلطّـاقَةِ، وَتُشَغِّلُ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ٱلْآلاتِ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ٱلَّتـي تَصْنَعُ مَلابِسَنـا وَتُحَضِّرُ غِذاءَنـا، كَمـا أَنَّهـا تُسـاعِدُنـا عَلى ٱلدِّراسَةِ بـِٱسْتِعْمـالِ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ٱلْحَواسيبِ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وَٱلْأَلْواحِ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ٱلْإِلِكْتْرونِيَّةِ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نَسْتَعْمِلُهـاأَيْضاً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لِإِضـاءَةِ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ٱلْمَصـابـيحِ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 حُلولِ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ٱللَّيْلِ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وَلِتَشْغيلِ ٱلتِّلْفـازِ لِمُشاهَدَةِ بَرامِجِنا ٱلْمُفَضَّلَةِ، وَأَيْضاً لِحِفْظِ ٱلطَّعـامِ داخِلَ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ٱلثَّلّاجَةِ.لِذَلِكَ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أَنْصَحُكُمْ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بـِٱلْاِقْتِصـادِ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فـي ٱسْتِهْلاكِ ٱلْكَهْرَبـاءِ، حِفـاظاً عَلى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ٱلنِّعْمَةِ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ٱلْغـالِيَةِ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2698888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E725D-4FEA-D51C-9A46-FBCDABF35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0C90E5F-B4CD-62D9-89D0-AA6C88C8023B}"/>
              </a:ext>
            </a:extLst>
          </p:cNvPr>
          <p:cNvSpPr txBox="1"/>
          <p:nvPr/>
        </p:nvSpPr>
        <p:spPr>
          <a:xfrm>
            <a:off x="0" y="825980"/>
            <a:ext cx="74691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الآن الجملة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الاختتامية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BA5D67-BFDA-6CDF-6942-6CDFDED11466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3128F0-143A-B433-4B36-7BD06DB262C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25E240-E5E5-D13B-6798-E683792AC225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7335BF67-A878-B909-7594-3D4774D5EE7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D3CDCE-0448-7338-EAFB-5C1C3EAAC8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BB20885-1118-A652-D2D0-38F1B1BFC9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72083F-01B2-5742-CF9B-A086EE0A63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9318D1B-3194-F278-A6E1-B0B899A9696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76E71B5-C47C-6443-A217-CFF87BB787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C2CEC92-3676-C071-6968-2658F5EA7AF8}"/>
              </a:ext>
            </a:extLst>
          </p:cNvPr>
          <p:cNvSpPr txBox="1"/>
          <p:nvPr/>
        </p:nvSpPr>
        <p:spPr>
          <a:xfrm>
            <a:off x="319751" y="1397172"/>
            <a:ext cx="80930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أَهَمِّيَةُ ٱلْكَهْرَباءِ في حَياتِنا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ٱلْيَوْمِيَّةِ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46E2A10-0F81-E0A7-6CFC-7C081208DFD5}"/>
              </a:ext>
            </a:extLst>
          </p:cNvPr>
          <p:cNvSpPr txBox="1"/>
          <p:nvPr/>
        </p:nvSpPr>
        <p:spPr>
          <a:xfrm>
            <a:off x="319751" y="2153030"/>
            <a:ext cx="820079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تـعدُّ ٱلْكَهْرَبـاءُ طـاقَةً عَظيمَةً فـي حَيـاتِنـا، فَهـيَ تُنيرُ عـالَمَنـا وَتَجْعَلُ عَيْشَنـا سَهْلاً وَمُريحاً. تُعْتَبَرُ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ٱلْكَهْرَبـاءُ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مُهِمَّةً لِأَنَّهـا تَمُدُّ ٱلْمُسْتَشْفَيـاتِ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وَٱلْمَصـانِعَ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بـِٱلطّـاقَةِ، وَتُشَغِّلُ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ٱلْآلاتِ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ٱلَّتـي تَصْنَعُ مَلابِسَنـا وَتُحَضِّرُ غِذاءَنـا، كَمـا أَنَّهـا تُسـاعِدُنـا عَلى ٱلدِّراسَةِ بـِٱسْتِعْمـالِ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ٱلْحَواسيبِ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وَٱلْأَلْواحِ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ٱلْإِلِكْتْرونِيَّةِ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نَسْتَعْمِلُهـاأَيْضاً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لِإِضـاءَةِ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ٱلْمَصـابـيحِ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 حُلولِ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ٱللَّيْلِ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وَلِتَشْغيلِ ٱلتِّلْفـازِ لِمُشاهَدَةِ بَرامِجِنا ٱلْمُفَضَّلَةِ، وَأَيْضاً لِحِفْظِ ٱلطَّعـامِ داخِلَ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ٱلثَّلّاجَةِ.لِذَلِكَ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أَنْصَحُكُمْ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بـِٱلْاِقْتِصـادِ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فـي ٱسْتِهْلاكِ ٱلْكَهْرَبـاءِ، حِفـاظاً عَلى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ٱلنِّعْمَةِ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ٱلْغـالِيَةِ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290284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50871-468A-59AA-7E2B-F3FEC6CD9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37C9209-98D2-4F0A-0554-151F957D6B04}"/>
              </a:ext>
            </a:extLst>
          </p:cNvPr>
          <p:cNvSpPr txBox="1"/>
          <p:nvPr/>
        </p:nvSpPr>
        <p:spPr>
          <a:xfrm>
            <a:off x="0" y="825980"/>
            <a:ext cx="74691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8B00E9-D018-4AC0-743E-B74426B5E18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2C189C-488F-E3C5-5E54-7E67F93196EF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EDA784-967A-A79F-268C-1D7B0939245E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04C2B297-B8D8-399E-83C8-4238236B934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E40F5A-3F4D-12E7-D6E4-638BE95A5A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D5DBE2A-258B-08ED-C4AD-6DE2FF153E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14A727-36F3-942F-2CC9-88456CCF87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2A43AA7-82D3-1FFB-EFEF-127664268B1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A25C150-D4D9-D176-4D33-5D46519AD2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529B0E4-43C2-45D3-FE26-E4875CAE5A65}"/>
              </a:ext>
            </a:extLst>
          </p:cNvPr>
          <p:cNvSpPr txBox="1"/>
          <p:nvPr/>
        </p:nvSpPr>
        <p:spPr>
          <a:xfrm>
            <a:off x="319751" y="1397172"/>
            <a:ext cx="80930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أَهَمِّيَةُ ٱلْكَهْرَباءِ في حَياتِنا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ٱلْيَوْمِيَّةِ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C66728B-2F4D-85D4-BAB2-916DA9294386}"/>
              </a:ext>
            </a:extLst>
          </p:cNvPr>
          <p:cNvSpPr txBox="1"/>
          <p:nvPr/>
        </p:nvSpPr>
        <p:spPr>
          <a:xfrm>
            <a:off x="319751" y="2153030"/>
            <a:ext cx="820079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تـعدُّ ٱلْكَهْرَبـاءُ طـاقَةً عَظيمَةً فـي حَيـاتِنـا، فَهـيَ تُنيرُ عـالَمَنـا وَتَجْعَلُ عَيْشَنـا سَهْلاً وَمُريحاً. تُعْتَبَرُ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ٱلْكَهْرَبـاءُ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مُهِمَّةً لِأَنَّهـا تَمُدُّ ٱلْمُسْتَشْفَيـاتِ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وَٱلْمَصـانِعَ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بـِٱلطّـاقَةِ، وَتُشَغِّلُ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ٱلْآلاتِ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ٱلَّتـي تَصْنَعُ مَلابِسَنـا وَتُحَضِّرُ غِذاءَنـا، كَمـا أَنَّهـا تُسـاعِدُنـا عَلى ٱلدِّراسَةِ بـِٱسْتِعْمـالِ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ٱلْحَواسيبِ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وَٱلْأَلْواحِ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ٱلْإِلِكْتْرونِيَّةِ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نَسْتَعْمِلُهـاأَيْضاً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لِإِضـاءَةِ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ٱلْمَصـابـيحِ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 حُلولِ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ٱللَّيْلِ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وَلِتَشْغيلِ ٱلتِّلْفـازِ لِمُشاهَدَةِ بَرامِجِنا ٱلْمُفَضَّلَةِ، وَأَيْضاً لِحِفْظِ ٱلطَّعـامِ داخِلَ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ٱلثَّلّاجَةِ.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لِذَلِكَ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أَنْصَحُكُمْ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بـِٱلْاِقْتِصـادِ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فـي ٱسْتِهْلاكِ ٱلْكَهْرَبـاءِ، حِفـاظاً عَلى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ٱلنِّعْمَةِ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ٱلْغـالِيَةِ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600937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2EDEB-55E9-6455-0A7A-AE9C6F4E7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F635E3A-7112-D4B2-6513-1B7B4066E1F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BCD0EE-DC0B-721F-A136-E9188768659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79A920-C6BC-526F-BD09-71D24D56AED6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90D11D1E-23A5-68B2-50BD-ADA31FAC053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ACB3D8-05BF-A852-C868-DF3D300EE8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E6A8A7F-17B2-0768-1099-9FACA68EDD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6FE1169-4C58-A029-FF54-9ED439AD39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DB09563-9C9D-DC0F-6CB1-ECDD137C6B6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61782CE-F48E-ED30-99F5-70601D971D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D12CAE8-13B6-0DE8-80B0-82B8D96BD10B}"/>
              </a:ext>
            </a:extLst>
          </p:cNvPr>
          <p:cNvSpPr txBox="1"/>
          <p:nvPr/>
        </p:nvSpPr>
        <p:spPr>
          <a:xfrm>
            <a:off x="525462" y="1503878"/>
            <a:ext cx="80930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أَهَمِّيَةُ ٱلتَّواصُلِ في حَياتِنا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ٱلْيَوْمِيَّةِ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BD42E7E-2140-0914-B527-4D53D7E5AF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3785" y="2673774"/>
            <a:ext cx="5896143" cy="388962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35613F5-C0E9-33F8-0EA5-0769E574A996}"/>
              </a:ext>
            </a:extLst>
          </p:cNvPr>
          <p:cNvSpPr txBox="1"/>
          <p:nvPr/>
        </p:nvSpPr>
        <p:spPr>
          <a:xfrm>
            <a:off x="502227" y="655688"/>
            <a:ext cx="70944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 و على دفاتركم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أكتبوا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نصا تفسيريا عن الموضوع التالي: أهمية التواصل في حياتنا اليومية.</a:t>
            </a:r>
          </a:p>
        </p:txBody>
      </p:sp>
    </p:spTree>
    <p:extLst>
      <p:ext uri="{BB962C8B-B14F-4D97-AF65-F5344CB8AC3E}">
        <p14:creationId xmlns:p14="http://schemas.microsoft.com/office/powerpoint/2010/main" val="527871030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FFEDE-62E0-ABAB-735A-572A794D7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0A32C1A-5824-6F53-9BFB-729CAE29FF86}"/>
              </a:ext>
            </a:extLst>
          </p:cNvPr>
          <p:cNvSpPr txBox="1"/>
          <p:nvPr/>
        </p:nvSpPr>
        <p:spPr>
          <a:xfrm>
            <a:off x="0" y="825980"/>
            <a:ext cx="74691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انتبهوا للتصحيح. هذا نموذج لنص تفسيري عن أهمية التواصل في حياتنا اليومية.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5AE4E9-BC94-872C-4206-40427FBC551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83A082-C7C2-1F70-2ACE-93119F56CBF1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F40EC1-1B02-49EA-F366-2A7CBE143E50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8C264C85-F072-2778-A09A-D37F7CBD865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1D4F869-A483-9389-8BD0-DE4686F07A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98BDB8E-125C-A2A6-3878-7567366A68E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17A0A9E-A173-2C35-5B80-FE9C8C1719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2E6019C-3C80-A07A-9CD7-C77F5C739E7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E589008-760B-8B26-1C0E-09EB300F34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1D0111A-AB65-6649-AD91-F5051753B4F8}"/>
              </a:ext>
            </a:extLst>
          </p:cNvPr>
          <p:cNvSpPr txBox="1"/>
          <p:nvPr/>
        </p:nvSpPr>
        <p:spPr>
          <a:xfrm>
            <a:off x="319751" y="1397172"/>
            <a:ext cx="80930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أَهَمِّيَةُ ٱلتَّواصُلِ في حَياتِنا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ٱلْيَوْمِيَّةِ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1374C60-2399-E639-E58D-81ACBDA77EBB}"/>
              </a:ext>
            </a:extLst>
          </p:cNvPr>
          <p:cNvSpPr txBox="1"/>
          <p:nvPr/>
        </p:nvSpPr>
        <p:spPr>
          <a:xfrm>
            <a:off x="319751" y="2085486"/>
            <a:ext cx="841305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يُعَدُّ ٱلتَّواصُلُ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ٱلْجِسْرَ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ٱلَّذي يَرْبِطُ بَيْنَ ٱلنّـاسِ، وَهُوَ ضَرورِيٌّ لِتَبـادُلِ ٱلْأَفْكـارِ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وَٱلْمَشـاعِرِ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ٱلْأَفْرادِ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يُعْتَبَرُ مُهِمّاً لِأَنَّهُ يُسـاعِدُنـا عَلى فَهْمِ ٱلْآخَرينَ وَٱلتَّعـاوُنِ مَعَهُمْ، كَمـا أَنَّ ٱلتَّواصُلَ يُقَوّي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ٱلرَّوابِطَ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أَعْضـاءِ ٱلْأُسْرَةِ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وَٱلْأَصْدِقـاءِ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وَيَجْعَلُ ٱلْمُجْتَمَعَ مُتَمـاسِكاً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فَمَثَلاً، عَنْ طَريقِ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ٱلْحَديثِ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بِـٱحْتِرامٍ،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وَٱلِاسْتِمـاعِ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بِـٱهْتِمـامٍ لِمـا يَقولُهُ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ٱلْغَيْرُ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وَأَيْضاً بِـٱسْتِخْدامِ لُغَةِ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ٱلْجَسَدِ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مِثْلَ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ٱلِابْتِسـامَةِ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تَقِلُّ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ٱلْخِلافـاتُ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وَيَسودُ ٱلتَّفـاهُمُ بَيْنَ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ٱلنّـاسِ.لِذَلِكَ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أَنْصَحُكُمْ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بِـٱخْتِيـارِ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كَلِمـاتِكُمْ بِدِقَّةٍ، وَأَنْ تَكونَوا مُسْتَمِعينَ جَيِّدينَ، لِبِناءِ عَلاقـاتٍ طَيِّبَةٍ وَنـاجِحَةٍ مَعَ ٱلْآخَرينَ.</a:t>
            </a:r>
          </a:p>
        </p:txBody>
      </p:sp>
    </p:spTree>
    <p:extLst>
      <p:ext uri="{BB962C8B-B14F-4D97-AF65-F5344CB8AC3E}">
        <p14:creationId xmlns:p14="http://schemas.microsoft.com/office/powerpoint/2010/main" val="945765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74174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 </a:t>
            </a:r>
            <a:endParaRPr lang="fr-MA" sz="4000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EF99B9-064A-D6D7-DFA3-516A036D66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0331" y="3371420"/>
            <a:ext cx="5436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4F17E366-C802-B162-2B22-4E2ADAB801A7}"/>
              </a:ext>
            </a:extLst>
          </p:cNvPr>
          <p:cNvSpPr txBox="1">
            <a:spLocks/>
          </p:cNvSpPr>
          <p:nvPr/>
        </p:nvSpPr>
        <p:spPr>
          <a:xfrm>
            <a:off x="1855803" y="38718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 ؟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المنزلي.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9F4200C-0805-8B75-CD63-B04C07D3D562}"/>
              </a:ext>
            </a:extLst>
          </p:cNvPr>
          <p:cNvSpPr txBox="1"/>
          <p:nvPr/>
        </p:nvSpPr>
        <p:spPr>
          <a:xfrm>
            <a:off x="4680374" y="3465497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04 -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F1CCDEA-84DC-7A66-FF3A-4FE7AA7FD1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7824" y="3583516"/>
            <a:ext cx="424748" cy="54000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C51A604E-EA26-07EE-BAC8-412163C273D7}"/>
              </a:ext>
            </a:extLst>
          </p:cNvPr>
          <p:cNvSpPr/>
          <p:nvPr/>
        </p:nvSpPr>
        <p:spPr>
          <a:xfrm>
            <a:off x="5532530" y="1894965"/>
            <a:ext cx="346976" cy="346976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ADBDD-B6E4-325F-2B3F-156016D14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9269B98-8BE4-6462-F9AC-206D22394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في هذه الحصة؟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65610A37-11E0-CD9E-0A2D-5B7B475F192C}"/>
              </a:ext>
            </a:extLst>
          </p:cNvPr>
          <p:cNvCxnSpPr>
            <a:cxnSpLocks/>
            <a:stCxn id="12" idx="5"/>
            <a:endCxn id="5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9E0847B-B7D1-AEAC-E6A5-D1AFE33BF917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تَمْييزِ و توْظيفِ الْمَفْعولِ بِهِ ضَميراً وَ النَّواسِخِ الْفِعْلِيَّةِِ في إِنْتاجي ٱلْكِتابِيِّ.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11D153C-812F-375D-5D40-A4A3E886E4CC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كِتابَةِ نَصٍّ تَفْسيرِيٍّ.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8C1CA9B3-85A3-DB63-B45C-F24D3A2A5C81}"/>
              </a:ext>
            </a:extLst>
          </p:cNvPr>
          <p:cNvCxnSpPr>
            <a:cxnSpLocks/>
            <a:stCxn id="12" idx="3"/>
            <a:endCxn id="10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957758D0-3534-14B8-2C10-6910D30A616D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9E8F4CA-B2AA-BC84-22C6-17C5930E266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3786412-3652-A56E-8482-DBBBAB008DC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E668D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4FEA8C-74FB-DAC7-95BD-B39B2C78B44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59B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F859BD3-8164-82C3-346E-5E873775F526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2B1207EA-915E-D1C6-3448-707AB82198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FCBBBDB-2CC5-C428-AADA-4EB4773A5B6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1BF6515-22CF-4908-1E23-410B6D1597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0C2445-C76B-E85C-DB12-5392A89E405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B266186-E30C-A990-E301-9FD37710C82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</p:spTree>
    <p:extLst>
      <p:ext uri="{BB962C8B-B14F-4D97-AF65-F5344CB8AC3E}">
        <p14:creationId xmlns:p14="http://schemas.microsoft.com/office/powerpoint/2010/main" val="878907518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6FE0B-BCC5-4284-A1F3-0F9AED1B2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F235C10-D5AC-F0CF-4425-1C9A7F506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أجيبوا عن التمرين التالي في منازلكم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7DF22C9-7B19-9591-1F96-314242E068A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AA925CF-10DD-EDFF-D883-EA7FA35E798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E668D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9DBACB-CD2C-A0AA-8D69-5734F817920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59B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37F9AA-6086-19FE-5AD8-BE389196C433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4BBF3038-C0CE-5E1C-F81F-91C00B56228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8AF15A-0FAE-D327-548E-A90849312C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E1E5660-A1B9-9D03-248B-E0A3451E9D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927545A-25A5-565E-DFEB-5DEAC6BA2F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6586DBE-A4F1-2309-0FBB-D645D755DD9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DDF7102-3BA5-A84E-18ED-BEAD910E23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0677" y="1584000"/>
            <a:ext cx="3377320" cy="494433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C8014B4-A636-4DD0-7366-6CA09FE1B3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783" y="1683957"/>
            <a:ext cx="4033662" cy="408029"/>
          </a:xfrm>
          <a:prstGeom prst="rect">
            <a:avLst/>
          </a:prstGeom>
        </p:spPr>
      </p:pic>
      <p:cxnSp>
        <p:nvCxnSpPr>
          <p:cNvPr id="24" name="Connecteur : en arc 23">
            <a:extLst>
              <a:ext uri="{FF2B5EF4-FFF2-40B4-BE49-F238E27FC236}">
                <a16:creationId xmlns:a16="http://schemas.microsoft.com/office/drawing/2014/main" id="{64F4DF9E-BF91-93E1-F034-33575E964B0E}"/>
              </a:ext>
            </a:extLst>
          </p:cNvPr>
          <p:cNvCxnSpPr>
            <a:cxnSpLocks/>
          </p:cNvCxnSpPr>
          <p:nvPr/>
        </p:nvCxnSpPr>
        <p:spPr>
          <a:xfrm rot="5400000">
            <a:off x="2020386" y="2492826"/>
            <a:ext cx="1143001" cy="729351"/>
          </a:xfrm>
          <a:prstGeom prst="curved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266A2A62-66D2-844B-CDFF-2EA2150339E9}"/>
              </a:ext>
            </a:extLst>
          </p:cNvPr>
          <p:cNvSpPr/>
          <p:nvPr/>
        </p:nvSpPr>
        <p:spPr>
          <a:xfrm>
            <a:off x="5915070" y="2072640"/>
            <a:ext cx="1704858" cy="213361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47BF05-DDA5-41F9-1DDB-F1EC2A1AB1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4783" y="3429000"/>
            <a:ext cx="3850826" cy="157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7357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4AFFB-64FC-0394-75D3-DFE12EA35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6A9FE41-FCEC-58D2-E328-6DB62420C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اللقاء في الحصة المقبلة.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FA24FC49-9005-7F37-9C74-F3ED635E91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706" y="1925518"/>
            <a:ext cx="8190587" cy="460720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F4F61BA-57D5-D549-36D7-3D83060DA3F2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E668D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48F6714-4C40-9310-E185-E79767F7D2D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59B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666F437-ECC0-3C4B-56DF-FE0E4DF83CFE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2" name="Google Shape;1246;p5">
            <a:extLst>
              <a:ext uri="{FF2B5EF4-FFF2-40B4-BE49-F238E27FC236}">
                <a16:creationId xmlns:a16="http://schemas.microsoft.com/office/drawing/2014/main" id="{3F187C4A-127A-7D26-F71C-073183F5D32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48604B2-2CDC-05E2-A3CF-29BC3B04E9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E0F0435-B324-719B-7F97-95FE60642DD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9730521-59D3-07FD-647A-328117E9A66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DA67F0B6-4E81-F34D-8064-1F29149566E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8" name="Espace réservé pour une image  7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AAADE82-3A6E-15FE-972E-5CCC52E61D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54230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D18A7-87A3-C4B5-055E-8D4FE551C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D06CF6-EDC2-BE43-3F91-E4561D9DB8CC}"/>
              </a:ext>
            </a:extLst>
          </p:cNvPr>
          <p:cNvSpPr txBox="1"/>
          <p:nvPr/>
        </p:nvSpPr>
        <p:spPr>
          <a:xfrm>
            <a:off x="1787235" y="4383843"/>
            <a:ext cx="482273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(LF)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   الأسبوع الرابع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التحدث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(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(PO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الأسبوع الخامس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E82B488-F734-EF09-B512-EAE566305D23}"/>
              </a:ext>
            </a:extLst>
          </p:cNvPr>
          <p:cNvSpPr txBox="1">
            <a:spLocks/>
          </p:cNvSpPr>
          <p:nvPr/>
        </p:nvSpPr>
        <p:spPr>
          <a:xfrm>
            <a:off x="628650" y="3069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تقويم الشق الشفهي من المراقبة المستمرة للمرحلة الثالثة</a:t>
            </a:r>
          </a:p>
        </p:txBody>
      </p:sp>
    </p:spTree>
    <p:extLst>
      <p:ext uri="{BB962C8B-B14F-4D97-AF65-F5344CB8AC3E}">
        <p14:creationId xmlns:p14="http://schemas.microsoft.com/office/powerpoint/2010/main" val="3774509463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D36C4-D42A-6F31-3503-8C6A330F6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AC8D30AA-AD87-F9DE-0C7E-3AC051737035}"/>
              </a:ext>
            </a:extLst>
          </p:cNvPr>
          <p:cNvSpPr txBox="1"/>
          <p:nvPr/>
        </p:nvSpPr>
        <p:spPr>
          <a:xfrm>
            <a:off x="894495" y="3290523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التحدث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424111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87A48-27CF-8F54-ABA3-666C141A5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1FE985E3-65AF-3CA0-76C6-AE502C83A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820" y="728970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مهارة الإنتاج الشفهي-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45C9180-7D8F-1EB4-2219-E8E9FEC6DC0E}"/>
              </a:ext>
            </a:extLst>
          </p:cNvPr>
          <p:cNvSpPr txBox="1"/>
          <p:nvPr/>
        </p:nvSpPr>
        <p:spPr>
          <a:xfrm>
            <a:off x="470586" y="1206938"/>
            <a:ext cx="820282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تقويم التحدث طيلة أيام الأسبوع الخامس.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الأستاذ وضعية التحدث لعدد محدود من المتعلمين يوميا طيلة الأسبوع الخامس  من المرحلة الرابعة حتى تتم تغطية جميع متعلمي القسم.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فصل جهاز الحاسوب عن المسلاط  استعدادا للتمرير الفردي لوضعية التحدث؛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عرض وضعية التحدث الواردة ضمن الشرائح؛ يجتاز كل متعلم الوضعية المقترحة. 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4. يقرأ الأستاذ(ة)  الوضعية على المتعلم(ة). يتأكد من فهمه للتعليمة ثم  ينصت لجوابه  في حدود دقيقة، ويدون النتيجة على البطاقة  الخاصة بتفريغ النتائج، بناء على معايير التحكم الواردة في شريحة التنقيط؛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5. يمنح المتعلم(ة) 30 ثانية لترتيب أفكاره قبل البدء في التحدث؛</a:t>
            </a:r>
          </a:p>
          <a:p>
            <a:pPr marL="269875" marR="0" lvl="0" indent="-269875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التحدث وفق سلم تنقيط على 10.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7. يتم تسجيل النتيجة  الخاصة بكل متعلم في شبكة التفريغ فور انتهاء التحدث وفق معايير التصحيح؛،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ملاحظة : إذا كان المتعلم(ة)  مسترسلا في الإنتاج لا بأس من تجاوز المدة المخصصة له بقليل.</a:t>
            </a:r>
          </a:p>
        </p:txBody>
      </p:sp>
    </p:spTree>
    <p:extLst>
      <p:ext uri="{BB962C8B-B14F-4D97-AF65-F5344CB8AC3E}">
        <p14:creationId xmlns:p14="http://schemas.microsoft.com/office/powerpoint/2010/main" val="2970029554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A593-F3DC-B928-F973-24B73F16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CCDF10-CA63-F8AD-750E-A85F9E5A1935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3D1F37FE-F165-FE84-965B-FB406EE8CA20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A6A06E1-869F-89A3-294A-9E59C07591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943059"/>
              </p:ext>
            </p:extLst>
          </p:nvPr>
        </p:nvGraphicFramePr>
        <p:xfrm>
          <a:off x="740832" y="1898755"/>
          <a:ext cx="7791493" cy="4352461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242853">
                  <a:extLst>
                    <a:ext uri="{9D8B030D-6E8A-4147-A177-3AD203B41FA5}">
                      <a16:colId xmlns:a16="http://schemas.microsoft.com/office/drawing/2014/main" val="4209966833"/>
                    </a:ext>
                  </a:extLst>
                </a:gridCol>
                <a:gridCol w="1059316">
                  <a:extLst>
                    <a:ext uri="{9D8B030D-6E8A-4147-A177-3AD203B41FA5}">
                      <a16:colId xmlns:a16="http://schemas.microsoft.com/office/drawing/2014/main" val="3038388749"/>
                    </a:ext>
                  </a:extLst>
                </a:gridCol>
                <a:gridCol w="2098857">
                  <a:extLst>
                    <a:ext uri="{9D8B030D-6E8A-4147-A177-3AD203B41FA5}">
                      <a16:colId xmlns:a16="http://schemas.microsoft.com/office/drawing/2014/main" val="3991547100"/>
                    </a:ext>
                  </a:extLst>
                </a:gridCol>
                <a:gridCol w="2390467">
                  <a:extLst>
                    <a:ext uri="{9D8B030D-6E8A-4147-A177-3AD203B41FA5}">
                      <a16:colId xmlns:a16="http://schemas.microsoft.com/office/drawing/2014/main" val="3605873352"/>
                    </a:ext>
                  </a:extLst>
                </a:gridCol>
              </a:tblGrid>
              <a:tr h="29849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 dirty="0">
                          <a:effectLst/>
                        </a:rPr>
                        <a:t>الكفاية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رقم الوضعية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 dirty="0">
                          <a:effectLst/>
                        </a:rPr>
                        <a:t>المعايير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التنقيط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3153920019"/>
                  </a:ext>
                </a:extLst>
              </a:tr>
              <a:tr h="14955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200" dirty="0">
                          <a:effectLst/>
                        </a:rPr>
                        <a:t>PO2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 قدم معلومات مناسبة حول الموضوع (ذكر موقعا – حدد ميزة – ذكر شعورا )  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 - وظف جملا تامة</a:t>
                      </a:r>
                      <a:endParaRPr lang="fr-FR" sz="1400" dirty="0"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أقل </a:t>
                      </a:r>
                      <a:r>
                        <a:rPr lang="ar-MA" sz="1400" b="1" dirty="0">
                          <a:effectLst/>
                        </a:rPr>
                        <a:t>4 أخطاء</a:t>
                      </a:r>
                      <a:endParaRPr lang="fr-FR" sz="12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ن (2ن عن كل معلومة سليمة في حدود 3معلومات)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ar-M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 ن (1ن في حال ارتكب أكثر من 4 أخطاء) 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2279131727"/>
                  </a:ext>
                </a:extLst>
              </a:tr>
              <a:tr h="432000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المجموع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ar-MA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fr-FR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89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030743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902ED-661F-DD68-153D-F83A9A57C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F5E44DE-4B1C-1EF2-1580-D22961EB51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68BDB802-C208-5B7B-9D0E-7B7296924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C40E6E-BE7C-B05E-D23A-22ED19528423}"/>
              </a:ext>
            </a:extLst>
          </p:cNvPr>
          <p:cNvSpPr>
            <a:spLocks/>
          </p:cNvSpPr>
          <p:nvPr/>
        </p:nvSpPr>
        <p:spPr>
          <a:xfrm>
            <a:off x="3647209" y="162206"/>
            <a:ext cx="1987655" cy="2430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التحدث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itre 4">
            <a:extLst>
              <a:ext uri="{FF2B5EF4-FFF2-40B4-BE49-F238E27FC236}">
                <a16:creationId xmlns:a16="http://schemas.microsoft.com/office/drawing/2014/main" id="{D3920EBE-3D52-A21B-DFA9-5B3B2C9070FD}"/>
              </a:ext>
            </a:extLst>
          </p:cNvPr>
          <p:cNvSpPr txBox="1">
            <a:spLocks/>
          </p:cNvSpPr>
          <p:nvPr/>
        </p:nvSpPr>
        <p:spPr>
          <a:xfrm>
            <a:off x="319087" y="765923"/>
            <a:ext cx="7226023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5740D36-659A-9449-85CA-792E3EC47690}"/>
              </a:ext>
            </a:extLst>
          </p:cNvPr>
          <p:cNvSpPr txBox="1"/>
          <p:nvPr/>
        </p:nvSpPr>
        <p:spPr>
          <a:xfrm>
            <a:off x="299286" y="877334"/>
            <a:ext cx="72656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تحدث عن الموضوع التالي المرتبط باستعمال الانترنت مستعملا جملا تامة مناسبة للوضعية.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A71E10F-4E69-0B09-74E7-D58261374CF8}"/>
              </a:ext>
            </a:extLst>
          </p:cNvPr>
          <p:cNvGrpSpPr/>
          <p:nvPr/>
        </p:nvGrpSpPr>
        <p:grpSpPr>
          <a:xfrm>
            <a:off x="481229" y="1925205"/>
            <a:ext cx="8181541" cy="4438273"/>
            <a:chOff x="481229" y="1925205"/>
            <a:chExt cx="8181541" cy="4438273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A7E000F-E0A1-3D2F-6D17-AC30AB4C3C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1229" y="1925205"/>
              <a:ext cx="8181541" cy="4438273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5446E2A6-E308-88EA-E574-32C2B57484B0}"/>
                </a:ext>
              </a:extLst>
            </p:cNvPr>
            <p:cNvSpPr/>
            <p:nvPr/>
          </p:nvSpPr>
          <p:spPr>
            <a:xfrm>
              <a:off x="6797040" y="2479040"/>
              <a:ext cx="264160" cy="2133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7697846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21748</TotalTime>
  <Words>2381</Words>
  <Application>Microsoft Office PowerPoint</Application>
  <PresentationFormat>Affichage à l'écran (4:3)</PresentationFormat>
  <Paragraphs>435</Paragraphs>
  <Slides>70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70</vt:i4>
      </vt:variant>
    </vt:vector>
  </HeadingPairs>
  <TitlesOfParts>
    <vt:vector size="97" baseType="lpstr">
      <vt:lpstr>Air Strip Arabic</vt:lpstr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Noto Sans Symbols</vt:lpstr>
      <vt:lpstr>Wingdings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6_Env-Enseignant</vt:lpstr>
      <vt:lpstr>1_01- نشاط اعتيادي</vt:lpstr>
      <vt:lpstr>3_Thème Office</vt:lpstr>
      <vt:lpstr>2_Env-Enseignant</vt:lpstr>
      <vt:lpstr>2_01- نشاط اعتيادي</vt:lpstr>
      <vt:lpstr>3_01- نشاط اعتيادي</vt:lpstr>
      <vt:lpstr>Présentation PowerPoint</vt:lpstr>
      <vt:lpstr>Présentation PowerPoint</vt:lpstr>
      <vt:lpstr>تنظيم حصص الأسبوع الخامس</vt:lpstr>
      <vt:lpstr>هيكلة حصة اليوم</vt:lpstr>
      <vt:lpstr>Présentation PowerPoint</vt:lpstr>
      <vt:lpstr>عند نهاية الحصة</vt:lpstr>
      <vt:lpstr>  افتتاح الحصة</vt:lpstr>
      <vt:lpstr>مرحبا بكم ، سنبدأ  حصة اللغة العربية.</vt:lpstr>
      <vt:lpstr>قبل أن نبدأ حصة اليوم، سنتذكر السلوكيات التي تعلمناها. ما الذي يرمز له كل مشهد ؟</vt:lpstr>
      <vt:lpstr>ضعوا اللوحة والكراسة في القمطر</vt:lpstr>
      <vt:lpstr>ستتدربون اليوم على شكل جمل. خذوا ألواحكم</vt:lpstr>
      <vt:lpstr>اضبطوا الجملة التالية بالشكل التام كما في المثال</vt:lpstr>
      <vt:lpstr>صححوا -يضغط الأستاذ على زر جهاز التحكم لتظهر الإجابة </vt:lpstr>
      <vt:lpstr>جملة أخرى</vt:lpstr>
      <vt:lpstr>صححوا -يضغط الأستاذ على زر جهاز التحكم لتظهر الإجابة </vt:lpstr>
      <vt:lpstr>تراكيب</vt:lpstr>
      <vt:lpstr>سنواصل تدربنا في هذه الحصة على تمييز المفعول به ضميرا متصلا و توظيف النواسخ الفعلية في جمل.</vt:lpstr>
      <vt:lpstr>من يذكرنا بقاعدة تحديد المفعول به ضميرا متصلا؟</vt:lpstr>
      <vt:lpstr>أحسنتم . من يقرأ؟</vt:lpstr>
      <vt:lpstr>من يذكرنا بخصوصيات المفعول به ضميرا متصلا؟</vt:lpstr>
      <vt:lpstr>أحسنتم . من يقرأ؟</vt:lpstr>
      <vt:lpstr>خذوا ألواحكم</vt:lpstr>
      <vt:lpstr>أعيدوا كتابة الجلمة التالي مع تحويل المفعول به الظاهر إلى مفعول به ضمير متصل.</vt:lpstr>
      <vt:lpstr>ارفعوا ألواحكم. من يشرح لنا كيف وجد الإجابة؟ لِماذا اخترتم هذا الضمير - لا يعرض الأستاذ الإجابة إلا من بعد تقديم التغذية الراجعة المناسبة للمتعلمين.</vt:lpstr>
      <vt:lpstr>جملة أخرى</vt:lpstr>
      <vt:lpstr>ارفعوا ألواحكم. من يشرح لنا كيف وجد الإجابة؟ لِماذا اخترتم هذا الضمير - لا يعرض الأستاذ الإجابة إلا من بعد تقديم التغذية الراجعة المناسبة للمتعلمين.</vt:lpstr>
      <vt:lpstr>جملة أخرى</vt:lpstr>
      <vt:lpstr>ارفعوا ألواحكم. من يشرح لنا كيف وجد الإجابة؟ لِماذا اخترتم هذا الضمير - لا يعرض الأستاذ الإجابة إلا من بعد تقديم التغذية الراجعة المناسبة للمتعلمين.</vt:lpstr>
      <vt:lpstr>أحسنتم . الآن خذوا كراساتكم على الصفحة رقم 118 . ثم أجيبوا عن السؤال التالي:</vt:lpstr>
      <vt:lpstr>أستخرج من النص جملتين فعليتين، تتضمن الأولى مفعولا به ظاهرا،و الثانية مفعولا به ضميرا.</vt:lpstr>
      <vt:lpstr>انتبهوا للتصحيح. من يتقاسم معنا الجملة الفعلية المتضمنة لمفعول به ظاهر ؟ -يناقش الأستاذ إجابات المتعلمين ويقدم التغذية الراجعة المناسبة.</vt:lpstr>
      <vt:lpstr>انتبهوا للتصحيح. من يتقاسم معنا الجملة الفعلية المتضمنة لمفعول به ضمير متصل ؟ -يناقش الأستاذ إجابات المتعلمين ويقدم التغذية الراجعة المناسبة.</vt:lpstr>
      <vt:lpstr>أحسنتم. الآن  من يذكرنا بالتغييرات التي تحدث للجملة الاسمية بعد  أن تدخل عليها النواسخ الفعلية: كان-ظل-صار-ليس؟</vt:lpstr>
      <vt:lpstr>أحسنتم من يقرأ؟ -يضغط الأستاذ على زر جهاز التحكم لتظهر العناصر تباعا.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أحسنتم . الآن خذوا كراساتكم على الصفحة رقم 118 . ثم أجيبوا عن السؤال التالي:</vt:lpstr>
      <vt:lpstr>أملأ الفراغ بالناسخ الفعلي المناسب : (كان – أصبح – ليس)</vt:lpstr>
      <vt:lpstr>انتبهوا للتصحيح. من يصحح الجملة الأولى؟ -يناقش الأستاذ إجابات المتعلمين ويقدم التغذية الراجعة المناسبة.</vt:lpstr>
      <vt:lpstr>انتبهوا للتصحيح. من يصحح الجملة الثانية؟ -يناقش الأستاذ إجابات المتعلمين ويقدم التغذية الراجعة المناسبة.</vt:lpstr>
      <vt:lpstr>انتبهوا للتصحيح. من يصحح الجملة الثالثة؟ -يناقش الأستاذ إجابات المتعلمين ويقدم التغذية الراجعة المناسبة.</vt:lpstr>
      <vt:lpstr>Présentation PowerPoint</vt:lpstr>
      <vt:lpstr>سنواصل تدربنا في هذه الحصة على كتابة نص تفسيري</vt:lpstr>
      <vt:lpstr>من يذكرنا بخطوات كتابة نص تفسيري؟</vt:lpstr>
      <vt:lpstr>أحسنتم . من يقرأ؟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اختتام الحصة </vt:lpstr>
      <vt:lpstr>ماذا تعلمتم في هذه الحصة؟</vt:lpstr>
      <vt:lpstr> أجيبوا عن التمرين التالي في منازلكم</vt:lpstr>
      <vt:lpstr>إلى اللقاء في الحصة المقبلة.</vt:lpstr>
      <vt:lpstr>Présentation PowerPoint</vt:lpstr>
      <vt:lpstr>Présentation PowerPoint</vt:lpstr>
      <vt:lpstr>Présentation PowerPoint</vt:lpstr>
      <vt:lpstr>دليل التمرير- مهارة الإنتاج الشفهي-</vt:lpstr>
      <vt:lpstr>Présentation PowerPoint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252</cp:revision>
  <dcterms:created xsi:type="dcterms:W3CDTF">2023-09-20T21:35:22Z</dcterms:created>
  <dcterms:modified xsi:type="dcterms:W3CDTF">2026-04-24T07:53:41Z</dcterms:modified>
</cp:coreProperties>
</file>