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0.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11.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1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3.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theme/theme14.xml" ContentType="application/vnd.openxmlformats-officedocument.theme+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 id="2147483877" r:id="rId11"/>
    <p:sldMasterId id="2147483901" r:id="rId12"/>
    <p:sldMasterId id="2147483923" r:id="rId13"/>
    <p:sldMasterId id="2147483938" r:id="rId14"/>
    <p:sldMasterId id="2147483953" r:id="rId15"/>
  </p:sldMasterIdLst>
  <p:notesMasterIdLst>
    <p:notesMasterId r:id="rId79"/>
  </p:notesMasterIdLst>
  <p:sldIdLst>
    <p:sldId id="2147482753" r:id="rId16"/>
    <p:sldId id="2147482604" r:id="rId17"/>
    <p:sldId id="2147482757" r:id="rId18"/>
    <p:sldId id="2147482697" r:id="rId19"/>
    <p:sldId id="2147482880" r:id="rId20"/>
    <p:sldId id="2147482618" r:id="rId21"/>
    <p:sldId id="2147482691" r:id="rId22"/>
    <p:sldId id="2147482463" r:id="rId23"/>
    <p:sldId id="2147482725" r:id="rId24"/>
    <p:sldId id="2147482464" r:id="rId25"/>
    <p:sldId id="2147482474" r:id="rId26"/>
    <p:sldId id="2147482781" r:id="rId27"/>
    <p:sldId id="2147482758" r:id="rId28"/>
    <p:sldId id="2147482779" r:id="rId29"/>
    <p:sldId id="2147482706" r:id="rId30"/>
    <p:sldId id="2147482782" r:id="rId31"/>
    <p:sldId id="2147482783" r:id="rId32"/>
    <p:sldId id="2147482742" r:id="rId33"/>
    <p:sldId id="2147482802" r:id="rId34"/>
    <p:sldId id="2147482884" r:id="rId35"/>
    <p:sldId id="2147482815" r:id="rId36"/>
    <p:sldId id="2147482885" r:id="rId37"/>
    <p:sldId id="2147482886" r:id="rId38"/>
    <p:sldId id="2147482887" r:id="rId39"/>
    <p:sldId id="2147482888" r:id="rId40"/>
    <p:sldId id="2147482889" r:id="rId41"/>
    <p:sldId id="2147482890" r:id="rId42"/>
    <p:sldId id="2147482891" r:id="rId43"/>
    <p:sldId id="2147482892" r:id="rId44"/>
    <p:sldId id="2147482893" r:id="rId45"/>
    <p:sldId id="2147482894" r:id="rId46"/>
    <p:sldId id="2147482895" r:id="rId47"/>
    <p:sldId id="2147482898" r:id="rId48"/>
    <p:sldId id="2147482896" r:id="rId49"/>
    <p:sldId id="2147482897" r:id="rId50"/>
    <p:sldId id="2147482899" r:id="rId51"/>
    <p:sldId id="2147482900" r:id="rId52"/>
    <p:sldId id="2147482901" r:id="rId53"/>
    <p:sldId id="2147482902" r:id="rId54"/>
    <p:sldId id="2147482903" r:id="rId55"/>
    <p:sldId id="2147482904" r:id="rId56"/>
    <p:sldId id="2147482905" r:id="rId57"/>
    <p:sldId id="2147482906" r:id="rId58"/>
    <p:sldId id="2147482907" r:id="rId59"/>
    <p:sldId id="2147482705" r:id="rId60"/>
    <p:sldId id="2147482498" r:id="rId61"/>
    <p:sldId id="2147482795" r:id="rId62"/>
    <p:sldId id="2147482796" r:id="rId63"/>
    <p:sldId id="2147482837" r:id="rId64"/>
    <p:sldId id="2147482838" r:id="rId65"/>
    <p:sldId id="2147482794" r:id="rId66"/>
    <p:sldId id="2147482800" r:id="rId67"/>
    <p:sldId id="2147482801" r:id="rId68"/>
    <p:sldId id="2147482908" r:id="rId69"/>
    <p:sldId id="2147482616" r:id="rId70"/>
    <p:sldId id="2147482598" r:id="rId71"/>
    <p:sldId id="2147482756" r:id="rId72"/>
    <p:sldId id="2147482634" r:id="rId73"/>
    <p:sldId id="2147482847" r:id="rId74"/>
    <p:sldId id="2147482881" r:id="rId75"/>
    <p:sldId id="2147482854" r:id="rId76"/>
    <p:sldId id="2147482883" r:id="rId77"/>
    <p:sldId id="2147482877" r:id="rId7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8DA8"/>
    <a:srgbClr val="959BB3"/>
    <a:srgbClr val="989EB5"/>
    <a:srgbClr val="5E668D"/>
    <a:srgbClr val="9299B1"/>
    <a:srgbClr val="A1A7BC"/>
    <a:srgbClr val="565F88"/>
    <a:srgbClr val="939BB2"/>
    <a:srgbClr val="424D7C"/>
    <a:srgbClr val="7FB9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1670" y="77"/>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theme" Target="theme/theme1.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19/04/2026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jpeg"/><Relationship Id="rId1" Type="http://schemas.openxmlformats.org/officeDocument/2006/relationships/slideMaster" Target="../slideMasters/slideMaster10.xml"/><Relationship Id="rId5" Type="http://schemas.microsoft.com/office/2007/relationships/hdphoto" Target="../media/hdphoto6.wdp"/><Relationship Id="rId4" Type="http://schemas.openxmlformats.org/officeDocument/2006/relationships/image" Target="../media/image31.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 Id="rId4" Type="http://schemas.openxmlformats.org/officeDocument/2006/relationships/image" Target="../media/image5.png"/></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5.xml"/><Relationship Id="rId4" Type="http://schemas.openxmlformats.org/officeDocument/2006/relationships/image" Target="../media/image5.png"/></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19/04/2026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19/04/2026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19/04/2026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19/04/2026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19/04/2026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0810499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16849765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6957273"/>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422553007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19062804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33893762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صرف و تحويل</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431842387"/>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288946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79137100"/>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858629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206135663"/>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7233735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93856478"/>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8231856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49787"/>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436121" y="3058690"/>
            <a:ext cx="990976"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قراءة</a:t>
            </a:r>
            <a:endParaRPr kumimoji="0" lang="f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772477" y="4307506"/>
            <a:ext cx="1654620"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صرف و تحويل</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598279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6386205"/>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Large Vidé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421748"/>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6024036"/>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1281245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3502753"/>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925663"/>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9143560"/>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4113117"/>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8597778"/>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67779485"/>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64460925"/>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0695324"/>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14788235"/>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5493730"/>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79161701"/>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970775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9631192"/>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9204404"/>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60465968"/>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436416"/>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67165009"/>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4265603"/>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10_Disposition personnalisée">
  <p:cSld name="10_Disposition personnalisé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93"/>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Autofit/>
          </a:bodyPr>
          <a:lstStyle>
            <a:lvl1pPr marR="0" lvl="0" algn="ctr" rtl="1">
              <a:lnSpc>
                <a:spcPct val="90000"/>
              </a:lnSpc>
              <a:spcBef>
                <a:spcPts val="0"/>
              </a:spcBef>
              <a:spcAft>
                <a:spcPts val="0"/>
              </a:spcAft>
              <a:buClr>
                <a:srgbClr val="565F88"/>
              </a:buClr>
              <a:buSzPts val="3600"/>
              <a:buFont typeface="Arial"/>
              <a:buNone/>
              <a:defRPr sz="3600" b="1" i="0" u="none" strike="noStrike" cap="none">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2545321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144914813"/>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23011868"/>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0841576"/>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0981134"/>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39269136"/>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344787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1141604"/>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15259531"/>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87168304"/>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0339206"/>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806950158"/>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6075789"/>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55741068"/>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56227512"/>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06754685"/>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8898590"/>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2186467"/>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671307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5230756"/>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765725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4151977"/>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25260403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6666419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70054895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3587741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594499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2429678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51357864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01952732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1600288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84452573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73228872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8056922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1875424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254849163"/>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772783055"/>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312519583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283916132"/>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6592761"/>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652229530"/>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987932593"/>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ea typeface="+mn-ea"/>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 استماع وتحدث</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333122588"/>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1795413964"/>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09813540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04677770"/>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32893790"/>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61303943"/>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71355474"/>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763460599"/>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858225277"/>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92384630"/>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45229798"/>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99188188"/>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06635151"/>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498203789"/>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09254474"/>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72190920"/>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291406589"/>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06542324"/>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00656342"/>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753795887"/>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53884878"/>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11046766"/>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90857932"/>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47693641"/>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197044553"/>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97203713"/>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69665745"/>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03213369"/>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42450483"/>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7158773"/>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65536429"/>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85253575"/>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1442015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29.jpeg"/><Relationship Id="rId2" Type="http://schemas.openxmlformats.org/officeDocument/2006/relationships/slideLayout" Target="../slideLayouts/slideLayout178.xml"/><Relationship Id="rId16" Type="http://schemas.openxmlformats.org/officeDocument/2006/relationships/theme" Target="../theme/theme10.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18" Type="http://schemas.openxmlformats.org/officeDocument/2006/relationships/slideLayout" Target="../slideLayouts/slideLayout209.xml"/><Relationship Id="rId3" Type="http://schemas.openxmlformats.org/officeDocument/2006/relationships/slideLayout" Target="../slideLayouts/slideLayout194.xml"/><Relationship Id="rId21" Type="http://schemas.openxmlformats.org/officeDocument/2006/relationships/slideLayout" Target="../slideLayouts/slideLayout212.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17" Type="http://schemas.openxmlformats.org/officeDocument/2006/relationships/slideLayout" Target="../slideLayouts/slideLayout208.xml"/><Relationship Id="rId25" Type="http://schemas.openxmlformats.org/officeDocument/2006/relationships/image" Target="../media/image32.jpg"/><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0" Type="http://schemas.openxmlformats.org/officeDocument/2006/relationships/slideLayout" Target="../slideLayouts/slideLayout211.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24" Type="http://schemas.openxmlformats.org/officeDocument/2006/relationships/theme" Target="../theme/theme11.xml"/><Relationship Id="rId5" Type="http://schemas.openxmlformats.org/officeDocument/2006/relationships/slideLayout" Target="../slideLayouts/slideLayout196.xml"/><Relationship Id="rId15" Type="http://schemas.openxmlformats.org/officeDocument/2006/relationships/slideLayout" Target="../slideLayouts/slideLayout206.xml"/><Relationship Id="rId23" Type="http://schemas.openxmlformats.org/officeDocument/2006/relationships/slideLayout" Target="../slideLayouts/slideLayout214.xml"/><Relationship Id="rId10" Type="http://schemas.openxmlformats.org/officeDocument/2006/relationships/slideLayout" Target="../slideLayouts/slideLayout201.xml"/><Relationship Id="rId19" Type="http://schemas.openxmlformats.org/officeDocument/2006/relationships/slideLayout" Target="../slideLayouts/slideLayout210.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slideLayout" Target="../slideLayouts/slideLayout21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22.xml"/><Relationship Id="rId13" Type="http://schemas.openxmlformats.org/officeDocument/2006/relationships/slideLayout" Target="../slideLayouts/slideLayout227.xml"/><Relationship Id="rId18" Type="http://schemas.openxmlformats.org/officeDocument/2006/relationships/slideLayout" Target="../slideLayouts/slideLayout232.xml"/><Relationship Id="rId3" Type="http://schemas.openxmlformats.org/officeDocument/2006/relationships/slideLayout" Target="../slideLayouts/slideLayout217.xml"/><Relationship Id="rId21" Type="http://schemas.openxmlformats.org/officeDocument/2006/relationships/slideLayout" Target="../slideLayouts/slideLayout235.xml"/><Relationship Id="rId7" Type="http://schemas.openxmlformats.org/officeDocument/2006/relationships/slideLayout" Target="../slideLayouts/slideLayout221.xml"/><Relationship Id="rId12" Type="http://schemas.openxmlformats.org/officeDocument/2006/relationships/slideLayout" Target="../slideLayouts/slideLayout226.xml"/><Relationship Id="rId17" Type="http://schemas.openxmlformats.org/officeDocument/2006/relationships/slideLayout" Target="../slideLayouts/slideLayout231.xml"/><Relationship Id="rId2" Type="http://schemas.openxmlformats.org/officeDocument/2006/relationships/slideLayout" Target="../slideLayouts/slideLayout216.xml"/><Relationship Id="rId16" Type="http://schemas.openxmlformats.org/officeDocument/2006/relationships/slideLayout" Target="../slideLayouts/slideLayout230.xml"/><Relationship Id="rId20" Type="http://schemas.openxmlformats.org/officeDocument/2006/relationships/slideLayout" Target="../slideLayouts/slideLayout234.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5" Type="http://schemas.openxmlformats.org/officeDocument/2006/relationships/slideLayout" Target="../slideLayouts/slideLayout219.xml"/><Relationship Id="rId15" Type="http://schemas.openxmlformats.org/officeDocument/2006/relationships/slideLayout" Target="../slideLayouts/slideLayout229.xml"/><Relationship Id="rId23" Type="http://schemas.openxmlformats.org/officeDocument/2006/relationships/image" Target="../media/image2.bin"/><Relationship Id="rId10" Type="http://schemas.openxmlformats.org/officeDocument/2006/relationships/slideLayout" Target="../slideLayouts/slideLayout224.xml"/><Relationship Id="rId19" Type="http://schemas.openxmlformats.org/officeDocument/2006/relationships/slideLayout" Target="../slideLayouts/slideLayout233.xml"/><Relationship Id="rId4" Type="http://schemas.openxmlformats.org/officeDocument/2006/relationships/slideLayout" Target="../slideLayouts/slideLayout218.xml"/><Relationship Id="rId9" Type="http://schemas.openxmlformats.org/officeDocument/2006/relationships/slideLayout" Target="../slideLayouts/slideLayout223.xml"/><Relationship Id="rId14" Type="http://schemas.openxmlformats.org/officeDocument/2006/relationships/slideLayout" Target="../slideLayouts/slideLayout228.xml"/><Relationship Id="rId22"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slideLayout" Target="../slideLayouts/slideLayout248.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5" Type="http://schemas.openxmlformats.org/officeDocument/2006/relationships/theme" Target="../theme/theme13.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 Id="rId14" Type="http://schemas.openxmlformats.org/officeDocument/2006/relationships/slideLayout" Target="../slideLayouts/slideLayout24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slideLayout" Target="../slideLayouts/slideLayout262.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2" Type="http://schemas.openxmlformats.org/officeDocument/2006/relationships/slideLayout" Target="../slideLayouts/slideLayout251.xml"/><Relationship Id="rId16" Type="http://schemas.openxmlformats.org/officeDocument/2006/relationships/image" Target="../media/image21.jpg"/><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5" Type="http://schemas.openxmlformats.org/officeDocument/2006/relationships/theme" Target="../theme/theme14.xml"/><Relationship Id="rId10" Type="http://schemas.openxmlformats.org/officeDocument/2006/relationships/slideLayout" Target="../slideLayouts/slideLayout259.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slideLayout" Target="../slideLayouts/slideLayout26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71.xml"/><Relationship Id="rId13" Type="http://schemas.openxmlformats.org/officeDocument/2006/relationships/slideLayout" Target="../slideLayouts/slideLayout276.xml"/><Relationship Id="rId18" Type="http://schemas.openxmlformats.org/officeDocument/2006/relationships/slideLayout" Target="../slideLayouts/slideLayout281.xml"/><Relationship Id="rId26" Type="http://schemas.openxmlformats.org/officeDocument/2006/relationships/theme" Target="../theme/theme15.xml"/><Relationship Id="rId3" Type="http://schemas.openxmlformats.org/officeDocument/2006/relationships/slideLayout" Target="../slideLayouts/slideLayout266.xml"/><Relationship Id="rId21" Type="http://schemas.openxmlformats.org/officeDocument/2006/relationships/slideLayout" Target="../slideLayouts/slideLayout284.xml"/><Relationship Id="rId7" Type="http://schemas.openxmlformats.org/officeDocument/2006/relationships/slideLayout" Target="../slideLayouts/slideLayout270.xml"/><Relationship Id="rId12" Type="http://schemas.openxmlformats.org/officeDocument/2006/relationships/slideLayout" Target="../slideLayouts/slideLayout275.xml"/><Relationship Id="rId17" Type="http://schemas.openxmlformats.org/officeDocument/2006/relationships/slideLayout" Target="../slideLayouts/slideLayout280.xml"/><Relationship Id="rId25" Type="http://schemas.openxmlformats.org/officeDocument/2006/relationships/slideLayout" Target="../slideLayouts/slideLayout288.xml"/><Relationship Id="rId2" Type="http://schemas.openxmlformats.org/officeDocument/2006/relationships/slideLayout" Target="../slideLayouts/slideLayout265.xml"/><Relationship Id="rId16" Type="http://schemas.openxmlformats.org/officeDocument/2006/relationships/slideLayout" Target="../slideLayouts/slideLayout279.xml"/><Relationship Id="rId20" Type="http://schemas.openxmlformats.org/officeDocument/2006/relationships/slideLayout" Target="../slideLayouts/slideLayout283.xml"/><Relationship Id="rId1" Type="http://schemas.openxmlformats.org/officeDocument/2006/relationships/slideLayout" Target="../slideLayouts/slideLayout264.xml"/><Relationship Id="rId6" Type="http://schemas.openxmlformats.org/officeDocument/2006/relationships/slideLayout" Target="../slideLayouts/slideLayout269.xml"/><Relationship Id="rId11" Type="http://schemas.openxmlformats.org/officeDocument/2006/relationships/slideLayout" Target="../slideLayouts/slideLayout274.xml"/><Relationship Id="rId24" Type="http://schemas.openxmlformats.org/officeDocument/2006/relationships/slideLayout" Target="../slideLayouts/slideLayout287.xml"/><Relationship Id="rId5" Type="http://schemas.openxmlformats.org/officeDocument/2006/relationships/slideLayout" Target="../slideLayouts/slideLayout268.xml"/><Relationship Id="rId15" Type="http://schemas.openxmlformats.org/officeDocument/2006/relationships/slideLayout" Target="../slideLayouts/slideLayout278.xml"/><Relationship Id="rId23" Type="http://schemas.openxmlformats.org/officeDocument/2006/relationships/slideLayout" Target="../slideLayouts/slideLayout286.xml"/><Relationship Id="rId10" Type="http://schemas.openxmlformats.org/officeDocument/2006/relationships/slideLayout" Target="../slideLayouts/slideLayout273.xml"/><Relationship Id="rId19" Type="http://schemas.openxmlformats.org/officeDocument/2006/relationships/slideLayout" Target="../slideLayouts/slideLayout282.xml"/><Relationship Id="rId4" Type="http://schemas.openxmlformats.org/officeDocument/2006/relationships/slideLayout" Target="../slideLayouts/slideLayout267.xml"/><Relationship Id="rId9" Type="http://schemas.openxmlformats.org/officeDocument/2006/relationships/slideLayout" Target="../slideLayouts/slideLayout272.xml"/><Relationship Id="rId14" Type="http://schemas.openxmlformats.org/officeDocument/2006/relationships/slideLayout" Target="../slideLayouts/slideLayout277.xml"/><Relationship Id="rId22" Type="http://schemas.openxmlformats.org/officeDocument/2006/relationships/slideLayout" Target="../slideLayouts/slideLayout285.xml"/><Relationship Id="rId27" Type="http://schemas.openxmlformats.org/officeDocument/2006/relationships/image" Target="../media/image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238005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05185667"/>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 id="2147483898" r:id="rId21"/>
    <p:sldLayoutId id="2147483899" r:id="rId22"/>
    <p:sldLayoutId id="2147483900"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61015566"/>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19/04/2026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33514504"/>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2025522"/>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16189731"/>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3969" r:id="rId16"/>
    <p:sldLayoutId id="2147483970" r:id="rId17"/>
    <p:sldLayoutId id="2147483971" r:id="rId18"/>
    <p:sldLayoutId id="2147483972" r:id="rId19"/>
    <p:sldLayoutId id="2147483973" r:id="rId20"/>
    <p:sldLayoutId id="2147483974" r:id="rId21"/>
    <p:sldLayoutId id="2147483975" r:id="rId22"/>
    <p:sldLayoutId id="2147483976" r:id="rId23"/>
    <p:sldLayoutId id="2147483977" r:id="rId24"/>
    <p:sldLayoutId id="2147483978" r:id="rId25"/>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gif"/><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image" Target="../media/image41.gif"/><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2.xml"/></Relationships>
</file>

<file path=ppt/slides/_rels/slide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png"/><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9.jp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40.xml"/><Relationship Id="rId6" Type="http://schemas.openxmlformats.org/officeDocument/2006/relationships/image" Target="../media/image51.png"/><Relationship Id="rId5" Type="http://schemas.openxmlformats.org/officeDocument/2006/relationships/image" Target="../media/image47.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image" Target="../media/image38.png"/><Relationship Id="rId1" Type="http://schemas.openxmlformats.org/officeDocument/2006/relationships/slideLayout" Target="../slideLayouts/slideLayout40.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47.png"/><Relationship Id="rId9" Type="http://schemas.openxmlformats.org/officeDocument/2006/relationships/image" Target="../media/image55.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40.xml"/><Relationship Id="rId7" Type="http://schemas.openxmlformats.org/officeDocument/2006/relationships/image" Target="../media/image4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0.png"/><Relationship Id="rId5" Type="http://schemas.openxmlformats.org/officeDocument/2006/relationships/image" Target="../media/image57.png"/><Relationship Id="rId10" Type="http://schemas.openxmlformats.org/officeDocument/2006/relationships/image" Target="../media/image58.png"/><Relationship Id="rId4" Type="http://schemas.openxmlformats.org/officeDocument/2006/relationships/image" Target="../media/image34.gif"/><Relationship Id="rId9"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8.gif"/><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image" Target="../media/image50.png"/><Relationship Id="rId1" Type="http://schemas.openxmlformats.org/officeDocument/2006/relationships/slideLayout" Target="../slideLayouts/slideLayout193.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2.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47.png"/><Relationship Id="rId7" Type="http://schemas.openxmlformats.org/officeDocument/2006/relationships/image" Target="../media/image63.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47.png"/><Relationship Id="rId7" Type="http://schemas.openxmlformats.org/officeDocument/2006/relationships/image" Target="../media/image63.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47.png"/><Relationship Id="rId7" Type="http://schemas.openxmlformats.org/officeDocument/2006/relationships/image" Target="../media/image63.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50.png"/><Relationship Id="rId7" Type="http://schemas.openxmlformats.org/officeDocument/2006/relationships/image" Target="../media/image65.png"/><Relationship Id="rId2" Type="http://schemas.openxmlformats.org/officeDocument/2006/relationships/image" Target="../media/image39.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1.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61.png"/><Relationship Id="rId5" Type="http://schemas.openxmlformats.org/officeDocument/2006/relationships/image" Target="../media/image52.png"/><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8.gif"/><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50.png"/><Relationship Id="rId7"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 Id="rId9" Type="http://schemas.openxmlformats.org/officeDocument/2006/relationships/image" Target="../media/image70.svg"/></Relationships>
</file>

<file path=ppt/slides/_rels/slide49.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47.png"/><Relationship Id="rId7" Type="http://schemas.openxmlformats.org/officeDocument/2006/relationships/image" Target="../media/image71.png"/><Relationship Id="rId2" Type="http://schemas.openxmlformats.org/officeDocument/2006/relationships/image" Target="../media/image50.png"/><Relationship Id="rId1" Type="http://schemas.openxmlformats.org/officeDocument/2006/relationships/slideLayout" Target="../slideLayouts/slideLayout235.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35.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73.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47.png"/><Relationship Id="rId7" Type="http://schemas.openxmlformats.org/officeDocument/2006/relationships/image" Target="../media/image74.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47.png"/><Relationship Id="rId7" Type="http://schemas.openxmlformats.org/officeDocument/2006/relationships/image" Target="../media/image74.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2.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41.gif"/><Relationship Id="rId1" Type="http://schemas.openxmlformats.org/officeDocument/2006/relationships/slideLayout" Target="../slideLayouts/slideLayout137.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s>
</file>

<file path=ppt/slides/_rels/slide5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22.xml"/><Relationship Id="rId7" Type="http://schemas.openxmlformats.org/officeDocument/2006/relationships/image" Target="../media/image5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50.png"/><Relationship Id="rId4" Type="http://schemas.openxmlformats.org/officeDocument/2006/relationships/image" Target="../media/image77.png"/><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6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8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88.xml"/></Relationships>
</file>

<file path=ppt/slides/_rels/slide6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8.png"/><Relationship Id="rId1" Type="http://schemas.openxmlformats.org/officeDocument/2006/relationships/slideLayout" Target="../slideLayouts/slideLayout2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BE97A718-3E1F-C59C-46FC-2F0988B6EF70}"/>
              </a:ext>
            </a:extLst>
          </p:cNvPr>
          <p:cNvGrpSpPr/>
          <p:nvPr/>
        </p:nvGrpSpPr>
        <p:grpSpPr>
          <a:xfrm>
            <a:off x="20" y="1282"/>
            <a:ext cx="9143980" cy="6856718"/>
            <a:chOff x="20" y="1282"/>
            <a:chExt cx="9143980" cy="6856718"/>
          </a:xfrm>
        </p:grpSpPr>
        <p:pic>
          <p:nvPicPr>
            <p:cNvPr id="4" name="Image 3">
              <a:extLst>
                <a:ext uri="{FF2B5EF4-FFF2-40B4-BE49-F238E27FC236}">
                  <a16:creationId xmlns:a16="http://schemas.microsoft.com/office/drawing/2014/main" id="{6434C610-17AB-8708-80DB-813ED4CB7B04}"/>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
          <p:nvSpPr>
            <p:cNvPr id="5" name="Rectangle : coins arrondis 4">
              <a:extLst>
                <a:ext uri="{FF2B5EF4-FFF2-40B4-BE49-F238E27FC236}">
                  <a16:creationId xmlns:a16="http://schemas.microsoft.com/office/drawing/2014/main" id="{50F08490-B091-CB45-6FD7-333520F5EAEF}"/>
                </a:ext>
              </a:extLst>
            </p:cNvPr>
            <p:cNvSpPr/>
            <p:nvPr/>
          </p:nvSpPr>
          <p:spPr>
            <a:xfrm>
              <a:off x="3283527" y="5163016"/>
              <a:ext cx="1288473" cy="551984"/>
            </a:xfrm>
            <a:prstGeom prst="roundRect">
              <a:avLst>
                <a:gd name="adj" fmla="val 36667"/>
              </a:avLst>
            </a:prstGeom>
            <a:solidFill>
              <a:srgbClr val="FBB32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ar-MA" sz="2800" b="1" i="0" u="none" strike="noStrike" kern="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rPr>
                <a:t>الخامس</a:t>
              </a:r>
              <a:endParaRPr kumimoji="0" lang="fr-FR" sz="1800" b="1" i="0" u="none" strike="noStrike" kern="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902225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الخامس</a:t>
            </a:r>
            <a:endParaRPr lang="fr-MA" dirty="0">
              <a:latin typeface="Microsoft Uighur" panose="02000000000000000000" pitchFamily="2" charset="-78"/>
              <a:cs typeface="Microsoft Uighur" panose="02000000000000000000" pitchFamily="2" charset="-78"/>
            </a:endParaRPr>
          </a:p>
        </p:txBody>
      </p:sp>
      <p:pic>
        <p:nvPicPr>
          <p:cNvPr id="3" name="Google Shape;3502;p4" descr="Une image contenant Rectangle, conception&#10;&#10;Le contenu généré par l’IA peut être incorrect.">
            <a:extLst>
              <a:ext uri="{FF2B5EF4-FFF2-40B4-BE49-F238E27FC236}">
                <a16:creationId xmlns:a16="http://schemas.microsoft.com/office/drawing/2014/main" id="{28D95908-AEBA-D785-54B5-2FD66F44184E}"/>
              </a:ext>
            </a:extLst>
          </p:cNvPr>
          <p:cNvPicPr preferRelativeResize="0"/>
          <p:nvPr/>
        </p:nvPicPr>
        <p:blipFill rotWithShape="1">
          <a:blip r:embed="rId2">
            <a:alphaModFix/>
          </a:blip>
          <a:srcRect/>
          <a:stretch/>
        </p:blipFill>
        <p:spPr>
          <a:xfrm flipH="1">
            <a:off x="557227" y="1816208"/>
            <a:ext cx="3831420" cy="1362012"/>
          </a:xfrm>
          <a:prstGeom prst="rect">
            <a:avLst/>
          </a:prstGeom>
          <a:noFill/>
          <a:ln>
            <a:noFill/>
          </a:ln>
        </p:spPr>
      </p:pic>
      <p:sp>
        <p:nvSpPr>
          <p:cNvPr id="4" name="Google Shape;3503;p4">
            <a:extLst>
              <a:ext uri="{FF2B5EF4-FFF2-40B4-BE49-F238E27FC236}">
                <a16:creationId xmlns:a16="http://schemas.microsoft.com/office/drawing/2014/main" id="{705F89D0-27A2-F51E-F0CB-5EF634C3D07B}"/>
              </a:ext>
            </a:extLst>
          </p:cNvPr>
          <p:cNvSpPr/>
          <p:nvPr/>
        </p:nvSpPr>
        <p:spPr>
          <a:xfrm>
            <a:off x="737650" y="2285385"/>
            <a:ext cx="3420000" cy="792000"/>
          </a:xfrm>
          <a:prstGeom prst="roundRect">
            <a:avLst>
              <a:gd name="adj" fmla="val 16667"/>
            </a:avLst>
          </a:prstGeom>
          <a:noFill/>
          <a:ln>
            <a:noFill/>
          </a:ln>
        </p:spPr>
        <p:txBody>
          <a:bodyPr spcFirstLastPara="1" wrap="square" lIns="91425" tIns="45700" rIns="91425" bIns="45700" anchor="ctr" anchorCtr="0">
            <a:noAutofit/>
          </a:bodyPr>
          <a:lstStyle/>
          <a:p>
            <a:pPr marL="269875" marR="0" lvl="0" indent="-269875" algn="r" rtl="1">
              <a:lnSpc>
                <a:spcPct val="100000"/>
              </a:lnSpc>
              <a:spcBef>
                <a:spcPts val="0"/>
              </a:spcBef>
              <a:spcAft>
                <a:spcPts val="0"/>
              </a:spcAft>
              <a:buClr>
                <a:srgbClr val="424D7B"/>
              </a:buClr>
              <a:buSzPts val="1200"/>
              <a:buFont typeface="Noto Sans Symbols"/>
              <a:buChar char="●"/>
            </a:pP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افتتاح الحصة</a:t>
            </a:r>
            <a:r>
              <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a:t>
            </a:r>
            <a:r>
              <a:rPr lang="ar-MA"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rPr>
              <a:t> </a:t>
            </a:r>
            <a:endParaRPr lang="fr-FR" sz="1600" b="0" i="0" u="none" strike="noStrike" cap="none" dirty="0">
              <a:solidFill>
                <a:srgbClr val="424D7B"/>
              </a:solidFill>
              <a:latin typeface="Microsoft Uighur" panose="02000000000000000000" pitchFamily="2" charset="-78"/>
              <a:ea typeface="Dosis SemiBold"/>
              <a:cs typeface="Microsoft Uighur" panose="02000000000000000000" pitchFamily="2" charset="-78"/>
              <a:sym typeface="Dosis SemiBold"/>
            </a:endParaRPr>
          </a:p>
          <a:p>
            <a:pPr marL="269875" marR="0" lvl="0" indent="-269875" algn="r" rtl="1">
              <a:lnSpc>
                <a:spcPct val="100000"/>
              </a:lnSpc>
              <a:spcBef>
                <a:spcPts val="0"/>
              </a:spcBef>
              <a:spcAft>
                <a:spcPts val="0"/>
              </a:spcAft>
              <a:buClr>
                <a:srgbClr val="424D7B"/>
              </a:buClr>
              <a:buSzPts val="1200"/>
              <a:buFont typeface="Noto Sans Symbols"/>
              <a:buChar char="●"/>
            </a:pPr>
            <a:r>
              <a:rPr lang="ar-MA" sz="1600" dirty="0">
                <a:solidFill>
                  <a:srgbClr val="002060"/>
                </a:solidFill>
                <a:latin typeface="Microsoft Uighur" panose="02000000000000000000" pitchFamily="2" charset="-78"/>
                <a:cs typeface="Microsoft Uighur" panose="02000000000000000000" pitchFamily="2" charset="-78"/>
              </a:rPr>
              <a:t>صرف و تحويل: مراجعة و توليف</a:t>
            </a:r>
          </a:p>
          <a:p>
            <a:pPr marL="269875" marR="0" lvl="0" indent="-269875" algn="r" rtl="1">
              <a:lnSpc>
                <a:spcPct val="100000"/>
              </a:lnSpc>
              <a:spcBef>
                <a:spcPts val="0"/>
              </a:spcBef>
              <a:spcAft>
                <a:spcPts val="0"/>
              </a:spcAft>
              <a:buClr>
                <a:srgbClr val="424D7B"/>
              </a:buClr>
              <a:buSzPts val="1200"/>
              <a:buFont typeface="Noto Sans Symbols"/>
              <a:buChar char="●"/>
            </a:pPr>
            <a:r>
              <a:rPr lang="ar-MA" sz="1600" dirty="0">
                <a:solidFill>
                  <a:srgbClr val="002060"/>
                </a:solidFill>
                <a:latin typeface="Microsoft Uighur" panose="02000000000000000000" pitchFamily="2" charset="-78"/>
                <a:cs typeface="Microsoft Uighur" panose="02000000000000000000" pitchFamily="2" charset="-78"/>
              </a:rPr>
              <a:t>إنتاج كتابي: مراجعة و توليف</a:t>
            </a:r>
            <a:endParaRPr sz="1600" dirty="0">
              <a:solidFill>
                <a:srgbClr val="002060"/>
              </a:solidFill>
              <a:latin typeface="Microsoft Uighur" panose="02000000000000000000" pitchFamily="2" charset="-78"/>
              <a:cs typeface="Microsoft Uighur" panose="02000000000000000000" pitchFamily="2" charset="-78"/>
            </a:endParaRPr>
          </a:p>
        </p:txBody>
      </p:sp>
      <p:sp>
        <p:nvSpPr>
          <p:cNvPr id="5" name="Google Shape;3504;p4">
            <a:extLst>
              <a:ext uri="{FF2B5EF4-FFF2-40B4-BE49-F238E27FC236}">
                <a16:creationId xmlns:a16="http://schemas.microsoft.com/office/drawing/2014/main" id="{0715F051-94A3-C722-CF6B-486BF1A03436}"/>
              </a:ext>
            </a:extLst>
          </p:cNvPr>
          <p:cNvSpPr/>
          <p:nvPr/>
        </p:nvSpPr>
        <p:spPr>
          <a:xfrm>
            <a:off x="2897908" y="1816208"/>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rtl="1"/>
            <a:r>
              <a:rPr lang="ar-MA" sz="2400" b="1" kern="1200" dirty="0">
                <a:solidFill>
                  <a:srgbClr val="474F71"/>
                </a:solidFill>
                <a:latin typeface="Microsoft Uighur" panose="02000000000000000000" pitchFamily="2" charset="-78"/>
                <a:cs typeface="Microsoft Uighur" panose="02000000000000000000" pitchFamily="2" charset="-78"/>
                <a:sym typeface="Dosis ExtraBold"/>
              </a:rPr>
              <a:t>اليوم</a:t>
            </a:r>
            <a:r>
              <a:rPr lang="ar-MA" sz="2400" b="1" kern="1200" dirty="0">
                <a:solidFill>
                  <a:srgbClr val="474F71"/>
                </a:solidFill>
                <a:latin typeface="Microsoft Uighur" panose="02000000000000000000" pitchFamily="2" charset="-78"/>
                <a:cs typeface="Microsoft Uighur" panose="02000000000000000000" pitchFamily="2" charset="-78"/>
              </a:rPr>
              <a:t> </a:t>
            </a:r>
            <a:r>
              <a:rPr lang="fr-FR" sz="2400" b="1" kern="1200" dirty="0">
                <a:solidFill>
                  <a:srgbClr val="474F71"/>
                </a:solidFill>
                <a:latin typeface="Microsoft Uighur" panose="02000000000000000000" pitchFamily="2" charset="-78"/>
                <a:cs typeface="Microsoft Uighur" panose="02000000000000000000" pitchFamily="2" charset="-78"/>
              </a:rPr>
              <a:t>4</a:t>
            </a:r>
            <a:r>
              <a:rPr lang="ar-MA" sz="2400" b="1" kern="1200" dirty="0">
                <a:solidFill>
                  <a:srgbClr val="474F71"/>
                </a:solidFill>
                <a:latin typeface="Microsoft Uighur" panose="02000000000000000000" pitchFamily="2" charset="-78"/>
                <a:cs typeface="Microsoft Uighur" panose="02000000000000000000" pitchFamily="2" charset="-78"/>
              </a:rPr>
              <a:t>- </a:t>
            </a:r>
            <a:endParaRPr sz="2400" b="1" kern="1200" dirty="0">
              <a:solidFill>
                <a:srgbClr val="474F71"/>
              </a:solidFill>
              <a:latin typeface="Microsoft Uighur" panose="02000000000000000000" pitchFamily="2" charset="-78"/>
              <a:cs typeface="Microsoft Uighur" panose="02000000000000000000" pitchFamily="2" charset="-78"/>
            </a:endParaRPr>
          </a:p>
        </p:txBody>
      </p:sp>
      <p:grpSp>
        <p:nvGrpSpPr>
          <p:cNvPr id="9" name="Google Shape;3505;p4">
            <a:extLst>
              <a:ext uri="{FF2B5EF4-FFF2-40B4-BE49-F238E27FC236}">
                <a16:creationId xmlns:a16="http://schemas.microsoft.com/office/drawing/2014/main" id="{7C8FD2DA-891E-1CD9-21A7-E5F3F13B896B}"/>
              </a:ext>
            </a:extLst>
          </p:cNvPr>
          <p:cNvGrpSpPr/>
          <p:nvPr/>
        </p:nvGrpSpPr>
        <p:grpSpPr>
          <a:xfrm flipH="1">
            <a:off x="4735350" y="1886763"/>
            <a:ext cx="3780000" cy="1332000"/>
            <a:chOff x="4735350" y="5023288"/>
            <a:chExt cx="3780000" cy="1332000"/>
          </a:xfrm>
        </p:grpSpPr>
        <p:sp>
          <p:nvSpPr>
            <p:cNvPr id="10" name="Google Shape;3506;p4">
              <a:extLst>
                <a:ext uri="{FF2B5EF4-FFF2-40B4-BE49-F238E27FC236}">
                  <a16:creationId xmlns:a16="http://schemas.microsoft.com/office/drawing/2014/main" id="{0A9882F4-FCB6-91B8-351B-54D897A67EAF}"/>
                </a:ext>
              </a:extLst>
            </p:cNvPr>
            <p:cNvSpPr/>
            <p:nvPr/>
          </p:nvSpPr>
          <p:spPr>
            <a:xfrm>
              <a:off x="4735350" y="5275288"/>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1" name="Google Shape;3507;p4">
              <a:extLst>
                <a:ext uri="{FF2B5EF4-FFF2-40B4-BE49-F238E27FC236}">
                  <a16:creationId xmlns:a16="http://schemas.microsoft.com/office/drawing/2014/main" id="{FB1E04C0-A69F-8DF0-DF50-8864B87C0970}"/>
                </a:ext>
              </a:extLst>
            </p:cNvPr>
            <p:cNvSpPr/>
            <p:nvPr/>
          </p:nvSpPr>
          <p:spPr>
            <a:xfrm>
              <a:off x="4951350" y="5023288"/>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a:t>
              </a:r>
              <a:r>
                <a:rPr lang="fr-FR" sz="2400" b="1" i="0" u="none" strike="noStrike" cap="none" dirty="0">
                  <a:solidFill>
                    <a:srgbClr val="757575"/>
                  </a:solidFill>
                  <a:latin typeface="Microsoft Uighur" panose="02000000000000000000" pitchFamily="2" charset="-78"/>
                  <a:cs typeface="Microsoft Uighur" panose="02000000000000000000" pitchFamily="2" charset="-78"/>
                  <a:sym typeface="Arial"/>
                </a:rPr>
                <a:t>1</a:t>
              </a: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 - </a:t>
              </a:r>
              <a:endParaRPr sz="1800" dirty="0">
                <a:latin typeface="Microsoft Uighur" panose="02000000000000000000" pitchFamily="2" charset="-78"/>
                <a:cs typeface="Microsoft Uighur" panose="02000000000000000000" pitchFamily="2" charset="-78"/>
              </a:endParaRPr>
            </a:p>
          </p:txBody>
        </p:sp>
      </p:grpSp>
      <p:grpSp>
        <p:nvGrpSpPr>
          <p:cNvPr id="12" name="Google Shape;3511;p4">
            <a:extLst>
              <a:ext uri="{FF2B5EF4-FFF2-40B4-BE49-F238E27FC236}">
                <a16:creationId xmlns:a16="http://schemas.microsoft.com/office/drawing/2014/main" id="{ED73F1B6-BBD5-D0AC-ED67-0032DEFD3687}"/>
              </a:ext>
            </a:extLst>
          </p:cNvPr>
          <p:cNvGrpSpPr/>
          <p:nvPr/>
        </p:nvGrpSpPr>
        <p:grpSpPr>
          <a:xfrm flipH="1">
            <a:off x="4735350" y="3482113"/>
            <a:ext cx="3780000" cy="1332000"/>
            <a:chOff x="4735350" y="3482113"/>
            <a:chExt cx="3780000" cy="1332000"/>
          </a:xfrm>
        </p:grpSpPr>
        <p:sp>
          <p:nvSpPr>
            <p:cNvPr id="13" name="Google Shape;3512;p4">
              <a:extLst>
                <a:ext uri="{FF2B5EF4-FFF2-40B4-BE49-F238E27FC236}">
                  <a16:creationId xmlns:a16="http://schemas.microsoft.com/office/drawing/2014/main" id="{2047E06B-A1D4-3DCB-7C8E-A49037023B1B}"/>
                </a:ext>
              </a:extLst>
            </p:cNvPr>
            <p:cNvSpPr/>
            <p:nvPr/>
          </p:nvSpPr>
          <p:spPr>
            <a:xfrm>
              <a:off x="4735350"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4" name="Google Shape;3513;p4">
              <a:extLst>
                <a:ext uri="{FF2B5EF4-FFF2-40B4-BE49-F238E27FC236}">
                  <a16:creationId xmlns:a16="http://schemas.microsoft.com/office/drawing/2014/main" id="{500A2077-D29C-ADAE-502F-FDEE7FE93B3F}"/>
                </a:ext>
              </a:extLst>
            </p:cNvPr>
            <p:cNvSpPr/>
            <p:nvPr/>
          </p:nvSpPr>
          <p:spPr>
            <a:xfrm>
              <a:off x="4951350"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اليوم2 - </a:t>
              </a:r>
              <a:endParaRPr sz="2400" b="1" i="0" u="none" strike="noStrike" cap="none" dirty="0">
                <a:solidFill>
                  <a:srgbClr val="757575"/>
                </a:solidFill>
                <a:latin typeface="Microsoft Uighur" panose="02000000000000000000" pitchFamily="2" charset="-78"/>
                <a:cs typeface="Microsoft Uighur" panose="02000000000000000000" pitchFamily="2" charset="-78"/>
                <a:sym typeface="Arial"/>
              </a:endParaRPr>
            </a:p>
          </p:txBody>
        </p:sp>
      </p:grpSp>
      <p:grpSp>
        <p:nvGrpSpPr>
          <p:cNvPr id="15" name="Google Shape;3514;p4">
            <a:extLst>
              <a:ext uri="{FF2B5EF4-FFF2-40B4-BE49-F238E27FC236}">
                <a16:creationId xmlns:a16="http://schemas.microsoft.com/office/drawing/2014/main" id="{355C5014-49CF-37ED-DFFD-C2610CCC3A4E}"/>
              </a:ext>
            </a:extLst>
          </p:cNvPr>
          <p:cNvGrpSpPr/>
          <p:nvPr/>
        </p:nvGrpSpPr>
        <p:grpSpPr>
          <a:xfrm flipH="1">
            <a:off x="628649" y="3482113"/>
            <a:ext cx="3780000" cy="1332000"/>
            <a:chOff x="628649" y="3482113"/>
            <a:chExt cx="3780000" cy="1332000"/>
          </a:xfrm>
        </p:grpSpPr>
        <p:sp>
          <p:nvSpPr>
            <p:cNvPr id="16" name="Google Shape;3515;p4">
              <a:extLst>
                <a:ext uri="{FF2B5EF4-FFF2-40B4-BE49-F238E27FC236}">
                  <a16:creationId xmlns:a16="http://schemas.microsoft.com/office/drawing/2014/main" id="{E193BAF8-92B1-BA73-2BFF-D6E50B17B49C}"/>
                </a:ext>
              </a:extLst>
            </p:cNvPr>
            <p:cNvSpPr/>
            <p:nvPr/>
          </p:nvSpPr>
          <p:spPr>
            <a:xfrm>
              <a:off x="628649" y="3734113"/>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17" name="Google Shape;3516;p4">
              <a:extLst>
                <a:ext uri="{FF2B5EF4-FFF2-40B4-BE49-F238E27FC236}">
                  <a16:creationId xmlns:a16="http://schemas.microsoft.com/office/drawing/2014/main" id="{726BE038-0C33-AC2B-307F-8E95D9061807}"/>
                </a:ext>
              </a:extLst>
            </p:cNvPr>
            <p:cNvSpPr/>
            <p:nvPr/>
          </p:nvSpPr>
          <p:spPr>
            <a:xfrm>
              <a:off x="844649" y="3482113"/>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5 -</a:t>
              </a:r>
              <a:endParaRPr sz="1800" dirty="0">
                <a:latin typeface="Microsoft Uighur" panose="02000000000000000000" pitchFamily="2" charset="-78"/>
                <a:cs typeface="Microsoft Uighur" panose="02000000000000000000" pitchFamily="2" charset="-78"/>
              </a:endParaRPr>
            </a:p>
          </p:txBody>
        </p:sp>
      </p:grpSp>
      <p:grpSp>
        <p:nvGrpSpPr>
          <p:cNvPr id="18" name="Google Shape;3518;p4">
            <a:extLst>
              <a:ext uri="{FF2B5EF4-FFF2-40B4-BE49-F238E27FC236}">
                <a16:creationId xmlns:a16="http://schemas.microsoft.com/office/drawing/2014/main" id="{F64A4970-8397-CDEA-0836-B1AC771EA2F5}"/>
              </a:ext>
            </a:extLst>
          </p:cNvPr>
          <p:cNvGrpSpPr/>
          <p:nvPr/>
        </p:nvGrpSpPr>
        <p:grpSpPr>
          <a:xfrm flipH="1">
            <a:off x="4743896" y="4933288"/>
            <a:ext cx="3780000" cy="1332000"/>
            <a:chOff x="648000" y="1944000"/>
            <a:chExt cx="3780000" cy="1332000"/>
          </a:xfrm>
        </p:grpSpPr>
        <p:sp>
          <p:nvSpPr>
            <p:cNvPr id="19" name="Google Shape;3519;p4">
              <a:extLst>
                <a:ext uri="{FF2B5EF4-FFF2-40B4-BE49-F238E27FC236}">
                  <a16:creationId xmlns:a16="http://schemas.microsoft.com/office/drawing/2014/main" id="{43A13113-E18B-4A55-A4EF-EB7D0CC496A9}"/>
                </a:ext>
              </a:extLst>
            </p:cNvPr>
            <p:cNvSpPr/>
            <p:nvPr/>
          </p:nvSpPr>
          <p:spPr>
            <a:xfrm>
              <a:off x="648000" y="2196000"/>
              <a:ext cx="3780000" cy="1080000"/>
            </a:xfrm>
            <a:prstGeom prst="roundRect">
              <a:avLst>
                <a:gd name="adj" fmla="val 16667"/>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Microsoft Uighur" panose="02000000000000000000" pitchFamily="2" charset="-78"/>
                <a:cs typeface="Microsoft Uighur" panose="02000000000000000000" pitchFamily="2" charset="-78"/>
                <a:sym typeface="Arial"/>
              </a:endParaRPr>
            </a:p>
          </p:txBody>
        </p:sp>
        <p:sp>
          <p:nvSpPr>
            <p:cNvPr id="20" name="Google Shape;3520;p4">
              <a:extLst>
                <a:ext uri="{FF2B5EF4-FFF2-40B4-BE49-F238E27FC236}">
                  <a16:creationId xmlns:a16="http://schemas.microsoft.com/office/drawing/2014/main" id="{C34F71FC-2778-58F3-2F96-C1F217B20B02}"/>
                </a:ext>
              </a:extLst>
            </p:cNvPr>
            <p:cNvSpPr/>
            <p:nvPr/>
          </p:nvSpPr>
          <p:spPr>
            <a:xfrm>
              <a:off x="864000" y="1944000"/>
              <a:ext cx="1260000" cy="360000"/>
            </a:xfrm>
            <a:prstGeom prst="flowChartTerminator">
              <a:avLst/>
            </a:prstGeom>
            <a:solidFill>
              <a:srgbClr val="AEABAB"/>
            </a:solidFill>
            <a:ln w="12700" cap="flat" cmpd="sng">
              <a:solidFill>
                <a:srgbClr val="757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757575"/>
                </a:buClr>
                <a:buSzPts val="1800"/>
                <a:buFont typeface="Arial"/>
                <a:buNone/>
              </a:pP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اليوم </a:t>
              </a:r>
              <a:r>
                <a:rPr lang="fr-FR" sz="2400" b="1" i="0" u="none" strike="noStrike" cap="none" dirty="0">
                  <a:solidFill>
                    <a:srgbClr val="757575"/>
                  </a:solidFill>
                  <a:latin typeface="Microsoft Uighur" panose="02000000000000000000" pitchFamily="2" charset="-78"/>
                  <a:cs typeface="Microsoft Uighur" panose="02000000000000000000" pitchFamily="2" charset="-78"/>
                  <a:sym typeface="Arial"/>
                </a:rPr>
                <a:t>3</a:t>
              </a:r>
              <a:r>
                <a:rPr lang="ar-MA" sz="2400" b="1" i="0" u="none" strike="noStrike" cap="none" dirty="0">
                  <a:solidFill>
                    <a:srgbClr val="757575"/>
                  </a:solidFill>
                  <a:latin typeface="Microsoft Uighur" panose="02000000000000000000" pitchFamily="2" charset="-78"/>
                  <a:cs typeface="Microsoft Uighur" panose="02000000000000000000" pitchFamily="2" charset="-78"/>
                  <a:sym typeface="Arial"/>
                </a:rPr>
                <a:t> - </a:t>
              </a:r>
              <a:endParaRPr sz="1800" dirty="0">
                <a:latin typeface="Microsoft Uighur" panose="02000000000000000000" pitchFamily="2" charset="-78"/>
                <a:cs typeface="Microsoft Uighur" panose="02000000000000000000" pitchFamily="2" charset="-78"/>
              </a:endParaRPr>
            </a:p>
          </p:txBody>
        </p:sp>
      </p:grpSp>
      <p:sp>
        <p:nvSpPr>
          <p:cNvPr id="21" name="Google Shape;3521;p4">
            <a:extLst>
              <a:ext uri="{FF2B5EF4-FFF2-40B4-BE49-F238E27FC236}">
                <a16:creationId xmlns:a16="http://schemas.microsoft.com/office/drawing/2014/main" id="{D16A2DB7-ECB9-B43F-6DDE-D5B221CF9BEF}"/>
              </a:ext>
            </a:extLst>
          </p:cNvPr>
          <p:cNvSpPr/>
          <p:nvPr/>
        </p:nvSpPr>
        <p:spPr>
          <a:xfrm>
            <a:off x="792000" y="3904226"/>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 </a:t>
            </a:r>
            <a:endPar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تراكيب: مراجعة و توليف</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إنتاج كتابي: مراجعة و توليف</a:t>
            </a:r>
            <a:endParaRPr sz="1600" dirty="0">
              <a:latin typeface="Microsoft Uighur" panose="02000000000000000000" pitchFamily="2" charset="-78"/>
              <a:cs typeface="Microsoft Uighur" panose="02000000000000000000" pitchFamily="2" charset="-78"/>
            </a:endParaRPr>
          </a:p>
        </p:txBody>
      </p:sp>
      <p:sp>
        <p:nvSpPr>
          <p:cNvPr id="22" name="Google Shape;3523;p4">
            <a:extLst>
              <a:ext uri="{FF2B5EF4-FFF2-40B4-BE49-F238E27FC236}">
                <a16:creationId xmlns:a16="http://schemas.microsoft.com/office/drawing/2014/main" id="{B80B6348-EBED-502E-A090-05A275ABF50C}"/>
              </a:ext>
            </a:extLst>
          </p:cNvPr>
          <p:cNvSpPr/>
          <p:nvPr/>
        </p:nvSpPr>
        <p:spPr>
          <a:xfrm>
            <a:off x="4909142" y="3936813"/>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(استراتيجيات الفهم)</a:t>
            </a:r>
          </a:p>
        </p:txBody>
      </p:sp>
      <p:sp>
        <p:nvSpPr>
          <p:cNvPr id="23" name="Google Shape;3525;p4">
            <a:extLst>
              <a:ext uri="{FF2B5EF4-FFF2-40B4-BE49-F238E27FC236}">
                <a16:creationId xmlns:a16="http://schemas.microsoft.com/office/drawing/2014/main" id="{781AC094-ABA9-C164-12C6-506D107A9E61}"/>
              </a:ext>
            </a:extLst>
          </p:cNvPr>
          <p:cNvSpPr/>
          <p:nvPr/>
        </p:nvSpPr>
        <p:spPr>
          <a:xfrm>
            <a:off x="4887896" y="5355401"/>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 </a:t>
            </a:r>
            <a:r>
              <a:rPr lang="fr-FR" sz="1600" b="0" i="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sz="1600" dirty="0">
              <a:latin typeface="Microsoft Uighur" panose="02000000000000000000" pitchFamily="2" charset="-78"/>
              <a:cs typeface="Microsoft Uighur" panose="02000000000000000000" pitchFamily="2" charset="-78"/>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i="0" u="none" strike="noStrike" cap="none" dirty="0">
                <a:solidFill>
                  <a:srgbClr val="757575"/>
                </a:solidFill>
                <a:latin typeface="Microsoft Uighur" panose="02000000000000000000" pitchFamily="2" charset="-78"/>
                <a:cs typeface="Microsoft Uighur" panose="02000000000000000000" pitchFamily="2" charset="-78"/>
                <a:sym typeface="Arial"/>
              </a:rPr>
              <a:t>قراءة: مراجعة و توليف (توظيف استراتيجيات الفهم)</a:t>
            </a:r>
          </a:p>
        </p:txBody>
      </p:sp>
      <p:sp>
        <p:nvSpPr>
          <p:cNvPr id="28" name="Google Shape;3523;p4">
            <a:extLst>
              <a:ext uri="{FF2B5EF4-FFF2-40B4-BE49-F238E27FC236}">
                <a16:creationId xmlns:a16="http://schemas.microsoft.com/office/drawing/2014/main" id="{FA020A6B-7058-7427-493F-E47B38D005FA}"/>
              </a:ext>
            </a:extLst>
          </p:cNvPr>
          <p:cNvSpPr/>
          <p:nvPr/>
        </p:nvSpPr>
        <p:spPr>
          <a:xfrm>
            <a:off x="4909142" y="2311938"/>
            <a:ext cx="3420000" cy="79200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266700" marR="0" lvl="0" indent="-266700" algn="r" rtl="1">
              <a:lnSpc>
                <a:spcPct val="100000"/>
              </a:lnSpc>
              <a:spcBef>
                <a:spcPts val="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افتتاح الحصة</a:t>
            </a:r>
            <a:r>
              <a:rPr lang="fr-FR" sz="1600" b="0" u="none" strike="noStrike" cap="none" dirty="0">
                <a:solidFill>
                  <a:srgbClr val="757575"/>
                </a:solidFill>
                <a:latin typeface="Microsoft Uighur" panose="02000000000000000000" pitchFamily="2" charset="-78"/>
                <a:cs typeface="Microsoft Uighur" panose="02000000000000000000" pitchFamily="2" charset="-78"/>
                <a:sym typeface="Arial"/>
              </a:rPr>
              <a:t>.</a:t>
            </a:r>
            <a:endPar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endParaRPr>
          </a:p>
          <a:p>
            <a:pPr marL="266700" marR="0" lvl="0" indent="-266700" algn="r" rtl="1">
              <a:lnSpc>
                <a:spcPct val="100000"/>
              </a:lnSpc>
              <a:spcBef>
                <a:spcPts val="300"/>
              </a:spcBef>
              <a:spcAft>
                <a:spcPts val="0"/>
              </a:spcAft>
              <a:buClr>
                <a:srgbClr val="757575"/>
              </a:buClr>
              <a:buSzPts val="1200"/>
              <a:buFont typeface="Noto Sans Symbols"/>
              <a:buChar char="🔾"/>
            </a:pPr>
            <a:r>
              <a:rPr lang="ar-MA" sz="1600" dirty="0">
                <a:solidFill>
                  <a:srgbClr val="757575"/>
                </a:solidFill>
                <a:latin typeface="Microsoft Uighur" panose="02000000000000000000" pitchFamily="2" charset="-78"/>
                <a:cs typeface="Microsoft Uighur" panose="02000000000000000000" pitchFamily="2" charset="-78"/>
                <a:sym typeface="Arial"/>
              </a:rPr>
              <a:t>معجم أساليب</a:t>
            </a:r>
          </a:p>
          <a:p>
            <a:pPr marL="266700" marR="0" lvl="0" indent="-266700" algn="r" rtl="1">
              <a:lnSpc>
                <a:spcPct val="100000"/>
              </a:lnSpc>
              <a:spcBef>
                <a:spcPts val="300"/>
              </a:spcBef>
              <a:spcAft>
                <a:spcPts val="0"/>
              </a:spcAft>
              <a:buClr>
                <a:srgbClr val="757575"/>
              </a:buClr>
              <a:buSzPts val="1200"/>
              <a:buFont typeface="Noto Sans Symbols"/>
              <a:buChar char="🔾"/>
            </a:pPr>
            <a:r>
              <a:rPr lang="ar-MA" sz="1600" b="0" u="none" strike="noStrike" cap="none" dirty="0">
                <a:solidFill>
                  <a:srgbClr val="757575"/>
                </a:solidFill>
                <a:latin typeface="Microsoft Uighur" panose="02000000000000000000" pitchFamily="2" charset="-78"/>
                <a:cs typeface="Microsoft Uighur" panose="02000000000000000000" pitchFamily="2" charset="-78"/>
                <a:sym typeface="Arial"/>
              </a:rPr>
              <a:t>تحدث</a:t>
            </a:r>
          </a:p>
        </p:txBody>
      </p:sp>
    </p:spTree>
    <p:extLst>
      <p:ext uri="{BB962C8B-B14F-4D97-AF65-F5344CB8AC3E}">
        <p14:creationId xmlns:p14="http://schemas.microsoft.com/office/powerpoint/2010/main" val="24389835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par>
                                <p:cTn id="10" presetID="1" presetClass="entr" presetSubtype="0" fill="hold" nodeType="withEffect">
                                  <p:stCondLst>
                                    <p:cond delay="15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تدبير  السلوك</a:t>
            </a:r>
          </a:p>
          <a:p>
            <a:pPr algn="r" rtl="1">
              <a:buClr>
                <a:srgbClr val="424D7B"/>
              </a:buClr>
              <a:buFont typeface="Arial" panose="020B0604020202020204" pitchFamily="34" charset="0"/>
              <a:buChar char="•"/>
              <a:defRPr/>
            </a:pPr>
            <a:r>
              <a:rPr lang="ar-MA" sz="1600" b="1" dirty="0">
                <a:cs typeface="Microsoft Uighur" panose="02000000000000000000" pitchFamily="2" charset="-78"/>
              </a:rPr>
              <a:t>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المجرد والمزيد </a:t>
            </a:r>
          </a:p>
          <a:p>
            <a:pPr algn="r" rtl="1">
              <a:buClr>
                <a:srgbClr val="424D7B"/>
              </a:buClr>
              <a:buFont typeface="Arial" panose="020B0604020202020204" pitchFamily="34" charset="0"/>
              <a:buChar char="•"/>
            </a:pPr>
            <a:r>
              <a:rPr lang="ar-MA" sz="1600" b="1" dirty="0">
                <a:cs typeface="Microsoft Uighur" panose="02000000000000000000" pitchFamily="2" charset="-78"/>
              </a:rPr>
              <a:t>الفعل الصحيح والفعل المعتل</a:t>
            </a:r>
          </a:p>
        </p:txBody>
      </p:sp>
      <p:sp>
        <p:nvSpPr>
          <p:cNvPr id="5" name="ZoneTexte 4">
            <a:extLst>
              <a:ext uri="{FF2B5EF4-FFF2-40B4-BE49-F238E27FC236}">
                <a16:creationId xmlns:a16="http://schemas.microsoft.com/office/drawing/2014/main" id="{CF9B7FF1-551C-6B3E-88C4-2711FAE3DD72}"/>
              </a:ext>
            </a:extLst>
          </p:cNvPr>
          <p:cNvSpPr txBox="1"/>
          <p:nvPr/>
        </p:nvSpPr>
        <p:spPr>
          <a:xfrm>
            <a:off x="3996245" y="3380220"/>
            <a:ext cx="2611612"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a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 صرف و تحويل– مراجعة و توليف</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4"/>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تحويل معلومات جدول إلى نص</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3844637" y="4620041"/>
            <a:ext cx="2758148"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  إنتاج كتابي - مراجعة و توليف</a:t>
            </a:r>
          </a:p>
        </p:txBody>
      </p:sp>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4"/>
          <a:srcRect/>
          <a:stretch/>
        </p:blipFill>
        <p:spPr>
          <a:xfrm>
            <a:off x="6745679" y="4688035"/>
            <a:ext cx="536339" cy="540000"/>
          </a:xfrm>
          <a:prstGeom prst="rect">
            <a:avLst/>
          </a:prstGeom>
        </p:spPr>
      </p:pic>
      <p:pic>
        <p:nvPicPr>
          <p:cNvPr id="14" name="Image 13">
            <a:extLst>
              <a:ext uri="{FF2B5EF4-FFF2-40B4-BE49-F238E27FC236}">
                <a16:creationId xmlns:a16="http://schemas.microsoft.com/office/drawing/2014/main" id="{98C4A60F-3805-2226-C1B5-B56E31BE3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2608" y="1926652"/>
            <a:ext cx="475493" cy="547066"/>
          </a:xfrm>
          <a:prstGeom prst="rect">
            <a:avLst/>
          </a:prstGeom>
        </p:spPr>
      </p:pic>
      <p:pic>
        <p:nvPicPr>
          <p:cNvPr id="16" name="Image 15">
            <a:extLst>
              <a:ext uri="{FF2B5EF4-FFF2-40B4-BE49-F238E27FC236}">
                <a16:creationId xmlns:a16="http://schemas.microsoft.com/office/drawing/2014/main" id="{EE399425-74AE-6335-9B5A-1A7633078F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0073" y="4536375"/>
            <a:ext cx="473949" cy="545608"/>
          </a:xfrm>
          <a:prstGeom prst="rect">
            <a:avLst/>
          </a:prstGeom>
        </p:spPr>
      </p:pic>
      <p:pic>
        <p:nvPicPr>
          <p:cNvPr id="17" name="Image 16" descr="Une image contenant horloge, cercle, symbole, Police&#10;&#10;Le contenu généré par l’IA peut être incorrect.">
            <a:extLst>
              <a:ext uri="{FF2B5EF4-FFF2-40B4-BE49-F238E27FC236}">
                <a16:creationId xmlns:a16="http://schemas.microsoft.com/office/drawing/2014/main" id="{5C0B594B-DC81-7144-DB39-322CAA9BEE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72608" y="3250466"/>
            <a:ext cx="475494" cy="547068"/>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00"/>
                            </p:stCondLst>
                            <p:childTnLst>
                              <p:par>
                                <p:cTn id="14" presetID="1" presetClass="entr" presetSubtype="0" fill="hold" grpId="0" nodeType="afterEffect">
                                  <p:stCondLst>
                                    <p:cond delay="1250"/>
                                  </p:stCondLst>
                                  <p:childTnLst>
                                    <p:set>
                                      <p:cBhvr>
                                        <p:cTn id="15" dur="1" fill="hold">
                                          <p:stCondLst>
                                            <p:cond delay="0"/>
                                          </p:stCondLst>
                                        </p:cTn>
                                        <p:tgtEl>
                                          <p:spTgt spid="3"/>
                                        </p:tgtEl>
                                        <p:attrNameLst>
                                          <p:attrName>style.visibility</p:attrName>
                                        </p:attrNameLst>
                                      </p:cBhvr>
                                      <p:to>
                                        <p:strVal val="visible"/>
                                      </p:to>
                                    </p:set>
                                  </p:childTnLst>
                                </p:cTn>
                              </p:par>
                              <p:par>
                                <p:cTn id="16" presetID="22" presetClass="entr" presetSubtype="1" fill="hold" grpId="0" nodeType="withEffect">
                                  <p:stCondLst>
                                    <p:cond delay="120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10" presetClass="entr" presetSubtype="0" fill="hold" nodeType="withEffect">
                                  <p:stCondLst>
                                    <p:cond delay="1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3400"/>
                            </p:stCondLst>
                            <p:childTnLst>
                              <p:par>
                                <p:cTn id="23" presetID="1" presetClass="entr" presetSubtype="0" fill="hold" grpId="0" nodeType="afterEffect">
                                  <p:stCondLst>
                                    <p:cond delay="1250"/>
                                  </p:stCondLst>
                                  <p:childTnLst>
                                    <p:set>
                                      <p:cBhvr>
                                        <p:cTn id="24" dur="1" fill="hold">
                                          <p:stCondLst>
                                            <p:cond delay="0"/>
                                          </p:stCondLst>
                                        </p:cTn>
                                        <p:tgtEl>
                                          <p:spTgt spid="13"/>
                                        </p:tgtEl>
                                        <p:attrNameLst>
                                          <p:attrName>style.visibility</p:attrName>
                                        </p:attrNameLst>
                                      </p:cBhvr>
                                      <p:to>
                                        <p:strVal val="visible"/>
                                      </p:to>
                                    </p:set>
                                  </p:childTnLst>
                                </p:cTn>
                              </p:par>
                              <p:par>
                                <p:cTn id="25" presetID="22" presetClass="entr" presetSubtype="1" fill="hold" grpId="0" nodeType="withEffect">
                                  <p:stCondLst>
                                    <p:cond delay="120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250"/>
                                        <p:tgtEl>
                                          <p:spTgt spid="15"/>
                                        </p:tgtEl>
                                      </p:cBhvr>
                                    </p:animEffect>
                                  </p:childTnLst>
                                </p:cTn>
                              </p:par>
                              <p:par>
                                <p:cTn id="28" presetID="10" presetClass="entr" presetSubtype="0" fill="hold" nodeType="withEffect">
                                  <p:stCondLst>
                                    <p:cond delay="12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5100"/>
                            </p:stCondLst>
                            <p:childTnLst>
                              <p:par>
                                <p:cTn id="32" presetID="10"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
                                        <p:tgtEl>
                                          <p:spTgt spid="14"/>
                                        </p:tgtEl>
                                      </p:cBhvr>
                                    </p:animEffect>
                                  </p:childTnLst>
                                </p:cTn>
                              </p:par>
                            </p:childTnLst>
                          </p:cTn>
                        </p:par>
                        <p:par>
                          <p:cTn id="35" fill="hold">
                            <p:stCondLst>
                              <p:cond delay="511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
                                        <p:tgtEl>
                                          <p:spTgt spid="16"/>
                                        </p:tgtEl>
                                      </p:cBhvr>
                                    </p:animEffect>
                                  </p:childTnLst>
                                </p:cTn>
                              </p:par>
                            </p:childTnLst>
                          </p:cTn>
                        </p:par>
                        <p:par>
                          <p:cTn id="39" fill="hold">
                            <p:stCondLst>
                              <p:cond delay="5120"/>
                            </p:stCondLst>
                            <p:childTnLst>
                              <p:par>
                                <p:cTn id="40" presetID="10"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2759786"/>
            <a:ext cx="7564664" cy="1754326"/>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الوضعية التقويمية للتحدث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الوضعية التقويمية لعدد محدود من المتعلمين كل يوم على أساس تغطية مجموع القسم نهاية الأسبوع.</a:t>
            </a: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84538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807945" y="4173229"/>
            <a:ext cx="7036917" cy="890781"/>
          </a:xfrm>
          <a:prstGeom prst="rect">
            <a:avLst/>
          </a:prstGeom>
        </p:spPr>
      </p:pic>
      <p:grpSp>
        <p:nvGrpSpPr>
          <p:cNvPr id="21" name="Groupe 20">
            <a:extLst>
              <a:ext uri="{FF2B5EF4-FFF2-40B4-BE49-F238E27FC236}">
                <a16:creationId xmlns:a16="http://schemas.microsoft.com/office/drawing/2014/main" id="{4FAA6850-C36A-7DBF-7B5B-130D689161F0}"/>
              </a:ext>
            </a:extLst>
          </p:cNvPr>
          <p:cNvGrpSpPr/>
          <p:nvPr/>
        </p:nvGrpSpPr>
        <p:grpSpPr>
          <a:xfrm>
            <a:off x="807945" y="3171011"/>
            <a:ext cx="7083572" cy="998302"/>
            <a:chOff x="1331545" y="2851205"/>
            <a:chExt cx="6696000" cy="998302"/>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568419" y="3018510"/>
              <a:ext cx="4934784" cy="83099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تمييز الأفعال المجردة و المزيدة و الصحيحة و المعتلة  في الإنتاجين الشفهي والكتابي.</a:t>
              </a:r>
            </a:p>
          </p:txBody>
        </p:sp>
      </p:grpSp>
      <p:sp>
        <p:nvSpPr>
          <p:cNvPr id="5" name="Rectangle 4">
            <a:extLst>
              <a:ext uri="{FF2B5EF4-FFF2-40B4-BE49-F238E27FC236}">
                <a16:creationId xmlns:a16="http://schemas.microsoft.com/office/drawing/2014/main" id="{3FAC898F-371D-9AD0-711D-93C9CD732F50}"/>
              </a:ext>
            </a:extLst>
          </p:cNvPr>
          <p:cNvSpPr/>
          <p:nvPr/>
        </p:nvSpPr>
        <p:spPr>
          <a:xfrm>
            <a:off x="807944" y="4493025"/>
            <a:ext cx="539826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تحويل معلومات جدول إلى نص.</a:t>
            </a: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2" name="Image 1">
            <a:extLst>
              <a:ext uri="{FF2B5EF4-FFF2-40B4-BE49-F238E27FC236}">
                <a16:creationId xmlns:a16="http://schemas.microsoft.com/office/drawing/2014/main" id="{A7406065-D2A8-6506-5B5A-82E18379DE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020" y="2199199"/>
            <a:ext cx="475493" cy="547066"/>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descr="Une image contenant dessin humoristique, chaussures, clipart, illustration&#10;&#10;Le contenu généré par l’IA peut être incorrect.">
            <a:extLst>
              <a:ext uri="{FF2B5EF4-FFF2-40B4-BE49-F238E27FC236}">
                <a16:creationId xmlns:a16="http://schemas.microsoft.com/office/drawing/2014/main" id="{93806FB9-221E-07D4-B6EC-B5AC2E6EB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0993" y="2087065"/>
            <a:ext cx="4172368" cy="3749901"/>
          </a:xfrm>
          <a:prstGeom prst="rect">
            <a:avLst/>
          </a:prstGeom>
        </p:spPr>
      </p:pic>
      <p:sp>
        <p:nvSpPr>
          <p:cNvPr id="3" name="Rectangle 2">
            <a:extLst>
              <a:ext uri="{FF2B5EF4-FFF2-40B4-BE49-F238E27FC236}">
                <a16:creationId xmlns:a16="http://schemas.microsoft.com/office/drawing/2014/main" id="{D174E37C-68E4-7236-C0E0-7054A3EF13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BE4FA075-9318-79FB-8E9A-A72AE2473AC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33F9007-13CE-768A-FBC1-5D10E012193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9" name="Google Shape;1246;p5">
            <a:extLst>
              <a:ext uri="{FF2B5EF4-FFF2-40B4-BE49-F238E27FC236}">
                <a16:creationId xmlns:a16="http://schemas.microsoft.com/office/drawing/2014/main" id="{5359482E-8AC4-1303-613A-BD49F640D0C5}"/>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8610BF87-BEDC-EAB6-66E1-7D2FC1F77634}"/>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6" name="Image 15">
            <a:extLst>
              <a:ext uri="{FF2B5EF4-FFF2-40B4-BE49-F238E27FC236}">
                <a16:creationId xmlns:a16="http://schemas.microsoft.com/office/drawing/2014/main" id="{4AF9DB62-F435-6D98-4BBE-13F1EA9A789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7" name="Image 16">
            <a:extLst>
              <a:ext uri="{FF2B5EF4-FFF2-40B4-BE49-F238E27FC236}">
                <a16:creationId xmlns:a16="http://schemas.microsoft.com/office/drawing/2014/main" id="{D914D06F-A37B-F5E7-FEA1-06ADEFC435E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8" name="Rectangle 17">
            <a:extLst>
              <a:ext uri="{FF2B5EF4-FFF2-40B4-BE49-F238E27FC236}">
                <a16:creationId xmlns:a16="http://schemas.microsoft.com/office/drawing/2014/main" id="{3F914F03-8C7D-2CF6-E275-EDF44E6FFC5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66384708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B36A-79AA-2C06-CA0A-36A57C171EA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F69FCEB-E6D3-3214-9635-C7943DCD6814}"/>
              </a:ext>
            </a:extLst>
          </p:cNvPr>
          <p:cNvSpPr>
            <a:spLocks noGrp="1"/>
          </p:cNvSpPr>
          <p:nvPr>
            <p:ph type="title"/>
          </p:nvPr>
        </p:nvSpPr>
        <p:spPr>
          <a:xfrm>
            <a:off x="619331" y="827874"/>
            <a:ext cx="6840000" cy="612000"/>
          </a:xfrm>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سنتذكر السلوكيات التي تعلمناها. ما الذي يرمز له كل مشهد ؟</a:t>
            </a:r>
            <a:endParaRPr lang="fr-FR" sz="2400" dirty="0">
              <a:latin typeface="Microsoft Uighur" panose="02000000000000000000" pitchFamily="2" charset="-78"/>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D4B510FA-95AB-5E85-2947-D55CE6B261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Rectangle 4">
            <a:extLst>
              <a:ext uri="{FF2B5EF4-FFF2-40B4-BE49-F238E27FC236}">
                <a16:creationId xmlns:a16="http://schemas.microsoft.com/office/drawing/2014/main" id="{0097F5AB-8BC2-7754-73C5-4CC91CD0426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9A2290C-B8DD-2B2E-B9DC-02313D097B8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74F53511-2B94-F501-B826-A88360CD0728}"/>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AE6F8D3F-864E-6D2A-50A9-2FA98D23A05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3" name="Image 22">
            <a:extLst>
              <a:ext uri="{FF2B5EF4-FFF2-40B4-BE49-F238E27FC236}">
                <a16:creationId xmlns:a16="http://schemas.microsoft.com/office/drawing/2014/main" id="{C61F58BD-2AD0-8BFA-75F2-530653A01D2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4" name="Image 23">
            <a:extLst>
              <a:ext uri="{FF2B5EF4-FFF2-40B4-BE49-F238E27FC236}">
                <a16:creationId xmlns:a16="http://schemas.microsoft.com/office/drawing/2014/main" id="{8A2CA826-11B3-1D65-2246-3B876185378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5" name="Image 24">
            <a:extLst>
              <a:ext uri="{FF2B5EF4-FFF2-40B4-BE49-F238E27FC236}">
                <a16:creationId xmlns:a16="http://schemas.microsoft.com/office/drawing/2014/main" id="{6B6914B3-A91F-8C32-2757-ECA4C953C1F7}"/>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6" name="Rectangle 25">
            <a:extLst>
              <a:ext uri="{FF2B5EF4-FFF2-40B4-BE49-F238E27FC236}">
                <a16:creationId xmlns:a16="http://schemas.microsoft.com/office/drawing/2014/main" id="{A4038EBC-6DF6-9751-A8C9-C1B06C43168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Google Shape;1333;p8">
            <a:extLst>
              <a:ext uri="{FF2B5EF4-FFF2-40B4-BE49-F238E27FC236}">
                <a16:creationId xmlns:a16="http://schemas.microsoft.com/office/drawing/2014/main" id="{65A1F946-F1CF-F9E4-8C66-B25B8F1EE932}"/>
              </a:ext>
            </a:extLst>
          </p:cNvPr>
          <p:cNvSpPr txBox="1"/>
          <p:nvPr/>
        </p:nvSpPr>
        <p:spPr>
          <a:xfrm>
            <a:off x="1120996" y="2276184"/>
            <a:ext cx="6525705"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ct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أَتَّبِعُ قَواعِدَ ٱسْتِعْمالِ </a:t>
            </a:r>
            <a:r>
              <a:rPr lang="ar-MA" kern="0" dirty="0" err="1">
                <a:solidFill>
                  <a:srgbClr val="002060"/>
                </a:solidFill>
                <a:latin typeface="Microsoft Uighur" panose="02000000000000000000" pitchFamily="2" charset="-78"/>
                <a:cs typeface="Microsoft Uighur" panose="02000000000000000000" pitchFamily="2" charset="-78"/>
                <a:sym typeface="Arial"/>
              </a:rPr>
              <a:t>ٱلْأَلْواحِ</a:t>
            </a:r>
            <a:r>
              <a:rPr lang="ar-MA" kern="0" dirty="0">
                <a:solidFill>
                  <a:srgbClr val="002060"/>
                </a:solidFill>
                <a:latin typeface="Microsoft Uighur" panose="02000000000000000000" pitchFamily="2" charset="-78"/>
                <a:cs typeface="Microsoft Uighur" panose="02000000000000000000" pitchFamily="2" charset="-78"/>
                <a:sym typeface="Arial"/>
              </a:rPr>
              <a:t> ٱلَّتي يُوَجِّهُني أُسْتاذي إِلَيْها.</a:t>
            </a:r>
          </a:p>
        </p:txBody>
      </p:sp>
      <p:pic>
        <p:nvPicPr>
          <p:cNvPr id="10" name="Image 9">
            <a:extLst>
              <a:ext uri="{FF2B5EF4-FFF2-40B4-BE49-F238E27FC236}">
                <a16:creationId xmlns:a16="http://schemas.microsoft.com/office/drawing/2014/main" id="{DBC8860E-3DE4-54C9-FD18-E742A5859C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39178" y="2122599"/>
            <a:ext cx="851785" cy="830350"/>
          </a:xfrm>
          <a:prstGeom prst="ellipse">
            <a:avLst/>
          </a:prstGeom>
          <a:ln w="571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1" name="Image 10">
            <a:extLst>
              <a:ext uri="{FF2B5EF4-FFF2-40B4-BE49-F238E27FC236}">
                <a16:creationId xmlns:a16="http://schemas.microsoft.com/office/drawing/2014/main" id="{98E38EAE-18EB-B7CC-1D64-08E15B3FF0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46700" y="3006048"/>
            <a:ext cx="867741" cy="845903"/>
          </a:xfrm>
          <a:prstGeom prst="ellipse">
            <a:avLst/>
          </a:prstGeom>
          <a:ln w="28575" cap="rnd">
            <a:solidFill>
              <a:sysClr val="window" lastClr="FFFFFF">
                <a:lumMod val="65000"/>
              </a:sys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2" name="Google Shape;1333;p8">
            <a:extLst>
              <a:ext uri="{FF2B5EF4-FFF2-40B4-BE49-F238E27FC236}">
                <a16:creationId xmlns:a16="http://schemas.microsoft.com/office/drawing/2014/main" id="{5B422AE1-2F96-40A0-C491-CC2CD862F6C3}"/>
              </a:ext>
            </a:extLst>
          </p:cNvPr>
          <p:cNvSpPr txBox="1"/>
          <p:nvPr/>
        </p:nvSpPr>
        <p:spPr>
          <a:xfrm>
            <a:off x="350373" y="3238514"/>
            <a:ext cx="7296328"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قَبْلَ أَنْ أُجيبُ عَنِ ٱلسُّؤالِ أُحَدِّدُ ٱلْمَطْلوبَ بِدِقَّةٍ وَ أُوَظِّفُ ٱلاِسْتْراتيجِيَّةَ ٱلْمَناسِبَةَ.</a:t>
            </a:r>
          </a:p>
        </p:txBody>
      </p:sp>
      <p:pic>
        <p:nvPicPr>
          <p:cNvPr id="14" name="Image 13">
            <a:extLst>
              <a:ext uri="{FF2B5EF4-FFF2-40B4-BE49-F238E27FC236}">
                <a16:creationId xmlns:a16="http://schemas.microsoft.com/office/drawing/2014/main" id="{A948C53E-5D99-DEA7-1173-DE3F5FC7BC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42751" y="3988081"/>
            <a:ext cx="992062" cy="992062"/>
          </a:xfrm>
          <a:prstGeom prst="ellipse">
            <a:avLst/>
          </a:prstGeom>
          <a:ln w="12700" cap="rnd">
            <a:solidFill>
              <a:sysClr val="window" lastClr="FFFFFF">
                <a:lumMod val="50000"/>
              </a:sys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5" name="Google Shape;1333;p8">
            <a:extLst>
              <a:ext uri="{FF2B5EF4-FFF2-40B4-BE49-F238E27FC236}">
                <a16:creationId xmlns:a16="http://schemas.microsoft.com/office/drawing/2014/main" id="{F75F3418-F08F-5A59-3A25-AEC3DABF5EA9}"/>
              </a:ext>
            </a:extLst>
          </p:cNvPr>
          <p:cNvSpPr txBox="1"/>
          <p:nvPr/>
        </p:nvSpPr>
        <p:spPr>
          <a:xfrm>
            <a:off x="252401" y="4154539"/>
            <a:ext cx="7296328"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defTabSz="914400" rtl="1">
              <a:defRPr/>
            </a:pPr>
            <a:r>
              <a:rPr lang="ar-MA" kern="0" dirty="0">
                <a:solidFill>
                  <a:srgbClr val="002060"/>
                </a:solidFill>
                <a:latin typeface="Microsoft Uighur" panose="02000000000000000000" pitchFamily="2" charset="-78"/>
                <a:cs typeface="Microsoft Uighur" panose="02000000000000000000" pitchFamily="2" charset="-78"/>
                <a:sym typeface="Arial"/>
              </a:rPr>
              <a:t>أَلْتَزِمُ بِقَواعِدِ ميثاقِ ٱلْقِسْمِ</a:t>
            </a:r>
          </a:p>
        </p:txBody>
      </p:sp>
      <p:pic>
        <p:nvPicPr>
          <p:cNvPr id="19" name="Image 18">
            <a:extLst>
              <a:ext uri="{FF2B5EF4-FFF2-40B4-BE49-F238E27FC236}">
                <a16:creationId xmlns:a16="http://schemas.microsoft.com/office/drawing/2014/main" id="{580D9B3D-08D4-13B5-9423-FA6A7AC56C6A}"/>
              </a:ext>
            </a:extLst>
          </p:cNvPr>
          <p:cNvPicPr>
            <a:picLocks noChangeAspect="1"/>
          </p:cNvPicPr>
          <p:nvPr/>
        </p:nvPicPr>
        <p:blipFill>
          <a:blip r:embed="rId10"/>
          <a:stretch>
            <a:fillRect/>
          </a:stretch>
        </p:blipFill>
        <p:spPr>
          <a:xfrm>
            <a:off x="7446152" y="5181942"/>
            <a:ext cx="935752" cy="935752"/>
          </a:xfrm>
          <a:prstGeom prst="ellipse">
            <a:avLst/>
          </a:prstGeom>
          <a:ln w="190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0" name="Google Shape;1333;p8">
            <a:extLst>
              <a:ext uri="{FF2B5EF4-FFF2-40B4-BE49-F238E27FC236}">
                <a16:creationId xmlns:a16="http://schemas.microsoft.com/office/drawing/2014/main" id="{D33B35FE-E002-8D28-AF36-6C290D631FDD}"/>
              </a:ext>
            </a:extLst>
          </p:cNvPr>
          <p:cNvSpPr txBox="1"/>
          <p:nvPr/>
        </p:nvSpPr>
        <p:spPr>
          <a:xfrm>
            <a:off x="2174326" y="5360471"/>
            <a:ext cx="5224259"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Tx/>
              <a:buNone/>
              <a:tabLst/>
              <a:defRPr/>
            </a:pPr>
            <a:r>
              <a:rPr lang="ar-MA" kern="0" dirty="0">
                <a:solidFill>
                  <a:srgbClr val="002060"/>
                </a:solidFill>
                <a:latin typeface="Microsoft Uighur" panose="02000000000000000000" pitchFamily="2" charset="-78"/>
                <a:cs typeface="Microsoft Uighur" panose="02000000000000000000" pitchFamily="2" charset="-78"/>
              </a:rPr>
              <a:t>عِنْدَما  أُناقِشُ زَميلي أَوْ زَميلَتي أَحْتَرِمُ رَأْيَهُ وَ أَنْتَقِدُهُ  بِأَدَبٍ.</a:t>
            </a:r>
          </a:p>
        </p:txBody>
      </p:sp>
    </p:spTree>
    <p:extLst>
      <p:ext uri="{BB962C8B-B14F-4D97-AF65-F5344CB8AC3E}">
        <p14:creationId xmlns:p14="http://schemas.microsoft.com/office/powerpoint/2010/main" val="1171830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5"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sp>
        <p:nvSpPr>
          <p:cNvPr id="3" name="Rectangle 2">
            <a:extLst>
              <a:ext uri="{FF2B5EF4-FFF2-40B4-BE49-F238E27FC236}">
                <a16:creationId xmlns:a16="http://schemas.microsoft.com/office/drawing/2014/main" id="{C77027AC-9A3F-25C6-9A00-B3D16C01B2C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2D97DB4B-28DD-C67A-A442-2FD720D9AB8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2EA6360D-6C55-B2BE-59E5-F3039448674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B81E5152-2A61-09C5-06B7-C71A9232D301}"/>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8CC301DA-BA96-23E5-75F5-EE3E89C098ED}"/>
              </a:ext>
            </a:extLst>
          </p:cNvPr>
          <p:cNvPicPr>
            <a:picLocks noChangeAspect="1"/>
          </p:cNvPicPr>
          <p:nvPr/>
        </p:nvPicPr>
        <p:blipFill>
          <a:blip r:embed="rId7">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58E9A197-1669-3B72-6A51-94B8751DED78}"/>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BF07A8FE-D007-D171-F5F3-1B9B95FFFC52}"/>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5C6490DB-CBA1-BB87-44F9-86FCC3A58D9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 name="Class AR_NV_04_1">
            <a:hlinkClick r:id="" action="ppaction://media"/>
            <a:extLst>
              <a:ext uri="{FF2B5EF4-FFF2-40B4-BE49-F238E27FC236}">
                <a16:creationId xmlns:a16="http://schemas.microsoft.com/office/drawing/2014/main" id="{F9E182A1-4C06-C8E5-A9EC-FDFB2666EE21}"/>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2689" y="2160588"/>
            <a:ext cx="7038622" cy="3959225"/>
          </a:xfrm>
          <a:prstGeom prst="rect">
            <a:avLst/>
          </a:prstGeom>
          <a:noFill/>
          <a:ln>
            <a:noFill/>
          </a:ln>
          <a:effectLst>
            <a:softEdge rad="112500"/>
          </a:effectLst>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1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D3A0BC00-24A4-11C9-EBE3-A7390C2FE37D}"/>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ستتناوبون اليوم على قراءة الفقرة التالية</a:t>
            </a:r>
            <a:endParaRPr lang="fr-MA" sz="2400" b="1" dirty="0">
              <a:latin typeface="Microsoft Uighur" panose="02000000000000000000" pitchFamily="2" charset="-78"/>
              <a:cs typeface="Microsoft Uighur" panose="02000000000000000000" pitchFamily="2" charset="-78"/>
            </a:endParaRPr>
          </a:p>
        </p:txBody>
      </p:sp>
      <p:sp>
        <p:nvSpPr>
          <p:cNvPr id="2" name="Rectangle 1">
            <a:extLst>
              <a:ext uri="{FF2B5EF4-FFF2-40B4-BE49-F238E27FC236}">
                <a16:creationId xmlns:a16="http://schemas.microsoft.com/office/drawing/2014/main" id="{0854A568-FB09-CF55-2DA5-F7039FCCCD8B}"/>
              </a:ext>
            </a:extLst>
          </p:cNvPr>
          <p:cNvSpPr/>
          <p:nvPr/>
        </p:nvSpPr>
        <p:spPr>
          <a:xfrm>
            <a:off x="632373" y="1567263"/>
            <a:ext cx="8109761" cy="5290737"/>
          </a:xfrm>
          <a:prstGeom prst="rect">
            <a:avLst/>
          </a:prstGeom>
          <a:noFill/>
          <a:ln w="12700" cap="flat" cmpd="sng" algn="ctr">
            <a:noFill/>
            <a:prstDash val="solid"/>
            <a:miter lim="800000"/>
          </a:ln>
          <a:effectLst/>
        </p:spPr>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إِنَّ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ٱلْإِشاراتِ</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ٱلضَّوْئِيَّةَ ٱلَّتي نَراها في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ٱلشَّوارِعِ</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لا تَعْمَلُ وَحْدَها، بَل يَتَحَكَّمُ فيها حاسوبٌ ذَكِيٌّ. هذا ٱلْحاسوبُ هُوَ مَنْ يُقَرِّرُ مَتى يَتَغَيَّرُ ٱلضَّوْءُ مِنَ ٱلْأَحْمَرِ إِلى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ٱلْأَخْضَرِ</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أَوِ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ٱلْأَصْفَرِ</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وَذلِكَ حَسَبَ عَدَدِ ٱلسَّيّاراتِ في ٱلطَّريقِ. فَإِذا كانَ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ٱلزِّحامُ</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كَثيراً، يَبْقي ٱلضَّوْءُ ٱلْأَحْمَرُ مُدَّةً أَطْوَلَ، أَمّا إِذا كانَتْ حَرَكَةُ ٱلسَّيرِْ خَفيفَةً، فَتَتَبَدَّلُ ٱلْأَضْواءُ بِسُرعَةٍ. وَعِنْدَما تَقْتَرِبُ إِحْدى ٱلسَّيّاراتِ مِنَ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ٱلْإِشارَةِ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تَمُرُّ فَوْقَ جِهازٍ صَغيرٍ مُخْفّىً تَحْتَ ٱلطَّريقِ، يُرْسِلُ إِشارَةً إِلى ٱلْحاسوبِ لِيُخْبِرَهُ بِوُجودِ ٱلسَّيّارَةِ. بَعدَ ذلِكَ، يَحْسُبُ ٱلْحاسوبُ ٱلْوَقْتَ ٱلْمُناسِبَ لِتَغْييرِ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ٱلْإِشارَةِ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فَيُساعِدُ عَلى تَنْظيمِ ٱلْمُرورِ وَتَفادي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ٱلْحَوادِثِ</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a:t>
            </a:r>
          </a:p>
        </p:txBody>
      </p:sp>
      <p:sp>
        <p:nvSpPr>
          <p:cNvPr id="3" name="Rectangle 2">
            <a:extLst>
              <a:ext uri="{FF2B5EF4-FFF2-40B4-BE49-F238E27FC236}">
                <a16:creationId xmlns:a16="http://schemas.microsoft.com/office/drawing/2014/main" id="{83711477-8860-E4EB-A59D-3D1A6F90DBF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030C862-EE83-E73A-37BB-06F17185569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D721B4B-E236-BEE2-987B-208BAE7218E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B9CA4675-A7D4-B3E6-C625-86BC97CAE6D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F9B3BCE8-7FDB-2483-3366-0AA67BF74F06}"/>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8822A4C-3903-31EA-2254-49BC5C103E9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4213F8DC-06F3-9E57-F0C2-1986B97D75A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7A7AAE0C-EA80-EBBD-F6C1-6475A59169E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F77C9-21A9-1D3C-6792-9BDBBE97FC58}"/>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DD225ED6-E642-CF2A-E317-F34DF3E89D1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E1425032-56F4-EE91-7FFD-5083C8B3B686}"/>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لنتذكر قواعد استعمال علامات الترقيم.</a:t>
            </a:r>
          </a:p>
        </p:txBody>
      </p:sp>
      <p:sp>
        <p:nvSpPr>
          <p:cNvPr id="3" name="Rectangle 2">
            <a:extLst>
              <a:ext uri="{FF2B5EF4-FFF2-40B4-BE49-F238E27FC236}">
                <a16:creationId xmlns:a16="http://schemas.microsoft.com/office/drawing/2014/main" id="{435ACA36-8C5A-9F82-FDDC-46FA03E23E2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26658FAE-842C-EF2E-07B0-617584F124E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C52F113-5ED5-949E-D5DC-4AE57388BE2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AEFE6D38-54AF-F48A-E66B-B116A225909B}"/>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0E1EFCBD-5EC2-D907-4605-6AF412657EB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7778DE73-ED76-40B4-76D7-379B8B3C903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FF555E1C-F812-30CE-F4B9-DA7F9660613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25FDFBB5-AFB3-1893-0EE0-36181806C14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graphicFrame>
        <p:nvGraphicFramePr>
          <p:cNvPr id="4" name="Tableau 10">
            <a:extLst>
              <a:ext uri="{FF2B5EF4-FFF2-40B4-BE49-F238E27FC236}">
                <a16:creationId xmlns:a16="http://schemas.microsoft.com/office/drawing/2014/main" id="{003128DC-F100-4E67-368D-C27CD682DAA6}"/>
              </a:ext>
            </a:extLst>
          </p:cNvPr>
          <p:cNvGraphicFramePr>
            <a:graphicFrameLocks noGrp="1"/>
          </p:cNvGraphicFramePr>
          <p:nvPr>
            <p:extLst>
              <p:ext uri="{D42A27DB-BD31-4B8C-83A1-F6EECF244321}">
                <p14:modId xmlns:p14="http://schemas.microsoft.com/office/powerpoint/2010/main" val="1057123629"/>
              </p:ext>
            </p:extLst>
          </p:nvPr>
        </p:nvGraphicFramePr>
        <p:xfrm>
          <a:off x="505402" y="1982379"/>
          <a:ext cx="7987722" cy="4526140"/>
        </p:xfrm>
        <a:graphic>
          <a:graphicData uri="http://schemas.openxmlformats.org/drawingml/2006/table">
            <a:tbl>
              <a:tblPr rtl="1" firstRow="1" firstCol="1" bandRow="1"/>
              <a:tblGrid>
                <a:gridCol w="1613254">
                  <a:extLst>
                    <a:ext uri="{9D8B030D-6E8A-4147-A177-3AD203B41FA5}">
                      <a16:colId xmlns:a16="http://schemas.microsoft.com/office/drawing/2014/main" val="4055197331"/>
                    </a:ext>
                  </a:extLst>
                </a:gridCol>
                <a:gridCol w="924231">
                  <a:extLst>
                    <a:ext uri="{9D8B030D-6E8A-4147-A177-3AD203B41FA5}">
                      <a16:colId xmlns:a16="http://schemas.microsoft.com/office/drawing/2014/main" val="3044371455"/>
                    </a:ext>
                  </a:extLst>
                </a:gridCol>
                <a:gridCol w="5450237">
                  <a:extLst>
                    <a:ext uri="{9D8B030D-6E8A-4147-A177-3AD203B41FA5}">
                      <a16:colId xmlns:a16="http://schemas.microsoft.com/office/drawing/2014/main" val="1898851779"/>
                    </a:ext>
                  </a:extLst>
                </a:gridCol>
              </a:tblGrid>
              <a:tr h="374311">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ٱلتَّرْقيمِ</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رَمْزُها</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مَتى </a:t>
                      </a:r>
                      <a:r>
                        <a:rPr lang="ar-MA" sz="3200" b="1" dirty="0">
                          <a:effectLst/>
                          <a:latin typeface="Microsoft Uighur" panose="02000000000000000000" pitchFamily="2" charset="-78"/>
                          <a:ea typeface="Calibri" panose="020F0502020204030204" pitchFamily="34" charset="0"/>
                          <a:cs typeface="Microsoft Uighur" panose="02000000000000000000" pitchFamily="2" charset="-78"/>
                        </a:rPr>
                        <a:t>تُسْتَعْمَلُ؟</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3246104958"/>
                  </a:ext>
                </a:extLst>
              </a:tr>
              <a:tr h="330353">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اَلنُّقْطَةُ</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عِنْدَ نِهايَةِ جُمْلَةٍ تَمَّ مَعْناها.</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96134"/>
                  </a:ext>
                </a:extLst>
              </a:tr>
              <a:tr h="1327518">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اَلْفاصِلَةُ</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تَفْصِلُ بَيْنَ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ٱلْجُمَلِ</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ٱلْقَصيرَةِ</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لِجُمْلَةٍ طَويلَةٍ مُتَّصِلَةٍ.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بَيْنَ أَنْواعِ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ٱلشَّيْءِ</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وَأَقْسامِهِ.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6030072"/>
                  </a:ext>
                </a:extLst>
              </a:tr>
              <a:tr h="774347">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ٱ</a:t>
                      </a: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لْاِسْتِفْهامِ</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1">
                        <a:lnSpc>
                          <a:spcPct val="115000"/>
                        </a:lnSpc>
                        <a:spcAft>
                          <a:spcPts val="1000"/>
                        </a:spcAft>
                      </a:pPr>
                      <a:r>
                        <a:rPr lang="ar-SA"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بَعْدَ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ٱلْاِسْتِفْهامِ</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ٱلسُّؤالِ</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65060"/>
                  </a:ext>
                </a:extLst>
              </a:tr>
              <a:tr h="835905">
                <a:tc>
                  <a:txBody>
                    <a:bodyPr/>
                    <a:lstStyle>
                      <a:lvl1pPr marL="0" algn="l" defTabSz="514337" rtl="0" eaLnBrk="1" latinLnBrk="0" hangingPunct="1">
                        <a:defRPr sz="1013" b="1" kern="1200">
                          <a:solidFill>
                            <a:schemeClr val="tx1"/>
                          </a:solidFill>
                          <a:latin typeface="Calibri" panose="020F0502020204030204"/>
                        </a:defRPr>
                      </a:lvl1pPr>
                      <a:lvl2pPr marL="257169" algn="l" defTabSz="514337" rtl="0" eaLnBrk="1" latinLnBrk="0" hangingPunct="1">
                        <a:defRPr sz="1013" b="1" kern="1200">
                          <a:solidFill>
                            <a:schemeClr val="tx1"/>
                          </a:solidFill>
                          <a:latin typeface="Calibri" panose="020F0502020204030204"/>
                        </a:defRPr>
                      </a:lvl2pPr>
                      <a:lvl3pPr marL="514337" algn="l" defTabSz="514337" rtl="0" eaLnBrk="1" latinLnBrk="0" hangingPunct="1">
                        <a:defRPr sz="1013" b="1" kern="1200">
                          <a:solidFill>
                            <a:schemeClr val="tx1"/>
                          </a:solidFill>
                          <a:latin typeface="Calibri" panose="020F0502020204030204"/>
                        </a:defRPr>
                      </a:lvl3pPr>
                      <a:lvl4pPr marL="771506" algn="l" defTabSz="514337" rtl="0" eaLnBrk="1" latinLnBrk="0" hangingPunct="1">
                        <a:defRPr sz="1013" b="1" kern="1200">
                          <a:solidFill>
                            <a:schemeClr val="tx1"/>
                          </a:solidFill>
                          <a:latin typeface="Calibri" panose="020F0502020204030204"/>
                        </a:defRPr>
                      </a:lvl4pPr>
                      <a:lvl5pPr marL="1028675" algn="l" defTabSz="514337" rtl="0" eaLnBrk="1" latinLnBrk="0" hangingPunct="1">
                        <a:defRPr sz="1013" b="1" kern="1200">
                          <a:solidFill>
                            <a:schemeClr val="tx1"/>
                          </a:solidFill>
                          <a:latin typeface="Calibri" panose="020F0502020204030204"/>
                        </a:defRPr>
                      </a:lvl5pPr>
                      <a:lvl6pPr marL="1285843" algn="l" defTabSz="514337" rtl="0" eaLnBrk="1" latinLnBrk="0" hangingPunct="1">
                        <a:defRPr sz="1013" b="1" kern="1200">
                          <a:solidFill>
                            <a:schemeClr val="tx1"/>
                          </a:solidFill>
                          <a:latin typeface="Calibri" panose="020F0502020204030204"/>
                        </a:defRPr>
                      </a:lvl6pPr>
                      <a:lvl7pPr marL="1543011" algn="l" defTabSz="514337" rtl="0" eaLnBrk="1" latinLnBrk="0" hangingPunct="1">
                        <a:defRPr sz="1013" b="1" kern="1200">
                          <a:solidFill>
                            <a:schemeClr val="tx1"/>
                          </a:solidFill>
                          <a:latin typeface="Calibri" panose="020F0502020204030204"/>
                        </a:defRPr>
                      </a:lvl7pPr>
                      <a:lvl8pPr marL="1800180" algn="l" defTabSz="514337" rtl="0" eaLnBrk="1" latinLnBrk="0" hangingPunct="1">
                        <a:defRPr sz="1013" b="1" kern="1200">
                          <a:solidFill>
                            <a:schemeClr val="tx1"/>
                          </a:solidFill>
                          <a:latin typeface="Calibri" panose="020F0502020204030204"/>
                        </a:defRPr>
                      </a:lvl8pPr>
                      <a:lvl9pPr marL="2057349" algn="l" defTabSz="514337" rtl="0" eaLnBrk="1" latinLnBrk="0" hangingPunct="1">
                        <a:defRPr sz="1013" b="1" kern="1200">
                          <a:solidFill>
                            <a:schemeClr val="tx1"/>
                          </a:solidFill>
                          <a:latin typeface="Calibri" panose="020F0502020204030204"/>
                        </a:defRPr>
                      </a:lvl9pPr>
                    </a:lstStyle>
                    <a:p>
                      <a:pPr algn="ctr" rtl="1">
                        <a:lnSpc>
                          <a:spcPct val="107000"/>
                        </a:lnSpc>
                        <a:spcAft>
                          <a:spcPts val="800"/>
                        </a:spcAft>
                      </a:pP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عَلامَةُ </a:t>
                      </a:r>
                      <a:r>
                        <a:rPr lang="ar-S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ٱ</a:t>
                      </a:r>
                      <a:r>
                        <a:rPr lang="a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rPr>
                        <a:t>لتَّعَجُّبِ</a:t>
                      </a:r>
                      <a:endParaRPr lang="fr-FR" sz="2800"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ctr" rtl="0">
                        <a:lnSpc>
                          <a:spcPct val="115000"/>
                        </a:lnSpc>
                        <a:spcAft>
                          <a:spcPts val="1000"/>
                        </a:spcAft>
                      </a:pPr>
                      <a:r>
                        <a:rPr lang="fr-FR" sz="3200" b="1" dirty="0">
                          <a:solidFill>
                            <a:srgbClr val="C00000"/>
                          </a:solidFill>
                          <a:effectLst/>
                          <a:latin typeface="Microsoft Uighur" panose="02000000000000000000" pitchFamily="2" charset="-78"/>
                          <a:cs typeface="Microsoft Uighur" panose="02000000000000000000" pitchFamily="2" charset="-78"/>
                        </a:rPr>
                        <a:t>!</a:t>
                      </a:r>
                      <a:endParaRPr lang="fr-MA" sz="3200" b="1" dirty="0">
                        <a:solidFill>
                          <a:srgbClr val="C00000"/>
                        </a:solidFill>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lnSpc>
                          <a:spcPct val="107000"/>
                        </a:lnSpc>
                        <a:spcAft>
                          <a:spcPts val="800"/>
                        </a:spcAft>
                      </a:pP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توضَعُ في نِهايَةِ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ٱلْجُمْلَةِ</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ٱلَّتي</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نُعَبِّرُ فيها عَنِ </a:t>
                      </a:r>
                      <a:r>
                        <a:rPr lang="ar-SA" sz="3200" b="1" dirty="0" err="1">
                          <a:effectLst/>
                          <a:latin typeface="Microsoft Uighur" panose="02000000000000000000" pitchFamily="2" charset="-78"/>
                          <a:ea typeface="Calibri" panose="020F0502020204030204" pitchFamily="34" charset="0"/>
                          <a:cs typeface="Microsoft Uighur" panose="02000000000000000000" pitchFamily="2" charset="-78"/>
                        </a:rPr>
                        <a:t>ٱلْمَشاعِرِ</a:t>
                      </a:r>
                      <a:r>
                        <a:rPr lang="ar-SA" sz="3200" b="1" dirty="0">
                          <a:effectLst/>
                          <a:latin typeface="Microsoft Uighur" panose="02000000000000000000" pitchFamily="2" charset="-78"/>
                          <a:ea typeface="Calibri" panose="020F0502020204030204" pitchFamily="34" charset="0"/>
                          <a:cs typeface="Microsoft Uighur" panose="02000000000000000000" pitchFamily="2" charset="-78"/>
                        </a:rPr>
                        <a:t> (إِعْجاب، تَذَمُّر، فَرَح، حُزْن...). </a:t>
                      </a:r>
                      <a:endParaRPr lang="fr-FR" sz="28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9525" marB="0" anchor="ctr">
                    <a:lnL w="28575" cap="flat" cmpd="sng" algn="ctr">
                      <a:solidFill>
                        <a:srgbClr val="106585"/>
                      </a:solidFill>
                      <a:prstDash val="solid"/>
                      <a:round/>
                      <a:headEnd type="none" w="med" len="med"/>
                      <a:tailEnd type="none" w="med" len="med"/>
                    </a:lnL>
                    <a:lnR w="28575" cap="flat" cmpd="sng" algn="ctr">
                      <a:solidFill>
                        <a:srgbClr val="106585"/>
                      </a:solidFill>
                      <a:prstDash val="solid"/>
                      <a:round/>
                      <a:headEnd type="none" w="med" len="med"/>
                      <a:tailEnd type="none" w="med" len="med"/>
                    </a:lnR>
                    <a:lnT w="28575" cap="flat" cmpd="sng" algn="ctr">
                      <a:solidFill>
                        <a:srgbClr val="106585"/>
                      </a:solidFill>
                      <a:prstDash val="solid"/>
                      <a:round/>
                      <a:headEnd type="none" w="med" len="med"/>
                      <a:tailEnd type="none" w="med" len="med"/>
                    </a:lnT>
                    <a:lnB w="28575"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8566390"/>
                  </a:ext>
                </a:extLst>
              </a:tr>
            </a:tbl>
          </a:graphicData>
        </a:graphic>
      </p:graphicFrame>
    </p:spTree>
    <p:extLst>
      <p:ext uri="{BB962C8B-B14F-4D97-AF65-F5344CB8AC3E}">
        <p14:creationId xmlns:p14="http://schemas.microsoft.com/office/powerpoint/2010/main" val="332476530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C70E-EB95-8248-D0AC-A07E4FA6FCD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F3CD749-ECD6-3E4B-C380-3D34723B364C}"/>
              </a:ext>
            </a:extLst>
          </p:cNvPr>
          <p:cNvSpPr>
            <a:spLocks noGrp="1"/>
          </p:cNvSpPr>
          <p:nvPr>
            <p:ph type="title"/>
          </p:nvPr>
        </p:nvSpPr>
        <p:spPr>
          <a:xfrm>
            <a:off x="319087" y="756000"/>
            <a:ext cx="7153286" cy="612000"/>
          </a:xfrm>
        </p:spPr>
        <p:txBody>
          <a:bodyPr>
            <a:normAutofit fontScale="90000"/>
          </a:bodyPr>
          <a:lstStyle/>
          <a:p>
            <a:r>
              <a:rPr lang="ar-MA" sz="2400" b="1" dirty="0">
                <a:latin typeface="Microsoft Uighur" panose="02000000000000000000" pitchFamily="2" charset="-78"/>
                <a:cs typeface="Microsoft Uighur" panose="02000000000000000000" pitchFamily="2" charset="-78"/>
              </a:rPr>
              <a:t>دقيقة و نصف لكل </a:t>
            </a:r>
            <a:r>
              <a:rPr lang="ar-MA" sz="2400" b="1" dirty="0" err="1">
                <a:latin typeface="Microsoft Uighur" panose="02000000000000000000" pitchFamily="2" charset="-78"/>
                <a:cs typeface="Microsoft Uighur" panose="02000000000000000000" pitchFamily="2" charset="-78"/>
              </a:rPr>
              <a:t>مشارك:سأتأكد</a:t>
            </a:r>
            <a:r>
              <a:rPr lang="ar-MA" sz="2400" b="1" dirty="0">
                <a:latin typeface="Microsoft Uighur" panose="02000000000000000000" pitchFamily="2" charset="-78"/>
                <a:cs typeface="Microsoft Uighur" panose="02000000000000000000" pitchFamily="2" charset="-78"/>
              </a:rPr>
              <a:t> من قراءتكم بدقة و استرسال و نبر مناسب.</a:t>
            </a:r>
            <a:br>
              <a:rPr lang="fr-FR" sz="2400" b="1" dirty="0">
                <a:latin typeface="Microsoft Uighur" panose="02000000000000000000" pitchFamily="2" charset="-78"/>
                <a:cs typeface="Microsoft Uighur" panose="02000000000000000000" pitchFamily="2" charset="-78"/>
              </a:rPr>
            </a:br>
            <a:r>
              <a:rPr lang="ar-MA" sz="2400" b="1" dirty="0">
                <a:latin typeface="Microsoft Uighur" panose="02000000000000000000" pitchFamily="2" charset="-78"/>
                <a:cs typeface="Microsoft Uighur" panose="02000000000000000000" pitchFamily="2" charset="-78"/>
              </a:rPr>
              <a:t>انتبهوا عليكم قراءة النص قبل أن يختفي</a:t>
            </a:r>
            <a:endParaRPr lang="fr-MA" sz="2400" b="1" dirty="0">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154294AF-706C-D69D-1D32-D801E2C34EF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B6582AD-789D-E02B-F944-EF25F7EF198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177AD80-CD57-FB6D-618B-BF0703E4C5E8}"/>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BB2DA8F8-FE9B-C5B8-F85A-00A60E3F662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9603C996-8469-A1AF-965F-FB73D3466F51}"/>
              </a:ext>
            </a:extLst>
          </p:cNvPr>
          <p:cNvPicPr>
            <a:picLocks noChangeAspect="1"/>
          </p:cNvPicPr>
          <p:nvPr/>
        </p:nvPicPr>
        <p:blipFill>
          <a:blip r:embed="rId3">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C811A439-B032-EDE3-4E65-E43BE0489E7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95FB6F24-6922-E66F-B9FF-6189B24FD39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715B2419-1131-3853-AEFD-9FAE04473C2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25" name="Espace réservé pour une image  24" descr="Une image contenant habits, illustration, clipart, Dessin animé&#10;&#10;Le contenu généré par l’IA peut être incorrect.">
            <a:extLst>
              <a:ext uri="{FF2B5EF4-FFF2-40B4-BE49-F238E27FC236}">
                <a16:creationId xmlns:a16="http://schemas.microsoft.com/office/drawing/2014/main" id="{7C58F2EF-2B66-D4B1-A37A-BF8423CB1C5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EACCE339-12C6-DF07-5459-D1EBA54F64F0}"/>
              </a:ext>
            </a:extLst>
          </p:cNvPr>
          <p:cNvSpPr/>
          <p:nvPr/>
        </p:nvSpPr>
        <p:spPr>
          <a:xfrm>
            <a:off x="632373" y="1567263"/>
            <a:ext cx="8109761" cy="5290737"/>
          </a:xfrm>
          <a:prstGeom prst="rect">
            <a:avLst/>
          </a:prstGeom>
          <a:noFill/>
          <a:ln w="12700" cap="flat" cmpd="sng" algn="ctr">
            <a:noFill/>
            <a:prstDash val="solid"/>
            <a:miter lim="800000"/>
          </a:ln>
          <a:effectLst/>
        </p:spPr>
        <p:txBody>
          <a:bodyPr rtlCol="0" anchor="ct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إِنَّ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ٱلْإِشاراتِ</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ٱلضَّوْئِيَّةَ ٱلَّتي نَراها في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ٱلشَّوارِعِ</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لا تَعْمَلُ وَحْدَها، بَل يَتَحَكَّمُ فيها حاسوبٌ ذَكِيٌّ. هذا ٱلْحاسوبُ هُوَ مَنْ يُقَرِّرُ مَتى يَتَغَيَّرُ ٱلضَّوْءُ مِنَ ٱلْأَحْمَرِ إِلى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ٱلْأَخْضَرِ</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أَوِ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ٱلْأَصْفَرِ</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وَذلِكَ حَسَبَ عَدَدِ ٱلسَّيّاراتِ في ٱلطَّريقِ. فَإِذا كانَ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ٱلزِّحامُ</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كَثيراً، يَبْقي ٱلضَّوْءُ ٱلْأَحْمَرُ مُدَّةً أَطْوَلَ، أَمّا إِذا كانَتْ حَرَكَةُ ٱلسَّيرِْ خَفيفَةً، فَتَتَبَدَّلُ ٱلْأَضْواءُ بِسُرعَةٍ. وَعِنْدَما تَقْتَرِبُ إِحْدى ٱلسَّيّاراتِ مِنَ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ٱلْإِشارَةِ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تَمُرُّ فَوْقَ جِهازٍ صَغيرٍ مُخْفّىً تَحْتَ ٱلطَّريقِ، يُرْسِلُ إِشارَةً إِلى ٱلْحاسوبِ لِيُخْبِرَهُ بِوُجودِ ٱلسَّيّارَةِ. بَعدَ ذلِكَ، يَحْسُبُ ٱلْحاسوبُ ٱلْوَقْتَ ٱلْمُناسِبَ لِتَغْييرِ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ٱلْإِشارَةِ</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فَيُساعِدُ عَلى تَنْظيمِ ٱلْمُرورِ وَتَفادي </a:t>
            </a:r>
            <a:r>
              <a:rPr kumimoji="0" lang="ar-MA" sz="3600" b="1" i="0" u="none" strike="noStrike" kern="0" cap="none" spc="0" normalizeH="0" baseline="0" noProof="0" dirty="0" err="1">
                <a:ln>
                  <a:noFill/>
                </a:ln>
                <a:solidFill>
                  <a:srgbClr val="106585"/>
                </a:solidFill>
                <a:effectLst/>
                <a:uLnTx/>
                <a:uFillTx/>
                <a:latin typeface="Microsoft Uighur" panose="02000000000000000000" pitchFamily="2" charset="-78"/>
                <a:ea typeface="+mn-ea"/>
                <a:cs typeface="Microsoft Uighur" panose="02000000000000000000" pitchFamily="2" charset="-78"/>
              </a:rPr>
              <a:t>ٱلْحَوادِثِ</a:t>
            </a:r>
            <a:r>
              <a:rPr kumimoji="0" lang="ar-MA" sz="3600" b="1" i="0" u="none" strike="noStrike" kern="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a:t>
            </a:r>
          </a:p>
        </p:txBody>
      </p:sp>
    </p:spTree>
    <p:extLst>
      <p:ext uri="{BB962C8B-B14F-4D97-AF65-F5344CB8AC3E}">
        <p14:creationId xmlns:p14="http://schemas.microsoft.com/office/powerpoint/2010/main" val="7195411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iterate type="wd">
                                    <p:tmPct val="45000"/>
                                  </p:iterate>
                                  <p:childTnLst>
                                    <p:animEffect transition="out" filter="fade">
                                      <p:cBhvr>
                                        <p:cTn id="6" dur="2000"/>
                                        <p:tgtEl>
                                          <p:spTgt spid="2">
                                            <p:txEl>
                                              <p:pRg st="0" end="0"/>
                                            </p:txEl>
                                          </p:spTgt>
                                        </p:tgtEl>
                                      </p:cBhvr>
                                    </p:animEffect>
                                    <p:set>
                                      <p:cBhvr>
                                        <p:cTn id="7" dur="1" fill="hold">
                                          <p:stCondLst>
                                            <p:cond delay="1999"/>
                                          </p:stCondLst>
                                        </p:cTn>
                                        <p:tgtEl>
                                          <p:spTgt spid="2">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B880F-E949-28B9-428B-7AA5D59034F6}"/>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DCDE27ED-862B-9BC0-1743-4F6B6EF4AF8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F24479CC-1025-05A9-8C52-B1030B52A30D}"/>
              </a:ext>
            </a:extLst>
          </p:cNvPr>
          <p:cNvSpPr>
            <a:spLocks noGrp="1"/>
          </p:cNvSpPr>
          <p:nvPr>
            <p:ph type="title"/>
          </p:nvPr>
        </p:nvSpPr>
        <p:spPr>
          <a:xfrm>
            <a:off x="319087" y="756000"/>
            <a:ext cx="7153286" cy="612000"/>
          </a:xfrm>
        </p:spPr>
        <p:txBody>
          <a:bodyPr>
            <a:normAutofit/>
          </a:bodyPr>
          <a:lstStyle/>
          <a:p>
            <a:r>
              <a:rPr lang="ar-MA" sz="2400" b="1" dirty="0">
                <a:latin typeface="Microsoft Uighur" panose="02000000000000000000" pitchFamily="2" charset="-78"/>
                <a:cs typeface="Microsoft Uighur" panose="02000000000000000000" pitchFamily="2" charset="-78"/>
              </a:rPr>
              <a:t>كَيْفَ كانَتْ قِراءَةُ زَميلِكُمْ/زَميلَتِكُمْ؟</a:t>
            </a:r>
          </a:p>
        </p:txBody>
      </p:sp>
      <p:graphicFrame>
        <p:nvGraphicFramePr>
          <p:cNvPr id="3" name="Tableau 2">
            <a:extLst>
              <a:ext uri="{FF2B5EF4-FFF2-40B4-BE49-F238E27FC236}">
                <a16:creationId xmlns:a16="http://schemas.microsoft.com/office/drawing/2014/main" id="{942AFD52-F407-96CA-1147-5A48B524AD15}"/>
              </a:ext>
            </a:extLst>
          </p:cNvPr>
          <p:cNvGraphicFramePr>
            <a:graphicFrameLocks noGrp="1"/>
          </p:cNvGraphicFramePr>
          <p:nvPr/>
        </p:nvGraphicFramePr>
        <p:xfrm>
          <a:off x="433117" y="2190362"/>
          <a:ext cx="8277768" cy="3840480"/>
        </p:xfrm>
        <a:graphic>
          <a:graphicData uri="http://schemas.openxmlformats.org/drawingml/2006/table">
            <a:tbl>
              <a:tblPr firstRow="1" bandRow="1"/>
              <a:tblGrid>
                <a:gridCol w="1332000">
                  <a:extLst>
                    <a:ext uri="{9D8B030D-6E8A-4147-A177-3AD203B41FA5}">
                      <a16:colId xmlns:a16="http://schemas.microsoft.com/office/drawing/2014/main" val="2320669012"/>
                    </a:ext>
                  </a:extLst>
                </a:gridCol>
                <a:gridCol w="1332000">
                  <a:extLst>
                    <a:ext uri="{9D8B030D-6E8A-4147-A177-3AD203B41FA5}">
                      <a16:colId xmlns:a16="http://schemas.microsoft.com/office/drawing/2014/main" val="4213699004"/>
                    </a:ext>
                  </a:extLst>
                </a:gridCol>
                <a:gridCol w="5613768">
                  <a:extLst>
                    <a:ext uri="{9D8B030D-6E8A-4147-A177-3AD203B41FA5}">
                      <a16:colId xmlns:a16="http://schemas.microsoft.com/office/drawing/2014/main" val="372084414"/>
                    </a:ext>
                  </a:extLst>
                </a:gridCol>
              </a:tblGrid>
              <a:tr h="477851">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ctr" rtl="1"/>
                      <a:r>
                        <a:rPr lang="ar-MA" sz="3200" b="1" kern="1200" dirty="0">
                          <a:solidFill>
                            <a:srgbClr val="106585"/>
                          </a:solidFill>
                          <a:latin typeface="Microsoft Uighur" panose="02000000000000000000" pitchFamily="2" charset="-78"/>
                          <a:ea typeface="+mn-ea"/>
                          <a:cs typeface="Microsoft Uighur" panose="02000000000000000000" pitchFamily="2" charset="-78"/>
                        </a:rPr>
                        <a:t>لا</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ctr" rtl="1"/>
                      <a:r>
                        <a:rPr lang="ar-MA" sz="3200" b="1" kern="1200" dirty="0">
                          <a:solidFill>
                            <a:srgbClr val="106585"/>
                          </a:solidFill>
                          <a:latin typeface="Microsoft Uighur" panose="02000000000000000000" pitchFamily="2" charset="-78"/>
                          <a:ea typeface="+mn-ea"/>
                          <a:cs typeface="Microsoft Uighur" panose="02000000000000000000" pitchFamily="2" charset="-78"/>
                        </a:rPr>
                        <a:t>نَعَمْ</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algn="r" rtl="1"/>
                      <a:endParaRPr lang="fr-FR" sz="3600"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5663403"/>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كان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ٱلصَّوْتُ</a:t>
                      </a:r>
                      <a:r>
                        <a:rPr lang="ar-MA" sz="3200" b="1" kern="1200" dirty="0">
                          <a:solidFill>
                            <a:srgbClr val="106585"/>
                          </a:solidFill>
                          <a:latin typeface="Microsoft Uighur" panose="02000000000000000000" pitchFamily="2" charset="-78"/>
                          <a:ea typeface="+mn-ea"/>
                          <a:cs typeface="Microsoft Uighur" panose="02000000000000000000" pitchFamily="2" charset="-78"/>
                        </a:rPr>
                        <a:t> مَسْموعاً وَواضِحاً؟</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2931050321"/>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كانتِ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ٱلْقِراءَةُ</a:t>
                      </a:r>
                      <a:r>
                        <a:rPr lang="ar-MA" sz="3200" b="1" kern="1200" dirty="0">
                          <a:solidFill>
                            <a:srgbClr val="106585"/>
                          </a:solidFill>
                          <a:latin typeface="Microsoft Uighur" panose="02000000000000000000" pitchFamily="2" charset="-78"/>
                          <a:ea typeface="+mn-ea"/>
                          <a:cs typeface="Microsoft Uighur" panose="02000000000000000000" pitchFamily="2" charset="-78"/>
                        </a:rPr>
                        <a:t> مُسْتَرْسَلَةً؟</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596954947"/>
                  </a:ext>
                </a:extLst>
              </a:tr>
              <a:tr h="5047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ٱحْتِرامُ</a:t>
                      </a:r>
                      <a:r>
                        <a:rPr lang="ar-MA" sz="3200" b="1" kern="1200" dirty="0">
                          <a:solidFill>
                            <a:srgbClr val="106585"/>
                          </a:solidFill>
                          <a:latin typeface="Microsoft Uighur" panose="02000000000000000000" pitchFamily="2" charset="-78"/>
                          <a:ea typeface="+mn-ea"/>
                          <a:cs typeface="Microsoft Uighur" panose="02000000000000000000" pitchFamily="2" charset="-78"/>
                        </a:rPr>
                        <a:t> قَواعِدِ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ٱلْوَقْفِ</a:t>
                      </a:r>
                      <a:r>
                        <a:rPr lang="ar-MA" sz="3200" b="1" kern="1200" dirty="0">
                          <a:solidFill>
                            <a:srgbClr val="106585"/>
                          </a:solidFill>
                          <a:latin typeface="Microsoft Uighur" panose="02000000000000000000" pitchFamily="2" charset="-78"/>
                          <a:ea typeface="+mn-ea"/>
                          <a:cs typeface="Microsoft Uighur" panose="02000000000000000000" pitchFamily="2" charset="-78"/>
                        </a:rPr>
                        <a:t>؟</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4155058931"/>
                  </a:ext>
                </a:extLst>
              </a:tr>
              <a:tr h="50474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ٱحْتِرامُ</a:t>
                      </a:r>
                      <a:r>
                        <a:rPr lang="ar-MA" sz="3200" b="1" kern="1200" dirty="0">
                          <a:solidFill>
                            <a:srgbClr val="106585"/>
                          </a:solidFill>
                          <a:latin typeface="Microsoft Uighur" panose="02000000000000000000" pitchFamily="2" charset="-78"/>
                          <a:ea typeface="+mn-ea"/>
                          <a:cs typeface="Microsoft Uighur" panose="02000000000000000000" pitchFamily="2" charset="-78"/>
                        </a:rPr>
                        <a:t> قَواعِدِ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ٱلْوَصْلِ</a:t>
                      </a:r>
                      <a:r>
                        <a:rPr lang="ar-MA" sz="3200" b="1" kern="1200" dirty="0">
                          <a:solidFill>
                            <a:srgbClr val="106585"/>
                          </a:solidFill>
                          <a:latin typeface="Microsoft Uighur" panose="02000000000000000000" pitchFamily="2" charset="-78"/>
                          <a:ea typeface="+mn-ea"/>
                          <a:cs typeface="Microsoft Uighur" panose="02000000000000000000" pitchFamily="2" charset="-78"/>
                        </a:rPr>
                        <a:t>؟</a:t>
                      </a:r>
                      <a:endParaRPr lang="fr-FR" sz="3200" b="1" kern="1200" dirty="0">
                        <a:solidFill>
                          <a:srgbClr val="106585"/>
                        </a:solidFill>
                        <a:latin typeface="Microsoft Uighur" panose="02000000000000000000" pitchFamily="2" charset="-78"/>
                        <a:ea typeface="+mn-ea"/>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3244070255"/>
                  </a:ext>
                </a:extLst>
              </a:tr>
              <a:tr h="504740">
                <a:tc>
                  <a:txBody>
                    <a:bodyPr/>
                    <a:lstStyle>
                      <a:lvl1pPr marL="0" algn="l" defTabSz="514337" rtl="0" eaLnBrk="1" latinLnBrk="0" hangingPunct="1">
                        <a:defRPr sz="1013" kern="1200">
                          <a:solidFill>
                            <a:schemeClr val="tx1"/>
                          </a:solidFill>
                          <a:latin typeface="Calibri" panose="020F0502020204030204"/>
                        </a:defRPr>
                      </a:lvl1pPr>
                      <a:lvl2pPr marL="257169" algn="l" defTabSz="514337" rtl="0" eaLnBrk="1" latinLnBrk="0" hangingPunct="1">
                        <a:defRPr sz="1013" kern="1200">
                          <a:solidFill>
                            <a:schemeClr val="tx1"/>
                          </a:solidFill>
                          <a:latin typeface="Calibri" panose="020F0502020204030204"/>
                        </a:defRPr>
                      </a:lvl2pPr>
                      <a:lvl3pPr marL="514337" algn="l" defTabSz="514337" rtl="0" eaLnBrk="1" latinLnBrk="0" hangingPunct="1">
                        <a:defRPr sz="1013" kern="1200">
                          <a:solidFill>
                            <a:schemeClr val="tx1"/>
                          </a:solidFill>
                          <a:latin typeface="Calibri" panose="020F0502020204030204"/>
                        </a:defRPr>
                      </a:lvl3pPr>
                      <a:lvl4pPr marL="771506" algn="l" defTabSz="514337" rtl="0" eaLnBrk="1" latinLnBrk="0" hangingPunct="1">
                        <a:defRPr sz="1013" kern="1200">
                          <a:solidFill>
                            <a:schemeClr val="tx1"/>
                          </a:solidFill>
                          <a:latin typeface="Calibri" panose="020F0502020204030204"/>
                        </a:defRPr>
                      </a:lvl4pPr>
                      <a:lvl5pPr marL="1028675" algn="l" defTabSz="514337" rtl="0" eaLnBrk="1" latinLnBrk="0" hangingPunct="1">
                        <a:defRPr sz="1013" kern="1200">
                          <a:solidFill>
                            <a:schemeClr val="tx1"/>
                          </a:solidFill>
                          <a:latin typeface="Calibri" panose="020F0502020204030204"/>
                        </a:defRPr>
                      </a:lvl5pPr>
                      <a:lvl6pPr marL="1285843" algn="l" defTabSz="514337" rtl="0" eaLnBrk="1" latinLnBrk="0" hangingPunct="1">
                        <a:defRPr sz="1013" kern="1200">
                          <a:solidFill>
                            <a:schemeClr val="tx1"/>
                          </a:solidFill>
                          <a:latin typeface="Calibri" panose="020F0502020204030204"/>
                        </a:defRPr>
                      </a:lvl6pPr>
                      <a:lvl7pPr marL="1543011" algn="l" defTabSz="514337" rtl="0" eaLnBrk="1" latinLnBrk="0" hangingPunct="1">
                        <a:defRPr sz="1013" kern="1200">
                          <a:solidFill>
                            <a:schemeClr val="tx1"/>
                          </a:solidFill>
                          <a:latin typeface="Calibri" panose="020F0502020204030204"/>
                        </a:defRPr>
                      </a:lvl7pPr>
                      <a:lvl8pPr marL="1800180" algn="l" defTabSz="514337" rtl="0" eaLnBrk="1" latinLnBrk="0" hangingPunct="1">
                        <a:defRPr sz="1013" kern="1200">
                          <a:solidFill>
                            <a:schemeClr val="tx1"/>
                          </a:solidFill>
                          <a:latin typeface="Calibri" panose="020F0502020204030204"/>
                        </a:defRPr>
                      </a:lvl8pPr>
                      <a:lvl9pPr marL="2057349" algn="l" defTabSz="514337" rtl="0" eaLnBrk="1" latinLnBrk="0" hangingPunct="1">
                        <a:defRPr sz="1013" kern="1200">
                          <a:solidFill>
                            <a:schemeClr val="tx1"/>
                          </a:solidFill>
                          <a:latin typeface="Calibri" panose="020F0502020204030204"/>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endParaRPr lang="fr-FR" sz="3600" b="1" dirty="0">
                        <a:latin typeface="Microsoft Uighur" panose="02000000000000000000" pitchFamily="2" charset="-78"/>
                        <a:cs typeface="Microsoft Uighur" panose="02000000000000000000" pitchFamily="2" charset="-78"/>
                      </a:endParaRP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rtl="1"/>
                      <a:r>
                        <a:rPr lang="ar-MA" sz="3200" b="1" kern="1200" dirty="0">
                          <a:solidFill>
                            <a:srgbClr val="106585"/>
                          </a:solidFill>
                          <a:latin typeface="Microsoft Uighur" panose="02000000000000000000" pitchFamily="2" charset="-78"/>
                          <a:ea typeface="+mn-ea"/>
                          <a:cs typeface="Microsoft Uighur" panose="02000000000000000000" pitchFamily="2" charset="-78"/>
                        </a:rPr>
                        <a:t>- هل تَمَّ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ٱلنُّطْقُ</a:t>
                      </a:r>
                      <a:r>
                        <a:rPr lang="ar-MA" sz="3200" b="1" kern="1200" dirty="0">
                          <a:solidFill>
                            <a:srgbClr val="106585"/>
                          </a:solidFill>
                          <a:latin typeface="Microsoft Uighur" panose="02000000000000000000" pitchFamily="2" charset="-78"/>
                          <a:ea typeface="+mn-ea"/>
                          <a:cs typeface="Microsoft Uighur" panose="02000000000000000000" pitchFamily="2" charset="-78"/>
                        </a:rPr>
                        <a:t> </a:t>
                      </a:r>
                      <a:r>
                        <a:rPr lang="ar-MA" sz="3200" b="1" kern="1200" dirty="0" err="1">
                          <a:solidFill>
                            <a:srgbClr val="106585"/>
                          </a:solidFill>
                          <a:latin typeface="Microsoft Uighur" panose="02000000000000000000" pitchFamily="2" charset="-78"/>
                          <a:ea typeface="+mn-ea"/>
                          <a:cs typeface="Microsoft Uighur" panose="02000000000000000000" pitchFamily="2" charset="-78"/>
                        </a:rPr>
                        <a:t>ٱلسَّليمُ</a:t>
                      </a:r>
                      <a:r>
                        <a:rPr lang="ar-MA" sz="3200" b="1" kern="1200" dirty="0">
                          <a:solidFill>
                            <a:srgbClr val="106585"/>
                          </a:solidFill>
                          <a:latin typeface="Microsoft Uighur" panose="02000000000000000000" pitchFamily="2" charset="-78"/>
                          <a:ea typeface="+mn-ea"/>
                          <a:cs typeface="Microsoft Uighur" panose="02000000000000000000" pitchFamily="2" charset="-78"/>
                        </a:rPr>
                        <a:t> لِلْأَصْواتِ؟</a:t>
                      </a:r>
                    </a:p>
                  </a:txBody>
                  <a:tcPr>
                    <a:lnL w="12700" cap="flat" cmpd="sng" algn="ctr">
                      <a:solidFill>
                        <a:srgbClr val="106585"/>
                      </a:solidFill>
                      <a:prstDash val="solid"/>
                      <a:round/>
                      <a:headEnd type="none" w="med" len="med"/>
                      <a:tailEnd type="none" w="med" len="med"/>
                    </a:lnL>
                    <a:lnR w="12700" cap="flat" cmpd="sng" algn="ctr">
                      <a:solidFill>
                        <a:srgbClr val="106585"/>
                      </a:solidFill>
                      <a:prstDash val="solid"/>
                      <a:round/>
                      <a:headEnd type="none" w="med" len="med"/>
                      <a:tailEnd type="none" w="med" len="med"/>
                    </a:lnR>
                    <a:lnT w="12700" cap="flat" cmpd="sng" algn="ctr">
                      <a:solidFill>
                        <a:srgbClr val="106585"/>
                      </a:solidFill>
                      <a:prstDash val="solid"/>
                      <a:round/>
                      <a:headEnd type="none" w="med" len="med"/>
                      <a:tailEnd type="none" w="med" len="med"/>
                    </a:lnT>
                    <a:lnB w="12700" cap="flat" cmpd="sng" algn="ctr">
                      <a:solidFill>
                        <a:srgbClr val="106585"/>
                      </a:solidFill>
                      <a:prstDash val="solid"/>
                      <a:round/>
                      <a:headEnd type="none" w="med" len="med"/>
                      <a:tailEnd type="none" w="med" len="med"/>
                    </a:lnB>
                    <a:lnTlToBr w="12700" cmpd="sng">
                      <a:noFill/>
                      <a:prstDash val="solid"/>
                    </a:lnTlToBr>
                    <a:lnBlToTr w="12700" cmpd="sng">
                      <a:noFill/>
                      <a:prstDash val="solid"/>
                    </a:lnBlToTr>
                    <a:solidFill>
                      <a:srgbClr val="D6E9EA"/>
                    </a:solidFill>
                  </a:tcPr>
                </a:tc>
                <a:extLst>
                  <a:ext uri="{0D108BD9-81ED-4DB2-BD59-A6C34878D82A}">
                    <a16:rowId xmlns:a16="http://schemas.microsoft.com/office/drawing/2014/main" val="2912440388"/>
                  </a:ext>
                </a:extLst>
              </a:tr>
            </a:tbl>
          </a:graphicData>
        </a:graphic>
      </p:graphicFrame>
      <p:sp>
        <p:nvSpPr>
          <p:cNvPr id="2" name="Rectangle 1">
            <a:extLst>
              <a:ext uri="{FF2B5EF4-FFF2-40B4-BE49-F238E27FC236}">
                <a16:creationId xmlns:a16="http://schemas.microsoft.com/office/drawing/2014/main" id="{1772DE56-A2B1-E76C-B68A-F64E1EF3CF9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85342520-B1D7-E260-5599-76475A28164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746FA4A-D431-5770-789B-CB4B8114AD9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39BB2"/>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A2530264-0767-9247-1390-19B4FC70C71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38F82FBC-6BD9-F404-C55E-9585FD5FE300}"/>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676FD224-E916-D8E0-FC51-BEDD19B6F12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6EC161C2-96FC-7EC8-8C45-5BA770A8BF6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BBD17056-3A17-9591-F76D-67CFA2847BD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Tree>
    <p:extLst>
      <p:ext uri="{BB962C8B-B14F-4D97-AF65-F5344CB8AC3E}">
        <p14:creationId xmlns:p14="http://schemas.microsoft.com/office/powerpoint/2010/main" val="406229330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170942"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صرف و تحويل</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415306" y="341285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SzPct val="50000"/>
            </a:pPr>
            <a:r>
              <a:rPr lang="ar-MA" sz="2800" b="1" dirty="0">
                <a:cs typeface="Microsoft Uighur" panose="02000000000000000000" pitchFamily="2" charset="-78"/>
              </a:rPr>
              <a:t>المجرد والمزيد.</a:t>
            </a:r>
          </a:p>
          <a:p>
            <a:pPr algn="r" rtl="1">
              <a:buSzPct val="50000"/>
            </a:pPr>
            <a:r>
              <a:rPr lang="ar-MA" sz="2800" b="1" dirty="0">
                <a:cs typeface="Microsoft Uighur" panose="02000000000000000000" pitchFamily="2" charset="-78"/>
              </a:rPr>
              <a:t>الفعل الصحيح و المعتل.</a:t>
            </a:r>
            <a:endParaRPr lang="tzm-Arab-MA" sz="28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5613548" y="2234652"/>
            <a:ext cx="1628972"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صرف و تحويل</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4"/>
          <a:srcRect/>
          <a:stretch/>
        </p:blipFill>
        <p:spPr>
          <a:xfrm>
            <a:off x="7242520" y="2588457"/>
            <a:ext cx="730771" cy="735759"/>
          </a:xfrm>
          <a:prstGeom prst="rect">
            <a:avLst/>
          </a:prstGeom>
        </p:spPr>
      </p:pic>
      <p:pic>
        <p:nvPicPr>
          <p:cNvPr id="3" name="Image 2" descr="Une image contenant horloge, cercle, symbole, Police&#10;&#10;Le contenu généré par l’IA peut être incorrect.">
            <a:extLst>
              <a:ext uri="{FF2B5EF4-FFF2-40B4-BE49-F238E27FC236}">
                <a16:creationId xmlns:a16="http://schemas.microsoft.com/office/drawing/2014/main" id="{0B3ADBDF-7BCC-B677-A3B1-B4DAB7FF38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962" y="2314923"/>
            <a:ext cx="475494" cy="547068"/>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518D-7342-8578-BCB4-DDCE12E2E69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BA568EC-A939-F201-3E8D-7DD45D3548DE}"/>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تمييز الأفعال المجردة و الأفعال المزيدة  و الفعل المعتل و الفعل </a:t>
            </a:r>
            <a:r>
              <a:rPr kumimoji="0" lang="ar-MA" sz="2400" b="1"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الصحيج</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pic>
        <p:nvPicPr>
          <p:cNvPr id="6" name="Espace réservé pour une image  5">
            <a:extLst>
              <a:ext uri="{FF2B5EF4-FFF2-40B4-BE49-F238E27FC236}">
                <a16:creationId xmlns:a16="http://schemas.microsoft.com/office/drawing/2014/main" id="{C7338156-CA53-A530-760C-C402792944D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Rectangle 13">
            <a:extLst>
              <a:ext uri="{FF2B5EF4-FFF2-40B4-BE49-F238E27FC236}">
                <a16:creationId xmlns:a16="http://schemas.microsoft.com/office/drawing/2014/main" id="{31BB06C1-C934-F42E-5797-46D333072DA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BD05D19-8EFB-AE29-9D48-EA31A40518C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1797FE58-03EC-FAE7-6CF1-8840047B9FB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28D8C053-3FD1-0DBF-1BCE-CC166DBCB65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D99FF1F1-E1AD-980A-2221-4FC967B0BF1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1925F28B-3FE8-ABCF-20D0-0890BBE30A4F}"/>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0" name="Image 19">
            <a:extLst>
              <a:ext uri="{FF2B5EF4-FFF2-40B4-BE49-F238E27FC236}">
                <a16:creationId xmlns:a16="http://schemas.microsoft.com/office/drawing/2014/main" id="{F42007C8-30E6-5637-A457-75B53B7D583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1" name="Rectangle 20">
            <a:extLst>
              <a:ext uri="{FF2B5EF4-FFF2-40B4-BE49-F238E27FC236}">
                <a16:creationId xmlns:a16="http://schemas.microsoft.com/office/drawing/2014/main" id="{DA91B05C-A13E-D553-97FA-E3C66FDF8CB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2" name="Rectangle : coins arrondis 17">
            <a:extLst>
              <a:ext uri="{FF2B5EF4-FFF2-40B4-BE49-F238E27FC236}">
                <a16:creationId xmlns:a16="http://schemas.microsoft.com/office/drawing/2014/main" id="{1EF07F1B-C20B-11F0-967F-C035032E2373}"/>
              </a:ext>
            </a:extLst>
          </p:cNvPr>
          <p:cNvSpPr/>
          <p:nvPr/>
        </p:nvSpPr>
        <p:spPr>
          <a:xfrm>
            <a:off x="2538620" y="2618430"/>
            <a:ext cx="4414893" cy="1087244"/>
          </a:xfrm>
          <a:prstGeom prst="roundRect">
            <a:avLst>
              <a:gd name="adj" fmla="val 50000"/>
            </a:avLst>
          </a:prstGeom>
          <a:solidFill>
            <a:schemeClr val="accent3">
              <a:lumMod val="20000"/>
              <a:lumOff val="80000"/>
            </a:schemeClr>
          </a:solidFill>
          <a:ln w="28575" cap="flat" cmpd="sng" algn="ctr">
            <a:noFill/>
            <a:prstDash val="solid"/>
          </a:ln>
          <a:effectLst/>
        </p:spPr>
        <p:txBody>
          <a:bodyPr rtlCol="0" anchor="ctr"/>
          <a:lstStyle/>
          <a:p>
            <a:pPr algn="ctr" defTabSz="914400" rtl="1"/>
            <a:r>
              <a:rPr lang="ar-MA" sz="6600" b="1" kern="0" dirty="0">
                <a:solidFill>
                  <a:srgbClr val="424D7B"/>
                </a:solidFill>
                <a:latin typeface="Microsoft Uighur" panose="02000000000000000000" pitchFamily="2" charset="-78"/>
                <a:cs typeface="Microsoft Uighur" panose="02000000000000000000" pitchFamily="2" charset="-78"/>
              </a:rPr>
              <a:t>اَلْمُجَرَّدُ وَ ٱلْمَزيدُ</a:t>
            </a:r>
            <a:endParaRPr lang="fr-MA" sz="6600" b="1" kern="0" dirty="0">
              <a:solidFill>
                <a:srgbClr val="424D7B"/>
              </a:solidFill>
              <a:latin typeface="Microsoft Uighur" panose="02000000000000000000" pitchFamily="2" charset="-78"/>
              <a:cs typeface="Microsoft Uighur" panose="02000000000000000000" pitchFamily="2" charset="-78"/>
            </a:endParaRPr>
          </a:p>
        </p:txBody>
      </p:sp>
      <p:sp>
        <p:nvSpPr>
          <p:cNvPr id="4" name="Rectangle : coins arrondis 17">
            <a:extLst>
              <a:ext uri="{FF2B5EF4-FFF2-40B4-BE49-F238E27FC236}">
                <a16:creationId xmlns:a16="http://schemas.microsoft.com/office/drawing/2014/main" id="{5C894F4A-9CDD-EA89-4844-36309BB6C088}"/>
              </a:ext>
            </a:extLst>
          </p:cNvPr>
          <p:cNvSpPr/>
          <p:nvPr/>
        </p:nvSpPr>
        <p:spPr>
          <a:xfrm>
            <a:off x="1872206" y="3968968"/>
            <a:ext cx="5747722" cy="1087244"/>
          </a:xfrm>
          <a:prstGeom prst="roundRect">
            <a:avLst>
              <a:gd name="adj" fmla="val 50000"/>
            </a:avLst>
          </a:prstGeom>
          <a:solidFill>
            <a:schemeClr val="accent3">
              <a:lumMod val="20000"/>
              <a:lumOff val="80000"/>
            </a:schemeClr>
          </a:solidFill>
          <a:ln w="28575" cap="flat" cmpd="sng" algn="ctr">
            <a:noFill/>
            <a:prstDash val="solid"/>
          </a:ln>
          <a:effectLst/>
        </p:spPr>
        <p:txBody>
          <a:bodyPr rtlCol="0" anchor="ctr"/>
          <a:lstStyle/>
          <a:p>
            <a:pPr algn="ctr" defTabSz="914400" rtl="1"/>
            <a:r>
              <a:rPr lang="ar-MA" sz="6600" b="1" kern="0" dirty="0">
                <a:solidFill>
                  <a:srgbClr val="424D7B"/>
                </a:solidFill>
                <a:latin typeface="Microsoft Uighur" panose="02000000000000000000" pitchFamily="2" charset="-78"/>
                <a:cs typeface="Microsoft Uighur" panose="02000000000000000000" pitchFamily="2" charset="-78"/>
              </a:rPr>
              <a:t>اَلْفِعْلُ ٱلصَّحيحُ وَ </a:t>
            </a:r>
            <a:r>
              <a:rPr lang="ar-MA" sz="6600" b="1" kern="0" dirty="0" err="1">
                <a:solidFill>
                  <a:srgbClr val="424D7B"/>
                </a:solidFill>
                <a:latin typeface="Microsoft Uighur" panose="02000000000000000000" pitchFamily="2" charset="-78"/>
                <a:cs typeface="Microsoft Uighur" panose="02000000000000000000" pitchFamily="2" charset="-78"/>
              </a:rPr>
              <a:t>ٱلْمُعْتَلُّ</a:t>
            </a:r>
            <a:endParaRPr lang="fr-MA" sz="66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080662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BA322-A2FA-1B6D-B3D3-09FFF0D7115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CDF5316-88D9-A662-63C8-3DA669B67989}"/>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بالطريقة التي نتبعها للتمييز بين  الفعل المجرد و الفعل المزيد؟</a:t>
            </a:r>
          </a:p>
        </p:txBody>
      </p:sp>
      <p:sp>
        <p:nvSpPr>
          <p:cNvPr id="2" name="Rectangle : coins arrondis 1">
            <a:extLst>
              <a:ext uri="{FF2B5EF4-FFF2-40B4-BE49-F238E27FC236}">
                <a16:creationId xmlns:a16="http://schemas.microsoft.com/office/drawing/2014/main" id="{088152FA-51B8-134D-B261-69F88C165A3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D2C0CF88-3EE7-2A16-1F20-5B36554ABA9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C7821863-310E-F1BC-C665-DFB4159882E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20EEED3F-EF78-C253-92AB-F748074D8F3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35E7267F-5E6A-6597-697B-13A30944D1C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BDC8A650-3E8F-1453-2EEC-3EB3C0440C4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88243E44-9BBB-9F2E-062B-73D242CF7D6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5F1CADB-DF79-16CD-905D-E97C7621D193}"/>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ADF6109-B73F-147D-EF17-E483D0F01AA3}"/>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7DA69CD3-8DC7-3EBE-16A0-089C93460A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4" name="Rectangle : coins arrondis 17">
            <a:extLst>
              <a:ext uri="{FF2B5EF4-FFF2-40B4-BE49-F238E27FC236}">
                <a16:creationId xmlns:a16="http://schemas.microsoft.com/office/drawing/2014/main" id="{8C2CF625-E9DA-6AE0-FCED-8C8880E6C642}"/>
              </a:ext>
            </a:extLst>
          </p:cNvPr>
          <p:cNvSpPr/>
          <p:nvPr/>
        </p:nvSpPr>
        <p:spPr>
          <a:xfrm>
            <a:off x="2599064" y="2974030"/>
            <a:ext cx="4414893" cy="1087244"/>
          </a:xfrm>
          <a:prstGeom prst="roundRect">
            <a:avLst>
              <a:gd name="adj" fmla="val 50000"/>
            </a:avLst>
          </a:prstGeom>
          <a:solidFill>
            <a:schemeClr val="accent3">
              <a:lumMod val="20000"/>
              <a:lumOff val="80000"/>
            </a:schemeClr>
          </a:solidFill>
          <a:ln w="28575" cap="flat" cmpd="sng" algn="ctr">
            <a:noFill/>
            <a:prstDash val="solid"/>
          </a:ln>
          <a:effectLst/>
        </p:spPr>
        <p:txBody>
          <a:bodyPr rtlCol="0" anchor="ctr"/>
          <a:lstStyle/>
          <a:p>
            <a:pPr algn="ctr" defTabSz="914400" rtl="1"/>
            <a:r>
              <a:rPr lang="ar-MA" sz="6600" b="1" kern="0" dirty="0">
                <a:solidFill>
                  <a:srgbClr val="424D7B"/>
                </a:solidFill>
                <a:latin typeface="Microsoft Uighur" panose="02000000000000000000" pitchFamily="2" charset="-78"/>
                <a:cs typeface="Microsoft Uighur" panose="02000000000000000000" pitchFamily="2" charset="-78"/>
              </a:rPr>
              <a:t>اَلْمُجَرَّدُ وَ ٱلْمَزيدُ</a:t>
            </a:r>
            <a:endParaRPr lang="fr-MA" sz="66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5699381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19165-5AA1-162C-2DC8-70C6477866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8CD224-CD05-6A89-75E8-5A269A074D2B}"/>
              </a:ext>
            </a:extLst>
          </p:cNvPr>
          <p:cNvSpPr>
            <a:spLocks noGrp="1"/>
          </p:cNvSpPr>
          <p:nvPr>
            <p:ph type="title"/>
          </p:nvPr>
        </p:nvSpPr>
        <p:spPr/>
        <p:txBody>
          <a:bodyPr>
            <a:no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أحسنتم من يقرأ؟</a:t>
            </a:r>
            <a:b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i="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يذكر الأستاذ المتعلمين بخطوات تمييز الفعل المجرد عن الفعل المزيد</a:t>
            </a:r>
            <a:endParaRPr lang="fr-FR" sz="2400" i="1" dirty="0"/>
          </a:p>
        </p:txBody>
      </p:sp>
      <p:sp>
        <p:nvSpPr>
          <p:cNvPr id="4" name="Rectangle : coins arrondis 3">
            <a:extLst>
              <a:ext uri="{FF2B5EF4-FFF2-40B4-BE49-F238E27FC236}">
                <a16:creationId xmlns:a16="http://schemas.microsoft.com/office/drawing/2014/main" id="{27C9DE3F-2AB5-39D3-B905-61ED6C07F38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20B8CBB6-133C-53ED-5E86-A2A2C84539F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407843E8-8A2F-37F9-66D5-AC6B4773DE7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99D31965-CA84-CAA8-6C2F-73B7E0069EA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9B97B94A-C79B-42B5-965C-6BBC95CB674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6" name="Image 15">
            <a:extLst>
              <a:ext uri="{FF2B5EF4-FFF2-40B4-BE49-F238E27FC236}">
                <a16:creationId xmlns:a16="http://schemas.microsoft.com/office/drawing/2014/main" id="{3E6F15F7-45ED-0BDD-DF5A-BE2AB77301B0}"/>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B5D502F7-B544-89AC-7307-160D9EFAA8C4}"/>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7" name="Image 26">
            <a:extLst>
              <a:ext uri="{FF2B5EF4-FFF2-40B4-BE49-F238E27FC236}">
                <a16:creationId xmlns:a16="http://schemas.microsoft.com/office/drawing/2014/main" id="{32733E79-6C37-13D4-2535-6068C09F337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8" name="Rectangle 27">
            <a:extLst>
              <a:ext uri="{FF2B5EF4-FFF2-40B4-BE49-F238E27FC236}">
                <a16:creationId xmlns:a16="http://schemas.microsoft.com/office/drawing/2014/main" id="{8CD15339-6C65-11EA-DB25-D2D9DA23DFE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3" name="Espace réservé pour une image  32" descr="Une image contenant habits, illustration, clipart, Dessin animé&#10;&#10;Le contenu généré par l’IA peut être incorrect.">
            <a:extLst>
              <a:ext uri="{FF2B5EF4-FFF2-40B4-BE49-F238E27FC236}">
                <a16:creationId xmlns:a16="http://schemas.microsoft.com/office/drawing/2014/main" id="{C1891826-C8A5-C155-F49A-A22D402C000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39CE35D0-E5C4-B05A-F872-B477DDCD53E4}"/>
              </a:ext>
            </a:extLst>
          </p:cNvPr>
          <p:cNvPicPr>
            <a:picLocks noChangeAspect="1"/>
          </p:cNvPicPr>
          <p:nvPr/>
        </p:nvPicPr>
        <p:blipFill>
          <a:blip r:embed="rId7"/>
          <a:stretch>
            <a:fillRect/>
          </a:stretch>
        </p:blipFill>
        <p:spPr>
          <a:xfrm>
            <a:off x="4154180" y="1361799"/>
            <a:ext cx="4692035" cy="3406344"/>
          </a:xfrm>
          <a:prstGeom prst="rect">
            <a:avLst/>
          </a:prstGeom>
        </p:spPr>
      </p:pic>
      <p:pic>
        <p:nvPicPr>
          <p:cNvPr id="19" name="Image 18">
            <a:extLst>
              <a:ext uri="{FF2B5EF4-FFF2-40B4-BE49-F238E27FC236}">
                <a16:creationId xmlns:a16="http://schemas.microsoft.com/office/drawing/2014/main" id="{114A7A0E-93D7-76F5-0DB9-989A1DBD6067}"/>
              </a:ext>
            </a:extLst>
          </p:cNvPr>
          <p:cNvPicPr>
            <a:picLocks noChangeAspect="1"/>
          </p:cNvPicPr>
          <p:nvPr/>
        </p:nvPicPr>
        <p:blipFill>
          <a:blip r:embed="rId8"/>
          <a:stretch>
            <a:fillRect/>
          </a:stretch>
        </p:blipFill>
        <p:spPr>
          <a:xfrm>
            <a:off x="147942" y="3607925"/>
            <a:ext cx="5254543" cy="3098032"/>
          </a:xfrm>
          <a:prstGeom prst="rect">
            <a:avLst/>
          </a:prstGeom>
        </p:spPr>
      </p:pic>
    </p:spTree>
    <p:extLst>
      <p:ext uri="{BB962C8B-B14F-4D97-AF65-F5344CB8AC3E}">
        <p14:creationId xmlns:p14="http://schemas.microsoft.com/office/powerpoint/2010/main" val="41702447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E64A7-9160-1482-7477-1814A5087BB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5F8D0D8-EDC2-673D-F5FB-FEA7B7FD3DE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ألواحكم</a:t>
            </a:r>
          </a:p>
        </p:txBody>
      </p:sp>
      <p:sp>
        <p:nvSpPr>
          <p:cNvPr id="2" name="Rectangle : coins arrondis 1">
            <a:extLst>
              <a:ext uri="{FF2B5EF4-FFF2-40B4-BE49-F238E27FC236}">
                <a16:creationId xmlns:a16="http://schemas.microsoft.com/office/drawing/2014/main" id="{9D57BC78-FF62-3A2D-09D2-44FEB59293D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8B11C8A-C70B-D8B5-CCF3-91F87351F35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9A38824-5F72-26CD-E0B9-C3525F62485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3D1DF8D9-EA63-D1AB-10A8-DD26E1C7345C}"/>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2AEF3D8-A28C-43D3-FDE5-4CAED7CC619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DB398A68-EC59-2D8B-8C87-7A0A011D0F9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1324B264-1C6F-697B-DA64-76816F4013D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0D6EA234-DE38-84EA-4BE2-B486DD0B491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B68D5426-9590-A845-A818-8FA6FC00907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08B8F820-E158-71A6-83C2-2DD5663A688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3182249" y="2336153"/>
            <a:ext cx="2779501" cy="2779501"/>
          </a:xfrm>
          <a:prstGeom prst="rect">
            <a:avLst/>
          </a:prstGeom>
        </p:spPr>
      </p:pic>
      <p:pic>
        <p:nvPicPr>
          <p:cNvPr id="4" name="Image 3">
            <a:extLst>
              <a:ext uri="{FF2B5EF4-FFF2-40B4-BE49-F238E27FC236}">
                <a16:creationId xmlns:a16="http://schemas.microsoft.com/office/drawing/2014/main" id="{3E72A541-B814-C92E-70BD-B413959E34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58962" y="519895"/>
            <a:ext cx="1084210" cy="1084210"/>
          </a:xfrm>
          <a:prstGeom prst="rect">
            <a:avLst/>
          </a:prstGeom>
        </p:spPr>
      </p:pic>
    </p:spTree>
    <p:extLst>
      <p:ext uri="{BB962C8B-B14F-4D97-AF65-F5344CB8AC3E}">
        <p14:creationId xmlns:p14="http://schemas.microsoft.com/office/powerpoint/2010/main" val="2143806043"/>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CDF54-51C0-3888-CF83-B42F3D33D4B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2119E9F-7EEE-40B3-3D4F-B16F912E427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نقلوا على ألواحكم الأفعال المجردة من بين الأفعال التالية:</a:t>
            </a:r>
          </a:p>
        </p:txBody>
      </p:sp>
      <p:sp>
        <p:nvSpPr>
          <p:cNvPr id="2" name="Rectangle : coins arrondis 1">
            <a:extLst>
              <a:ext uri="{FF2B5EF4-FFF2-40B4-BE49-F238E27FC236}">
                <a16:creationId xmlns:a16="http://schemas.microsoft.com/office/drawing/2014/main" id="{F3BF07DC-D3CD-0641-1682-355A52D1D983}"/>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5AB2EA92-F650-A6DD-BA69-CB1111B5A05E}"/>
              </a:ext>
            </a:extLst>
          </p:cNvPr>
          <p:cNvSpPr txBox="1"/>
          <p:nvPr/>
        </p:nvSpPr>
        <p:spPr>
          <a:xfrm>
            <a:off x="6316934"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فَتَحَ</a:t>
            </a:r>
          </a:p>
        </p:txBody>
      </p:sp>
      <p:sp>
        <p:nvSpPr>
          <p:cNvPr id="14" name="Rectangle 13">
            <a:extLst>
              <a:ext uri="{FF2B5EF4-FFF2-40B4-BE49-F238E27FC236}">
                <a16:creationId xmlns:a16="http://schemas.microsoft.com/office/drawing/2014/main" id="{D95702ED-34F2-364C-9CDF-DD1290707C0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296931AB-F932-5A3D-950F-08902E53427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077B3975-72DE-F91B-45C2-B542C011E5C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79036CEA-4CF4-ABE8-0FC5-3456AAB3CCF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026243E9-1BFC-2CB0-4F03-83B72359696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6E737503-B51A-10E0-C2D8-48A320733AA2}"/>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4450D88-0FC1-BC69-52F9-BCD98720B8F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1C6FC59A-5806-0119-5DB5-D992765E4CB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EDE6516A-E46E-3598-CAD5-482FEAE802E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44495379-BBB1-652B-7A01-4D06C8B9CBC2}"/>
              </a:ext>
            </a:extLst>
          </p:cNvPr>
          <p:cNvSpPr txBox="1"/>
          <p:nvPr/>
        </p:nvSpPr>
        <p:spPr>
          <a:xfrm>
            <a:off x="3738452"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اِنْطَلَقَ</a:t>
            </a:r>
          </a:p>
        </p:txBody>
      </p:sp>
      <p:sp>
        <p:nvSpPr>
          <p:cNvPr id="4" name="ZoneTexte 3">
            <a:extLst>
              <a:ext uri="{FF2B5EF4-FFF2-40B4-BE49-F238E27FC236}">
                <a16:creationId xmlns:a16="http://schemas.microsoft.com/office/drawing/2014/main" id="{E9AF7B18-2A63-D7EA-B961-35F29BB6E06E}"/>
              </a:ext>
            </a:extLst>
          </p:cNvPr>
          <p:cNvSpPr txBox="1"/>
          <p:nvPr/>
        </p:nvSpPr>
        <p:spPr>
          <a:xfrm>
            <a:off x="1159971"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وَسَوَسَ</a:t>
            </a:r>
          </a:p>
        </p:txBody>
      </p:sp>
      <p:sp>
        <p:nvSpPr>
          <p:cNvPr id="5" name="ZoneTexte 4">
            <a:extLst>
              <a:ext uri="{FF2B5EF4-FFF2-40B4-BE49-F238E27FC236}">
                <a16:creationId xmlns:a16="http://schemas.microsoft.com/office/drawing/2014/main" id="{C17943EA-8EE3-1FCD-726C-A9B5CFA04000}"/>
              </a:ext>
            </a:extLst>
          </p:cNvPr>
          <p:cNvSpPr txBox="1"/>
          <p:nvPr/>
        </p:nvSpPr>
        <p:spPr>
          <a:xfrm>
            <a:off x="6328284"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اِسْتَقْبَلَ</a:t>
            </a:r>
          </a:p>
        </p:txBody>
      </p:sp>
      <p:sp>
        <p:nvSpPr>
          <p:cNvPr id="8" name="ZoneTexte 7">
            <a:extLst>
              <a:ext uri="{FF2B5EF4-FFF2-40B4-BE49-F238E27FC236}">
                <a16:creationId xmlns:a16="http://schemas.microsoft.com/office/drawing/2014/main" id="{06829F4A-7771-B82C-638B-4A43DF60615E}"/>
              </a:ext>
            </a:extLst>
          </p:cNvPr>
          <p:cNvSpPr txBox="1"/>
          <p:nvPr/>
        </p:nvSpPr>
        <p:spPr>
          <a:xfrm>
            <a:off x="3749802"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424D7C"/>
                </a:solidFill>
                <a:latin typeface="Microsoft Uighur" panose="02000000000000000000" pitchFamily="2" charset="-78"/>
                <a:cs typeface="Microsoft Uighur" panose="02000000000000000000" pitchFamily="2" charset="-78"/>
              </a:rPr>
              <a:t>أَنْتَجَ</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9" name="ZoneTexte 8">
            <a:extLst>
              <a:ext uri="{FF2B5EF4-FFF2-40B4-BE49-F238E27FC236}">
                <a16:creationId xmlns:a16="http://schemas.microsoft.com/office/drawing/2014/main" id="{38B62FBE-3476-B64C-E895-7AECCAEE6A45}"/>
              </a:ext>
            </a:extLst>
          </p:cNvPr>
          <p:cNvSpPr txBox="1"/>
          <p:nvPr/>
        </p:nvSpPr>
        <p:spPr>
          <a:xfrm>
            <a:off x="1171321"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تَشارَكَ</a:t>
            </a:r>
          </a:p>
        </p:txBody>
      </p:sp>
    </p:spTree>
    <p:extLst>
      <p:ext uri="{BB962C8B-B14F-4D97-AF65-F5344CB8AC3E}">
        <p14:creationId xmlns:p14="http://schemas.microsoft.com/office/powerpoint/2010/main" val="58367883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FFE1D-6DA4-2D4A-728B-497184E78E1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6E28B7E-F137-C725-3E98-F5464D771BF1}"/>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تمكن من تحديد الأفعال المجردة؟</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ED1C6A9E-062B-5B2A-E6F0-A3BFEB16F2C0}"/>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9381356-51E0-C523-36FF-920E081557F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6D99D70-65ED-710E-C43E-5EEFCD8261A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EF169D17-4A3B-C062-18D6-90435990AB94}"/>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6533811B-29CE-1AA8-B7F0-8A9F72BB097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5A16E92A-E141-BC25-B7F3-37F0C672A15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1C4C1C67-5237-AC19-0CD9-CC411D4EDD0B}"/>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B72307F-30B6-4A97-01A5-84A3EE093E2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174C4406-1F71-3D32-2124-9C20426067D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7FED15FA-4D9B-E940-E90A-BA8D28BA77F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6" name="ZoneTexte 5">
            <a:extLst>
              <a:ext uri="{FF2B5EF4-FFF2-40B4-BE49-F238E27FC236}">
                <a16:creationId xmlns:a16="http://schemas.microsoft.com/office/drawing/2014/main" id="{722AD33F-3A8B-04D4-A8CC-AA0F68ECE208}"/>
              </a:ext>
            </a:extLst>
          </p:cNvPr>
          <p:cNvSpPr txBox="1"/>
          <p:nvPr/>
        </p:nvSpPr>
        <p:spPr>
          <a:xfrm>
            <a:off x="6316934"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فَتَحَ</a:t>
            </a:r>
          </a:p>
        </p:txBody>
      </p:sp>
      <p:sp>
        <p:nvSpPr>
          <p:cNvPr id="9" name="ZoneTexte 8">
            <a:extLst>
              <a:ext uri="{FF2B5EF4-FFF2-40B4-BE49-F238E27FC236}">
                <a16:creationId xmlns:a16="http://schemas.microsoft.com/office/drawing/2014/main" id="{966A828C-719C-2A56-4749-B80F62A1C578}"/>
              </a:ext>
            </a:extLst>
          </p:cNvPr>
          <p:cNvSpPr txBox="1"/>
          <p:nvPr/>
        </p:nvSpPr>
        <p:spPr>
          <a:xfrm>
            <a:off x="1159971"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وَسَوَسَ</a:t>
            </a:r>
          </a:p>
        </p:txBody>
      </p:sp>
    </p:spTree>
    <p:extLst>
      <p:ext uri="{BB962C8B-B14F-4D97-AF65-F5344CB8AC3E}">
        <p14:creationId xmlns:p14="http://schemas.microsoft.com/office/powerpoint/2010/main" val="346955480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E2A4B-E582-73FD-3BFC-1874D8DB1F0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9F62479-435A-2A6E-2533-BA85A09B3E7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أنقلوا على ألواحكم الأفعال المجردة من بين الأفعال التالية:</a:t>
            </a:r>
          </a:p>
        </p:txBody>
      </p:sp>
      <p:sp>
        <p:nvSpPr>
          <p:cNvPr id="2" name="Rectangle : coins arrondis 1">
            <a:extLst>
              <a:ext uri="{FF2B5EF4-FFF2-40B4-BE49-F238E27FC236}">
                <a16:creationId xmlns:a16="http://schemas.microsoft.com/office/drawing/2014/main" id="{9684FF9C-EDD2-69BB-6A7A-388AD9860AD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FF019057-7590-F4DE-448A-A8E24A034CD0}"/>
              </a:ext>
            </a:extLst>
          </p:cNvPr>
          <p:cNvSpPr txBox="1"/>
          <p:nvPr/>
        </p:nvSpPr>
        <p:spPr>
          <a:xfrm>
            <a:off x="6316934"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دَحْرَجَ</a:t>
            </a:r>
          </a:p>
        </p:txBody>
      </p:sp>
      <p:sp>
        <p:nvSpPr>
          <p:cNvPr id="14" name="Rectangle 13">
            <a:extLst>
              <a:ext uri="{FF2B5EF4-FFF2-40B4-BE49-F238E27FC236}">
                <a16:creationId xmlns:a16="http://schemas.microsoft.com/office/drawing/2014/main" id="{D32351D8-7767-11CD-D43E-979B670620B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0AB65CF-83DD-6CBE-C969-C4D1ABE5613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1C5C58EF-C44C-4006-7A70-83B77AA15A4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F2589F71-9587-74A6-13AD-EA74D693DC6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364CEE66-B48D-E1BE-5F2A-66E082BBA8F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4727600-444A-352E-F3E3-4A7B54141F42}"/>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719F1ADF-4BB8-2CF6-5B5C-3CB246AD098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D3B6BA5A-91CD-E60C-47B9-16E2C916176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89F05D5E-0B48-E728-54A0-DB78A0DD639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54EDAF57-2F9E-4DB0-6953-CA795AE45EFF}"/>
              </a:ext>
            </a:extLst>
          </p:cNvPr>
          <p:cNvSpPr txBox="1"/>
          <p:nvPr/>
        </p:nvSpPr>
        <p:spPr>
          <a:xfrm>
            <a:off x="3738452"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اِسْتَمْتَعَ</a:t>
            </a:r>
          </a:p>
        </p:txBody>
      </p:sp>
      <p:sp>
        <p:nvSpPr>
          <p:cNvPr id="4" name="ZoneTexte 3">
            <a:extLst>
              <a:ext uri="{FF2B5EF4-FFF2-40B4-BE49-F238E27FC236}">
                <a16:creationId xmlns:a16="http://schemas.microsoft.com/office/drawing/2014/main" id="{8FB5DC44-6415-AF89-D999-29499E832A31}"/>
              </a:ext>
            </a:extLst>
          </p:cNvPr>
          <p:cNvSpPr txBox="1"/>
          <p:nvPr/>
        </p:nvSpPr>
        <p:spPr>
          <a:xfrm>
            <a:off x="1159971"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سَمِعَ</a:t>
            </a:r>
          </a:p>
        </p:txBody>
      </p:sp>
      <p:sp>
        <p:nvSpPr>
          <p:cNvPr id="5" name="ZoneTexte 4">
            <a:extLst>
              <a:ext uri="{FF2B5EF4-FFF2-40B4-BE49-F238E27FC236}">
                <a16:creationId xmlns:a16="http://schemas.microsoft.com/office/drawing/2014/main" id="{3FA6F683-CC24-DEB3-79F0-46BC7221E7DE}"/>
              </a:ext>
            </a:extLst>
          </p:cNvPr>
          <p:cNvSpPr txBox="1"/>
          <p:nvPr/>
        </p:nvSpPr>
        <p:spPr>
          <a:xfrm>
            <a:off x="6328284"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نَقَلَ</a:t>
            </a:r>
          </a:p>
        </p:txBody>
      </p:sp>
      <p:sp>
        <p:nvSpPr>
          <p:cNvPr id="8" name="ZoneTexte 7">
            <a:extLst>
              <a:ext uri="{FF2B5EF4-FFF2-40B4-BE49-F238E27FC236}">
                <a16:creationId xmlns:a16="http://schemas.microsoft.com/office/drawing/2014/main" id="{96A31504-F06A-DD21-A82F-0D5285B892D1}"/>
              </a:ext>
            </a:extLst>
          </p:cNvPr>
          <p:cNvSpPr txBox="1"/>
          <p:nvPr/>
        </p:nvSpPr>
        <p:spPr>
          <a:xfrm>
            <a:off x="3749802"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تَفاهَمَ</a:t>
            </a:r>
          </a:p>
        </p:txBody>
      </p:sp>
      <p:sp>
        <p:nvSpPr>
          <p:cNvPr id="9" name="ZoneTexte 8">
            <a:extLst>
              <a:ext uri="{FF2B5EF4-FFF2-40B4-BE49-F238E27FC236}">
                <a16:creationId xmlns:a16="http://schemas.microsoft.com/office/drawing/2014/main" id="{420A2F31-6007-AA53-10BF-B0B8D7B72A49}"/>
              </a:ext>
            </a:extLst>
          </p:cNvPr>
          <p:cNvSpPr txBox="1"/>
          <p:nvPr/>
        </p:nvSpPr>
        <p:spPr>
          <a:xfrm>
            <a:off x="1171321"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نَجى</a:t>
            </a:r>
          </a:p>
        </p:txBody>
      </p:sp>
    </p:spTree>
    <p:extLst>
      <p:ext uri="{BB962C8B-B14F-4D97-AF65-F5344CB8AC3E}">
        <p14:creationId xmlns:p14="http://schemas.microsoft.com/office/powerpoint/2010/main" val="353942946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03680-B03D-8B42-5CD2-E3A96414CB9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6755545-9E28-A8EB-BEB1-5AB679EDF32D}"/>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تمكن من تحديد الأفعال المجردة؟؟</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42EDE7D9-615E-A6BB-EC59-BD63F338C03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C567F09-7BE0-B144-1461-0726F6E6387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4418D43-A0D2-F095-C287-10FE99AA8D2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3731DB11-5DDE-36DA-F671-2A077CD2121C}"/>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65CECB15-334C-2552-3CFD-40257A5F69B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A33D4166-D1A8-DB04-6A6F-B1313A77EB7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5A31A8C6-4D80-029E-7D29-45040E40CDC2}"/>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B831F871-9382-2414-9DB8-5DB6C3835AF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306D081C-6CB4-BFB4-5591-29B6C96DD3D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84FFD8A6-56EA-AA4F-972C-1F1C2F7F547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31AF2117-3919-56C8-B78E-DBAC75FD952E}"/>
              </a:ext>
            </a:extLst>
          </p:cNvPr>
          <p:cNvSpPr txBox="1"/>
          <p:nvPr/>
        </p:nvSpPr>
        <p:spPr>
          <a:xfrm>
            <a:off x="6316934"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دَحْرَجَ</a:t>
            </a:r>
          </a:p>
        </p:txBody>
      </p:sp>
      <p:sp>
        <p:nvSpPr>
          <p:cNvPr id="5" name="ZoneTexte 4">
            <a:extLst>
              <a:ext uri="{FF2B5EF4-FFF2-40B4-BE49-F238E27FC236}">
                <a16:creationId xmlns:a16="http://schemas.microsoft.com/office/drawing/2014/main" id="{B0CAAF4C-B2CD-71DB-A392-2CCF79096A6F}"/>
              </a:ext>
            </a:extLst>
          </p:cNvPr>
          <p:cNvSpPr txBox="1"/>
          <p:nvPr/>
        </p:nvSpPr>
        <p:spPr>
          <a:xfrm>
            <a:off x="1159971"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سَمِعَ</a:t>
            </a:r>
          </a:p>
        </p:txBody>
      </p:sp>
      <p:sp>
        <p:nvSpPr>
          <p:cNvPr id="8" name="ZoneTexte 7">
            <a:extLst>
              <a:ext uri="{FF2B5EF4-FFF2-40B4-BE49-F238E27FC236}">
                <a16:creationId xmlns:a16="http://schemas.microsoft.com/office/drawing/2014/main" id="{65081A08-D6A1-BDCE-0DE0-3A9476157DD1}"/>
              </a:ext>
            </a:extLst>
          </p:cNvPr>
          <p:cNvSpPr txBox="1"/>
          <p:nvPr/>
        </p:nvSpPr>
        <p:spPr>
          <a:xfrm>
            <a:off x="6328284"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نَقَلَ</a:t>
            </a:r>
          </a:p>
        </p:txBody>
      </p:sp>
      <p:sp>
        <p:nvSpPr>
          <p:cNvPr id="12" name="ZoneTexte 11">
            <a:extLst>
              <a:ext uri="{FF2B5EF4-FFF2-40B4-BE49-F238E27FC236}">
                <a16:creationId xmlns:a16="http://schemas.microsoft.com/office/drawing/2014/main" id="{E70E903E-0357-1AEA-4F65-BE41F6B4FFA1}"/>
              </a:ext>
            </a:extLst>
          </p:cNvPr>
          <p:cNvSpPr txBox="1"/>
          <p:nvPr/>
        </p:nvSpPr>
        <p:spPr>
          <a:xfrm>
            <a:off x="1171321"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نَجى</a:t>
            </a:r>
          </a:p>
        </p:txBody>
      </p:sp>
    </p:spTree>
    <p:extLst>
      <p:ext uri="{BB962C8B-B14F-4D97-AF65-F5344CB8AC3E}">
        <p14:creationId xmlns:p14="http://schemas.microsoft.com/office/powerpoint/2010/main" val="350595553"/>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53B24-6DA5-1146-483C-158C37CE443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270EEAF-DB62-8DFC-D921-E90A1CD928A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أنقلوا على ألواحكم الأفعال المجردة من بين الأفعال التالية:</a:t>
            </a:r>
          </a:p>
        </p:txBody>
      </p:sp>
      <p:sp>
        <p:nvSpPr>
          <p:cNvPr id="2" name="Rectangle : coins arrondis 1">
            <a:extLst>
              <a:ext uri="{FF2B5EF4-FFF2-40B4-BE49-F238E27FC236}">
                <a16:creationId xmlns:a16="http://schemas.microsoft.com/office/drawing/2014/main" id="{56EF9120-8B39-7D11-F3DB-F3B4BE8ABBA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353F5A45-CE8A-9CFE-9E0F-A3ADAA807968}"/>
              </a:ext>
            </a:extLst>
          </p:cNvPr>
          <p:cNvSpPr txBox="1"/>
          <p:nvPr/>
        </p:nvSpPr>
        <p:spPr>
          <a:xfrm>
            <a:off x="6316934"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رَكِبَ</a:t>
            </a:r>
          </a:p>
        </p:txBody>
      </p:sp>
      <p:sp>
        <p:nvSpPr>
          <p:cNvPr id="14" name="Rectangle 13">
            <a:extLst>
              <a:ext uri="{FF2B5EF4-FFF2-40B4-BE49-F238E27FC236}">
                <a16:creationId xmlns:a16="http://schemas.microsoft.com/office/drawing/2014/main" id="{C03427B1-1957-841A-87A6-B51EA4E73E5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D3EA99F1-8151-93D5-1B10-503F93D7F46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F7C2837D-921D-4D95-9D97-C2895536A22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EE1A8F29-430E-668E-D0D4-B226D0BF893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FD27A1D4-40CE-0709-544B-F870C32AA2F8}"/>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8F6BCA72-5BA0-52D9-3ECC-1AE6BC8A002B}"/>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93D25147-A505-CDAC-E1F6-7BEBCF1BB9D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18A06211-2E40-FFD1-256C-EE6AB5F95E2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D5601E3C-A676-8C89-800B-8DCCF22D27F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5862C5F2-22A0-EFEB-F7BD-C603152AF256}"/>
              </a:ext>
            </a:extLst>
          </p:cNvPr>
          <p:cNvSpPr txBox="1"/>
          <p:nvPr/>
        </p:nvSpPr>
        <p:spPr>
          <a:xfrm>
            <a:off x="3738452"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تَعاوَنَ</a:t>
            </a:r>
          </a:p>
        </p:txBody>
      </p:sp>
      <p:sp>
        <p:nvSpPr>
          <p:cNvPr id="4" name="ZoneTexte 3">
            <a:extLst>
              <a:ext uri="{FF2B5EF4-FFF2-40B4-BE49-F238E27FC236}">
                <a16:creationId xmlns:a16="http://schemas.microsoft.com/office/drawing/2014/main" id="{6DCD71C8-3B6B-7A3D-A099-60919222BCA1}"/>
              </a:ext>
            </a:extLst>
          </p:cNvPr>
          <p:cNvSpPr txBox="1"/>
          <p:nvPr/>
        </p:nvSpPr>
        <p:spPr>
          <a:xfrm>
            <a:off x="1159971"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اِنْدَفَعَ</a:t>
            </a:r>
          </a:p>
        </p:txBody>
      </p:sp>
      <p:sp>
        <p:nvSpPr>
          <p:cNvPr id="5" name="ZoneTexte 4">
            <a:extLst>
              <a:ext uri="{FF2B5EF4-FFF2-40B4-BE49-F238E27FC236}">
                <a16:creationId xmlns:a16="http://schemas.microsoft.com/office/drawing/2014/main" id="{5C9A9CFD-E9FB-A6ED-4A69-1829452C39C1}"/>
              </a:ext>
            </a:extLst>
          </p:cNvPr>
          <p:cNvSpPr txBox="1"/>
          <p:nvPr/>
        </p:nvSpPr>
        <p:spPr>
          <a:xfrm>
            <a:off x="6328284"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وَشى</a:t>
            </a:r>
          </a:p>
        </p:txBody>
      </p:sp>
      <p:sp>
        <p:nvSpPr>
          <p:cNvPr id="8" name="ZoneTexte 7">
            <a:extLst>
              <a:ext uri="{FF2B5EF4-FFF2-40B4-BE49-F238E27FC236}">
                <a16:creationId xmlns:a16="http://schemas.microsoft.com/office/drawing/2014/main" id="{DBC2C84C-4284-EEF3-7C73-EB6389E08AE7}"/>
              </a:ext>
            </a:extLst>
          </p:cNvPr>
          <p:cNvSpPr txBox="1"/>
          <p:nvPr/>
        </p:nvSpPr>
        <p:spPr>
          <a:xfrm>
            <a:off x="3749802"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اِنْفَلَتَ</a:t>
            </a:r>
          </a:p>
        </p:txBody>
      </p:sp>
      <p:sp>
        <p:nvSpPr>
          <p:cNvPr id="9" name="ZoneTexte 8">
            <a:extLst>
              <a:ext uri="{FF2B5EF4-FFF2-40B4-BE49-F238E27FC236}">
                <a16:creationId xmlns:a16="http://schemas.microsoft.com/office/drawing/2014/main" id="{B86E3CAD-09A4-5A44-A907-96BFCA4B7D87}"/>
              </a:ext>
            </a:extLst>
          </p:cNvPr>
          <p:cNvSpPr txBox="1"/>
          <p:nvPr/>
        </p:nvSpPr>
        <p:spPr>
          <a:xfrm>
            <a:off x="1171321"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دَغْدَغَ</a:t>
            </a:r>
          </a:p>
        </p:txBody>
      </p:sp>
    </p:spTree>
    <p:extLst>
      <p:ext uri="{BB962C8B-B14F-4D97-AF65-F5344CB8AC3E}">
        <p14:creationId xmlns:p14="http://schemas.microsoft.com/office/powerpoint/2010/main" val="324646854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0E13D-149E-44EA-0282-56DC619DDDC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81DB0E9-6ECA-8678-BC7F-BB62AD5689EB}"/>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ارفعوا ألواحكم. من يشرح لنا كيف تمكن من تحديد الأفعال المجردة؟</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يظهر الأستاذ الإجابة إلا من بعد مناقشة إجابات التلاميذ و تقديم التغذية الراجعة المناسبة.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BD14A2CD-87CB-2895-CC2D-4BAC3A52BD1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F6C86B66-1257-BE8B-EDA9-A6AFEDF06D0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88599D3-D502-5B31-9ECD-0619C6CE4FD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ECD419C0-F02B-B42D-5A5A-A097CB86C7CF}"/>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4E6D6BD-D271-569D-5DB8-B8707182964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4E9DA893-7C36-4329-6E6C-B1AC7960BF5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6B6E3F56-5FED-0C3D-A6D5-F77D2537015F}"/>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A97EAF1-A07E-E1A1-473C-0119BFB75BE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2B317103-AE8E-E5D3-939B-5F8FEC3009D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931DFF53-952A-154A-CF12-98206A46D8B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220D74C7-D444-5728-DC5E-4B42431E1733}"/>
              </a:ext>
            </a:extLst>
          </p:cNvPr>
          <p:cNvSpPr txBox="1"/>
          <p:nvPr/>
        </p:nvSpPr>
        <p:spPr>
          <a:xfrm>
            <a:off x="6316934" y="2431473"/>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رَكِبَ</a:t>
            </a:r>
          </a:p>
        </p:txBody>
      </p:sp>
      <p:sp>
        <p:nvSpPr>
          <p:cNvPr id="11" name="ZoneTexte 10">
            <a:extLst>
              <a:ext uri="{FF2B5EF4-FFF2-40B4-BE49-F238E27FC236}">
                <a16:creationId xmlns:a16="http://schemas.microsoft.com/office/drawing/2014/main" id="{C12A2525-51C9-709B-5119-356192D4C065}"/>
              </a:ext>
            </a:extLst>
          </p:cNvPr>
          <p:cNvSpPr txBox="1"/>
          <p:nvPr/>
        </p:nvSpPr>
        <p:spPr>
          <a:xfrm>
            <a:off x="6328284"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وَشى</a:t>
            </a:r>
          </a:p>
        </p:txBody>
      </p:sp>
      <p:sp>
        <p:nvSpPr>
          <p:cNvPr id="17" name="ZoneTexte 16">
            <a:extLst>
              <a:ext uri="{FF2B5EF4-FFF2-40B4-BE49-F238E27FC236}">
                <a16:creationId xmlns:a16="http://schemas.microsoft.com/office/drawing/2014/main" id="{A7431171-00AF-871F-E929-4F66B363380C}"/>
              </a:ext>
            </a:extLst>
          </p:cNvPr>
          <p:cNvSpPr txBox="1"/>
          <p:nvPr/>
        </p:nvSpPr>
        <p:spPr>
          <a:xfrm>
            <a:off x="1171321" y="4032245"/>
            <a:ext cx="1753755" cy="1074599"/>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دَغْدَغَ</a:t>
            </a:r>
          </a:p>
        </p:txBody>
      </p:sp>
    </p:spTree>
    <p:extLst>
      <p:ext uri="{BB962C8B-B14F-4D97-AF65-F5344CB8AC3E}">
        <p14:creationId xmlns:p14="http://schemas.microsoft.com/office/powerpoint/2010/main" val="217603754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A7EAC-FD63-17B4-07D0-BED1DFB830F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B5F5DC0-8EA5-D599-47D1-307DE3E7D16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حددوا حروف الزيادة في الفعل التالي:</a:t>
            </a:r>
          </a:p>
        </p:txBody>
      </p:sp>
      <p:sp>
        <p:nvSpPr>
          <p:cNvPr id="2" name="Rectangle : coins arrondis 1">
            <a:extLst>
              <a:ext uri="{FF2B5EF4-FFF2-40B4-BE49-F238E27FC236}">
                <a16:creationId xmlns:a16="http://schemas.microsoft.com/office/drawing/2014/main" id="{F1ADF7CA-5AE1-48D8-76F2-2901964082E5}"/>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CC510995-D02A-DCEF-A4C2-A82DA161F0A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4D0D395-A44E-3737-6830-45211C54859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3E3737FC-8C55-C9AF-9179-487534FF50A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867D1D9E-D49D-A255-300E-ECEE66A6F677}"/>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4FF8D510-6810-800A-4F02-98648FCCA7C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CE53BD83-F334-E389-EE26-4D241250B64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BAB3A161-5549-499A-FFD2-548C5CA7ABE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6244F3AB-95E5-642A-B7B5-EED01B08469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411E747D-A924-6293-1AE3-FA0689FD5D4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2CF78610-AB76-2BE1-18D2-D97C2E194598}"/>
              </a:ext>
            </a:extLst>
          </p:cNvPr>
          <p:cNvSpPr txBox="1"/>
          <p:nvPr/>
        </p:nvSpPr>
        <p:spPr>
          <a:xfrm>
            <a:off x="3227032" y="3117273"/>
            <a:ext cx="2689935" cy="1400235"/>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اِسْتَفْتَحَ</a:t>
            </a:r>
          </a:p>
        </p:txBody>
      </p:sp>
    </p:spTree>
    <p:extLst>
      <p:ext uri="{BB962C8B-B14F-4D97-AF65-F5344CB8AC3E}">
        <p14:creationId xmlns:p14="http://schemas.microsoft.com/office/powerpoint/2010/main" val="30634610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88EA0-B7EB-C907-5F77-79C2EFF48C4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E68F378-7B7C-66B3-A42A-815C5ACA2C9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ا – س – ت </a:t>
            </a:r>
          </a:p>
        </p:txBody>
      </p:sp>
      <p:sp>
        <p:nvSpPr>
          <p:cNvPr id="2" name="Rectangle : coins arrondis 1">
            <a:extLst>
              <a:ext uri="{FF2B5EF4-FFF2-40B4-BE49-F238E27FC236}">
                <a16:creationId xmlns:a16="http://schemas.microsoft.com/office/drawing/2014/main" id="{5D37932B-6CF2-D213-F8DE-200C558DC99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1C2F2B3A-324E-EF4C-03D6-A899AB28E27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FF5A40E5-4CF7-36D3-8C0A-5F29C3FF0F3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DF86BD1D-89D1-B662-4CCF-5D6D0D0A039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F29C2D0-52BD-2B98-C5D7-05054E2E200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C2CB628A-93D6-7FC5-5775-CB7B70CB724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A7067AA4-B2AC-0A06-91AF-A04922CAEC9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A8DE4C6E-45A5-601A-FF91-D902758C07C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6BB066AD-BFDE-1927-2C8A-42405FFF797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4E141557-89E8-22D4-1D68-AB63C375A9D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432A79A2-267D-9C2B-5B70-4E90BA4262DC}"/>
              </a:ext>
            </a:extLst>
          </p:cNvPr>
          <p:cNvSpPr txBox="1"/>
          <p:nvPr/>
        </p:nvSpPr>
        <p:spPr>
          <a:xfrm>
            <a:off x="3227032" y="3117273"/>
            <a:ext cx="2689935" cy="1400235"/>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اِسْتَ</a:t>
            </a:r>
            <a:r>
              <a:rPr kumimoji="0" lang="ar-MA" sz="8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فْتَحَ</a:t>
            </a:r>
          </a:p>
        </p:txBody>
      </p:sp>
    </p:spTree>
    <p:extLst>
      <p:ext uri="{BB962C8B-B14F-4D97-AF65-F5344CB8AC3E}">
        <p14:creationId xmlns:p14="http://schemas.microsoft.com/office/powerpoint/2010/main" val="194890107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07A75-5478-444A-4DE4-1AAAB64DA58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C30FFCB-EF54-4948-E150-1512D8589B8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حددوا حروف الزيادة في الفعل التالي:</a:t>
            </a:r>
          </a:p>
        </p:txBody>
      </p:sp>
      <p:sp>
        <p:nvSpPr>
          <p:cNvPr id="2" name="Rectangle : coins arrondis 1">
            <a:extLst>
              <a:ext uri="{FF2B5EF4-FFF2-40B4-BE49-F238E27FC236}">
                <a16:creationId xmlns:a16="http://schemas.microsoft.com/office/drawing/2014/main" id="{29C9E41E-4CC6-D7D1-9C03-16FEDA65B69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F32ECE7-7D18-6FD9-E3E3-FAC1A7FC699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775909B0-9133-EC37-6D60-189D4D6D939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555D53E-6700-0D2C-F126-B2E41C23C8F6}"/>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03F65022-602A-E0DE-63F6-6A640637909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707D804E-612F-F32A-DAF5-84906358E94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5C5A8717-A753-43FA-6983-B224D3579B09}"/>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A59B1867-2F03-7A54-E2FE-401F3091070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623DF35D-C9ED-1EC1-9D60-7DC1AD43074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700E9247-3AF5-1D7A-44F9-A7CEAC2B2E5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694F6080-FB47-D49E-0513-22CC7A5179F6}"/>
              </a:ext>
            </a:extLst>
          </p:cNvPr>
          <p:cNvSpPr txBox="1"/>
          <p:nvPr/>
        </p:nvSpPr>
        <p:spPr>
          <a:xfrm>
            <a:off x="3227032" y="3117273"/>
            <a:ext cx="2689935" cy="1400235"/>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تَناقَلَ</a:t>
            </a:r>
          </a:p>
        </p:txBody>
      </p:sp>
    </p:spTree>
    <p:extLst>
      <p:ext uri="{BB962C8B-B14F-4D97-AF65-F5344CB8AC3E}">
        <p14:creationId xmlns:p14="http://schemas.microsoft.com/office/powerpoint/2010/main" val="1635882192"/>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1F732-C23A-CE1A-95A4-914D79EB655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B80D7E5-BD9B-FE6F-B829-038E5FACB473}"/>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ت - ا</a:t>
            </a:r>
          </a:p>
        </p:txBody>
      </p:sp>
      <p:sp>
        <p:nvSpPr>
          <p:cNvPr id="2" name="Rectangle : coins arrondis 1">
            <a:extLst>
              <a:ext uri="{FF2B5EF4-FFF2-40B4-BE49-F238E27FC236}">
                <a16:creationId xmlns:a16="http://schemas.microsoft.com/office/drawing/2014/main" id="{EA2853F9-62F4-B750-29FD-EF3DFCF5981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645E5984-1F98-A2CA-56F9-49A109559A5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DAC78F05-0666-6E70-4BA8-2E66EC8910E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61017594-362C-EDF6-AAC5-394C218AA18F}"/>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824D86E2-1F99-3CBF-A43F-19C43D9B62F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819B0867-18BB-34B0-209D-999DA7B7BBF8}"/>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8EA214ED-5046-0115-086B-40D71806DA0F}"/>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E4643997-DD20-61D9-06CE-1387DCD68FB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AE8E8A3E-F2F5-F748-4734-078FCB632A0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descr="Une image contenant capture d’écran, Rectangle, carré&#10;&#10;Le contenu généré par l’IA peut être incorrect.">
            <a:extLst>
              <a:ext uri="{FF2B5EF4-FFF2-40B4-BE49-F238E27FC236}">
                <a16:creationId xmlns:a16="http://schemas.microsoft.com/office/drawing/2014/main" id="{D16E53C8-5DFC-0900-52F6-6D2CB689366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A5355C4C-2F4D-40D8-4A5A-395114FB5071}"/>
              </a:ext>
            </a:extLst>
          </p:cNvPr>
          <p:cNvSpPr txBox="1"/>
          <p:nvPr/>
        </p:nvSpPr>
        <p:spPr>
          <a:xfrm>
            <a:off x="3227032" y="3117273"/>
            <a:ext cx="2689935" cy="1400235"/>
          </a:xfrm>
          <a:prstGeom prst="roundRect">
            <a:avLst>
              <a:gd name="adj" fmla="val 9985"/>
            </a:avLst>
          </a:prstGeom>
          <a:solidFill>
            <a:schemeClr val="accent2">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a:t>
            </a:r>
            <a:r>
              <a:rPr kumimoji="0" lang="ar-MA" sz="8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ن</a:t>
            </a:r>
            <a:r>
              <a:rPr kumimoji="0" lang="ar-MA" sz="8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a:t>
            </a:r>
            <a:r>
              <a:rPr kumimoji="0" lang="ar-MA" sz="80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قَلَ</a:t>
            </a:r>
          </a:p>
        </p:txBody>
      </p:sp>
    </p:spTree>
    <p:extLst>
      <p:ext uri="{BB962C8B-B14F-4D97-AF65-F5344CB8AC3E}">
        <p14:creationId xmlns:p14="http://schemas.microsoft.com/office/powerpoint/2010/main" val="170777034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15659-BDB7-5CC4-A7C7-B863FA9E081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639D8F2-B3CC-E48F-D5A2-EFBBC390E5B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ص 118 و أجيبوا عن التمرين رقم 3</a:t>
            </a:r>
          </a:p>
        </p:txBody>
      </p:sp>
      <p:sp>
        <p:nvSpPr>
          <p:cNvPr id="2" name="Rectangle : coins arrondis 1">
            <a:extLst>
              <a:ext uri="{FF2B5EF4-FFF2-40B4-BE49-F238E27FC236}">
                <a16:creationId xmlns:a16="http://schemas.microsoft.com/office/drawing/2014/main" id="{394C3EF9-4742-7FA9-DB81-4F82D5CF36D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7E21417E-2472-DB9D-87DD-2C2154CEFE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D2FDD06-17BA-9D80-AB33-7362359468B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18231955-87A7-530B-ECF0-B09F2E02010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1A89C032-CD30-B533-F952-CC37F8AE1F9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8804EB14-1983-EE86-9A25-B49D7E1BD06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503C040E-E8AA-19C4-84FA-6DEDA499855E}"/>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541F40BE-319C-3650-2EA0-FC1E0A968C9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BE8F1B30-CCB8-13B2-350C-EE3C3AB6464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E450E86B-A4E0-B4C4-C060-5398D6AAB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8962" y="519895"/>
            <a:ext cx="1084210" cy="1084210"/>
          </a:xfrm>
          <a:prstGeom prst="rect">
            <a:avLst/>
          </a:prstGeom>
        </p:spPr>
      </p:pic>
      <p:sp>
        <p:nvSpPr>
          <p:cNvPr id="5" name="Espace réservé pour une image  4">
            <a:extLst>
              <a:ext uri="{FF2B5EF4-FFF2-40B4-BE49-F238E27FC236}">
                <a16:creationId xmlns:a16="http://schemas.microsoft.com/office/drawing/2014/main" id="{69F8F658-3D20-9784-DD7B-51FA4E94C06B}"/>
              </a:ext>
            </a:extLst>
          </p:cNvPr>
          <p:cNvSpPr>
            <a:spLocks noGrp="1"/>
          </p:cNvSpPr>
          <p:nvPr>
            <p:ph type="pic" sz="quarter" idx="13"/>
          </p:nvPr>
        </p:nvSpPr>
        <p:spPr/>
        <p:txBody>
          <a:bodyPr/>
          <a:lstStyle/>
          <a:p>
            <a:endParaRPr lang="fr-FR"/>
          </a:p>
        </p:txBody>
      </p:sp>
      <p:pic>
        <p:nvPicPr>
          <p:cNvPr id="8" name="Image 7">
            <a:extLst>
              <a:ext uri="{FF2B5EF4-FFF2-40B4-BE49-F238E27FC236}">
                <a16:creationId xmlns:a16="http://schemas.microsoft.com/office/drawing/2014/main" id="{409D24D0-03B7-8929-2159-DAEE80E43A13}"/>
              </a:ext>
            </a:extLst>
          </p:cNvPr>
          <p:cNvPicPr>
            <a:picLocks noChangeAspect="1"/>
          </p:cNvPicPr>
          <p:nvPr/>
        </p:nvPicPr>
        <p:blipFill>
          <a:blip r:embed="rId7"/>
          <a:stretch>
            <a:fillRect/>
          </a:stretch>
        </p:blipFill>
        <p:spPr>
          <a:xfrm>
            <a:off x="3013364" y="1583999"/>
            <a:ext cx="3402145" cy="488885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 coins arrondis 8">
            <a:extLst>
              <a:ext uri="{FF2B5EF4-FFF2-40B4-BE49-F238E27FC236}">
                <a16:creationId xmlns:a16="http://schemas.microsoft.com/office/drawing/2014/main" id="{35F1DFC9-B18B-6D6F-C2F8-870B0FF74CB9}"/>
              </a:ext>
            </a:extLst>
          </p:cNvPr>
          <p:cNvSpPr/>
          <p:nvPr/>
        </p:nvSpPr>
        <p:spPr>
          <a:xfrm>
            <a:off x="3159760" y="3352800"/>
            <a:ext cx="2987040" cy="45027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396544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0ACE4-DD38-6DCD-EF92-1C41854B110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EA4136C-76A9-161F-2841-4D5247C7A78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أضيف حروف زيادة للفعلين التاليين و أركبهما في جملتين.</a:t>
            </a:r>
          </a:p>
        </p:txBody>
      </p:sp>
      <p:sp>
        <p:nvSpPr>
          <p:cNvPr id="2" name="Rectangle : coins arrondis 1">
            <a:extLst>
              <a:ext uri="{FF2B5EF4-FFF2-40B4-BE49-F238E27FC236}">
                <a16:creationId xmlns:a16="http://schemas.microsoft.com/office/drawing/2014/main" id="{E190C2C3-3FFC-4663-E33E-F0614E9AF4FA}"/>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C8013B77-B42D-AB13-43F8-2C22C40AED0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3250D8C-B1A8-A0CB-268E-D6286A71F42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0FBEC12E-7CE8-EC60-9C38-C3E3F65AEF3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5A595D4F-132F-4B3C-CFD7-C767B20345BB}"/>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CD7E7C39-4CF4-7333-8228-916948C7737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0A2D2F1A-A4A1-2CF5-047E-8335A19AFA4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7333A193-6374-6CAB-185F-F1D72984BEF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CC68AA1B-36C7-EC35-0E0A-17C2F8E06DE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98EE3FD4-FF1B-E84A-DFA7-1442401A97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8962" y="519895"/>
            <a:ext cx="1084210" cy="1084210"/>
          </a:xfrm>
          <a:prstGeom prst="rect">
            <a:avLst/>
          </a:prstGeom>
        </p:spPr>
      </p:pic>
      <p:pic>
        <p:nvPicPr>
          <p:cNvPr id="6" name="Image 5">
            <a:extLst>
              <a:ext uri="{FF2B5EF4-FFF2-40B4-BE49-F238E27FC236}">
                <a16:creationId xmlns:a16="http://schemas.microsoft.com/office/drawing/2014/main" id="{9F1FA1F9-1E9A-BA83-80D4-E21762AB0157}"/>
              </a:ext>
            </a:extLst>
          </p:cNvPr>
          <p:cNvPicPr>
            <a:picLocks noChangeAspect="1"/>
          </p:cNvPicPr>
          <p:nvPr/>
        </p:nvPicPr>
        <p:blipFill>
          <a:blip r:embed="rId7"/>
          <a:stretch>
            <a:fillRect/>
          </a:stretch>
        </p:blipFill>
        <p:spPr>
          <a:xfrm>
            <a:off x="491607" y="1875637"/>
            <a:ext cx="7712108" cy="731583"/>
          </a:xfrm>
          <a:prstGeom prst="rect">
            <a:avLst/>
          </a:prstGeom>
        </p:spPr>
      </p:pic>
      <p:pic>
        <p:nvPicPr>
          <p:cNvPr id="11" name="Image 10">
            <a:extLst>
              <a:ext uri="{FF2B5EF4-FFF2-40B4-BE49-F238E27FC236}">
                <a16:creationId xmlns:a16="http://schemas.microsoft.com/office/drawing/2014/main" id="{A89D6961-6B5F-8DE0-BB4F-9B319884EFBB}"/>
              </a:ext>
            </a:extLst>
          </p:cNvPr>
          <p:cNvPicPr>
            <a:picLocks noChangeAspect="1"/>
          </p:cNvPicPr>
          <p:nvPr/>
        </p:nvPicPr>
        <p:blipFill>
          <a:blip r:embed="rId8"/>
          <a:stretch>
            <a:fillRect/>
          </a:stretch>
        </p:blipFill>
        <p:spPr>
          <a:xfrm>
            <a:off x="491607" y="3429000"/>
            <a:ext cx="8234573" cy="1974273"/>
          </a:xfrm>
          <a:prstGeom prst="rect">
            <a:avLst/>
          </a:prstGeom>
        </p:spPr>
      </p:pic>
    </p:spTree>
    <p:extLst>
      <p:ext uri="{BB962C8B-B14F-4D97-AF65-F5344CB8AC3E}">
        <p14:creationId xmlns:p14="http://schemas.microsoft.com/office/powerpoint/2010/main" val="258102566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D54D9-BAF6-50B3-4E52-8E964B276EA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5423F25-18E6-E6FD-3BF3-28DDF7C6F4B2}"/>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يصحح الكلمة الأولى؟</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الإجابة النموذجية.</a:t>
            </a:r>
          </a:p>
        </p:txBody>
      </p:sp>
      <p:sp>
        <p:nvSpPr>
          <p:cNvPr id="2" name="Rectangle : coins arrondis 1">
            <a:extLst>
              <a:ext uri="{FF2B5EF4-FFF2-40B4-BE49-F238E27FC236}">
                <a16:creationId xmlns:a16="http://schemas.microsoft.com/office/drawing/2014/main" id="{16123C5F-97B8-AF1D-0FE1-0EEE85152CD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3E8EAFC-BDE1-1DC3-CA6D-584C2767381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5CCC8CAE-C74B-03E8-03B3-42970AA21D8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5CDFEEA5-2331-3AFB-556C-8CFDD6226CF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9B2D310-5EA7-7312-E139-1FFEEC9FD8F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BC7738B6-C687-AB82-A937-15326EF1E32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7AA2EF7-9FF4-05E8-82F3-014CDD0445A4}"/>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50E32538-4189-B111-81E6-AD30A717D30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DB426A40-344B-3E33-FE69-8CCED862739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D16448B0-CBFB-1F14-F4C5-55574D15FD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8962" y="519895"/>
            <a:ext cx="1084210" cy="1084210"/>
          </a:xfrm>
          <a:prstGeom prst="rect">
            <a:avLst/>
          </a:prstGeom>
        </p:spPr>
      </p:pic>
      <p:pic>
        <p:nvPicPr>
          <p:cNvPr id="6" name="Image 5">
            <a:extLst>
              <a:ext uri="{FF2B5EF4-FFF2-40B4-BE49-F238E27FC236}">
                <a16:creationId xmlns:a16="http://schemas.microsoft.com/office/drawing/2014/main" id="{6987B01F-5B4F-8E47-B5BC-E72C87BE3FF6}"/>
              </a:ext>
            </a:extLst>
          </p:cNvPr>
          <p:cNvPicPr>
            <a:picLocks noChangeAspect="1"/>
          </p:cNvPicPr>
          <p:nvPr/>
        </p:nvPicPr>
        <p:blipFill>
          <a:blip r:embed="rId7"/>
          <a:stretch>
            <a:fillRect/>
          </a:stretch>
        </p:blipFill>
        <p:spPr>
          <a:xfrm>
            <a:off x="491607" y="1875637"/>
            <a:ext cx="7712108" cy="731583"/>
          </a:xfrm>
          <a:prstGeom prst="rect">
            <a:avLst/>
          </a:prstGeom>
        </p:spPr>
      </p:pic>
      <p:pic>
        <p:nvPicPr>
          <p:cNvPr id="11" name="Image 10">
            <a:extLst>
              <a:ext uri="{FF2B5EF4-FFF2-40B4-BE49-F238E27FC236}">
                <a16:creationId xmlns:a16="http://schemas.microsoft.com/office/drawing/2014/main" id="{48127CE6-6141-7040-F653-36559BB4230A}"/>
              </a:ext>
            </a:extLst>
          </p:cNvPr>
          <p:cNvPicPr>
            <a:picLocks noChangeAspect="1"/>
          </p:cNvPicPr>
          <p:nvPr/>
        </p:nvPicPr>
        <p:blipFill>
          <a:blip r:embed="rId8"/>
          <a:stretch>
            <a:fillRect/>
          </a:stretch>
        </p:blipFill>
        <p:spPr>
          <a:xfrm>
            <a:off x="491607" y="3429000"/>
            <a:ext cx="8234573" cy="1974273"/>
          </a:xfrm>
          <a:prstGeom prst="rect">
            <a:avLst/>
          </a:prstGeom>
        </p:spPr>
      </p:pic>
      <p:sp>
        <p:nvSpPr>
          <p:cNvPr id="3" name="Titre 9">
            <a:extLst>
              <a:ext uri="{FF2B5EF4-FFF2-40B4-BE49-F238E27FC236}">
                <a16:creationId xmlns:a16="http://schemas.microsoft.com/office/drawing/2014/main" id="{4A3C23D2-487F-1220-77FD-AFC0764DB2B7}"/>
              </a:ext>
            </a:extLst>
          </p:cNvPr>
          <p:cNvSpPr txBox="1">
            <a:spLocks/>
          </p:cNvSpPr>
          <p:nvPr/>
        </p:nvSpPr>
        <p:spPr>
          <a:xfrm>
            <a:off x="5459040" y="3334583"/>
            <a:ext cx="2013333" cy="1118314"/>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اِسْتِكْشافٌ</a:t>
            </a:r>
          </a:p>
        </p:txBody>
      </p:sp>
      <p:sp>
        <p:nvSpPr>
          <p:cNvPr id="5" name="Titre 9">
            <a:extLst>
              <a:ext uri="{FF2B5EF4-FFF2-40B4-BE49-F238E27FC236}">
                <a16:creationId xmlns:a16="http://schemas.microsoft.com/office/drawing/2014/main" id="{20FCEDCC-A866-16F9-9E28-4D879573BFF8}"/>
              </a:ext>
            </a:extLst>
          </p:cNvPr>
          <p:cNvSpPr txBox="1">
            <a:spLocks/>
          </p:cNvSpPr>
          <p:nvPr/>
        </p:nvSpPr>
        <p:spPr>
          <a:xfrm>
            <a:off x="417820" y="3313801"/>
            <a:ext cx="4936508" cy="1118314"/>
          </a:xfrm>
          <a:prstGeom prst="rect">
            <a:avLst/>
          </a:prstGeom>
        </p:spPr>
        <p:txBody>
          <a:bodyPr vert="horz" lIns="91440" tIns="45720" rIns="91440" bIns="45720" rtlCol="0" anchor="ctr">
            <a:normAutofit fontScale="77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تُسـاعِدُنا ٱلْقِراءَةُ عَلى </a:t>
            </a:r>
            <a:r>
              <a:rPr lang="ar-M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ٱسْتِكْشـافِ</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مَعْلومـاتٍ جَديدةٍ وَمُفيدةٍ.</a:t>
            </a:r>
          </a:p>
        </p:txBody>
      </p:sp>
    </p:spTree>
    <p:extLst>
      <p:ext uri="{BB962C8B-B14F-4D97-AF65-F5344CB8AC3E}">
        <p14:creationId xmlns:p14="http://schemas.microsoft.com/office/powerpoint/2010/main" val="9404606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31AC-A14E-CDA8-B4E4-332ACF083C0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BA33616-4643-89A4-99C1-8FB762E94A80}"/>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يصحح الكلمة الثانية؟</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الإجابة النموذجية.</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EA875CB-FFF3-177F-8C96-00C82C78D5AD}"/>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EEE69FF0-2F3F-66E7-0B1A-E8079104FBF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5945AC33-5E48-A18B-2A2F-A348079AC28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2FFD516-3E49-8E8E-B977-095CF7ACF65D}"/>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3C6EC47-3752-E137-246C-0A61E466F05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924A927F-BA7F-F762-C146-62ACC735C09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E6685201-FB7F-1601-6EDA-A1B3C86EB00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F4700EA-58C3-B9D2-A325-F841BD81A6F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ED57B2E8-F75D-874F-1C36-136EE26C137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B4C7593D-C2EF-B3C4-90BB-5E07BDEE34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8962" y="519895"/>
            <a:ext cx="1084210" cy="1084210"/>
          </a:xfrm>
          <a:prstGeom prst="rect">
            <a:avLst/>
          </a:prstGeom>
        </p:spPr>
      </p:pic>
      <p:pic>
        <p:nvPicPr>
          <p:cNvPr id="6" name="Image 5">
            <a:extLst>
              <a:ext uri="{FF2B5EF4-FFF2-40B4-BE49-F238E27FC236}">
                <a16:creationId xmlns:a16="http://schemas.microsoft.com/office/drawing/2014/main" id="{77558480-E5C7-5798-D6FD-578A4B0C00EC}"/>
              </a:ext>
            </a:extLst>
          </p:cNvPr>
          <p:cNvPicPr>
            <a:picLocks noChangeAspect="1"/>
          </p:cNvPicPr>
          <p:nvPr/>
        </p:nvPicPr>
        <p:blipFill>
          <a:blip r:embed="rId7"/>
          <a:stretch>
            <a:fillRect/>
          </a:stretch>
        </p:blipFill>
        <p:spPr>
          <a:xfrm>
            <a:off x="491607" y="1875637"/>
            <a:ext cx="7712108" cy="731583"/>
          </a:xfrm>
          <a:prstGeom prst="rect">
            <a:avLst/>
          </a:prstGeom>
        </p:spPr>
      </p:pic>
      <p:pic>
        <p:nvPicPr>
          <p:cNvPr id="11" name="Image 10">
            <a:extLst>
              <a:ext uri="{FF2B5EF4-FFF2-40B4-BE49-F238E27FC236}">
                <a16:creationId xmlns:a16="http://schemas.microsoft.com/office/drawing/2014/main" id="{84E31D69-8207-0112-90FC-F3F68DE2FCC6}"/>
              </a:ext>
            </a:extLst>
          </p:cNvPr>
          <p:cNvPicPr>
            <a:picLocks noChangeAspect="1"/>
          </p:cNvPicPr>
          <p:nvPr/>
        </p:nvPicPr>
        <p:blipFill>
          <a:blip r:embed="rId8"/>
          <a:stretch>
            <a:fillRect/>
          </a:stretch>
        </p:blipFill>
        <p:spPr>
          <a:xfrm>
            <a:off x="491607" y="3429000"/>
            <a:ext cx="8234573" cy="1974273"/>
          </a:xfrm>
          <a:prstGeom prst="rect">
            <a:avLst/>
          </a:prstGeom>
        </p:spPr>
      </p:pic>
      <p:sp>
        <p:nvSpPr>
          <p:cNvPr id="3" name="Titre 9">
            <a:extLst>
              <a:ext uri="{FF2B5EF4-FFF2-40B4-BE49-F238E27FC236}">
                <a16:creationId xmlns:a16="http://schemas.microsoft.com/office/drawing/2014/main" id="{3A64A73F-20F5-0B66-7632-34D15CAC98A4}"/>
              </a:ext>
            </a:extLst>
          </p:cNvPr>
          <p:cNvSpPr txBox="1">
            <a:spLocks/>
          </p:cNvSpPr>
          <p:nvPr/>
        </p:nvSpPr>
        <p:spPr>
          <a:xfrm>
            <a:off x="5459040" y="3334583"/>
            <a:ext cx="2013333" cy="1118314"/>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اِسْتِكْشافٌ</a:t>
            </a:r>
          </a:p>
        </p:txBody>
      </p:sp>
      <p:sp>
        <p:nvSpPr>
          <p:cNvPr id="5" name="Titre 9">
            <a:extLst>
              <a:ext uri="{FF2B5EF4-FFF2-40B4-BE49-F238E27FC236}">
                <a16:creationId xmlns:a16="http://schemas.microsoft.com/office/drawing/2014/main" id="{0B9EF629-6EEE-5AF0-62E9-5E32B05DD2DE}"/>
              </a:ext>
            </a:extLst>
          </p:cNvPr>
          <p:cNvSpPr txBox="1">
            <a:spLocks/>
          </p:cNvSpPr>
          <p:nvPr/>
        </p:nvSpPr>
        <p:spPr>
          <a:xfrm>
            <a:off x="417820" y="3313801"/>
            <a:ext cx="4936508" cy="1118314"/>
          </a:xfrm>
          <a:prstGeom prst="rect">
            <a:avLst/>
          </a:prstGeom>
        </p:spPr>
        <p:txBody>
          <a:bodyPr vert="horz" lIns="91440" tIns="45720" rIns="91440" bIns="45720" rtlCol="0" anchor="ctr">
            <a:normAutofit fontScale="77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تُسـاعِدُنا ٱلْقِراءَةُ عَلى </a:t>
            </a:r>
            <a:r>
              <a:rPr lang="ar-M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ٱسْتِكْشـافِ</a:t>
            </a: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مَعْلومـاتٍ جَديدةٍ وَمُفيدةٍ.</a:t>
            </a:r>
          </a:p>
        </p:txBody>
      </p:sp>
      <p:sp>
        <p:nvSpPr>
          <p:cNvPr id="7" name="Titre 9">
            <a:extLst>
              <a:ext uri="{FF2B5EF4-FFF2-40B4-BE49-F238E27FC236}">
                <a16:creationId xmlns:a16="http://schemas.microsoft.com/office/drawing/2014/main" id="{D0428181-1939-D36C-F223-1565BE8AC64C}"/>
              </a:ext>
            </a:extLst>
          </p:cNvPr>
          <p:cNvSpPr txBox="1">
            <a:spLocks/>
          </p:cNvSpPr>
          <p:nvPr/>
        </p:nvSpPr>
        <p:spPr>
          <a:xfrm>
            <a:off x="5459040" y="4358537"/>
            <a:ext cx="2013333" cy="1118314"/>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اِنْتَظَمَ</a:t>
            </a:r>
          </a:p>
        </p:txBody>
      </p:sp>
      <p:sp>
        <p:nvSpPr>
          <p:cNvPr id="8" name="Titre 9">
            <a:extLst>
              <a:ext uri="{FF2B5EF4-FFF2-40B4-BE49-F238E27FC236}">
                <a16:creationId xmlns:a16="http://schemas.microsoft.com/office/drawing/2014/main" id="{B7CEA983-54F2-F75E-397E-858AF49A0753}"/>
              </a:ext>
            </a:extLst>
          </p:cNvPr>
          <p:cNvSpPr txBox="1">
            <a:spLocks/>
          </p:cNvSpPr>
          <p:nvPr/>
        </p:nvSpPr>
        <p:spPr>
          <a:xfrm>
            <a:off x="301336" y="4321748"/>
            <a:ext cx="5052992" cy="1118314"/>
          </a:xfrm>
          <a:prstGeom prst="rect">
            <a:avLst/>
          </a:prstGeom>
        </p:spPr>
        <p:txBody>
          <a:bodyPr vert="horz" lIns="91440" tIns="45720" rIns="91440" bIns="45720" rtlCol="0" anchor="ctr">
            <a:normAutofit fontScale="77500" lnSpcReduction="200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اِنْتَظَمَتْ دَقّاتُ ٱلْقَلْبِ بَعْدَ أَنْ مارَسَ ٱلطِّفْلُ ٱلرِّياضَةَ.</a:t>
            </a:r>
          </a:p>
        </p:txBody>
      </p:sp>
    </p:spTree>
    <p:extLst>
      <p:ext uri="{BB962C8B-B14F-4D97-AF65-F5344CB8AC3E}">
        <p14:creationId xmlns:p14="http://schemas.microsoft.com/office/powerpoint/2010/main" val="40226393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BF57A-55DB-87DA-DDB6-52F21025131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2B2450D-2424-761C-9793-D79E018561C3}"/>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من يذكرنا بمميزات  الفعل المعتل و مميزات الفعل الصحيح؟</a:t>
            </a:r>
          </a:p>
        </p:txBody>
      </p:sp>
      <p:sp>
        <p:nvSpPr>
          <p:cNvPr id="2" name="Rectangle : coins arrondis 1">
            <a:extLst>
              <a:ext uri="{FF2B5EF4-FFF2-40B4-BE49-F238E27FC236}">
                <a16:creationId xmlns:a16="http://schemas.microsoft.com/office/drawing/2014/main" id="{6655AC76-9D2D-E5B6-9858-56B82CD24E2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1DF4A3D7-FF89-0134-4C07-4674C63F61C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3C31248C-E8AB-0AC2-588E-0A13C56D12F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C9D21D6-83B0-E4C1-B382-176301D2A5B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3ADB279-7F9F-F2B8-0142-FB958AAFAC2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65CB990-533E-61CF-DD36-D1F38DE0267D}"/>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76895E38-92E1-F0EE-748D-EAD631AD41A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3FA3EAC5-C1FB-46BC-8234-5D3D57717D8A}"/>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9EC5246-C4AD-9ECF-2601-C24C888D45B8}"/>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3BE270F3-2A1C-D0BC-72BE-62C60897AA3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3" name="Rectangle : coins arrondis 17">
            <a:extLst>
              <a:ext uri="{FF2B5EF4-FFF2-40B4-BE49-F238E27FC236}">
                <a16:creationId xmlns:a16="http://schemas.microsoft.com/office/drawing/2014/main" id="{0CFDA829-0A6E-B3FD-A9AA-34FFC4F18CAA}"/>
              </a:ext>
            </a:extLst>
          </p:cNvPr>
          <p:cNvSpPr/>
          <p:nvPr/>
        </p:nvSpPr>
        <p:spPr>
          <a:xfrm>
            <a:off x="1724651" y="3096131"/>
            <a:ext cx="5747722" cy="1087244"/>
          </a:xfrm>
          <a:prstGeom prst="roundRect">
            <a:avLst>
              <a:gd name="adj" fmla="val 50000"/>
            </a:avLst>
          </a:prstGeom>
          <a:solidFill>
            <a:schemeClr val="accent3">
              <a:lumMod val="20000"/>
              <a:lumOff val="80000"/>
            </a:schemeClr>
          </a:solidFill>
          <a:ln w="28575" cap="flat" cmpd="sng" algn="ctr">
            <a:noFill/>
            <a:prstDash val="solid"/>
          </a:ln>
          <a:effectLst/>
        </p:spPr>
        <p:txBody>
          <a:bodyPr rtlCol="0" anchor="ctr"/>
          <a:lstStyle/>
          <a:p>
            <a:pPr algn="ctr" defTabSz="914400" rtl="1"/>
            <a:r>
              <a:rPr lang="ar-MA" sz="6600" b="1" kern="0" dirty="0">
                <a:solidFill>
                  <a:srgbClr val="424D7B"/>
                </a:solidFill>
                <a:latin typeface="Microsoft Uighur" panose="02000000000000000000" pitchFamily="2" charset="-78"/>
                <a:cs typeface="Microsoft Uighur" panose="02000000000000000000" pitchFamily="2" charset="-78"/>
              </a:rPr>
              <a:t>اَلْفِعْلُ ٱلصَّحيحُ وَ </a:t>
            </a:r>
            <a:r>
              <a:rPr lang="ar-MA" sz="6600" b="1" kern="0" dirty="0" err="1">
                <a:solidFill>
                  <a:srgbClr val="424D7B"/>
                </a:solidFill>
                <a:latin typeface="Microsoft Uighur" panose="02000000000000000000" pitchFamily="2" charset="-78"/>
                <a:cs typeface="Microsoft Uighur" panose="02000000000000000000" pitchFamily="2" charset="-78"/>
              </a:rPr>
              <a:t>ٱلْمُعْتَلُّ</a:t>
            </a:r>
            <a:endParaRPr lang="fr-MA" sz="66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789853862"/>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2A8F6-86F9-8D73-F949-204663F04D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2BB806E-892E-3CAE-CCA6-21A0D7C7CD38}"/>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من يقرأ؟</a:t>
            </a:r>
          </a:p>
        </p:txBody>
      </p:sp>
      <p:sp>
        <p:nvSpPr>
          <p:cNvPr id="2" name="Rectangle : coins arrondis 1">
            <a:extLst>
              <a:ext uri="{FF2B5EF4-FFF2-40B4-BE49-F238E27FC236}">
                <a16:creationId xmlns:a16="http://schemas.microsoft.com/office/drawing/2014/main" id="{4D836EC7-4F00-EBE8-6A78-3A0056E2C48B}"/>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7" name="Espace réservé pour une image  16" descr="Une image contenant habits, illustration, clipart, Dessin animé&#10;&#10;Le contenu généré par l’IA peut être incorrect.">
            <a:extLst>
              <a:ext uri="{FF2B5EF4-FFF2-40B4-BE49-F238E27FC236}">
                <a16:creationId xmlns:a16="http://schemas.microsoft.com/office/drawing/2014/main" id="{67260767-5943-2F44-DF8E-FA82D9689F4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D69C3675-1AA4-2D0B-E6FD-04322281DFD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5129C33-C1E2-9E57-CEE6-24E97B32AC5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16B4B8FD-5C10-C36A-D38F-0BA6282829F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18F93C58-0929-24FA-4DF0-F5518E57C4F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894B6F4F-2871-37FF-19F6-A9702D642B1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0C3DD0A2-FBAB-1C23-7FE5-D6C52489F68D}"/>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9BD31020-7833-CAFB-78D5-4E5AC899479B}"/>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9A066D75-8480-3E53-9B17-C4E1AA1D998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7FE0BB2E-2266-4304-7F65-514245D7FE53}"/>
              </a:ext>
            </a:extLst>
          </p:cNvPr>
          <p:cNvPicPr>
            <a:picLocks noChangeAspect="1"/>
          </p:cNvPicPr>
          <p:nvPr/>
        </p:nvPicPr>
        <p:blipFill>
          <a:blip r:embed="rId7"/>
          <a:stretch>
            <a:fillRect/>
          </a:stretch>
        </p:blipFill>
        <p:spPr>
          <a:xfrm>
            <a:off x="4713326" y="2391151"/>
            <a:ext cx="4072581" cy="3007333"/>
          </a:xfrm>
          <a:prstGeom prst="rect">
            <a:avLst/>
          </a:prstGeom>
        </p:spPr>
      </p:pic>
      <p:pic>
        <p:nvPicPr>
          <p:cNvPr id="5" name="Image 4">
            <a:extLst>
              <a:ext uri="{FF2B5EF4-FFF2-40B4-BE49-F238E27FC236}">
                <a16:creationId xmlns:a16="http://schemas.microsoft.com/office/drawing/2014/main" id="{201B8476-A2D8-9753-1C50-4C267FBF6922}"/>
              </a:ext>
            </a:extLst>
          </p:cNvPr>
          <p:cNvPicPr>
            <a:picLocks noChangeAspect="1"/>
          </p:cNvPicPr>
          <p:nvPr/>
        </p:nvPicPr>
        <p:blipFill>
          <a:blip r:embed="rId8"/>
          <a:stretch>
            <a:fillRect/>
          </a:stretch>
        </p:blipFill>
        <p:spPr>
          <a:xfrm>
            <a:off x="499419" y="2391151"/>
            <a:ext cx="4179588" cy="3029648"/>
          </a:xfrm>
          <a:prstGeom prst="rect">
            <a:avLst/>
          </a:prstGeom>
        </p:spPr>
      </p:pic>
    </p:spTree>
    <p:extLst>
      <p:ext uri="{BB962C8B-B14F-4D97-AF65-F5344CB8AC3E}">
        <p14:creationId xmlns:p14="http://schemas.microsoft.com/office/powerpoint/2010/main" val="23178370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F6603-B1EA-88EF-084A-A6166222CD2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DEC3069-C502-275E-1566-5FD6E8B0F15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ألواحكم.</a:t>
            </a:r>
          </a:p>
        </p:txBody>
      </p:sp>
      <p:sp>
        <p:nvSpPr>
          <p:cNvPr id="2" name="Rectangle : coins arrondis 1">
            <a:extLst>
              <a:ext uri="{FF2B5EF4-FFF2-40B4-BE49-F238E27FC236}">
                <a16:creationId xmlns:a16="http://schemas.microsoft.com/office/drawing/2014/main" id="{1DFECAC7-8A3B-8FB3-39F0-E3C4DFFDF7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2B69E9D-55A7-A313-AA7D-083C52C7DC3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79413CB-05E3-6936-427D-065B7CFEEE8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A5D69045-0DC8-0771-B3F9-3670B02E741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83388E93-75E5-5668-A260-940426AC51D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BA565C61-C810-F098-37D9-C1537E47DE99}"/>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3CA836A5-668C-3C7D-137C-B96E2A4DECC7}"/>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DDCEEFE3-E65B-3AE4-E7C2-80CF5943549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3982376E-37FD-D64B-798A-88BB348B91F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Espace réservé pour une image  6">
            <a:extLst>
              <a:ext uri="{FF2B5EF4-FFF2-40B4-BE49-F238E27FC236}">
                <a16:creationId xmlns:a16="http://schemas.microsoft.com/office/drawing/2014/main" id="{00F089CF-FD6D-8E3B-DC7B-FDD7DA49009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9" name="Image 8">
            <a:extLst>
              <a:ext uri="{FF2B5EF4-FFF2-40B4-BE49-F238E27FC236}">
                <a16:creationId xmlns:a16="http://schemas.microsoft.com/office/drawing/2014/main" id="{7FED0DF8-2F2F-F785-D3FB-5CD99C4549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18610" y="2660072"/>
            <a:ext cx="2660072" cy="2660072"/>
          </a:xfrm>
          <a:prstGeom prst="rect">
            <a:avLst/>
          </a:prstGeom>
        </p:spPr>
      </p:pic>
    </p:spTree>
    <p:extLst>
      <p:ext uri="{BB962C8B-B14F-4D97-AF65-F5344CB8AC3E}">
        <p14:creationId xmlns:p14="http://schemas.microsoft.com/office/powerpoint/2010/main" val="6811113"/>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467AF-25C8-86CF-91BD-A46BF813DEF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713CB3A-7F05-CFC4-EC2E-53B919EBDC73}"/>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الفعل المعتل من بين الأفعال التالية:</a:t>
            </a:r>
          </a:p>
        </p:txBody>
      </p:sp>
      <p:sp>
        <p:nvSpPr>
          <p:cNvPr id="2" name="Rectangle : coins arrondis 1">
            <a:extLst>
              <a:ext uri="{FF2B5EF4-FFF2-40B4-BE49-F238E27FC236}">
                <a16:creationId xmlns:a16="http://schemas.microsoft.com/office/drawing/2014/main" id="{23E95DB5-9551-E127-303E-0F876F92DC19}"/>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4932CD3C-9C0C-A009-E50D-4D877FE6B55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BD73CE0-D6E1-F59C-F88B-39557AF25B1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65A15A53-B8DB-5CA9-D418-39B47358494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B2A7D21E-5DDA-D6F4-E951-E05B8A12F95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F6EA598B-2479-6812-934E-D0B14C7F31A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2AA30B75-E165-C563-8069-1AF844B56D37}"/>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19D18DDB-2C8B-FCD7-AB61-CF2F05BA9FF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53D41A98-E8C3-6F4E-8260-34A00DF52E2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9A7E64F5-C073-70E5-269C-4E683F7BA39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ZoneTexte 7">
            <a:extLst>
              <a:ext uri="{FF2B5EF4-FFF2-40B4-BE49-F238E27FC236}">
                <a16:creationId xmlns:a16="http://schemas.microsoft.com/office/drawing/2014/main" id="{C2E17F53-1CF7-DE1E-FC57-9ADFF03171F4}"/>
              </a:ext>
            </a:extLst>
          </p:cNvPr>
          <p:cNvSpPr txBox="1"/>
          <p:nvPr/>
        </p:nvSpPr>
        <p:spPr>
          <a:xfrm>
            <a:off x="6433630"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424D7C"/>
                </a:solidFill>
                <a:latin typeface="Microsoft Uighur" panose="02000000000000000000" pitchFamily="2" charset="-78"/>
                <a:cs typeface="Microsoft Uighur" panose="02000000000000000000" pitchFamily="2" charset="-78"/>
              </a:rPr>
              <a:t>وَقَفَ</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1" name="ZoneTexte 10">
            <a:extLst>
              <a:ext uri="{FF2B5EF4-FFF2-40B4-BE49-F238E27FC236}">
                <a16:creationId xmlns:a16="http://schemas.microsoft.com/office/drawing/2014/main" id="{A2317066-2809-A7DD-A0E4-2150C4CEB6AA}"/>
              </a:ext>
            </a:extLst>
          </p:cNvPr>
          <p:cNvSpPr txBox="1"/>
          <p:nvPr/>
        </p:nvSpPr>
        <p:spPr>
          <a:xfrm>
            <a:off x="3855148"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أَرْسَلَ</a:t>
            </a:r>
          </a:p>
        </p:txBody>
      </p:sp>
      <p:sp>
        <p:nvSpPr>
          <p:cNvPr id="12" name="ZoneTexte 11">
            <a:extLst>
              <a:ext uri="{FF2B5EF4-FFF2-40B4-BE49-F238E27FC236}">
                <a16:creationId xmlns:a16="http://schemas.microsoft.com/office/drawing/2014/main" id="{02B8ED99-DE22-DED7-4DC8-21E0F636EAA4}"/>
              </a:ext>
            </a:extLst>
          </p:cNvPr>
          <p:cNvSpPr txBox="1"/>
          <p:nvPr/>
        </p:nvSpPr>
        <p:spPr>
          <a:xfrm>
            <a:off x="1276667"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مَدَّ</a:t>
            </a:r>
          </a:p>
        </p:txBody>
      </p:sp>
    </p:spTree>
    <p:extLst>
      <p:ext uri="{BB962C8B-B14F-4D97-AF65-F5344CB8AC3E}">
        <p14:creationId xmlns:p14="http://schemas.microsoft.com/office/powerpoint/2010/main" val="552365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E0B32-4829-6543-524C-CB77113475D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72700BF-A4D5-FE74-E9D7-2CE64433053F}"/>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كيف عرفتم الجواب؟</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p>
        </p:txBody>
      </p:sp>
      <p:sp>
        <p:nvSpPr>
          <p:cNvPr id="2" name="Rectangle : coins arrondis 1">
            <a:extLst>
              <a:ext uri="{FF2B5EF4-FFF2-40B4-BE49-F238E27FC236}">
                <a16:creationId xmlns:a16="http://schemas.microsoft.com/office/drawing/2014/main" id="{69ACDC3F-592B-ECE9-8CD6-1626F346143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0F280219-449D-E1AC-840F-9951AB758F9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DE348164-2E44-E61D-30C7-D14EBF1A09E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976086DC-1891-4C1B-C588-C99FE360CEF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AB16834-E698-04EE-E7FB-7FE4B66764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303442F5-17E6-F09C-ECD8-A4DE29DCFA1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E3291B61-24EE-61BD-7546-DEEF81A7C450}"/>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E3C204FF-2BD1-664E-85BE-82DB077FB75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7855380B-F0BE-8477-0192-3E22DA520CA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274A395-4633-ADCD-5FA1-F44A9BC57A4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ZoneTexte 7">
            <a:extLst>
              <a:ext uri="{FF2B5EF4-FFF2-40B4-BE49-F238E27FC236}">
                <a16:creationId xmlns:a16="http://schemas.microsoft.com/office/drawing/2014/main" id="{9AC1B719-CA9E-B73A-2069-7783D04CF358}"/>
              </a:ext>
            </a:extLst>
          </p:cNvPr>
          <p:cNvSpPr txBox="1"/>
          <p:nvPr/>
        </p:nvSpPr>
        <p:spPr>
          <a:xfrm>
            <a:off x="6433630"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424D7C"/>
                </a:solidFill>
                <a:latin typeface="Microsoft Uighur" panose="02000000000000000000" pitchFamily="2" charset="-78"/>
                <a:cs typeface="Microsoft Uighur" panose="02000000000000000000" pitchFamily="2" charset="-78"/>
              </a:rPr>
              <a:t>وَقَفَ</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983139206"/>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02065-4734-79A4-5A40-BECA4EB2FE0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1462DDF-C75B-6C93-7B80-B2203A0B0184}"/>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الفعل المعتل من بين الأفعال التالية:</a:t>
            </a:r>
          </a:p>
        </p:txBody>
      </p:sp>
      <p:sp>
        <p:nvSpPr>
          <p:cNvPr id="2" name="Rectangle : coins arrondis 1">
            <a:extLst>
              <a:ext uri="{FF2B5EF4-FFF2-40B4-BE49-F238E27FC236}">
                <a16:creationId xmlns:a16="http://schemas.microsoft.com/office/drawing/2014/main" id="{6F5B23A5-2569-7FDE-0E4D-ED330FA3948E}"/>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2C78410-2009-562B-7BD1-2B52DDB053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1CEC718-AD51-E113-715A-E9ABC27DA7D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859AB94E-800C-31F2-E40B-66D3691C4F16}"/>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46727BE6-D4CC-5C30-0E82-C2CF666A1A8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275CD3A9-3CA6-D98A-C79F-0694853342B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32612043-E0E5-EE4A-F9D9-A0AE16252E20}"/>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FCF5143-B25A-0C0A-0BC8-3E19A5454BD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E27B4B99-9C4A-CD66-34D6-4D9D8D3A763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93BA6B52-2A9A-435A-A235-05D130CD8D9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ZoneTexte 7">
            <a:extLst>
              <a:ext uri="{FF2B5EF4-FFF2-40B4-BE49-F238E27FC236}">
                <a16:creationId xmlns:a16="http://schemas.microsoft.com/office/drawing/2014/main" id="{645D923B-F8A2-9650-E58F-22E8A2F9EB6F}"/>
              </a:ext>
            </a:extLst>
          </p:cNvPr>
          <p:cNvSpPr txBox="1"/>
          <p:nvPr/>
        </p:nvSpPr>
        <p:spPr>
          <a:xfrm>
            <a:off x="6433630"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6000" b="1" dirty="0">
                <a:solidFill>
                  <a:srgbClr val="424D7C"/>
                </a:solidFill>
                <a:latin typeface="Microsoft Uighur" panose="02000000000000000000" pitchFamily="2" charset="-78"/>
                <a:cs typeface="Microsoft Uighur" panose="02000000000000000000" pitchFamily="2" charset="-78"/>
              </a:rPr>
              <a:t>سَأَلَ</a:t>
            </a:r>
            <a:endPar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1" name="ZoneTexte 10">
            <a:extLst>
              <a:ext uri="{FF2B5EF4-FFF2-40B4-BE49-F238E27FC236}">
                <a16:creationId xmlns:a16="http://schemas.microsoft.com/office/drawing/2014/main" id="{8638E943-F4E5-4C89-2158-6B1C201B6F7A}"/>
              </a:ext>
            </a:extLst>
          </p:cNvPr>
          <p:cNvSpPr txBox="1"/>
          <p:nvPr/>
        </p:nvSpPr>
        <p:spPr>
          <a:xfrm>
            <a:off x="3855148"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قالَ</a:t>
            </a:r>
          </a:p>
        </p:txBody>
      </p:sp>
      <p:sp>
        <p:nvSpPr>
          <p:cNvPr id="12" name="ZoneTexte 11">
            <a:extLst>
              <a:ext uri="{FF2B5EF4-FFF2-40B4-BE49-F238E27FC236}">
                <a16:creationId xmlns:a16="http://schemas.microsoft.com/office/drawing/2014/main" id="{06BC07BD-A229-6B88-A86F-A18286ABCE1F}"/>
              </a:ext>
            </a:extLst>
          </p:cNvPr>
          <p:cNvSpPr txBox="1"/>
          <p:nvPr/>
        </p:nvSpPr>
        <p:spPr>
          <a:xfrm>
            <a:off x="1276667"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مَشى</a:t>
            </a:r>
          </a:p>
        </p:txBody>
      </p:sp>
    </p:spTree>
    <p:extLst>
      <p:ext uri="{BB962C8B-B14F-4D97-AF65-F5344CB8AC3E}">
        <p14:creationId xmlns:p14="http://schemas.microsoft.com/office/powerpoint/2010/main" val="401761540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DB23B-0946-48AC-C357-37735A7AAA8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9961977-27C8-EC5A-F8AB-F400208BCC9A}"/>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كيف عرفتم الجواب؟</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p>
        </p:txBody>
      </p:sp>
      <p:sp>
        <p:nvSpPr>
          <p:cNvPr id="2" name="Rectangle : coins arrondis 1">
            <a:extLst>
              <a:ext uri="{FF2B5EF4-FFF2-40B4-BE49-F238E27FC236}">
                <a16:creationId xmlns:a16="http://schemas.microsoft.com/office/drawing/2014/main" id="{449D3895-F6BC-0728-7203-2109B5B88D18}"/>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71B171C1-4BEF-7E31-6EAC-1DE01E983C5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362BF068-B421-C033-611A-97183B542EB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C518908-089D-2B34-E821-5AF914185CF2}"/>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E3EA576A-387A-89D9-71DD-00514D35F24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CB78D5A0-3ACC-6355-9AFC-A22BEE3DCBF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8E637B41-B158-23A6-6166-9A8BBD61197A}"/>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8B34D377-E8D4-6BDF-BDDB-4D028392AA2B}"/>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5EDBDAC3-8099-304E-A37E-52A167E7172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BA83C26F-ED0C-923C-736C-870A1E881AC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4" name="ZoneTexte 3">
            <a:extLst>
              <a:ext uri="{FF2B5EF4-FFF2-40B4-BE49-F238E27FC236}">
                <a16:creationId xmlns:a16="http://schemas.microsoft.com/office/drawing/2014/main" id="{9677F614-47D0-134C-D836-E782399A806F}"/>
              </a:ext>
            </a:extLst>
          </p:cNvPr>
          <p:cNvSpPr txBox="1"/>
          <p:nvPr/>
        </p:nvSpPr>
        <p:spPr>
          <a:xfrm>
            <a:off x="3855148"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قالَ</a:t>
            </a:r>
          </a:p>
        </p:txBody>
      </p:sp>
      <p:sp>
        <p:nvSpPr>
          <p:cNvPr id="5" name="ZoneTexte 4">
            <a:extLst>
              <a:ext uri="{FF2B5EF4-FFF2-40B4-BE49-F238E27FC236}">
                <a16:creationId xmlns:a16="http://schemas.microsoft.com/office/drawing/2014/main" id="{B896FB07-A986-FB28-22BF-6ED8A83D3C2A}"/>
              </a:ext>
            </a:extLst>
          </p:cNvPr>
          <p:cNvSpPr txBox="1"/>
          <p:nvPr/>
        </p:nvSpPr>
        <p:spPr>
          <a:xfrm>
            <a:off x="1276667" y="3366655"/>
            <a:ext cx="1753755" cy="1074599"/>
          </a:xfrm>
          <a:prstGeom prst="roundRect">
            <a:avLst>
              <a:gd name="adj" fmla="val 9985"/>
            </a:avLst>
          </a:prstGeom>
          <a:solidFill>
            <a:schemeClr val="accent6">
              <a:lumMod val="20000"/>
              <a:lumOff val="8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مَشى</a:t>
            </a:r>
          </a:p>
        </p:txBody>
      </p:sp>
    </p:spTree>
    <p:extLst>
      <p:ext uri="{BB962C8B-B14F-4D97-AF65-F5344CB8AC3E}">
        <p14:creationId xmlns:p14="http://schemas.microsoft.com/office/powerpoint/2010/main" val="154526821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4ECEE-4C55-57E9-1142-FA4FFA8E8AF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34CD359-ED6A-5712-15A9-F47E1CF2D07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نوع الفعل الصحيح من بين الاختيارات التالية:</a:t>
            </a:r>
          </a:p>
        </p:txBody>
      </p:sp>
      <p:sp>
        <p:nvSpPr>
          <p:cNvPr id="2" name="Rectangle : coins arrondis 1">
            <a:extLst>
              <a:ext uri="{FF2B5EF4-FFF2-40B4-BE49-F238E27FC236}">
                <a16:creationId xmlns:a16="http://schemas.microsoft.com/office/drawing/2014/main" id="{5B194B3F-C7B3-705F-8841-93FFAF05B172}"/>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4BA5D63B-A0F5-74DE-E7CB-585449B44BF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7662B5D5-9FDD-F2C8-FC00-3A71D89D8C8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345D66D0-E086-3680-4E6C-AD6BED3AB97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17B5F874-2B49-8FC1-E9F0-1E39D7490B3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54943082-6C79-2724-28E9-B9127865E96E}"/>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B6FE6685-DC1D-FF82-BF44-7A86ED07BECC}"/>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B9F37DF-5D55-BEAE-F672-36C21E1F8BF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C97A135D-34F4-4624-9646-89AAABED49C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FF897A1B-3E0A-F62A-9E78-D41493EA01D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ZoneTexte 7">
            <a:extLst>
              <a:ext uri="{FF2B5EF4-FFF2-40B4-BE49-F238E27FC236}">
                <a16:creationId xmlns:a16="http://schemas.microsoft.com/office/drawing/2014/main" id="{E5B141AE-55B3-0AF6-1E8B-880455BF3BAB}"/>
              </a:ext>
            </a:extLst>
          </p:cNvPr>
          <p:cNvSpPr txBox="1"/>
          <p:nvPr/>
        </p:nvSpPr>
        <p:spPr>
          <a:xfrm>
            <a:off x="6170494" y="1899957"/>
            <a:ext cx="1753755" cy="1074599"/>
          </a:xfrm>
          <a:prstGeom prst="roundRect">
            <a:avLst>
              <a:gd name="adj" fmla="val 9985"/>
            </a:avLst>
          </a:prstGeom>
          <a:solidFill>
            <a:schemeClr val="accent6">
              <a:lumMod val="60000"/>
              <a:lumOff val="4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سالِمٌ</a:t>
            </a:r>
          </a:p>
        </p:txBody>
      </p:sp>
      <p:sp>
        <p:nvSpPr>
          <p:cNvPr id="11" name="ZoneTexte 10">
            <a:extLst>
              <a:ext uri="{FF2B5EF4-FFF2-40B4-BE49-F238E27FC236}">
                <a16:creationId xmlns:a16="http://schemas.microsoft.com/office/drawing/2014/main" id="{470CF9CE-50EA-D94F-3916-54022F140DE2}"/>
              </a:ext>
            </a:extLst>
          </p:cNvPr>
          <p:cNvSpPr txBox="1"/>
          <p:nvPr/>
        </p:nvSpPr>
        <p:spPr>
          <a:xfrm>
            <a:off x="3592012" y="1899957"/>
            <a:ext cx="1753755" cy="1074599"/>
          </a:xfrm>
          <a:prstGeom prst="roundRect">
            <a:avLst>
              <a:gd name="adj" fmla="val 9985"/>
            </a:avLst>
          </a:prstGeom>
          <a:solidFill>
            <a:schemeClr val="accent6">
              <a:lumMod val="60000"/>
              <a:lumOff val="4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مَهْموزٌ</a:t>
            </a:r>
          </a:p>
        </p:txBody>
      </p:sp>
      <p:sp>
        <p:nvSpPr>
          <p:cNvPr id="12" name="ZoneTexte 11">
            <a:extLst>
              <a:ext uri="{FF2B5EF4-FFF2-40B4-BE49-F238E27FC236}">
                <a16:creationId xmlns:a16="http://schemas.microsoft.com/office/drawing/2014/main" id="{F649BA93-AF1E-6643-A408-B6CDCEEC6CE8}"/>
              </a:ext>
            </a:extLst>
          </p:cNvPr>
          <p:cNvSpPr txBox="1"/>
          <p:nvPr/>
        </p:nvSpPr>
        <p:spPr>
          <a:xfrm>
            <a:off x="1013531" y="1899957"/>
            <a:ext cx="1753755" cy="1074599"/>
          </a:xfrm>
          <a:prstGeom prst="roundRect">
            <a:avLst>
              <a:gd name="adj" fmla="val 9985"/>
            </a:avLst>
          </a:prstGeom>
          <a:solidFill>
            <a:schemeClr val="accent6">
              <a:lumMod val="60000"/>
              <a:lumOff val="4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مُضَعَّفٌ</a:t>
            </a:r>
          </a:p>
        </p:txBody>
      </p:sp>
      <p:sp>
        <p:nvSpPr>
          <p:cNvPr id="7" name="ZoneTexte 6">
            <a:extLst>
              <a:ext uri="{FF2B5EF4-FFF2-40B4-BE49-F238E27FC236}">
                <a16:creationId xmlns:a16="http://schemas.microsoft.com/office/drawing/2014/main" id="{BEF0BCD5-78BB-BC12-869D-8AD8FEDFD95D}"/>
              </a:ext>
            </a:extLst>
          </p:cNvPr>
          <p:cNvSpPr txBox="1"/>
          <p:nvPr/>
        </p:nvSpPr>
        <p:spPr>
          <a:xfrm>
            <a:off x="3464697" y="3883445"/>
            <a:ext cx="2629352" cy="1970097"/>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15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نَشَأَ</a:t>
            </a:r>
          </a:p>
        </p:txBody>
      </p:sp>
    </p:spTree>
    <p:extLst>
      <p:ext uri="{BB962C8B-B14F-4D97-AF65-F5344CB8AC3E}">
        <p14:creationId xmlns:p14="http://schemas.microsoft.com/office/powerpoint/2010/main" val="2204057115"/>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F83E6-A007-A56A-EB3D-3A6751809CB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561CD23-5C9A-EE34-142B-29D38F2EBB2C}"/>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كيف عرفتم الجواب؟</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p>
        </p:txBody>
      </p:sp>
      <p:sp>
        <p:nvSpPr>
          <p:cNvPr id="2" name="Rectangle : coins arrondis 1">
            <a:extLst>
              <a:ext uri="{FF2B5EF4-FFF2-40B4-BE49-F238E27FC236}">
                <a16:creationId xmlns:a16="http://schemas.microsoft.com/office/drawing/2014/main" id="{C9E312F4-6006-0E81-AD4F-B4F2D917754C}"/>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A2CD21C4-6C95-A11D-8B88-1A04AFFF583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A144246F-E5B0-7E5F-084D-827D25EBBE3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FFE2564F-99B7-1E00-95DC-428923DE09F5}"/>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978948D8-912C-071E-6DC3-451BFC1C0EA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7FF3F98C-606A-E77D-4621-07674FCD9E8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EE9FBD29-A4A7-64A8-7D0F-A8D81FF37B0D}"/>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0DE2AC5C-D349-3F84-00FB-691F2699ECA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E7F5055A-FA18-D8F4-0638-C3D97E6FDC6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33367F8F-EDDE-667B-5D8D-39353CF97BE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7" name="ZoneTexte 6">
            <a:extLst>
              <a:ext uri="{FF2B5EF4-FFF2-40B4-BE49-F238E27FC236}">
                <a16:creationId xmlns:a16="http://schemas.microsoft.com/office/drawing/2014/main" id="{57872DA2-A5A6-1EF5-212C-7143538D9972}"/>
              </a:ext>
            </a:extLst>
          </p:cNvPr>
          <p:cNvSpPr txBox="1"/>
          <p:nvPr/>
        </p:nvSpPr>
        <p:spPr>
          <a:xfrm>
            <a:off x="3592012" y="1899957"/>
            <a:ext cx="1753755" cy="1074599"/>
          </a:xfrm>
          <a:prstGeom prst="roundRect">
            <a:avLst>
              <a:gd name="adj" fmla="val 9985"/>
            </a:avLst>
          </a:prstGeom>
          <a:solidFill>
            <a:schemeClr val="accent6">
              <a:lumMod val="60000"/>
              <a:lumOff val="4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مَهْموزٌ</a:t>
            </a:r>
          </a:p>
        </p:txBody>
      </p:sp>
      <p:sp>
        <p:nvSpPr>
          <p:cNvPr id="9" name="ZoneTexte 8">
            <a:extLst>
              <a:ext uri="{FF2B5EF4-FFF2-40B4-BE49-F238E27FC236}">
                <a16:creationId xmlns:a16="http://schemas.microsoft.com/office/drawing/2014/main" id="{3922EE12-C3D5-1848-44BC-93A6EEBB456A}"/>
              </a:ext>
            </a:extLst>
          </p:cNvPr>
          <p:cNvSpPr txBox="1"/>
          <p:nvPr/>
        </p:nvSpPr>
        <p:spPr>
          <a:xfrm>
            <a:off x="3464697" y="3883445"/>
            <a:ext cx="2629352" cy="1970097"/>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15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نَشَأَ</a:t>
            </a:r>
          </a:p>
        </p:txBody>
      </p:sp>
    </p:spTree>
    <p:extLst>
      <p:ext uri="{BB962C8B-B14F-4D97-AF65-F5344CB8AC3E}">
        <p14:creationId xmlns:p14="http://schemas.microsoft.com/office/powerpoint/2010/main" val="2907854502"/>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88EB1-A479-9A73-F09E-1341A9E3C7D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77D3E33-3BDE-EC13-F67E-7984E8518896}"/>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اكتبوا نوع الفعل الصحيح من بين الاختيارات التالية:</a:t>
            </a:r>
          </a:p>
        </p:txBody>
      </p:sp>
      <p:sp>
        <p:nvSpPr>
          <p:cNvPr id="2" name="Rectangle : coins arrondis 1">
            <a:extLst>
              <a:ext uri="{FF2B5EF4-FFF2-40B4-BE49-F238E27FC236}">
                <a16:creationId xmlns:a16="http://schemas.microsoft.com/office/drawing/2014/main" id="{9918138A-3402-0CE1-D302-88B9F51571CF}"/>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D468C36C-C471-D1CD-3FB4-AB01447BC04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15055FF9-1E4F-5227-9AB5-19A0D5AB095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E95F071D-EC2A-3341-AF9F-1242A3F65AE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2480FEE-8F51-AF39-1B69-0F23F4615AB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668DC799-CA3F-8323-647D-DB915FDC64B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716C63F6-3571-D3B2-AAFC-506B5E9BB1E5}"/>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B3DCA29-0CA2-8961-2025-18085842BA3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BCCFEBFC-8ABA-AFFA-0201-9C006DC0085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3B1CB5D5-D551-6230-0167-C72BA92B2E3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8" name="ZoneTexte 7">
            <a:extLst>
              <a:ext uri="{FF2B5EF4-FFF2-40B4-BE49-F238E27FC236}">
                <a16:creationId xmlns:a16="http://schemas.microsoft.com/office/drawing/2014/main" id="{765B5FCC-DD04-5C0C-8C62-C39283BCFC86}"/>
              </a:ext>
            </a:extLst>
          </p:cNvPr>
          <p:cNvSpPr txBox="1"/>
          <p:nvPr/>
        </p:nvSpPr>
        <p:spPr>
          <a:xfrm>
            <a:off x="6170494" y="1899957"/>
            <a:ext cx="1753755" cy="1074599"/>
          </a:xfrm>
          <a:prstGeom prst="roundRect">
            <a:avLst>
              <a:gd name="adj" fmla="val 9985"/>
            </a:avLst>
          </a:prstGeom>
          <a:solidFill>
            <a:schemeClr val="accent6">
              <a:lumMod val="60000"/>
              <a:lumOff val="4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سالِمٌ</a:t>
            </a:r>
          </a:p>
        </p:txBody>
      </p:sp>
      <p:sp>
        <p:nvSpPr>
          <p:cNvPr id="11" name="ZoneTexte 10">
            <a:extLst>
              <a:ext uri="{FF2B5EF4-FFF2-40B4-BE49-F238E27FC236}">
                <a16:creationId xmlns:a16="http://schemas.microsoft.com/office/drawing/2014/main" id="{3ECEC48F-6312-6F05-6998-E5EAA322A104}"/>
              </a:ext>
            </a:extLst>
          </p:cNvPr>
          <p:cNvSpPr txBox="1"/>
          <p:nvPr/>
        </p:nvSpPr>
        <p:spPr>
          <a:xfrm>
            <a:off x="3592012" y="1899957"/>
            <a:ext cx="1753755" cy="1074599"/>
          </a:xfrm>
          <a:prstGeom prst="roundRect">
            <a:avLst>
              <a:gd name="adj" fmla="val 9985"/>
            </a:avLst>
          </a:prstGeom>
          <a:solidFill>
            <a:schemeClr val="accent6">
              <a:lumMod val="60000"/>
              <a:lumOff val="4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مَهْموزٌ</a:t>
            </a:r>
          </a:p>
        </p:txBody>
      </p:sp>
      <p:sp>
        <p:nvSpPr>
          <p:cNvPr id="12" name="ZoneTexte 11">
            <a:extLst>
              <a:ext uri="{FF2B5EF4-FFF2-40B4-BE49-F238E27FC236}">
                <a16:creationId xmlns:a16="http://schemas.microsoft.com/office/drawing/2014/main" id="{1788508E-DA13-1F11-32A8-10B5504ADCC7}"/>
              </a:ext>
            </a:extLst>
          </p:cNvPr>
          <p:cNvSpPr txBox="1"/>
          <p:nvPr/>
        </p:nvSpPr>
        <p:spPr>
          <a:xfrm>
            <a:off x="1013531" y="1899957"/>
            <a:ext cx="1753755" cy="1074599"/>
          </a:xfrm>
          <a:prstGeom prst="roundRect">
            <a:avLst>
              <a:gd name="adj" fmla="val 9985"/>
            </a:avLst>
          </a:prstGeom>
          <a:solidFill>
            <a:schemeClr val="accent6">
              <a:lumMod val="60000"/>
              <a:lumOff val="4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مُضَعَّفٌ</a:t>
            </a:r>
          </a:p>
        </p:txBody>
      </p:sp>
      <p:sp>
        <p:nvSpPr>
          <p:cNvPr id="7" name="ZoneTexte 6">
            <a:extLst>
              <a:ext uri="{FF2B5EF4-FFF2-40B4-BE49-F238E27FC236}">
                <a16:creationId xmlns:a16="http://schemas.microsoft.com/office/drawing/2014/main" id="{E4F19269-8C7E-FC82-6AC7-11ADF1451353}"/>
              </a:ext>
            </a:extLst>
          </p:cNvPr>
          <p:cNvSpPr txBox="1"/>
          <p:nvPr/>
        </p:nvSpPr>
        <p:spPr>
          <a:xfrm>
            <a:off x="3464697" y="3883445"/>
            <a:ext cx="2629352" cy="1970097"/>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15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فَهِمَ</a:t>
            </a:r>
          </a:p>
        </p:txBody>
      </p:sp>
    </p:spTree>
    <p:extLst>
      <p:ext uri="{BB962C8B-B14F-4D97-AF65-F5344CB8AC3E}">
        <p14:creationId xmlns:p14="http://schemas.microsoft.com/office/powerpoint/2010/main" val="729898002"/>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9DB06-96B5-7624-3180-193D8CEF662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263AF32-58E0-FDD8-C40A-AA6942EEA47A}"/>
              </a:ext>
            </a:extLst>
          </p:cNvPr>
          <p:cNvSpPr>
            <a:spLocks noGrp="1"/>
          </p:cNvSpPr>
          <p:nvPr>
            <p:ph type="title"/>
          </p:nvPr>
        </p:nvSpPr>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كيف عرفتم الجواب؟</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-يقدم الأستاذ التغذية الراجعة المناسبة.</a:t>
            </a:r>
          </a:p>
        </p:txBody>
      </p:sp>
      <p:sp>
        <p:nvSpPr>
          <p:cNvPr id="2" name="Rectangle : coins arrondis 1">
            <a:extLst>
              <a:ext uri="{FF2B5EF4-FFF2-40B4-BE49-F238E27FC236}">
                <a16:creationId xmlns:a16="http://schemas.microsoft.com/office/drawing/2014/main" id="{FBAF003E-950B-284E-1134-B139A8558D11}"/>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BDCE0C14-8E2E-6FD8-C1F1-DBAE937EAD8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9B3617CB-15F0-976A-FB2F-E98BB7A3834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73EC5BF4-F6DA-97F7-B444-6A036A48C1A9}"/>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8" name="Google Shape;1246;p5">
            <a:extLst>
              <a:ext uri="{FF2B5EF4-FFF2-40B4-BE49-F238E27FC236}">
                <a16:creationId xmlns:a16="http://schemas.microsoft.com/office/drawing/2014/main" id="{2FA2DD41-7630-799A-109F-6A440E76720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Image 18">
            <a:extLst>
              <a:ext uri="{FF2B5EF4-FFF2-40B4-BE49-F238E27FC236}">
                <a16:creationId xmlns:a16="http://schemas.microsoft.com/office/drawing/2014/main" id="{16A8DE9F-616A-5293-EFFE-F271594368FF}"/>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B549AA44-99B1-F088-0BB3-72DB8A2503AA}"/>
              </a:ext>
            </a:extLst>
          </p:cNvPr>
          <p:cNvPicPr>
            <a:picLocks noChangeAspect="1"/>
          </p:cNvPicPr>
          <p:nvPr/>
        </p:nvPicPr>
        <p:blipFill>
          <a:blip r:embed="rId4">
            <a:alphaModFix/>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6B45BEA8-AEC0-8244-290D-81ACD431E45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61EAC833-A82A-285D-F827-96D57FDBF53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DE579ADB-C906-5BBD-57AF-88FA19B9088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3" name="ZoneTexte 2">
            <a:extLst>
              <a:ext uri="{FF2B5EF4-FFF2-40B4-BE49-F238E27FC236}">
                <a16:creationId xmlns:a16="http://schemas.microsoft.com/office/drawing/2014/main" id="{4CDDB49C-9FB9-A9F6-D13B-874FA8AFB41B}"/>
              </a:ext>
            </a:extLst>
          </p:cNvPr>
          <p:cNvSpPr txBox="1"/>
          <p:nvPr/>
        </p:nvSpPr>
        <p:spPr>
          <a:xfrm>
            <a:off x="6170494" y="1899957"/>
            <a:ext cx="1753755" cy="1074599"/>
          </a:xfrm>
          <a:prstGeom prst="roundRect">
            <a:avLst>
              <a:gd name="adj" fmla="val 9985"/>
            </a:avLst>
          </a:prstGeom>
          <a:solidFill>
            <a:schemeClr val="accent6">
              <a:lumMod val="60000"/>
              <a:lumOff val="40000"/>
            </a:schemeClr>
          </a:solid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سالِمٌ</a:t>
            </a:r>
          </a:p>
        </p:txBody>
      </p:sp>
      <p:sp>
        <p:nvSpPr>
          <p:cNvPr id="8" name="ZoneTexte 7">
            <a:extLst>
              <a:ext uri="{FF2B5EF4-FFF2-40B4-BE49-F238E27FC236}">
                <a16:creationId xmlns:a16="http://schemas.microsoft.com/office/drawing/2014/main" id="{3DBF82D2-CCD9-CC93-5272-E70128E4231F}"/>
              </a:ext>
            </a:extLst>
          </p:cNvPr>
          <p:cNvSpPr txBox="1"/>
          <p:nvPr/>
        </p:nvSpPr>
        <p:spPr>
          <a:xfrm>
            <a:off x="3464697" y="3883445"/>
            <a:ext cx="2629352" cy="1970097"/>
          </a:xfrm>
          <a:prstGeom prst="roundRect">
            <a:avLst>
              <a:gd name="adj" fmla="val 9985"/>
            </a:avLst>
          </a:prstGeom>
          <a:noFill/>
          <a:ln>
            <a:noFill/>
          </a:ln>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15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فَهِمَ</a:t>
            </a:r>
          </a:p>
        </p:txBody>
      </p:sp>
    </p:spTree>
    <p:extLst>
      <p:ext uri="{BB962C8B-B14F-4D97-AF65-F5344CB8AC3E}">
        <p14:creationId xmlns:p14="http://schemas.microsoft.com/office/powerpoint/2010/main" val="149964197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77937"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ورشة الإنتاج الكتابي</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249477" y="2997893"/>
            <a:ext cx="5013434"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424D7B"/>
              </a:buClr>
              <a:buNone/>
            </a:pPr>
            <a:r>
              <a:rPr lang="ar-MA" sz="4000" b="1" dirty="0">
                <a:solidFill>
                  <a:srgbClr val="424D7B"/>
                </a:solidFill>
                <a:cs typeface="Microsoft Uighur" panose="02000000000000000000" pitchFamily="2" charset="-78"/>
              </a:rPr>
              <a:t>تحويل معلومات جدول إلى نص</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5161932" y="1647258"/>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إنتاج كتابي</a:t>
            </a:r>
          </a:p>
        </p:txBody>
      </p:sp>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pic>
        <p:nvPicPr>
          <p:cNvPr id="2" name="Image 1">
            <a:extLst>
              <a:ext uri="{FF2B5EF4-FFF2-40B4-BE49-F238E27FC236}">
                <a16:creationId xmlns:a16="http://schemas.microsoft.com/office/drawing/2014/main" id="{72C245C5-5C50-307D-F7A1-2D9741CC10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926" y="1641411"/>
            <a:ext cx="473949" cy="545608"/>
          </a:xfrm>
          <a:prstGeom prst="rect">
            <a:avLst/>
          </a:prstGeom>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17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سنواصل تدربنا في هذه الحصة على تحويل معلومات جدول إلى نص</a:t>
            </a:r>
          </a:p>
        </p:txBody>
      </p:sp>
      <p:sp>
        <p:nvSpPr>
          <p:cNvPr id="2" name="Rectangle 1">
            <a:extLst>
              <a:ext uri="{FF2B5EF4-FFF2-40B4-BE49-F238E27FC236}">
                <a16:creationId xmlns:a16="http://schemas.microsoft.com/office/drawing/2014/main" id="{3A91B20C-80B8-BF56-F51F-122AFF436DA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E9226EA3-35DE-604A-CF56-CD866D86403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ADC1D46E-14E1-522A-B53B-AEC400D25372}"/>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E232424-7631-AAC6-9FAB-51B7D511167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B6BD1571-DE35-9D35-2423-A8179390886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05A2965C-C82A-F815-3B83-ABBC365CE03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24AB55D1-73E7-76E6-E1B4-84270DCD8019}"/>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59BFDEEA-B96E-EDBD-4702-6E1E50FE279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7" name="ZoneTexte 6">
            <a:extLst>
              <a:ext uri="{FF2B5EF4-FFF2-40B4-BE49-F238E27FC236}">
                <a16:creationId xmlns:a16="http://schemas.microsoft.com/office/drawing/2014/main" id="{760A948E-FF19-399F-0E68-BDCE10022435}"/>
              </a:ext>
            </a:extLst>
          </p:cNvPr>
          <p:cNvSpPr txBox="1"/>
          <p:nvPr/>
        </p:nvSpPr>
        <p:spPr>
          <a:xfrm>
            <a:off x="1829308" y="3096763"/>
            <a:ext cx="5929654"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تَحْويلُ مَعْلوماتِ جَدْوَلٍ إِلى نَصٍّ.</a:t>
            </a:r>
          </a:p>
        </p:txBody>
      </p:sp>
      <p:pic>
        <p:nvPicPr>
          <p:cNvPr id="13" name="Espace réservé pour une image  12">
            <a:extLst>
              <a:ext uri="{FF2B5EF4-FFF2-40B4-BE49-F238E27FC236}">
                <a16:creationId xmlns:a16="http://schemas.microsoft.com/office/drawing/2014/main" id="{D313E8CA-262A-D3F0-EACF-3C6735DB0FC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38341091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064B-9F30-1B8A-D43C-8F00E4C6850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6DA3967-9168-B302-1157-DFFDBB8111A6}"/>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بالخطوات الواجب اتباعها لتحويل معلومات جدول إلى نص؟</a:t>
            </a:r>
          </a:p>
        </p:txBody>
      </p:sp>
      <p:pic>
        <p:nvPicPr>
          <p:cNvPr id="6" name="Espace réservé pour une image  5">
            <a:extLst>
              <a:ext uri="{FF2B5EF4-FFF2-40B4-BE49-F238E27FC236}">
                <a16:creationId xmlns:a16="http://schemas.microsoft.com/office/drawing/2014/main" id="{B87B3D0C-BCD3-85E6-65DE-E8E49B50217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436DCA22-EAE9-95D3-897D-81FE7813334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592623E4-3290-B270-9D7E-50CCB48BBF1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61ED7F42-A35E-C516-8BE5-71570E1CA19B}"/>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3053C9FE-0831-BA78-3195-239781F6929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822FA4F1-78A9-66EB-4213-00E12F505CF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25A01D06-B70A-85E4-F48D-5BC2E98B5D0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7961606A-7104-3623-A146-8BBB2A1F503F}"/>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03E90DE1-981B-E578-74C4-70E021B91E7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7" name="ZoneTexte 6">
            <a:extLst>
              <a:ext uri="{FF2B5EF4-FFF2-40B4-BE49-F238E27FC236}">
                <a16:creationId xmlns:a16="http://schemas.microsoft.com/office/drawing/2014/main" id="{B1CA9E8C-3091-111F-4707-6C71FE9F8E48}"/>
              </a:ext>
            </a:extLst>
          </p:cNvPr>
          <p:cNvSpPr txBox="1"/>
          <p:nvPr/>
        </p:nvSpPr>
        <p:spPr>
          <a:xfrm>
            <a:off x="1829308" y="3096763"/>
            <a:ext cx="5929654" cy="1168539"/>
          </a:xfrm>
          <a:prstGeom prst="roundRect">
            <a:avLst>
              <a:gd name="adj" fmla="val 50000"/>
            </a:avLst>
          </a:prstGeom>
          <a:solidFill>
            <a:schemeClr val="accent3">
              <a:lumMod val="20000"/>
              <a:lumOff val="80000"/>
            </a:schemeClr>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تَحْويلُ مَعْلوماتِ جَدْوَلٍ إِلى نَصٍّ.</a:t>
            </a:r>
          </a:p>
        </p:txBody>
      </p:sp>
    </p:spTree>
    <p:extLst>
      <p:ext uri="{BB962C8B-B14F-4D97-AF65-F5344CB8AC3E}">
        <p14:creationId xmlns:p14="http://schemas.microsoft.com/office/powerpoint/2010/main" val="235481543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2977E-A2BD-ECE4-778F-8AA7B985773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ED4F244-F1E1-92C2-8C06-63E04C8E1FEE}"/>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أحسنتم . من يقرأ؟</a:t>
            </a:r>
          </a:p>
        </p:txBody>
      </p:sp>
      <p:pic>
        <p:nvPicPr>
          <p:cNvPr id="6" name="Espace réservé pour une image  5">
            <a:extLst>
              <a:ext uri="{FF2B5EF4-FFF2-40B4-BE49-F238E27FC236}">
                <a16:creationId xmlns:a16="http://schemas.microsoft.com/office/drawing/2014/main" id="{21B8D78F-4319-6B36-7936-B5BB66FE2D9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1">
            <a:extLst>
              <a:ext uri="{FF2B5EF4-FFF2-40B4-BE49-F238E27FC236}">
                <a16:creationId xmlns:a16="http://schemas.microsoft.com/office/drawing/2014/main" id="{7B7D1021-E0E3-368B-009E-A41832F6EE7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73DFD2DD-99F4-6CBE-0BCF-B4CF13A3BCD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FAB0BCCA-CB73-2925-F741-5E2203471273}"/>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C5A960F-959E-F8DD-C050-E2C4B2577D1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2998ECCE-AB77-B494-42FB-C2A846F035F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AED3020C-96C6-B01B-0479-50B37DF3E91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68C4BB67-F60F-228C-5318-3BC9E81B3156}"/>
              </a:ext>
            </a:extLst>
          </p:cNvPr>
          <p:cNvPicPr>
            <a:picLocks noChangeAspect="1"/>
          </p:cNvPicPr>
          <p:nvPr/>
        </p:nvPicPr>
        <p:blipFill>
          <a:blip r:embed="rId6">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113025F7-FC49-7503-EFC0-04806F63DBE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nvGrpSpPr>
          <p:cNvPr id="3" name="Groupe 2">
            <a:extLst>
              <a:ext uri="{FF2B5EF4-FFF2-40B4-BE49-F238E27FC236}">
                <a16:creationId xmlns:a16="http://schemas.microsoft.com/office/drawing/2014/main" id="{681939D2-640B-77FB-B72A-67E077E00E62}"/>
              </a:ext>
            </a:extLst>
          </p:cNvPr>
          <p:cNvGrpSpPr/>
          <p:nvPr/>
        </p:nvGrpSpPr>
        <p:grpSpPr>
          <a:xfrm>
            <a:off x="207818" y="2022015"/>
            <a:ext cx="8409904" cy="612000"/>
            <a:chOff x="169018" y="2986866"/>
            <a:chExt cx="8409904" cy="612000"/>
          </a:xfrm>
        </p:grpSpPr>
        <p:sp>
          <p:nvSpPr>
            <p:cNvPr id="22" name="Titre 1">
              <a:extLst>
                <a:ext uri="{FF2B5EF4-FFF2-40B4-BE49-F238E27FC236}">
                  <a16:creationId xmlns:a16="http://schemas.microsoft.com/office/drawing/2014/main" id="{D77D5767-CB24-4C4C-A4B9-1B3662E00DE5}"/>
                </a:ext>
              </a:extLst>
            </p:cNvPr>
            <p:cNvSpPr txBox="1">
              <a:spLocks/>
            </p:cNvSpPr>
            <p:nvPr/>
          </p:nvSpPr>
          <p:spPr>
            <a:xfrm>
              <a:off x="169018" y="2986866"/>
              <a:ext cx="8004825" cy="612000"/>
            </a:xfrm>
            <a:prstGeom prst="rect">
              <a:avLst/>
            </a:prstGeom>
          </p:spPr>
          <p:txBody>
            <a:bodyPr vert="horz" lIns="91440" tIns="45720" rIns="91440" bIns="45720" rtlCol="0" anchor="ctr">
              <a:normAutofit fontScale="92500"/>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r>
                <a:rPr lang="ar-MA" sz="32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أَقْرَأُ جَيِّداً ٱلْمَعْلوماتِ ٱلَّتي يُقَدِّمُها ٱلْجَدْوَلُ لِأُحَدِّدَ نَوْعَ ٱلْعَلاقَةِ بَيْنَ مَعْلوماتِ ٱلْجَدْوَلِ:</a:t>
              </a:r>
              <a:endParaRPr lang="fr-FR" sz="3200" dirty="0">
                <a:solidFill>
                  <a:srgbClr val="002060"/>
                </a:solidFill>
              </a:endParaRPr>
            </a:p>
          </p:txBody>
        </p:sp>
        <p:pic>
          <p:nvPicPr>
            <p:cNvPr id="23" name="Graphique 22" descr="Badge 1 avec un remplissage uni">
              <a:extLst>
                <a:ext uri="{FF2B5EF4-FFF2-40B4-BE49-F238E27FC236}">
                  <a16:creationId xmlns:a16="http://schemas.microsoft.com/office/drawing/2014/main" id="{F19A4086-7788-5F3C-50B5-8F1A552CFB2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21722" y="3064266"/>
              <a:ext cx="457200" cy="457200"/>
            </a:xfrm>
            <a:prstGeom prst="rect">
              <a:avLst/>
            </a:prstGeom>
          </p:spPr>
        </p:pic>
      </p:grpSp>
      <p:grpSp>
        <p:nvGrpSpPr>
          <p:cNvPr id="24" name="Groupe 23">
            <a:extLst>
              <a:ext uri="{FF2B5EF4-FFF2-40B4-BE49-F238E27FC236}">
                <a16:creationId xmlns:a16="http://schemas.microsoft.com/office/drawing/2014/main" id="{80D6F87E-A775-5FB1-9CD6-6122179F2FCB}"/>
              </a:ext>
            </a:extLst>
          </p:cNvPr>
          <p:cNvGrpSpPr/>
          <p:nvPr/>
        </p:nvGrpSpPr>
        <p:grpSpPr>
          <a:xfrm>
            <a:off x="3110275" y="2597054"/>
            <a:ext cx="5507447" cy="612000"/>
            <a:chOff x="3036767" y="3676266"/>
            <a:chExt cx="5507447" cy="612000"/>
          </a:xfrm>
        </p:grpSpPr>
        <p:sp>
          <p:nvSpPr>
            <p:cNvPr id="25" name="Titre 1">
              <a:extLst>
                <a:ext uri="{FF2B5EF4-FFF2-40B4-BE49-F238E27FC236}">
                  <a16:creationId xmlns:a16="http://schemas.microsoft.com/office/drawing/2014/main" id="{F390B426-9320-FD9A-E400-45658A744766}"/>
                </a:ext>
              </a:extLst>
            </p:cNvPr>
            <p:cNvSpPr txBox="1">
              <a:spLocks/>
            </p:cNvSpPr>
            <p:nvPr/>
          </p:nvSpPr>
          <p:spPr>
            <a:xfrm>
              <a:off x="3036767" y="3676266"/>
              <a:ext cx="5084955"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r>
                <a:rPr lang="ar-MA" sz="32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أُحَدِّدُ بِدِقَّةٍ ٱلْمَوْضوعَ ٱلَّذي تُقَدِّمُهُ مَعْلوماتُ ٱلنَّصِّ:</a:t>
              </a:r>
              <a:endParaRPr lang="fr-FR" sz="3200" dirty="0">
                <a:solidFill>
                  <a:srgbClr val="002060"/>
                </a:solidFill>
              </a:endParaRPr>
            </a:p>
          </p:txBody>
        </p:sp>
        <p:pic>
          <p:nvPicPr>
            <p:cNvPr id="26" name="Graphique 25" descr="Badge avec un remplissage uni">
              <a:extLst>
                <a:ext uri="{FF2B5EF4-FFF2-40B4-BE49-F238E27FC236}">
                  <a16:creationId xmlns:a16="http://schemas.microsoft.com/office/drawing/2014/main" id="{8400C9FE-D293-C27E-EFB7-CE81B522635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21722" y="3761257"/>
              <a:ext cx="422492" cy="422492"/>
            </a:xfrm>
            <a:prstGeom prst="rect">
              <a:avLst/>
            </a:prstGeom>
          </p:spPr>
        </p:pic>
      </p:grpSp>
      <p:sp>
        <p:nvSpPr>
          <p:cNvPr id="27" name="Titre 1">
            <a:extLst>
              <a:ext uri="{FF2B5EF4-FFF2-40B4-BE49-F238E27FC236}">
                <a16:creationId xmlns:a16="http://schemas.microsoft.com/office/drawing/2014/main" id="{EE765451-F08B-16DA-915E-3A4EB559A04C}"/>
              </a:ext>
            </a:extLst>
          </p:cNvPr>
          <p:cNvSpPr txBox="1">
            <a:spLocks/>
          </p:cNvSpPr>
          <p:nvPr/>
        </p:nvSpPr>
        <p:spPr>
          <a:xfrm>
            <a:off x="1503665" y="1469639"/>
            <a:ext cx="5543104"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اَلْخُطْوَةُ ٱلْأولى لِتَحْويلِ مَعْلوماتِ جَدْوَلٍ إِلى نَصٍّ:</a:t>
            </a:r>
            <a:endParaRPr lang="fr-FR" sz="3600" dirty="0">
              <a:solidFill>
                <a:srgbClr val="C00000"/>
              </a:solidFill>
            </a:endParaRPr>
          </a:p>
        </p:txBody>
      </p:sp>
      <p:grpSp>
        <p:nvGrpSpPr>
          <p:cNvPr id="28" name="Groupe 27">
            <a:extLst>
              <a:ext uri="{FF2B5EF4-FFF2-40B4-BE49-F238E27FC236}">
                <a16:creationId xmlns:a16="http://schemas.microsoft.com/office/drawing/2014/main" id="{15F96935-B484-5C67-1E25-C0CDDCDA049A}"/>
              </a:ext>
            </a:extLst>
          </p:cNvPr>
          <p:cNvGrpSpPr/>
          <p:nvPr/>
        </p:nvGrpSpPr>
        <p:grpSpPr>
          <a:xfrm>
            <a:off x="154188" y="3724469"/>
            <a:ext cx="8409904" cy="612000"/>
            <a:chOff x="169018" y="2986866"/>
            <a:chExt cx="8409904" cy="612000"/>
          </a:xfrm>
        </p:grpSpPr>
        <p:sp>
          <p:nvSpPr>
            <p:cNvPr id="29" name="Titre 1">
              <a:extLst>
                <a:ext uri="{FF2B5EF4-FFF2-40B4-BE49-F238E27FC236}">
                  <a16:creationId xmlns:a16="http://schemas.microsoft.com/office/drawing/2014/main" id="{B2B234C6-A2BC-53B3-5D27-EB35495282EA}"/>
                </a:ext>
              </a:extLst>
            </p:cNvPr>
            <p:cNvSpPr txBox="1">
              <a:spLocks/>
            </p:cNvSpPr>
            <p:nvPr/>
          </p:nvSpPr>
          <p:spPr>
            <a:xfrm>
              <a:off x="169018" y="2986866"/>
              <a:ext cx="8004825"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r>
                <a:rPr lang="ar-MA" sz="32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أَصوغُ جُمَلاً تَرْبِطُ بَيْنَ كُلِّ سَبَبٍ وَ نَتيجَتِهِ، أَوْ مُشْكِلٍ وَ حَلِّهِ.</a:t>
              </a:r>
              <a:endParaRPr lang="fr-FR" sz="3200" dirty="0">
                <a:solidFill>
                  <a:srgbClr val="002060"/>
                </a:solidFill>
              </a:endParaRPr>
            </a:p>
          </p:txBody>
        </p:sp>
        <p:pic>
          <p:nvPicPr>
            <p:cNvPr id="30" name="Graphique 29" descr="Badge 1 avec un remplissage uni">
              <a:extLst>
                <a:ext uri="{FF2B5EF4-FFF2-40B4-BE49-F238E27FC236}">
                  <a16:creationId xmlns:a16="http://schemas.microsoft.com/office/drawing/2014/main" id="{4F49DD95-D3A9-3F9E-52E4-F39CD3352A5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21722" y="3064266"/>
              <a:ext cx="457200" cy="457200"/>
            </a:xfrm>
            <a:prstGeom prst="rect">
              <a:avLst/>
            </a:prstGeom>
          </p:spPr>
        </p:pic>
      </p:grpSp>
      <p:sp>
        <p:nvSpPr>
          <p:cNvPr id="31" name="Titre 1">
            <a:extLst>
              <a:ext uri="{FF2B5EF4-FFF2-40B4-BE49-F238E27FC236}">
                <a16:creationId xmlns:a16="http://schemas.microsoft.com/office/drawing/2014/main" id="{27C38E31-9D16-4973-7FD0-80A35B09EA84}"/>
              </a:ext>
            </a:extLst>
          </p:cNvPr>
          <p:cNvSpPr txBox="1">
            <a:spLocks/>
          </p:cNvSpPr>
          <p:nvPr/>
        </p:nvSpPr>
        <p:spPr>
          <a:xfrm>
            <a:off x="1518819" y="3229967"/>
            <a:ext cx="5543104"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اَلْخُطْوَةُ ٱلثّانِيَةُ لِتَحْويلِ مَعْلوماتِ جَدْوَلٍ إِلى نَصٍّ:</a:t>
            </a:r>
            <a:endParaRPr lang="fr-FR" sz="3600" dirty="0">
              <a:solidFill>
                <a:srgbClr val="C00000"/>
              </a:solidFill>
            </a:endParaRPr>
          </a:p>
        </p:txBody>
      </p:sp>
      <p:grpSp>
        <p:nvGrpSpPr>
          <p:cNvPr id="32" name="Groupe 31">
            <a:extLst>
              <a:ext uri="{FF2B5EF4-FFF2-40B4-BE49-F238E27FC236}">
                <a16:creationId xmlns:a16="http://schemas.microsoft.com/office/drawing/2014/main" id="{30B24686-97CA-BB47-4485-98775261B63A}"/>
              </a:ext>
            </a:extLst>
          </p:cNvPr>
          <p:cNvGrpSpPr/>
          <p:nvPr/>
        </p:nvGrpSpPr>
        <p:grpSpPr>
          <a:xfrm>
            <a:off x="986489" y="4840266"/>
            <a:ext cx="7577603" cy="900000"/>
            <a:chOff x="1001319" y="2986866"/>
            <a:chExt cx="7577603" cy="900000"/>
          </a:xfrm>
        </p:grpSpPr>
        <p:sp>
          <p:nvSpPr>
            <p:cNvPr id="33" name="Titre 1">
              <a:extLst>
                <a:ext uri="{FF2B5EF4-FFF2-40B4-BE49-F238E27FC236}">
                  <a16:creationId xmlns:a16="http://schemas.microsoft.com/office/drawing/2014/main" id="{453CA95D-DE1E-439E-F9F6-96AFA9B32468}"/>
                </a:ext>
              </a:extLst>
            </p:cNvPr>
            <p:cNvSpPr txBox="1">
              <a:spLocks/>
            </p:cNvSpPr>
            <p:nvPr/>
          </p:nvSpPr>
          <p:spPr>
            <a:xfrm>
              <a:off x="1001319" y="2986866"/>
              <a:ext cx="7172524" cy="900000"/>
            </a:xfrm>
            <a:prstGeom prst="rect">
              <a:avLst/>
            </a:prstGeom>
          </p:spPr>
          <p:txBody>
            <a:bodyPr vert="horz" lIns="91440" tIns="45720" rIns="91440" bIns="45720" rtlCol="0" anchor="ctr">
              <a:normAutofit fontScale="92500" lnSpcReduction="10000"/>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r>
                <a:rPr lang="ar-MA" sz="32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أَرْبِطُ بَيْنَ ٱلْجُمَلِ ٱلَّتي تَمَّتْ صِياغَتُها ٱنْطِلاقاً مِنْ مَعْلوماتِ ٱلْجَدْوَلِ بِٱسْتِعْمالِ رَوابِطَ مُناسِبَةٍ.</a:t>
              </a:r>
              <a:endParaRPr lang="fr-FR" sz="3200" dirty="0">
                <a:solidFill>
                  <a:srgbClr val="002060"/>
                </a:solidFill>
              </a:endParaRPr>
            </a:p>
          </p:txBody>
        </p:sp>
        <p:pic>
          <p:nvPicPr>
            <p:cNvPr id="34" name="Graphique 33" descr="Badge 1 avec un remplissage uni">
              <a:extLst>
                <a:ext uri="{FF2B5EF4-FFF2-40B4-BE49-F238E27FC236}">
                  <a16:creationId xmlns:a16="http://schemas.microsoft.com/office/drawing/2014/main" id="{1BF2F656-656A-8462-5579-CB90189D8A5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21722" y="3064266"/>
              <a:ext cx="457200" cy="457200"/>
            </a:xfrm>
            <a:prstGeom prst="rect">
              <a:avLst/>
            </a:prstGeom>
          </p:spPr>
        </p:pic>
      </p:grpSp>
      <p:grpSp>
        <p:nvGrpSpPr>
          <p:cNvPr id="35" name="Groupe 34">
            <a:extLst>
              <a:ext uri="{FF2B5EF4-FFF2-40B4-BE49-F238E27FC236}">
                <a16:creationId xmlns:a16="http://schemas.microsoft.com/office/drawing/2014/main" id="{A4EE6245-62B2-075C-96A6-35590342E815}"/>
              </a:ext>
            </a:extLst>
          </p:cNvPr>
          <p:cNvGrpSpPr/>
          <p:nvPr/>
        </p:nvGrpSpPr>
        <p:grpSpPr>
          <a:xfrm>
            <a:off x="3076822" y="5616966"/>
            <a:ext cx="5507447" cy="612000"/>
            <a:chOff x="3036767" y="3676266"/>
            <a:chExt cx="5507447" cy="612000"/>
          </a:xfrm>
        </p:grpSpPr>
        <p:sp>
          <p:nvSpPr>
            <p:cNvPr id="36" name="Titre 1">
              <a:extLst>
                <a:ext uri="{FF2B5EF4-FFF2-40B4-BE49-F238E27FC236}">
                  <a16:creationId xmlns:a16="http://schemas.microsoft.com/office/drawing/2014/main" id="{FAE7620C-4C65-0126-6C02-E2EA03D1B43E}"/>
                </a:ext>
              </a:extLst>
            </p:cNvPr>
            <p:cNvSpPr txBox="1">
              <a:spLocks/>
            </p:cNvSpPr>
            <p:nvPr/>
          </p:nvSpPr>
          <p:spPr>
            <a:xfrm>
              <a:off x="3036767" y="3676266"/>
              <a:ext cx="5084955"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r>
                <a:rPr lang="ar-MA" sz="32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أُضيفُ جُمْلَةً </a:t>
              </a:r>
              <a:r>
                <a:rPr lang="ar-MA" sz="3200" b="1" dirty="0" err="1">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ٱفْتِتاحِيَّةً</a:t>
              </a:r>
              <a:r>
                <a:rPr lang="ar-MA" sz="32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 أُمَهِّدُ بِها لِلْمَوْضوعِ.</a:t>
              </a:r>
              <a:endParaRPr lang="fr-FR" sz="3200" dirty="0">
                <a:solidFill>
                  <a:srgbClr val="002060"/>
                </a:solidFill>
              </a:endParaRPr>
            </a:p>
          </p:txBody>
        </p:sp>
        <p:pic>
          <p:nvPicPr>
            <p:cNvPr id="37" name="Graphique 36" descr="Badge avec un remplissage uni">
              <a:extLst>
                <a:ext uri="{FF2B5EF4-FFF2-40B4-BE49-F238E27FC236}">
                  <a16:creationId xmlns:a16="http://schemas.microsoft.com/office/drawing/2014/main" id="{BA70AB78-80D9-FE64-C4B9-936B03D2067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21722" y="3761257"/>
              <a:ext cx="422492" cy="422492"/>
            </a:xfrm>
            <a:prstGeom prst="rect">
              <a:avLst/>
            </a:prstGeom>
          </p:spPr>
        </p:pic>
      </p:grpSp>
      <p:sp>
        <p:nvSpPr>
          <p:cNvPr id="38" name="Titre 1">
            <a:extLst>
              <a:ext uri="{FF2B5EF4-FFF2-40B4-BE49-F238E27FC236}">
                <a16:creationId xmlns:a16="http://schemas.microsoft.com/office/drawing/2014/main" id="{11B6E4C8-4D26-B0A7-0215-99E95521BEC5}"/>
              </a:ext>
            </a:extLst>
          </p:cNvPr>
          <p:cNvSpPr txBox="1">
            <a:spLocks/>
          </p:cNvSpPr>
          <p:nvPr/>
        </p:nvSpPr>
        <p:spPr>
          <a:xfrm>
            <a:off x="1564982" y="4276916"/>
            <a:ext cx="5543104"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a:solidFill>
                  <a:srgbClr val="A6A6A6"/>
                </a:solidFill>
                <a:latin typeface="Microsoft Uighur" panose="02000000000000000000" pitchFamily="2" charset="-78"/>
                <a:ea typeface="+mn-ea"/>
                <a:cs typeface="+mn-cs"/>
              </a:defRPr>
            </a:lvl1pPr>
          </a:lstStyle>
          <a:p>
            <a:r>
              <a:rPr lang="ar-MA" sz="3600" b="1" dirty="0">
                <a:solidFill>
                  <a:srgbClr val="C00000"/>
                </a:solidFill>
                <a:ea typeface="Calibri" panose="020F0502020204030204" pitchFamily="34" charset="0"/>
                <a:cs typeface="Microsoft Uighur" panose="02000000000000000000" pitchFamily="2" charset="-78"/>
              </a:rPr>
              <a:t>اَلْخُطْوَةُ </a:t>
            </a:r>
            <a:r>
              <a:rPr lang="ar-MA" sz="3600" b="1" dirty="0" err="1">
                <a:solidFill>
                  <a:srgbClr val="C00000"/>
                </a:solidFill>
                <a:ea typeface="Calibri" panose="020F0502020204030204" pitchFamily="34" charset="0"/>
                <a:cs typeface="Microsoft Uighur" panose="02000000000000000000" pitchFamily="2" charset="-78"/>
              </a:rPr>
              <a:t>ٱلثّالِثَةُ</a:t>
            </a:r>
            <a:r>
              <a:rPr lang="ar-MA" sz="3600" b="1" dirty="0">
                <a:solidFill>
                  <a:srgbClr val="C00000"/>
                </a:solidFill>
                <a:ea typeface="Calibri" panose="020F0502020204030204" pitchFamily="34" charset="0"/>
                <a:cs typeface="Microsoft Uighur" panose="02000000000000000000" pitchFamily="2" charset="-78"/>
              </a:rPr>
              <a:t> لِتَحْويلِ مَعْلوماتِ جَدْوَلٍ إِلى نَصٍّ:</a:t>
            </a:r>
            <a:endParaRPr lang="fr-FR" sz="3600" dirty="0">
              <a:solidFill>
                <a:srgbClr val="C00000"/>
              </a:solidFill>
            </a:endParaRPr>
          </a:p>
        </p:txBody>
      </p:sp>
      <p:grpSp>
        <p:nvGrpSpPr>
          <p:cNvPr id="39" name="Groupe 38">
            <a:extLst>
              <a:ext uri="{FF2B5EF4-FFF2-40B4-BE49-F238E27FC236}">
                <a16:creationId xmlns:a16="http://schemas.microsoft.com/office/drawing/2014/main" id="{3FFFD2ED-836A-2CC5-D755-38C8E2D39CB6}"/>
              </a:ext>
            </a:extLst>
          </p:cNvPr>
          <p:cNvGrpSpPr/>
          <p:nvPr/>
        </p:nvGrpSpPr>
        <p:grpSpPr>
          <a:xfrm>
            <a:off x="1814835" y="6070423"/>
            <a:ext cx="6749257" cy="787577"/>
            <a:chOff x="1756064" y="4740386"/>
            <a:chExt cx="6749257" cy="787577"/>
          </a:xfrm>
        </p:grpSpPr>
        <p:sp>
          <p:nvSpPr>
            <p:cNvPr id="40" name="Titre 1">
              <a:extLst>
                <a:ext uri="{FF2B5EF4-FFF2-40B4-BE49-F238E27FC236}">
                  <a16:creationId xmlns:a16="http://schemas.microsoft.com/office/drawing/2014/main" id="{5F431C96-A863-462A-A369-9149603DD667}"/>
                </a:ext>
              </a:extLst>
            </p:cNvPr>
            <p:cNvSpPr txBox="1">
              <a:spLocks/>
            </p:cNvSpPr>
            <p:nvPr/>
          </p:nvSpPr>
          <p:spPr>
            <a:xfrm>
              <a:off x="1756064" y="4740386"/>
              <a:ext cx="6313447" cy="787577"/>
            </a:xfrm>
            <a:prstGeom prst="rect">
              <a:avLst/>
            </a:prstGeom>
          </p:spPr>
          <p:txBody>
            <a:bodyPr vert="horz" lIns="91440" tIns="45720" rIns="91440" bIns="45720" rtlCol="0" anchor="ctr">
              <a:normAutofit fontScale="92500"/>
            </a:bodyPr>
            <a:lstStyle>
              <a:lvl1pPr algn="r" defTabSz="514337" rtl="1" eaLnBrk="1" latinLnBrk="0" hangingPunct="1">
                <a:lnSpc>
                  <a:spcPct val="90000"/>
                </a:lnSpc>
                <a:spcBef>
                  <a:spcPct val="0"/>
                </a:spcBef>
                <a:buNone/>
                <a:defRPr lang="fr-MA" sz="1600" b="0" kern="1200">
                  <a:solidFill>
                    <a:srgbClr val="A6A6A6"/>
                  </a:solidFill>
                  <a:latin typeface="Calibri"/>
                  <a:ea typeface="+mn-ea"/>
                  <a:cs typeface="+mn-cs"/>
                </a:defRPr>
              </a:lvl1pPr>
            </a:lstStyle>
            <a:p>
              <a:r>
                <a:rPr lang="ar-MA" sz="32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أُضيفُ جُمْلَةً تُؤَكِّدُ أَهَمِّيَةَ ٱلْمَوْضوعِ ٱلَّذي تُقَدِّمُهُ مَعْلوماتُ ٱلْجَدْوَلِ.</a:t>
              </a:r>
            </a:p>
          </p:txBody>
        </p:sp>
        <p:pic>
          <p:nvPicPr>
            <p:cNvPr id="41" name="Graphique 40" descr="Badge 3 avec un remplissage uni">
              <a:extLst>
                <a:ext uri="{FF2B5EF4-FFF2-40B4-BE49-F238E27FC236}">
                  <a16:creationId xmlns:a16="http://schemas.microsoft.com/office/drawing/2014/main" id="{E1E7FBC1-4C54-6E94-C9EB-FDE9E6A438C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86924" y="4860183"/>
              <a:ext cx="418397" cy="418397"/>
            </a:xfrm>
            <a:prstGeom prst="rect">
              <a:avLst/>
            </a:prstGeom>
          </p:spPr>
        </p:pic>
      </p:grpSp>
    </p:spTree>
    <p:extLst>
      <p:ext uri="{BB962C8B-B14F-4D97-AF65-F5344CB8AC3E}">
        <p14:creationId xmlns:p14="http://schemas.microsoft.com/office/powerpoint/2010/main" val="558835623"/>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D2D50-8201-00C6-FA43-F39B4C091AF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BCF3132-AA27-DD7E-D0C0-1595D6958309}"/>
              </a:ext>
            </a:extLst>
          </p:cNvPr>
          <p:cNvSpPr txBox="1"/>
          <p:nvPr/>
        </p:nvSpPr>
        <p:spPr>
          <a:xfrm>
            <a:off x="0" y="785649"/>
            <a:ext cx="7469170" cy="461665"/>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في ثنائيات حولوا معلومات الجدول التالي إلى نص باتباع الخطوات التي تدربنا عليها.</a:t>
            </a:r>
          </a:p>
        </p:txBody>
      </p:sp>
      <p:sp>
        <p:nvSpPr>
          <p:cNvPr id="4" name="Rectangle 3">
            <a:extLst>
              <a:ext uri="{FF2B5EF4-FFF2-40B4-BE49-F238E27FC236}">
                <a16:creationId xmlns:a16="http://schemas.microsoft.com/office/drawing/2014/main" id="{6D41F49B-B0E3-2752-9273-FE0C0F10AAE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572D518-3180-7ECE-C8A3-94A35ABC51C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B60B5CDD-B07F-9950-A5DB-4D1A263720AF}"/>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FF6D4BD3-2322-73CC-5053-BF886D6B14A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D3C3940B-22F0-7215-C651-A5CE5BAD8EC7}"/>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CF81F1E8-E16D-5A41-61F1-48EFFB4D658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EBF1B912-AD55-D19C-47A2-540DE3C6CF88}"/>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B77FCBED-7E95-D4FC-F6C0-75A1F75DA48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C02491D3-2F0B-50EE-0EB0-41578B34FDA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12" name="Image 11">
            <a:extLst>
              <a:ext uri="{FF2B5EF4-FFF2-40B4-BE49-F238E27FC236}">
                <a16:creationId xmlns:a16="http://schemas.microsoft.com/office/drawing/2014/main" id="{208BB0F5-5446-5881-3AF8-1892DEB2E5E2}"/>
              </a:ext>
            </a:extLst>
          </p:cNvPr>
          <p:cNvPicPr>
            <a:picLocks noChangeAspect="1"/>
          </p:cNvPicPr>
          <p:nvPr/>
        </p:nvPicPr>
        <p:blipFill>
          <a:blip r:embed="rId7"/>
          <a:stretch>
            <a:fillRect/>
          </a:stretch>
        </p:blipFill>
        <p:spPr>
          <a:xfrm>
            <a:off x="1977635" y="1429765"/>
            <a:ext cx="4740051" cy="548688"/>
          </a:xfrm>
          <a:prstGeom prst="rect">
            <a:avLst/>
          </a:prstGeom>
        </p:spPr>
      </p:pic>
      <p:pic>
        <p:nvPicPr>
          <p:cNvPr id="14" name="Image 13">
            <a:extLst>
              <a:ext uri="{FF2B5EF4-FFF2-40B4-BE49-F238E27FC236}">
                <a16:creationId xmlns:a16="http://schemas.microsoft.com/office/drawing/2014/main" id="{166EB13E-7CA4-564A-CA95-0FB9DC5FE756}"/>
              </a:ext>
            </a:extLst>
          </p:cNvPr>
          <p:cNvPicPr>
            <a:picLocks noChangeAspect="1"/>
          </p:cNvPicPr>
          <p:nvPr/>
        </p:nvPicPr>
        <p:blipFill>
          <a:blip r:embed="rId8"/>
          <a:stretch>
            <a:fillRect/>
          </a:stretch>
        </p:blipFill>
        <p:spPr>
          <a:xfrm>
            <a:off x="365316" y="2643054"/>
            <a:ext cx="8458933" cy="3429297"/>
          </a:xfrm>
          <a:prstGeom prst="rect">
            <a:avLst/>
          </a:prstGeom>
        </p:spPr>
      </p:pic>
      <p:sp>
        <p:nvSpPr>
          <p:cNvPr id="15" name="ZoneTexte 14">
            <a:extLst>
              <a:ext uri="{FF2B5EF4-FFF2-40B4-BE49-F238E27FC236}">
                <a16:creationId xmlns:a16="http://schemas.microsoft.com/office/drawing/2014/main" id="{47A93219-C43A-614E-B0AA-CD941714B753}"/>
              </a:ext>
            </a:extLst>
          </p:cNvPr>
          <p:cNvSpPr txBox="1"/>
          <p:nvPr/>
        </p:nvSpPr>
        <p:spPr>
          <a:xfrm>
            <a:off x="6112497" y="2613392"/>
            <a:ext cx="2540771" cy="1631216"/>
          </a:xfrm>
          <a:prstGeom prst="rect">
            <a:avLst/>
          </a:prstGeom>
          <a:noFill/>
        </p:spPr>
        <p:txBody>
          <a:bodyPr wrap="square">
            <a:spAutoFit/>
          </a:bodyPr>
          <a:lstStyle/>
          <a:p>
            <a:pPr marL="0" lvl="1" algn="r" defTabSz="342935">
              <a:spcBef>
                <a:spcPct val="0"/>
              </a:spcBef>
              <a:defRPr/>
            </a:pPr>
            <a:endPar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0" lvl="1" algn="r" defTabSz="342935">
              <a:spcBef>
                <a:spcPct val="0"/>
              </a:spcBef>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اَلِالْتِزامُ بِٱلْهُدوءِ </a:t>
            </a:r>
            <a:r>
              <a:rPr lang="ar-MA" sz="3200" b="1" dirty="0" err="1">
                <a:latin typeface="Microsoft Uighur" panose="02000000000000000000" pitchFamily="2" charset="-78"/>
                <a:ea typeface="Calibri" panose="020F0502020204030204" pitchFamily="34" charset="0"/>
                <a:cs typeface="Microsoft Uighur" panose="02000000000000000000" pitchFamily="2" charset="-78"/>
              </a:rPr>
              <a:t>وَٱلنِّظامِ</a:t>
            </a:r>
            <a:r>
              <a:rPr lang="ar-MA" sz="3200" b="1" dirty="0">
                <a:latin typeface="Microsoft Uighur" panose="02000000000000000000" pitchFamily="2" charset="-78"/>
                <a:ea typeface="Calibri" panose="020F0502020204030204" pitchFamily="34" charset="0"/>
                <a:cs typeface="Microsoft Uighur" panose="02000000000000000000" pitchFamily="2" charset="-78"/>
              </a:rPr>
              <a:t> داخِلَ </a:t>
            </a:r>
            <a:r>
              <a:rPr lang="ar-MA" sz="3200" b="1" dirty="0" err="1">
                <a:latin typeface="Microsoft Uighur" panose="02000000000000000000" pitchFamily="2" charset="-78"/>
                <a:ea typeface="Calibri" panose="020F0502020204030204" pitchFamily="34" charset="0"/>
                <a:cs typeface="Microsoft Uighur" panose="02000000000000000000" pitchFamily="2" charset="-78"/>
              </a:rPr>
              <a:t>ٱلْفَصْلِ</a:t>
            </a:r>
            <a:r>
              <a:rPr lang="ar-MA" sz="3200" b="1" dirty="0">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16" name="ZoneTexte 15">
            <a:extLst>
              <a:ext uri="{FF2B5EF4-FFF2-40B4-BE49-F238E27FC236}">
                <a16:creationId xmlns:a16="http://schemas.microsoft.com/office/drawing/2014/main" id="{15A899F4-D533-9C50-11E9-D650B3DD8416}"/>
              </a:ext>
            </a:extLst>
          </p:cNvPr>
          <p:cNvSpPr txBox="1"/>
          <p:nvPr/>
        </p:nvSpPr>
        <p:spPr>
          <a:xfrm>
            <a:off x="6135281" y="3542094"/>
            <a:ext cx="2540771" cy="1631216"/>
          </a:xfrm>
          <a:prstGeom prst="rect">
            <a:avLst/>
          </a:prstGeom>
          <a:noFill/>
        </p:spPr>
        <p:txBody>
          <a:bodyPr wrap="square">
            <a:spAutoFit/>
          </a:bodyPr>
          <a:lstStyle/>
          <a:p>
            <a:pPr marL="0" lvl="1" algn="r" defTabSz="342935">
              <a:spcBef>
                <a:spcPct val="0"/>
              </a:spcBef>
              <a:defRPr/>
            </a:pPr>
            <a:endPar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0" lvl="1" algn="r" defTabSz="342935">
              <a:spcBef>
                <a:spcPct val="0"/>
              </a:spcBef>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اَلْمُحافَظَةُ عَلى </a:t>
            </a:r>
            <a:r>
              <a:rPr lang="ar-MA" sz="3200" b="1" dirty="0" err="1">
                <a:latin typeface="Microsoft Uighur" panose="02000000000000000000" pitchFamily="2" charset="-78"/>
                <a:ea typeface="Calibri" panose="020F0502020204030204" pitchFamily="34" charset="0"/>
                <a:cs typeface="Microsoft Uighur" panose="02000000000000000000" pitchFamily="2" charset="-78"/>
              </a:rPr>
              <a:t>ٱلنَّظافَةِ</a:t>
            </a:r>
            <a:r>
              <a:rPr lang="ar-MA" sz="3200" b="1" dirty="0">
                <a:latin typeface="Microsoft Uighur" panose="02000000000000000000" pitchFamily="2" charset="-78"/>
                <a:ea typeface="Calibri" panose="020F0502020204030204" pitchFamily="34" charset="0"/>
                <a:cs typeface="Microsoft Uighur" panose="02000000000000000000" pitchFamily="2" charset="-78"/>
              </a:rPr>
              <a:t> وَتَجْهيزاتِ ٱلْقِسْمِ.</a:t>
            </a:r>
          </a:p>
        </p:txBody>
      </p:sp>
      <p:sp>
        <p:nvSpPr>
          <p:cNvPr id="17" name="ZoneTexte 16">
            <a:extLst>
              <a:ext uri="{FF2B5EF4-FFF2-40B4-BE49-F238E27FC236}">
                <a16:creationId xmlns:a16="http://schemas.microsoft.com/office/drawing/2014/main" id="{15C7D346-DDDE-BDCC-6F15-2D4D3F0B3831}"/>
              </a:ext>
            </a:extLst>
          </p:cNvPr>
          <p:cNvSpPr txBox="1"/>
          <p:nvPr/>
        </p:nvSpPr>
        <p:spPr>
          <a:xfrm>
            <a:off x="6112497" y="4482101"/>
            <a:ext cx="2540771" cy="1631216"/>
          </a:xfrm>
          <a:prstGeom prst="rect">
            <a:avLst/>
          </a:prstGeom>
          <a:noFill/>
        </p:spPr>
        <p:txBody>
          <a:bodyPr wrap="square">
            <a:spAutoFit/>
          </a:bodyPr>
          <a:lstStyle/>
          <a:p>
            <a:pPr marL="0" lvl="1" algn="r" defTabSz="342935">
              <a:spcBef>
                <a:spcPct val="0"/>
              </a:spcBef>
              <a:defRPr/>
            </a:pPr>
            <a:endPar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0" lvl="1" algn="r" defTabSz="342935">
              <a:spcBef>
                <a:spcPct val="0"/>
              </a:spcBef>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اَلْمُشارَكَةُ بِنِظامٍ </a:t>
            </a:r>
            <a:r>
              <a:rPr lang="ar-MA" sz="3200" b="1" dirty="0" err="1">
                <a:latin typeface="Microsoft Uighur" panose="02000000000000000000" pitchFamily="2" charset="-78"/>
                <a:ea typeface="Calibri" panose="020F0502020204030204" pitchFamily="34" charset="0"/>
                <a:cs typeface="Microsoft Uighur" panose="02000000000000000000" pitchFamily="2" charset="-78"/>
              </a:rPr>
              <a:t>وَٱسْتِئْذانُ</a:t>
            </a:r>
            <a:r>
              <a:rPr lang="ar-MA" sz="3200" b="1" dirty="0">
                <a:latin typeface="Microsoft Uighur" panose="02000000000000000000" pitchFamily="2" charset="-78"/>
                <a:ea typeface="Calibri" panose="020F0502020204030204" pitchFamily="34" charset="0"/>
                <a:cs typeface="Microsoft Uighur" panose="02000000000000000000" pitchFamily="2" charset="-78"/>
              </a:rPr>
              <a:t> ٱلأُسْتاذِ.</a:t>
            </a:r>
          </a:p>
        </p:txBody>
      </p:sp>
      <p:sp>
        <p:nvSpPr>
          <p:cNvPr id="20" name="ZoneTexte 19">
            <a:extLst>
              <a:ext uri="{FF2B5EF4-FFF2-40B4-BE49-F238E27FC236}">
                <a16:creationId xmlns:a16="http://schemas.microsoft.com/office/drawing/2014/main" id="{4F115B02-8C45-2F5C-769D-D348719211F4}"/>
              </a:ext>
            </a:extLst>
          </p:cNvPr>
          <p:cNvSpPr txBox="1"/>
          <p:nvPr/>
        </p:nvSpPr>
        <p:spPr>
          <a:xfrm>
            <a:off x="365316" y="2545822"/>
            <a:ext cx="5809889" cy="1631216"/>
          </a:xfrm>
          <a:prstGeom prst="rect">
            <a:avLst/>
          </a:prstGeom>
          <a:noFill/>
        </p:spPr>
        <p:txBody>
          <a:bodyPr wrap="square">
            <a:spAutoFit/>
          </a:bodyPr>
          <a:lstStyle/>
          <a:p>
            <a:pPr marL="0" lvl="1" algn="r" defTabSz="342935">
              <a:spcBef>
                <a:spcPct val="0"/>
              </a:spcBef>
              <a:defRPr/>
            </a:pPr>
            <a:endPar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0" lvl="1" algn="r" defTabSz="342935">
              <a:spcBef>
                <a:spcPct val="0"/>
              </a:spcBef>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تَوْفيرُ بيئَةٍ هادِئَةٍ تُساعِدُ عَلى ٱلتَّرْكيزِ، وَتَمْكينُ ٱلأُسْتاذِ مِنَ ٱلشَّرْحِ بِشَكْلٍ جَيِّدٍ.</a:t>
            </a:r>
          </a:p>
        </p:txBody>
      </p:sp>
      <p:sp>
        <p:nvSpPr>
          <p:cNvPr id="21" name="ZoneTexte 20">
            <a:extLst>
              <a:ext uri="{FF2B5EF4-FFF2-40B4-BE49-F238E27FC236}">
                <a16:creationId xmlns:a16="http://schemas.microsoft.com/office/drawing/2014/main" id="{78C8EF78-AD1D-1649-C377-BF048845C8E9}"/>
              </a:ext>
            </a:extLst>
          </p:cNvPr>
          <p:cNvSpPr txBox="1"/>
          <p:nvPr/>
        </p:nvSpPr>
        <p:spPr>
          <a:xfrm>
            <a:off x="341889" y="3571756"/>
            <a:ext cx="5809889" cy="1631216"/>
          </a:xfrm>
          <a:prstGeom prst="rect">
            <a:avLst/>
          </a:prstGeom>
          <a:noFill/>
        </p:spPr>
        <p:txBody>
          <a:bodyPr wrap="square">
            <a:spAutoFit/>
          </a:bodyPr>
          <a:lstStyle/>
          <a:p>
            <a:pPr marL="0" lvl="1" algn="r" defTabSz="342935">
              <a:spcBef>
                <a:spcPct val="0"/>
              </a:spcBef>
              <a:defRPr/>
            </a:pPr>
            <a:endPar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0" lvl="1" algn="r" defTabSz="342935">
              <a:spcBef>
                <a:spcPct val="0"/>
              </a:spcBef>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اَلدِّراسَةُ في مَكانٍ نَقِيٍّ وَمُنَظَّمٍ، وَحِمايَةُ </a:t>
            </a:r>
            <a:r>
              <a:rPr lang="ar-MA" sz="3200" b="1" dirty="0" err="1">
                <a:latin typeface="Microsoft Uighur" panose="02000000000000000000" pitchFamily="2" charset="-78"/>
                <a:ea typeface="Calibri" panose="020F0502020204030204" pitchFamily="34" charset="0"/>
                <a:cs typeface="Microsoft Uighur" panose="02000000000000000000" pitchFamily="2" charset="-78"/>
              </a:rPr>
              <a:t>ٱلْمُمْتَلَكاتِ</a:t>
            </a:r>
            <a:r>
              <a:rPr lang="ar-MA" sz="3200" b="1" dirty="0">
                <a:latin typeface="Microsoft Uighur" panose="02000000000000000000" pitchFamily="2" charset="-78"/>
                <a:ea typeface="Calibri" panose="020F0502020204030204" pitchFamily="34" charset="0"/>
                <a:cs typeface="Microsoft Uighur" panose="02000000000000000000" pitchFamily="2" charset="-78"/>
              </a:rPr>
              <a:t> ٱلْمَدْرَسِيَّةِ لِيَسْتَفيدَ مِنْها ٱلْجَميعُ.</a:t>
            </a:r>
          </a:p>
        </p:txBody>
      </p:sp>
      <p:sp>
        <p:nvSpPr>
          <p:cNvPr id="22" name="ZoneTexte 21">
            <a:extLst>
              <a:ext uri="{FF2B5EF4-FFF2-40B4-BE49-F238E27FC236}">
                <a16:creationId xmlns:a16="http://schemas.microsoft.com/office/drawing/2014/main" id="{67715D58-9863-C2F7-0B3D-8D6602AC2AAE}"/>
              </a:ext>
            </a:extLst>
          </p:cNvPr>
          <p:cNvSpPr txBox="1"/>
          <p:nvPr/>
        </p:nvSpPr>
        <p:spPr>
          <a:xfrm>
            <a:off x="409766" y="4511968"/>
            <a:ext cx="5809889" cy="1631216"/>
          </a:xfrm>
          <a:prstGeom prst="rect">
            <a:avLst/>
          </a:prstGeom>
          <a:noFill/>
        </p:spPr>
        <p:txBody>
          <a:bodyPr wrap="square">
            <a:spAutoFit/>
          </a:bodyPr>
          <a:lstStyle/>
          <a:p>
            <a:pPr marL="0" lvl="1" algn="r" defTabSz="342935">
              <a:spcBef>
                <a:spcPct val="0"/>
              </a:spcBef>
              <a:defRPr/>
            </a:pPr>
            <a:endPar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0" lvl="1" algn="r" defTabSz="342935">
              <a:spcBef>
                <a:spcPct val="0"/>
              </a:spcBef>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تَنْظيمُ حَرَكَةِ التَّعَبيرِ وَالنِّقاشِ، وَضَمانُ إِعْطاءِ الْفُرْصَةِ لِكُلِّ تِلْميذٍ لِيُبْدِيَ رَأْيَهُ.</a:t>
            </a:r>
          </a:p>
        </p:txBody>
      </p:sp>
    </p:spTree>
    <p:extLst>
      <p:ext uri="{BB962C8B-B14F-4D97-AF65-F5344CB8AC3E}">
        <p14:creationId xmlns:p14="http://schemas.microsoft.com/office/powerpoint/2010/main" val="125257926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70F0F-4404-C520-BA01-06F76DBBE8C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A219854-9653-FAD4-30D7-68C07790E78D}"/>
              </a:ext>
            </a:extLst>
          </p:cNvPr>
          <p:cNvSpPr txBox="1"/>
          <p:nvPr/>
        </p:nvSpPr>
        <p:spPr>
          <a:xfrm>
            <a:off x="83730" y="663572"/>
            <a:ext cx="7469170" cy="830997"/>
          </a:xfrm>
          <a:prstGeom prst="rect">
            <a:avLst/>
          </a:prstGeom>
          <a:noFill/>
        </p:spPr>
        <p:txBody>
          <a:bodyPr wrap="square">
            <a:spAutoFit/>
          </a:bodyPr>
          <a:lstStyle/>
          <a:p>
            <a:pPr marL="0" marR="0" lvl="1" indent="0" algn="r" defTabSz="342935" rtl="0" eaLnBrk="1" fontAlgn="auto" latinLnBrk="0" hangingPunct="1">
              <a:lnSpc>
                <a:spcPct val="100000"/>
              </a:lnSpc>
              <a:spcBef>
                <a:spcPct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يتقاسم معنا إنتاجه. </a:t>
            </a:r>
          </a:p>
          <a:p>
            <a:pPr marL="0" marR="0" lvl="1" indent="0" algn="r" defTabSz="342935" rtl="0" eaLnBrk="1" fontAlgn="auto" latinLnBrk="0" hangingPunct="1">
              <a:lnSpc>
                <a:spcPct val="100000"/>
              </a:lnSpc>
              <a:spcBef>
                <a:spcPct val="0"/>
              </a:spcBef>
              <a:spcAft>
                <a:spcPts val="0"/>
              </a:spcAft>
              <a:buClrTx/>
              <a:buSzTx/>
              <a:buFontTx/>
              <a:buNone/>
              <a:tabLst/>
              <a:defRPr/>
            </a:pP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 يعرض الأستاذ الإجابة إلا من بعد الاطلاع على بعض إجابات المتعلمين ويقدم التغذية الراجعة.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618EF76C-3033-71B1-E033-8F0609C1F53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1D6AFFDC-E564-7383-0BE6-20C88F6B9DD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069551A4-B795-E0AC-AAA6-1C736521DD50}"/>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7" name="Google Shape;1246;p5">
            <a:extLst>
              <a:ext uri="{FF2B5EF4-FFF2-40B4-BE49-F238E27FC236}">
                <a16:creationId xmlns:a16="http://schemas.microsoft.com/office/drawing/2014/main" id="{A822C62A-37CE-DC62-B344-2DCBF82A1EE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8" name="Image 7">
            <a:extLst>
              <a:ext uri="{FF2B5EF4-FFF2-40B4-BE49-F238E27FC236}">
                <a16:creationId xmlns:a16="http://schemas.microsoft.com/office/drawing/2014/main" id="{1552CF8E-D4E3-10D5-E617-3DB31F3EF12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9" name="Image 8">
            <a:extLst>
              <a:ext uri="{FF2B5EF4-FFF2-40B4-BE49-F238E27FC236}">
                <a16:creationId xmlns:a16="http://schemas.microsoft.com/office/drawing/2014/main" id="{267E5A3E-627B-EF3E-51D5-7FA2A532F1B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0" name="Image 9">
            <a:extLst>
              <a:ext uri="{FF2B5EF4-FFF2-40B4-BE49-F238E27FC236}">
                <a16:creationId xmlns:a16="http://schemas.microsoft.com/office/drawing/2014/main" id="{80E6EC96-1DA9-5674-78A9-2234C80784EC}"/>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1" name="Rectangle 10">
            <a:extLst>
              <a:ext uri="{FF2B5EF4-FFF2-40B4-BE49-F238E27FC236}">
                <a16:creationId xmlns:a16="http://schemas.microsoft.com/office/drawing/2014/main" id="{4423786D-1E32-C5C9-1762-0B7C7216636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B0F4241B-5281-4512-9CD5-E1580692AB71}"/>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24" name="ZoneTexte 23">
            <a:extLst>
              <a:ext uri="{FF2B5EF4-FFF2-40B4-BE49-F238E27FC236}">
                <a16:creationId xmlns:a16="http://schemas.microsoft.com/office/drawing/2014/main" id="{702E25FE-A4ED-86F9-FFFD-159E6DD7D033}"/>
              </a:ext>
            </a:extLst>
          </p:cNvPr>
          <p:cNvSpPr txBox="1"/>
          <p:nvPr/>
        </p:nvSpPr>
        <p:spPr>
          <a:xfrm>
            <a:off x="298902" y="1150506"/>
            <a:ext cx="8376616" cy="5570756"/>
          </a:xfrm>
          <a:prstGeom prst="rect">
            <a:avLst/>
          </a:prstGeom>
          <a:noFill/>
        </p:spPr>
        <p:txBody>
          <a:bodyPr wrap="square">
            <a:spAutoFit/>
          </a:bodyPr>
          <a:lstStyle/>
          <a:p>
            <a:pPr marL="0" lvl="1" algn="r" defTabSz="342935">
              <a:spcBef>
                <a:spcPct val="0"/>
              </a:spcBef>
              <a:defRPr/>
            </a:pPr>
            <a:endPar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0" lvl="1" algn="r" defTabSz="342935">
              <a:spcBef>
                <a:spcPct val="0"/>
              </a:spcBef>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يُعَدُّ ٱحْتِرامُ قـانونِ </a:t>
            </a:r>
            <a:r>
              <a:rPr lang="ar-MA" sz="4000" b="1" dirty="0" err="1">
                <a:latin typeface="Microsoft Uighur" panose="02000000000000000000" pitchFamily="2" charset="-78"/>
                <a:ea typeface="Calibri" panose="020F0502020204030204" pitchFamily="34" charset="0"/>
                <a:cs typeface="Microsoft Uighur" panose="02000000000000000000" pitchFamily="2" charset="-78"/>
              </a:rPr>
              <a:t>ٱلْفَصْلِ</a:t>
            </a:r>
            <a:r>
              <a:rPr lang="ar-MA" sz="4000" b="1" dirty="0">
                <a:latin typeface="Microsoft Uighur" panose="02000000000000000000" pitchFamily="2" charset="-78"/>
                <a:ea typeface="Calibri" panose="020F0502020204030204" pitchFamily="34" charset="0"/>
                <a:cs typeface="Microsoft Uighur" panose="02000000000000000000" pitchFamily="2" charset="-78"/>
              </a:rPr>
              <a:t> سَبـيلَنـا لِلنَّجـاحِ </a:t>
            </a:r>
            <a:r>
              <a:rPr lang="ar-MA" sz="4000" b="1" dirty="0" err="1">
                <a:latin typeface="Microsoft Uighur" panose="02000000000000000000" pitchFamily="2" charset="-78"/>
                <a:ea typeface="Calibri" panose="020F0502020204030204" pitchFamily="34" charset="0"/>
                <a:cs typeface="Microsoft Uighur" panose="02000000000000000000" pitchFamily="2" charset="-78"/>
              </a:rPr>
              <a:t>وَٱلتَّفَوُّقِ</a:t>
            </a:r>
            <a:r>
              <a:rPr lang="ar-MA" sz="4000" b="1" dirty="0">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فَٱلِالْتِزامُ بِٱلْهُدوءِ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وَٱلنِّظـامِ</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داخِلَ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ٱلْفَصْلِ</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يُوَفِّرُ بـيئَةً هـادِئَةً تُسـاعِدُ عَلى ٱلتَّرْكـيزِ، وَيُمَكِّنُ ٱلْأُسْتـاذَ مِنَ ٱلشَّرْحِ بِشَكْلٍ جَيِّدٍ. كَمـا أَنَّ ٱلْمُحـافَظَةَ عَلى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ٱلنَّظـافَةِ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وَتَجْهـيزاتِ ٱلْقِسْمِ تَجْعَلُنـا نَدْرُسُ فـي مَكـانٍ نَقِيٍّ وَمُنَظَّمٍ، وَ نَحْمي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ٱلْمُمْتَلَكاتِ</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ٱلْمَدْرَسِيَّةَ لِيَسْتَفـيدَ مِنْهـا ٱلْجَمـيعُ. وَأَخيراً، فَإِنَّ ٱلْمُشـارَكَةَ بِتَنْظـيمٍ،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وَٱسْتِئْذانُ</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ٱلْأُسْتـاذِ يُنَظِّمُ حَرَكَةَ ٱلتَّعْبـيرِ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وَٱلنِّقـاشِ</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وَيَضْمَنُ إِعْطـاءَ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ٱلْفُرْصَةِ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لِكُلِّ تِلْمـيذٍ لِيُبْدِيَ رَأْيَهُ. </a:t>
            </a:r>
            <a:r>
              <a:rPr lang="ar-MA" sz="4000" b="1" dirty="0">
                <a:latin typeface="Microsoft Uighur" panose="02000000000000000000" pitchFamily="2" charset="-78"/>
                <a:ea typeface="Calibri" panose="020F0502020204030204" pitchFamily="34" charset="0"/>
                <a:cs typeface="Microsoft Uighur" panose="02000000000000000000" pitchFamily="2" charset="-78"/>
              </a:rPr>
              <a:t>فَلْنَحرِصْ جَمـيعاً عَلى </a:t>
            </a:r>
            <a:r>
              <a:rPr lang="ar-MA" sz="4000" b="1" dirty="0" err="1">
                <a:latin typeface="Microsoft Uighur" panose="02000000000000000000" pitchFamily="2" charset="-78"/>
                <a:ea typeface="Calibri" panose="020F0502020204030204" pitchFamily="34" charset="0"/>
                <a:cs typeface="Microsoft Uighur" panose="02000000000000000000" pitchFamily="2" charset="-78"/>
              </a:rPr>
              <a:t>ٱتِّبـاعِ</a:t>
            </a:r>
            <a:r>
              <a:rPr lang="ar-MA" sz="4000" b="1" dirty="0">
                <a:latin typeface="Microsoft Uighur" panose="02000000000000000000" pitchFamily="2" charset="-78"/>
                <a:ea typeface="Calibri" panose="020F0502020204030204" pitchFamily="34" charset="0"/>
                <a:cs typeface="Microsoft Uighur" panose="02000000000000000000" pitchFamily="2" charset="-78"/>
              </a:rPr>
              <a:t> قَوانـينِ قِسْمِنـا لِنُحَقِّقَ أَفْضَلَ ٱلنَّتـائِجِ.</a:t>
            </a:r>
          </a:p>
        </p:txBody>
      </p:sp>
    </p:spTree>
    <p:extLst>
      <p:ext uri="{BB962C8B-B14F-4D97-AF65-F5344CB8AC3E}">
        <p14:creationId xmlns:p14="http://schemas.microsoft.com/office/powerpoint/2010/main" val="10241186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65000"/>
                                  </p:iterate>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AA7C-53D2-4C71-195E-D3A6FD48B10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33C50DD-17B4-7A7A-C99C-322B87F9DFE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كراساتكم على الصفحة رقم 118  و أجيبوا عن التمرين التالي:</a:t>
            </a:r>
          </a:p>
        </p:txBody>
      </p:sp>
      <p:sp>
        <p:nvSpPr>
          <p:cNvPr id="2" name="Rectangle 1">
            <a:extLst>
              <a:ext uri="{FF2B5EF4-FFF2-40B4-BE49-F238E27FC236}">
                <a16:creationId xmlns:a16="http://schemas.microsoft.com/office/drawing/2014/main" id="{DE1BA356-5008-A7F1-6082-6661A05BDD6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A691883E-FB1C-87B2-BD04-378F33325B41}"/>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872E5430-1E59-6582-BF96-C286C3AA774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F3FD41AA-94CD-0A72-EC6E-35D75E729A5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B91E02C4-1C1D-3EFC-D931-22F368AC21E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9684E694-B25F-9CA3-926E-A75B60F33AE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FB582824-018A-D95F-A64B-09EAFD9C65E2}"/>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08097C03-F557-AD64-F32F-30FFC971BC4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7" name="Espace réservé pour une image  36" descr="Une image contenant illustration, Dessin animé, clipart, dessin humoristique&#10;&#10;Le contenu généré par l’IA peut être incorrect.">
            <a:extLst>
              <a:ext uri="{FF2B5EF4-FFF2-40B4-BE49-F238E27FC236}">
                <a16:creationId xmlns:a16="http://schemas.microsoft.com/office/drawing/2014/main" id="{5B0C2341-14E1-4705-0C52-EBB2EEA4115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6" name="Image 5">
            <a:extLst>
              <a:ext uri="{FF2B5EF4-FFF2-40B4-BE49-F238E27FC236}">
                <a16:creationId xmlns:a16="http://schemas.microsoft.com/office/drawing/2014/main" id="{198D415B-24B2-C1CA-D95B-C3E11FE7D352}"/>
              </a:ext>
            </a:extLst>
          </p:cNvPr>
          <p:cNvPicPr>
            <a:picLocks noChangeAspect="1"/>
          </p:cNvPicPr>
          <p:nvPr/>
        </p:nvPicPr>
        <p:blipFill>
          <a:blip r:embed="rId7"/>
          <a:stretch>
            <a:fillRect/>
          </a:stretch>
        </p:blipFill>
        <p:spPr>
          <a:xfrm>
            <a:off x="2861980" y="1584000"/>
            <a:ext cx="3420039" cy="484216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7" name="Rectangle : coins arrondis 6">
            <a:extLst>
              <a:ext uri="{FF2B5EF4-FFF2-40B4-BE49-F238E27FC236}">
                <a16:creationId xmlns:a16="http://schemas.microsoft.com/office/drawing/2014/main" id="{5038EE0A-EF60-0B89-9171-E84F48DB5665}"/>
              </a:ext>
            </a:extLst>
          </p:cNvPr>
          <p:cNvSpPr/>
          <p:nvPr/>
        </p:nvSpPr>
        <p:spPr>
          <a:xfrm>
            <a:off x="2966342" y="4842164"/>
            <a:ext cx="3091558" cy="1428299"/>
          </a:xfrm>
          <a:prstGeom prst="roundRect">
            <a:avLst>
              <a:gd name="adj" fmla="val 5819"/>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Tree>
    <p:extLst>
      <p:ext uri="{BB962C8B-B14F-4D97-AF65-F5344CB8AC3E}">
        <p14:creationId xmlns:p14="http://schemas.microsoft.com/office/powerpoint/2010/main" val="1470477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E44B9-EA54-F597-65B4-C358C3A38F2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FA7ABE2-2B0A-886B-B144-08C9A244B27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أحول معلومات الجدول التالي إلى نص على دفتري.</a:t>
            </a:r>
          </a:p>
        </p:txBody>
      </p:sp>
      <p:sp>
        <p:nvSpPr>
          <p:cNvPr id="2" name="Rectangle 1">
            <a:extLst>
              <a:ext uri="{FF2B5EF4-FFF2-40B4-BE49-F238E27FC236}">
                <a16:creationId xmlns:a16="http://schemas.microsoft.com/office/drawing/2014/main" id="{79F83DC4-A727-CD59-8EAD-E2D2E5FD996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6B18D6FB-C9DB-D5A4-3953-BAB011C0279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C1B2EB9-B904-BB0F-6486-1BFDC464929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33071DB9-482C-AAED-8DAF-77F19893696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7FF5973E-93DF-CC9B-9982-7488B3BD1E0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46B70B50-7A1F-290E-EA66-3C6CD6D9C85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7E03CDC8-AF53-39E6-F056-0DD7B1E8C969}"/>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B04D9AA6-4F31-2F46-1F2A-9E50E5EFF71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7" name="Espace réservé pour une image  36" descr="Une image contenant illustration, Dessin animé, clipart, dessin humoristique&#10;&#10;Le contenu généré par l’IA peut être incorrect.">
            <a:extLst>
              <a:ext uri="{FF2B5EF4-FFF2-40B4-BE49-F238E27FC236}">
                <a16:creationId xmlns:a16="http://schemas.microsoft.com/office/drawing/2014/main" id="{08429CDA-0A8D-8396-BC78-39FCE0E49A5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FFD80E4B-8DFC-3D22-161F-9E6FF26394B0}"/>
              </a:ext>
            </a:extLst>
          </p:cNvPr>
          <p:cNvPicPr>
            <a:picLocks noChangeAspect="1"/>
          </p:cNvPicPr>
          <p:nvPr/>
        </p:nvPicPr>
        <p:blipFill>
          <a:blip r:embed="rId7"/>
          <a:stretch>
            <a:fillRect/>
          </a:stretch>
        </p:blipFill>
        <p:spPr>
          <a:xfrm>
            <a:off x="1698454" y="1490482"/>
            <a:ext cx="5298413" cy="612000"/>
          </a:xfrm>
          <a:prstGeom prst="rect">
            <a:avLst/>
          </a:prstGeom>
        </p:spPr>
      </p:pic>
      <p:pic>
        <p:nvPicPr>
          <p:cNvPr id="13" name="Image 12">
            <a:extLst>
              <a:ext uri="{FF2B5EF4-FFF2-40B4-BE49-F238E27FC236}">
                <a16:creationId xmlns:a16="http://schemas.microsoft.com/office/drawing/2014/main" id="{DDCEFB28-F5EC-9FDD-EA89-CB05DD51D134}"/>
              </a:ext>
            </a:extLst>
          </p:cNvPr>
          <p:cNvPicPr>
            <a:picLocks noChangeAspect="1"/>
          </p:cNvPicPr>
          <p:nvPr/>
        </p:nvPicPr>
        <p:blipFill>
          <a:blip r:embed="rId8"/>
          <a:stretch>
            <a:fillRect/>
          </a:stretch>
        </p:blipFill>
        <p:spPr>
          <a:xfrm>
            <a:off x="388178" y="2512722"/>
            <a:ext cx="8436071" cy="3391194"/>
          </a:xfrm>
          <a:prstGeom prst="rect">
            <a:avLst/>
          </a:prstGeom>
        </p:spPr>
      </p:pic>
    </p:spTree>
    <p:extLst>
      <p:ext uri="{BB962C8B-B14F-4D97-AF65-F5344CB8AC3E}">
        <p14:creationId xmlns:p14="http://schemas.microsoft.com/office/powerpoint/2010/main" val="2917797349"/>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42967-AF1A-CB63-D313-FCEB9E47482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BFFF344-DA14-AC19-79CC-8890E6753FDE}"/>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انتبهوا للتصحيح .من يقدم أمام زملائه النص الذي أنتجه؟</a:t>
            </a:r>
            <a:b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br>
            <a:r>
              <a:rPr kumimoji="0" lang="ar-MA" sz="2400" b="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-يستثمر الأستاذ إجابات المتعلمين لكتابة نص نموذجي مع تقديم التغذية الراجعة المناسبة.</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B6CFE076-5F7C-DE7C-3B8A-C911E3E7BB6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55A7B995-963E-DAE3-DFD0-1E0AF97B609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9DAA94E8-99E7-E6D0-236B-1728C735422A}"/>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EBE4DE1C-A74C-A771-331C-818BBA16513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4832D35C-A6C1-2F92-C18C-92CF3FE77EE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30179510-B097-2D02-D988-7A40C8013E0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1AC30DB0-7F03-6E53-1A03-CB7730F7EA4E}"/>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530D6CE2-3342-0C9F-9082-65255D515ED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6E363CC2-1F47-3462-12E0-DF3CB025A51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8" name="Image 7">
            <a:extLst>
              <a:ext uri="{FF2B5EF4-FFF2-40B4-BE49-F238E27FC236}">
                <a16:creationId xmlns:a16="http://schemas.microsoft.com/office/drawing/2014/main" id="{AA8EAB2A-866B-4060-E81D-824377E461D5}"/>
              </a:ext>
            </a:extLst>
          </p:cNvPr>
          <p:cNvPicPr>
            <a:picLocks noChangeAspect="1"/>
          </p:cNvPicPr>
          <p:nvPr/>
        </p:nvPicPr>
        <p:blipFill>
          <a:blip r:embed="rId7"/>
          <a:stretch>
            <a:fillRect/>
          </a:stretch>
        </p:blipFill>
        <p:spPr>
          <a:xfrm>
            <a:off x="1698454" y="1490482"/>
            <a:ext cx="5298413" cy="612000"/>
          </a:xfrm>
          <a:prstGeom prst="rect">
            <a:avLst/>
          </a:prstGeom>
        </p:spPr>
      </p:pic>
      <p:pic>
        <p:nvPicPr>
          <p:cNvPr id="13" name="Image 12">
            <a:extLst>
              <a:ext uri="{FF2B5EF4-FFF2-40B4-BE49-F238E27FC236}">
                <a16:creationId xmlns:a16="http://schemas.microsoft.com/office/drawing/2014/main" id="{2BA7576A-5C13-ABDC-1AF6-1AA48BCEA21B}"/>
              </a:ext>
            </a:extLst>
          </p:cNvPr>
          <p:cNvPicPr>
            <a:picLocks noChangeAspect="1"/>
          </p:cNvPicPr>
          <p:nvPr/>
        </p:nvPicPr>
        <p:blipFill>
          <a:blip r:embed="rId8"/>
          <a:stretch>
            <a:fillRect/>
          </a:stretch>
        </p:blipFill>
        <p:spPr>
          <a:xfrm>
            <a:off x="388178" y="2512722"/>
            <a:ext cx="8436071" cy="3391194"/>
          </a:xfrm>
          <a:prstGeom prst="rect">
            <a:avLst/>
          </a:prstGeom>
        </p:spPr>
      </p:pic>
    </p:spTree>
    <p:extLst>
      <p:ext uri="{BB962C8B-B14F-4D97-AF65-F5344CB8AC3E}">
        <p14:creationId xmlns:p14="http://schemas.microsoft.com/office/powerpoint/2010/main" val="245935547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D67B6-E3A6-1FD1-2E28-39856C93542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C26D12-843F-008C-80A6-23C8B9803DE3}"/>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 هذا نموذج لنص يتضمن المعلومات الواردة في الجدول. من يقرأ؟</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-يضغط الأستاذ على زر جهاز التحكم لتظهر الإجابة.</a:t>
            </a:r>
            <a:endParaRPr kumimoji="0" lang="ar-MA" sz="2400" i="1"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36AC2016-07B0-62BF-D60B-58BD721771C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7107A638-8AE3-0930-C104-7CB61C2DA14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5" name="Rectangle 4">
            <a:extLst>
              <a:ext uri="{FF2B5EF4-FFF2-40B4-BE49-F238E27FC236}">
                <a16:creationId xmlns:a16="http://schemas.microsoft.com/office/drawing/2014/main" id="{EEB2DF75-864B-8811-BA6A-E09A90749C07}"/>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05F38877-8131-D09A-B555-7038C0E5795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Image 11">
            <a:extLst>
              <a:ext uri="{FF2B5EF4-FFF2-40B4-BE49-F238E27FC236}">
                <a16:creationId xmlns:a16="http://schemas.microsoft.com/office/drawing/2014/main" id="{9D882CD4-3CDA-C582-5C7E-367F1F9A5FD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4" name="Image 13">
            <a:extLst>
              <a:ext uri="{FF2B5EF4-FFF2-40B4-BE49-F238E27FC236}">
                <a16:creationId xmlns:a16="http://schemas.microsoft.com/office/drawing/2014/main" id="{72B5B27B-9787-1DE7-171F-5B7080653BF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5" name="Image 14">
            <a:extLst>
              <a:ext uri="{FF2B5EF4-FFF2-40B4-BE49-F238E27FC236}">
                <a16:creationId xmlns:a16="http://schemas.microsoft.com/office/drawing/2014/main" id="{8AB38E0F-7560-59D2-D874-BEB81535E428}"/>
              </a:ext>
            </a:extLst>
          </p:cNvPr>
          <p:cNvPicPr>
            <a:picLocks noChangeAspect="1"/>
          </p:cNvPicPr>
          <p:nvPr/>
        </p:nvPicPr>
        <p:blipFill>
          <a:blip r:embed="rId5">
            <a:alphaModFix/>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16" name="Rectangle 15">
            <a:extLst>
              <a:ext uri="{FF2B5EF4-FFF2-40B4-BE49-F238E27FC236}">
                <a16:creationId xmlns:a16="http://schemas.microsoft.com/office/drawing/2014/main" id="{9A785F1F-ADAE-0051-2BCA-5FB214AEC31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C2241EA7-CB13-D81F-3444-A12EFDB8EF65}"/>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
        <p:nvSpPr>
          <p:cNvPr id="7" name="ZoneTexte 6">
            <a:extLst>
              <a:ext uri="{FF2B5EF4-FFF2-40B4-BE49-F238E27FC236}">
                <a16:creationId xmlns:a16="http://schemas.microsoft.com/office/drawing/2014/main" id="{9490F8D2-5FBE-D0C6-F70C-E23521099CFC}"/>
              </a:ext>
            </a:extLst>
          </p:cNvPr>
          <p:cNvSpPr txBox="1"/>
          <p:nvPr/>
        </p:nvSpPr>
        <p:spPr>
          <a:xfrm>
            <a:off x="319751" y="1368000"/>
            <a:ext cx="8376616" cy="4955203"/>
          </a:xfrm>
          <a:prstGeom prst="rect">
            <a:avLst/>
          </a:prstGeom>
          <a:noFill/>
        </p:spPr>
        <p:txBody>
          <a:bodyPr wrap="square">
            <a:spAutoFit/>
          </a:bodyPr>
          <a:lstStyle/>
          <a:p>
            <a:pPr marL="0" lvl="1" algn="r" defTabSz="342935">
              <a:spcBef>
                <a:spcPct val="0"/>
              </a:spcBef>
              <a:defRPr/>
            </a:pPr>
            <a:endParaRPr lang="ar-MA" sz="36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0" lvl="1" algn="r" defTabSz="342935">
              <a:spcBef>
                <a:spcPct val="0"/>
              </a:spcBef>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تُعَدُّ </a:t>
            </a:r>
            <a:r>
              <a:rPr lang="ar-MA" sz="4000" b="1" dirty="0" err="1">
                <a:latin typeface="Microsoft Uighur" panose="02000000000000000000" pitchFamily="2" charset="-78"/>
                <a:ea typeface="Calibri" panose="020F0502020204030204" pitchFamily="34" charset="0"/>
                <a:cs typeface="Microsoft Uighur" panose="02000000000000000000" pitchFamily="2" charset="-78"/>
              </a:rPr>
              <a:t>ٱلسَّلامَةُ</a:t>
            </a:r>
            <a:r>
              <a:rPr lang="ar-MA" sz="4000" b="1" dirty="0">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latin typeface="Microsoft Uighur" panose="02000000000000000000" pitchFamily="2" charset="-78"/>
                <a:ea typeface="Calibri" panose="020F0502020204030204" pitchFamily="34" charset="0"/>
                <a:cs typeface="Microsoft Uighur" panose="02000000000000000000" pitchFamily="2" charset="-78"/>
              </a:rPr>
              <a:t>ٱلطُّرُقِيَّةُ</a:t>
            </a:r>
            <a:r>
              <a:rPr lang="ar-MA" sz="4000" b="1" dirty="0">
                <a:latin typeface="Microsoft Uighur" panose="02000000000000000000" pitchFamily="2" charset="-78"/>
                <a:ea typeface="Calibri" panose="020F0502020204030204" pitchFamily="34" charset="0"/>
                <a:cs typeface="Microsoft Uighur" panose="02000000000000000000" pitchFamily="2" charset="-78"/>
              </a:rPr>
              <a:t> أَمْراً هـامّاً لِلْحِفاظِ عَلى </a:t>
            </a:r>
            <a:r>
              <a:rPr lang="ar-MA" sz="4000" b="1" dirty="0" err="1">
                <a:latin typeface="Microsoft Uighur" panose="02000000000000000000" pitchFamily="2" charset="-78"/>
                <a:ea typeface="Calibri" panose="020F0502020204030204" pitchFamily="34" charset="0"/>
                <a:cs typeface="Microsoft Uighur" panose="02000000000000000000" pitchFamily="2" charset="-78"/>
              </a:rPr>
              <a:t>ٱلْأَرْواحِ</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فَٱلِالْتِزامُ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بِٱلسُّرْعَةِ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ٱلْمُحَدَّدَةِ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يُؤَدّي إِلى تَقْليلِ نِسْبَةِ حَوادِثِ ٱلسَّيْرِ، وَيَحْمي أَرْواحَ ٱلْمُشاةِ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وَٱلرّاكِبينَ</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كَمـا يُجَنِّبُ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ٱلسّائِقينَ</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ٱلْغَراماتِ</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ٱلْمـالِيَّةَ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وَٱحْتِرامُ</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إِشاراتِ ٱلْمُرورِ يُسـاعِدُ عَلى تَنْظيمِ حَرَكَةِ ٱلسَّيْرِ وَمَنْعِ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ٱلِازْدِحـامِ</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وَيُقَلِّلُ نِسْبَةَ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ٱلْحَوادِثِ</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عِنْدَ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ٱلتَّقاطُعاتِ</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كَمـا أَنَّ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ٱلِالْتِزامَ</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بِحِزامِ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ٱلْأَمـانِ</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يَحْمي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ٱلرُّكّابَ</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عِنْدَ وُقوعِ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ٱلْحَوادِثِ</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وَيُقَلِّلُ مِنَ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ٱلْإِصاباتِ</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ٱلْخَطيرَةِ</a:t>
            </a:r>
            <a:r>
              <a:rPr lang="ar-MA" sz="4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 </a:t>
            </a:r>
            <a:r>
              <a:rPr lang="ar-MA" sz="4000" b="1" dirty="0">
                <a:latin typeface="Microsoft Uighur" panose="02000000000000000000" pitchFamily="2" charset="-78"/>
                <a:ea typeface="Calibri" panose="020F0502020204030204" pitchFamily="34" charset="0"/>
                <a:cs typeface="Microsoft Uighur" panose="02000000000000000000" pitchFamily="2" charset="-78"/>
              </a:rPr>
              <a:t>فَلْنَحْتَرِمْ جَميعاً قَوانينَ ٱلسَّيْرِ لِنَعيشَ في أَمـانٍ وَسَلامٍ.</a:t>
            </a:r>
          </a:p>
        </p:txBody>
      </p:sp>
    </p:spTree>
    <p:extLst>
      <p:ext uri="{BB962C8B-B14F-4D97-AF65-F5344CB8AC3E}">
        <p14:creationId xmlns:p14="http://schemas.microsoft.com/office/powerpoint/2010/main" val="14367501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65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ماذا تعلمتم في هذه الحصة؟</a:t>
            </a:r>
            <a:endParaRPr lang="fr-MA" sz="2400" b="1" dirty="0">
              <a:latin typeface="Microsoft Uighur" panose="02000000000000000000" pitchFamily="2" charset="-78"/>
              <a:cs typeface="Microsoft Uighur" panose="02000000000000000000" pitchFamily="2" charset="-78"/>
            </a:endParaRPr>
          </a:p>
        </p:txBody>
      </p:sp>
      <p:cxnSp>
        <p:nvCxnSpPr>
          <p:cNvPr id="4" name="Connecteur droit avec flèche 3">
            <a:extLst>
              <a:ext uri="{FF2B5EF4-FFF2-40B4-BE49-F238E27FC236}">
                <a16:creationId xmlns:a16="http://schemas.microsoft.com/office/drawing/2014/main" id="{65610A37-11E0-CD9E-0A2D-5B7B475F192C}"/>
              </a:ext>
            </a:extLst>
          </p:cNvPr>
          <p:cNvCxnSpPr>
            <a:cxnSpLocks/>
            <a:stCxn id="12" idx="5"/>
            <a:endCxn id="5" idx="0"/>
          </p:cNvCxnSpPr>
          <p:nvPr/>
        </p:nvCxnSpPr>
        <p:spPr>
          <a:xfrm>
            <a:off x="5240833" y="3221314"/>
            <a:ext cx="1662997" cy="792696"/>
          </a:xfrm>
          <a:prstGeom prst="straightConnector1">
            <a:avLst/>
          </a:prstGeom>
          <a:noFill/>
          <a:ln w="38100" cap="rnd" cmpd="sng" algn="ctr">
            <a:solidFill>
              <a:srgbClr val="106585"/>
            </a:solidFill>
            <a:prstDash val="solid"/>
            <a:miter lim="800000"/>
            <a:tailEnd type="stealth"/>
          </a:ln>
          <a:effectLst/>
        </p:spPr>
      </p:cxnSp>
      <p:sp>
        <p:nvSpPr>
          <p:cNvPr id="5" name="Rectangle : coins arrondis 4">
            <a:extLst>
              <a:ext uri="{FF2B5EF4-FFF2-40B4-BE49-F238E27FC236}">
                <a16:creationId xmlns:a16="http://schemas.microsoft.com/office/drawing/2014/main" id="{E9E0847B-B7D1-AEAC-E6A5-D1AFE33BF917}"/>
              </a:ext>
            </a:extLst>
          </p:cNvPr>
          <p:cNvSpPr/>
          <p:nvPr/>
        </p:nvSpPr>
        <p:spPr>
          <a:xfrm>
            <a:off x="5380182" y="4014010"/>
            <a:ext cx="3047296"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تَمْييزِ و توْظيفِ ٱلْفِعْلِ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ٱلْمُجَرَّدِ</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 وَ ٱلْمَزيدِ وَ ٱلْفِعْلِ  </a:t>
            </a:r>
            <a:r>
              <a:rPr kumimoji="0" lang="ar-MA" sz="2400" b="1" i="0" u="none" strike="noStrike" kern="0" cap="none" spc="0" normalizeH="0" baseline="0" noProof="0" dirty="0" err="1">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ٱلْمُعْتَلِّ</a:t>
            </a: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 وَ ٱلْفِعْلِ ٱلصَّحيحِ  في إِنْتاجي ٱلْكِتابِيِّ.</a:t>
            </a:r>
          </a:p>
        </p:txBody>
      </p:sp>
      <p:sp>
        <p:nvSpPr>
          <p:cNvPr id="10" name="Rectangle : coins arrondis 9">
            <a:extLst>
              <a:ext uri="{FF2B5EF4-FFF2-40B4-BE49-F238E27FC236}">
                <a16:creationId xmlns:a16="http://schemas.microsoft.com/office/drawing/2014/main" id="{C11D153C-812F-375D-5D40-A4A3E886E4CC}"/>
              </a:ext>
            </a:extLst>
          </p:cNvPr>
          <p:cNvSpPr/>
          <p:nvPr/>
        </p:nvSpPr>
        <p:spPr>
          <a:xfrm>
            <a:off x="983561" y="4014010"/>
            <a:ext cx="3047297" cy="1584000"/>
          </a:xfrm>
          <a:prstGeom prst="roundRect">
            <a:avLst/>
          </a:prstGeom>
          <a:solidFill>
            <a:srgbClr val="ECF8FB"/>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400" b="1" i="0" u="none" strike="noStrike" kern="0" cap="none" spc="0" normalizeH="0" baseline="0" noProof="0" dirty="0">
                <a:ln>
                  <a:noFill/>
                </a:ln>
                <a:solidFill>
                  <a:srgbClr val="424D7C"/>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تَدَرَّبْتُ عَلى تَحْويلِ مَعْلوماتِ جَدْوَلٍ إِلى نَصٍّ.</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MA" sz="2400" b="1" i="0" u="none" strike="noStrike" kern="0" cap="none" spc="0" normalizeH="0" baseline="0" noProof="0" dirty="0">
              <a:ln>
                <a:noFill/>
              </a:ln>
              <a:solidFill>
                <a:srgbClr val="424D7C"/>
              </a:solidFill>
              <a:effectLst/>
              <a:highlight>
                <a:srgbClr val="FFFF00"/>
              </a:highlight>
              <a:uLnTx/>
              <a:uFillTx/>
              <a:latin typeface="Microsoft Uighur" panose="02000000000000000000" pitchFamily="2" charset="-78"/>
              <a:ea typeface="Microsoft Himalaya" panose="01010100010101010101" pitchFamily="2" charset="0"/>
              <a:cs typeface="Microsoft Uighur" panose="02000000000000000000" pitchFamily="2" charset="-78"/>
            </a:endParaRPr>
          </a:p>
        </p:txBody>
      </p:sp>
      <p:cxnSp>
        <p:nvCxnSpPr>
          <p:cNvPr id="11" name="Connecteur droit avec flèche 10">
            <a:extLst>
              <a:ext uri="{FF2B5EF4-FFF2-40B4-BE49-F238E27FC236}">
                <a16:creationId xmlns:a16="http://schemas.microsoft.com/office/drawing/2014/main" id="{8C1CA9B3-85A3-DB63-B45C-F24D3A2A5C81}"/>
              </a:ext>
            </a:extLst>
          </p:cNvPr>
          <p:cNvCxnSpPr>
            <a:cxnSpLocks/>
            <a:stCxn id="12" idx="3"/>
            <a:endCxn id="10" idx="0"/>
          </p:cNvCxnSpPr>
          <p:nvPr/>
        </p:nvCxnSpPr>
        <p:spPr>
          <a:xfrm flipH="1">
            <a:off x="2507210" y="3221314"/>
            <a:ext cx="1510025" cy="792696"/>
          </a:xfrm>
          <a:prstGeom prst="straightConnector1">
            <a:avLst/>
          </a:prstGeom>
          <a:noFill/>
          <a:ln w="38100" cap="rnd" cmpd="sng" algn="ctr">
            <a:solidFill>
              <a:srgbClr val="106585"/>
            </a:solidFill>
            <a:prstDash val="solid"/>
            <a:miter lim="800000"/>
            <a:tailEnd type="stealth"/>
          </a:ln>
          <a:effectLst/>
        </p:spPr>
      </p:cxnSp>
      <p:sp>
        <p:nvSpPr>
          <p:cNvPr id="12" name="Ellipse 11">
            <a:extLst>
              <a:ext uri="{FF2B5EF4-FFF2-40B4-BE49-F238E27FC236}">
                <a16:creationId xmlns:a16="http://schemas.microsoft.com/office/drawing/2014/main" id="{957758D0-3534-14B8-2C10-6910D30A616D}"/>
              </a:ext>
            </a:extLst>
          </p:cNvPr>
          <p:cNvSpPr/>
          <p:nvPr/>
        </p:nvSpPr>
        <p:spPr>
          <a:xfrm>
            <a:off x="3763819" y="1744300"/>
            <a:ext cx="1730430" cy="1730430"/>
          </a:xfrm>
          <a:prstGeom prst="ellipse">
            <a:avLst/>
          </a:prstGeom>
          <a:solidFill>
            <a:schemeClr val="accent1">
              <a:lumMod val="20000"/>
              <a:lumOff val="80000"/>
            </a:schemeClr>
          </a:solidFill>
          <a:ln w="19050">
            <a:solidFill>
              <a:srgbClr val="424D7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في هَذِهِ </a:t>
            </a:r>
            <a:r>
              <a:rPr kumimoji="0" lang="ar-MA" sz="36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ٱلْحِصَّةِ</a:t>
            </a:r>
            <a:endPar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3" name="Espace réservé pour une image  2" descr="Une image contenant habits, illustration, clipart, Dessin animé&#10;&#10;Le contenu généré par l’IA peut être incorrect.">
            <a:extLst>
              <a:ext uri="{FF2B5EF4-FFF2-40B4-BE49-F238E27FC236}">
                <a16:creationId xmlns:a16="http://schemas.microsoft.com/office/drawing/2014/main" id="{D9E8F4CA-B2AA-BC84-22C6-17C5930E266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6" name="Rectangle 5">
            <a:extLst>
              <a:ext uri="{FF2B5EF4-FFF2-40B4-BE49-F238E27FC236}">
                <a16:creationId xmlns:a16="http://schemas.microsoft.com/office/drawing/2014/main" id="{93786412-3652-A56E-8482-DBBBAB008DC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E668D"/>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34FEA8C-74FB-DAC7-95BD-B39B2C78B44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8F859BD3-8164-82C3-346E-5E873775F526}"/>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17" name="Google Shape;1246;p5">
            <a:extLst>
              <a:ext uri="{FF2B5EF4-FFF2-40B4-BE49-F238E27FC236}">
                <a16:creationId xmlns:a16="http://schemas.microsoft.com/office/drawing/2014/main" id="{2B1207EA-915E-D1C6-3448-707AB8219866}"/>
              </a:ext>
            </a:extLst>
          </p:cNvPr>
          <p:cNvPicPr preferRelativeResize="0"/>
          <p:nvPr/>
        </p:nvPicPr>
        <p:blipFill rotWithShape="1">
          <a:blip r:embed="rId3">
            <a:alphaModFix/>
          </a:blip>
          <a:srcRect/>
          <a:stretch/>
        </p:blipFill>
        <p:spPr>
          <a:xfrm>
            <a:off x="2153545" y="146613"/>
            <a:ext cx="278069" cy="278069"/>
          </a:xfrm>
          <a:prstGeom prst="rect">
            <a:avLst/>
          </a:prstGeom>
          <a:noFill/>
          <a:ln>
            <a:noFill/>
          </a:ln>
        </p:spPr>
      </p:pic>
      <p:pic>
        <p:nvPicPr>
          <p:cNvPr id="18" name="Image 17">
            <a:extLst>
              <a:ext uri="{FF2B5EF4-FFF2-40B4-BE49-F238E27FC236}">
                <a16:creationId xmlns:a16="http://schemas.microsoft.com/office/drawing/2014/main" id="{9FCBBBDB-2CC5-C428-AADA-4EB4773A5B6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61BF6515-22CF-4908-1E23-410B6D15974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350C2445-C76B-E85C-DB12-5392A89E405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2" name="Rectangle 21">
            <a:extLst>
              <a:ext uri="{FF2B5EF4-FFF2-40B4-BE49-F238E27FC236}">
                <a16:creationId xmlns:a16="http://schemas.microsoft.com/office/drawing/2014/main" id="{EB266186-E30C-A990-E301-9FD37710C82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Tree>
    <p:extLst>
      <p:ext uri="{BB962C8B-B14F-4D97-AF65-F5344CB8AC3E}">
        <p14:creationId xmlns:p14="http://schemas.microsoft.com/office/powerpoint/2010/main" val="87890751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4AFFB-64FC-0394-75D3-DFE12EA35B4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6A9FE41-FCEC-58D2-E328-6DB62420CAC3}"/>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إلى اللقاء في الحصة المقبلة.</a:t>
            </a:r>
            <a:endParaRPr lang="fr-MA" sz="2400" b="1" dirty="0">
              <a:latin typeface="Microsoft Uighur" panose="02000000000000000000" pitchFamily="2" charset="-78"/>
              <a:cs typeface="Microsoft Uighur" panose="02000000000000000000" pitchFamily="2" charset="-78"/>
            </a:endParaRPr>
          </a:p>
        </p:txBody>
      </p:sp>
      <p:pic>
        <p:nvPicPr>
          <p:cNvPr id="4" name="اختتام الحصة4">
            <a:hlinkClick r:id="" action="ppaction://media"/>
            <a:extLst>
              <a:ext uri="{FF2B5EF4-FFF2-40B4-BE49-F238E27FC236}">
                <a16:creationId xmlns:a16="http://schemas.microsoft.com/office/drawing/2014/main" id="{FA24FC49-9005-7F37-9C74-F3ED635E91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706" y="1925518"/>
            <a:ext cx="8190587" cy="4607205"/>
          </a:xfrm>
          <a:prstGeom prst="rect">
            <a:avLst/>
          </a:prstGeom>
        </p:spPr>
      </p:pic>
      <p:sp>
        <p:nvSpPr>
          <p:cNvPr id="18" name="Rectangle 17">
            <a:extLst>
              <a:ext uri="{FF2B5EF4-FFF2-40B4-BE49-F238E27FC236}">
                <a16:creationId xmlns:a16="http://schemas.microsoft.com/office/drawing/2014/main" id="{3F4F61BA-57D5-D549-36D7-3D83060DA3F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E668D"/>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548F6714-4C40-9310-E185-E79767F7D2D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rPr>
              <a:t>إنتاج كتابي</a:t>
            </a:r>
            <a:endParaRPr kumimoji="0" lang="ar-MA" sz="2400" b="1" i="0" u="none" strike="noStrike" kern="1200" cap="none" spc="0" normalizeH="0" baseline="0" noProof="0" dirty="0">
              <a:ln>
                <a:noFill/>
              </a:ln>
              <a:solidFill>
                <a:srgbClr val="959BB3"/>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D666F437-ECC0-3C4B-56DF-FE0E4DF83CFE}"/>
              </a:ext>
            </a:extLst>
          </p:cNvPr>
          <p:cNvSpPr>
            <a:spLocks/>
          </p:cNvSpPr>
          <p:nvPr/>
        </p:nvSpPr>
        <p:spPr>
          <a:xfrm>
            <a:off x="4347661"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rPr>
              <a:t>صرف و تحويل</a:t>
            </a:r>
            <a:endParaRPr kumimoji="0" lang="ar-MA" sz="2400" b="1" i="0" u="none" strike="noStrike" kern="1200" cap="none" spc="0" normalizeH="0" baseline="0" noProof="0" dirty="0">
              <a:ln>
                <a:noFill/>
              </a:ln>
              <a:solidFill>
                <a:srgbClr val="9299B1"/>
              </a:solidFill>
              <a:effectLst/>
              <a:uLnTx/>
              <a:uFillTx/>
              <a:latin typeface="Microsoft Uighur" panose="02000000000000000000" pitchFamily="2" charset="-78"/>
              <a:ea typeface="+mn-ea"/>
              <a:cs typeface="Microsoft Uighur" panose="02000000000000000000" pitchFamily="2" charset="-78"/>
            </a:endParaRPr>
          </a:p>
        </p:txBody>
      </p:sp>
      <p:pic>
        <p:nvPicPr>
          <p:cNvPr id="22" name="Google Shape;1246;p5">
            <a:extLst>
              <a:ext uri="{FF2B5EF4-FFF2-40B4-BE49-F238E27FC236}">
                <a16:creationId xmlns:a16="http://schemas.microsoft.com/office/drawing/2014/main" id="{3F187C4A-127A-7D26-F71C-073183F5D32A}"/>
              </a:ext>
            </a:extLst>
          </p:cNvPr>
          <p:cNvPicPr preferRelativeResize="0"/>
          <p:nvPr/>
        </p:nvPicPr>
        <p:blipFill rotWithShape="1">
          <a:blip r:embed="rId5">
            <a:alphaModFix/>
          </a:blip>
          <a:srcRect/>
          <a:stretch/>
        </p:blipFill>
        <p:spPr>
          <a:xfrm>
            <a:off x="2153545" y="146613"/>
            <a:ext cx="278069" cy="278069"/>
          </a:xfrm>
          <a:prstGeom prst="rect">
            <a:avLst/>
          </a:prstGeom>
          <a:noFill/>
          <a:ln>
            <a:noFill/>
          </a:ln>
        </p:spPr>
      </p:pic>
      <p:pic>
        <p:nvPicPr>
          <p:cNvPr id="25" name="Image 24">
            <a:extLst>
              <a:ext uri="{FF2B5EF4-FFF2-40B4-BE49-F238E27FC236}">
                <a16:creationId xmlns:a16="http://schemas.microsoft.com/office/drawing/2014/main" id="{E48604B2-2CDC-05E2-A3CF-29BC3B04E95D}"/>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8E0F0435-B324-719B-7F97-95FE60642DD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7" name="Image 26">
            <a:extLst>
              <a:ext uri="{FF2B5EF4-FFF2-40B4-BE49-F238E27FC236}">
                <a16:creationId xmlns:a16="http://schemas.microsoft.com/office/drawing/2014/main" id="{59730521-59D3-07FD-647A-328117E9A660}"/>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28" name="Rectangle 27">
            <a:extLst>
              <a:ext uri="{FF2B5EF4-FFF2-40B4-BE49-F238E27FC236}">
                <a16:creationId xmlns:a16="http://schemas.microsoft.com/office/drawing/2014/main" id="{DA67F0B6-4E81-F34D-8064-1F29149566E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8" name="Espace réservé pour une image  7" descr="Une image contenant habits, illustration, dessin humoristique&#10;&#10;Le contenu généré par l’IA peut être incorrect.">
            <a:extLst>
              <a:ext uri="{FF2B5EF4-FFF2-40B4-BE49-F238E27FC236}">
                <a16:creationId xmlns:a16="http://schemas.microsoft.com/office/drawing/2014/main" id="{DAAADE82-3A6E-15FE-972E-5CCC52E61D0B}"/>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354230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18A7-87A3-C4B5-055E-8D4FE551C859}"/>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D06CF6-EDC2-BE43-3F91-E4561D9DB8CC}"/>
              </a:ext>
            </a:extLst>
          </p:cNvPr>
          <p:cNvSpPr txBox="1"/>
          <p:nvPr/>
        </p:nvSpPr>
        <p:spPr>
          <a:xfrm>
            <a:off x="1787235" y="4383843"/>
            <a:ext cx="4822737" cy="1508105"/>
          </a:xfrm>
          <a:prstGeom prst="rect">
            <a:avLst/>
          </a:prstGeom>
          <a:noFill/>
        </p:spPr>
        <p:txBody>
          <a:bodyPr wrap="square" rtlCol="0">
            <a:spAutoFit/>
          </a:bodyPr>
          <a:lstStyle/>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الطلاقة</a:t>
            </a:r>
            <a:r>
              <a:rPr kumimoji="0" lang="f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(LF) </a:t>
            </a:r>
            <a:r>
              <a:rPr kumimoji="0" lang="ar-MA" sz="3200" b="1"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sym typeface="Arial"/>
              </a:rPr>
              <a:t>:       الأسبوع الرابع</a:t>
            </a:r>
          </a:p>
          <a:p>
            <a:pPr marL="342900" marR="0" lvl="0" indent="-342900" algn="r" defTabSz="914400" rtl="1" eaLnBrk="1" fontAlgn="auto" latinLnBrk="0" hangingPunct="1">
              <a:lnSpc>
                <a:spcPct val="150000"/>
              </a:lnSpc>
              <a:spcBef>
                <a:spcPts val="0"/>
              </a:spcBef>
              <a:spcAft>
                <a:spcPts val="0"/>
              </a:spcAft>
              <a:buClrTx/>
              <a:buSzTx/>
              <a:buFont typeface="Arial" panose="020B0604020202020204" pitchFamily="34" charset="0"/>
              <a:buChar char="•"/>
              <a:tabLst>
                <a:tab pos="6902450" algn="l"/>
              </a:tabLst>
              <a:defRPr/>
            </a:pP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التحدث</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f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(PO</a:t>
            </a: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Arial"/>
              </a:rPr>
              <a:t>الأسبوع الخامس</a:t>
            </a:r>
          </a:p>
        </p:txBody>
      </p:sp>
      <p:sp>
        <p:nvSpPr>
          <p:cNvPr id="4" name="Titre 1">
            <a:extLst>
              <a:ext uri="{FF2B5EF4-FFF2-40B4-BE49-F238E27FC236}">
                <a16:creationId xmlns:a16="http://schemas.microsoft.com/office/drawing/2014/main" id="{8E82B488-F734-EF09-B512-EAE566305D23}"/>
              </a:ext>
            </a:extLst>
          </p:cNvPr>
          <p:cNvSpPr txBox="1">
            <a:spLocks/>
          </p:cNvSpPr>
          <p:nvPr/>
        </p:nvSpPr>
        <p:spPr>
          <a:xfrm>
            <a:off x="457200" y="3069000"/>
            <a:ext cx="805815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j-ea"/>
                <a:cs typeface="Microsoft Uighur" panose="02000000000000000000" pitchFamily="2" charset="-78"/>
                <a:sym typeface="Arial"/>
              </a:rPr>
              <a:t>تقويم الشق الشفهي من المراقبة المستمرة للمرحلة الرابعة</a:t>
            </a:r>
          </a:p>
        </p:txBody>
      </p:sp>
    </p:spTree>
    <p:extLst>
      <p:ext uri="{BB962C8B-B14F-4D97-AF65-F5344CB8AC3E}">
        <p14:creationId xmlns:p14="http://schemas.microsoft.com/office/powerpoint/2010/main" val="377450946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36C4-D42A-6F31-3503-8C6A330F6030}"/>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AC8D30AA-AD87-F9DE-0C7E-3AC051737035}"/>
              </a:ext>
            </a:extLst>
          </p:cNvPr>
          <p:cNvSpPr txBox="1"/>
          <p:nvPr/>
        </p:nvSpPr>
        <p:spPr>
          <a:xfrm>
            <a:off x="894495" y="3290523"/>
            <a:ext cx="7500483" cy="677943"/>
          </a:xfrm>
          <a:prstGeom prst="rect">
            <a:avLst/>
          </a:prstGeom>
        </p:spPr>
        <p:txBody>
          <a:bodyPr wrap="square" lIns="0" tIns="0" rIns="0" bIns="0" rtlCol="0" anchor="t">
            <a:spAutoFit/>
          </a:bodyPr>
          <a:lstStyle/>
          <a:p>
            <a:pPr marL="0" marR="0" lvl="0" indent="0" algn="ctr" defTabSz="457200" rtl="1" eaLnBrk="1" fontAlgn="auto" latinLnBrk="0" hangingPunct="1">
              <a:lnSpc>
                <a:spcPts val="5486"/>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تقويم التحدث </a:t>
            </a:r>
            <a:r>
              <a:rPr kumimoji="0" lang="fr-FR"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PO</a:t>
            </a:r>
            <a:endParaRPr kumimoji="0" lang="ar-MA" sz="4400"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48424111"/>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7A48-27CF-8F54-ABA3-666C141A5D19}"/>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BFA09FA9-2FE6-0186-14F0-E3CDC2DD05E2}"/>
              </a:ext>
            </a:extLst>
          </p:cNvPr>
          <p:cNvSpPr>
            <a:spLocks noGrp="1"/>
          </p:cNvSpPr>
          <p:nvPr>
            <p:ph type="title"/>
          </p:nvPr>
        </p:nvSpPr>
        <p:spPr>
          <a:xfrm>
            <a:off x="278911" y="697797"/>
            <a:ext cx="7886700" cy="720000"/>
          </a:xfrm>
        </p:spPr>
        <p:txBody>
          <a:bodyPr>
            <a:normAutofit/>
          </a:bodyPr>
          <a:lstStyle/>
          <a:p>
            <a:r>
              <a:rPr lang="ar-MA" sz="4400" dirty="0">
                <a:latin typeface="Microsoft Uighur" panose="02000000000000000000" pitchFamily="2" charset="-78"/>
                <a:cs typeface="Microsoft Uighur" panose="02000000000000000000" pitchFamily="2" charset="-78"/>
              </a:rPr>
              <a:t>دليل التمرير- مهارة الإنتاج الشفهي-</a:t>
            </a:r>
          </a:p>
        </p:txBody>
      </p:sp>
      <p:sp>
        <p:nvSpPr>
          <p:cNvPr id="6" name="ZoneTexte 5">
            <a:extLst>
              <a:ext uri="{FF2B5EF4-FFF2-40B4-BE49-F238E27FC236}">
                <a16:creationId xmlns:a16="http://schemas.microsoft.com/office/drawing/2014/main" id="{C856D3CF-28F6-F042-F8B0-53FFA95A7E45}"/>
              </a:ext>
            </a:extLst>
          </p:cNvPr>
          <p:cNvSpPr txBox="1"/>
          <p:nvPr/>
        </p:nvSpPr>
        <p:spPr>
          <a:xfrm>
            <a:off x="470586" y="1185917"/>
            <a:ext cx="8202828" cy="5570756"/>
          </a:xfrm>
          <a:prstGeom prst="rect">
            <a:avLst/>
          </a:prstGeom>
          <a:noFill/>
        </p:spPr>
        <p:txBody>
          <a:bodyPr wrap="square" rtlCol="0">
            <a:spAutoFit/>
          </a:bodyPr>
          <a:lstStyle/>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تقويم التحدث طيلة أيام الأسبوع الخامس.</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يمرر الأستاذ وضعيتي التحدث لعدد محدود من المتعلمين يوميا طيلة الأسبوع الخامس  من المرحلة الرابعة حتى تتم تغطية جميع متعلمي القسم.</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فصل جهاز الحاسوب عن المسلاط  استعدادا للتمرير الفردي للطلاقة و التحدث؛</a:t>
            </a:r>
          </a:p>
          <a:p>
            <a:pPr marL="457200" marR="0" lvl="0" indent="-457200" algn="just" defTabSz="457200" rtl="1" eaLnBrk="1" fontAlgn="auto" latinLnBrk="0" hangingPunct="1">
              <a:lnSpc>
                <a:spcPct val="100000"/>
              </a:lnSpc>
              <a:spcBef>
                <a:spcPts val="0"/>
              </a:spcBef>
              <a:spcAft>
                <a:spcPts val="0"/>
              </a:spcAft>
              <a:buClrTx/>
              <a:buSzTx/>
              <a:buFontTx/>
              <a:buAutoNum type="arabicPeriod"/>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عرض وضعيات التحدث الواردة ضمن الشرائح؛ يجتاز كل متعلم الوضعيتين معا. </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4. يقرأ الأستاذ(ة)  الوضعية على المتعلم(ة). يتأكد من فهمه للتعليمة ثم  ينصت لجوابه  في حدود دقيقة، ويدون النتيجة على البطاقة  الخاصة بتفريغ النتائج، بناء على معايير التحكم الواردة في شريحة التنقيط الخاص بكل وضعية؛</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5. يمنح المتعلم(ة) 30 ثانية لترتيب أفكاره قبل البدء في التحدث؛</a:t>
            </a:r>
          </a:p>
          <a:p>
            <a:pPr marL="269875" marR="0" lvl="0" indent="-269875" algn="just" defTabSz="457200" rtl="1" eaLnBrk="1" fontAlgn="auto" latinLnBrk="0" hangingPunct="1">
              <a:lnSpc>
                <a:spcPct val="100000"/>
              </a:lnSpc>
              <a:spcBef>
                <a:spcPts val="0"/>
              </a:spcBef>
              <a:spcAft>
                <a:spcPts val="0"/>
              </a:spcAft>
              <a:buClrTx/>
              <a:buSzTx/>
              <a:buFont typeface="+mj-lt"/>
              <a:buAutoNum type="arabicPeriod" startAt="6"/>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يتم تنقيط التحدث وفق سلم تنقيط على 10؛ ( كل وضعية على 5 نقاط)</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rPr>
              <a:t>7. يتم تسجيل النتيجة الإجمالية لكل متعلم في شبكة التفريغ فور انتهاء التحدث وفق معايير التصحيح؛، </a:t>
            </a:r>
            <a:endParaRPr kumimoji="0" lang="fr-FR" sz="2800" b="1" i="0" u="none" strike="noStrike" kern="1200" cap="none" spc="0" normalizeH="0" baseline="0" noProof="0" dirty="0">
              <a:ln>
                <a:noFill/>
              </a:ln>
              <a:solidFill>
                <a:srgbClr val="5B9BD5">
                  <a:lumMod val="50000"/>
                </a:srgbClr>
              </a:solidFill>
              <a:effectLst/>
              <a:uLnTx/>
              <a:uFillTx/>
              <a:latin typeface="Microsoft Uighur" panose="02000000000000000000" pitchFamily="2" charset="-78"/>
              <a:ea typeface="+mn-ea"/>
              <a:cs typeface="Microsoft Uighur" panose="020000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ملاحظة : إذا كان المتعلم(ة)  مسترسلا في الإنتاج لا بأس من تجاوز المدة المخصصة له بقليل.</a:t>
            </a:r>
          </a:p>
        </p:txBody>
      </p:sp>
    </p:spTree>
    <p:extLst>
      <p:ext uri="{BB962C8B-B14F-4D97-AF65-F5344CB8AC3E}">
        <p14:creationId xmlns:p14="http://schemas.microsoft.com/office/powerpoint/2010/main" val="2970029554"/>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A593-F3DC-B928-F973-24B73F16E603}"/>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5CCDF10-CA63-F8AD-750E-A85F9E5A1935}"/>
              </a:ext>
            </a:extLst>
          </p:cNvPr>
          <p:cNvSpPr/>
          <p:nvPr/>
        </p:nvSpPr>
        <p:spPr>
          <a:xfrm flipH="1" flipV="1">
            <a:off x="2076258" y="843755"/>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ir Strip Arabic" panose="02000500000000000000" pitchFamily="2" charset="-78"/>
              <a:ea typeface="+mn-ea"/>
              <a:cs typeface="Air Strip Arabic" panose="02000500000000000000" pitchFamily="2" charset="-78"/>
            </a:endParaRPr>
          </a:p>
        </p:txBody>
      </p:sp>
      <p:sp>
        <p:nvSpPr>
          <p:cNvPr id="3" name="TextBox 9">
            <a:extLst>
              <a:ext uri="{FF2B5EF4-FFF2-40B4-BE49-F238E27FC236}">
                <a16:creationId xmlns:a16="http://schemas.microsoft.com/office/drawing/2014/main" id="{3D1F37FE-F165-FE84-965B-FB406EE8CA20}"/>
              </a:ext>
            </a:extLst>
          </p:cNvPr>
          <p:cNvSpPr txBox="1"/>
          <p:nvPr/>
        </p:nvSpPr>
        <p:spPr>
          <a:xfrm>
            <a:off x="2272863" y="951159"/>
            <a:ext cx="4357183" cy="317395"/>
          </a:xfrm>
          <a:prstGeom prst="rect">
            <a:avLst/>
          </a:prstGeom>
        </p:spPr>
        <p:txBody>
          <a:bodyPr wrap="square" lIns="0" tIns="0" rIns="0" bIns="0" rtlCol="0" anchor="t">
            <a:spAutoFit/>
          </a:bodyPr>
          <a:lstStyle/>
          <a:p>
            <a:pPr marL="0" marR="0" lvl="0" indent="0" algn="ctr" defTabSz="457200" rtl="0" eaLnBrk="1" fontAlgn="auto" latinLnBrk="0" hangingPunct="1">
              <a:lnSpc>
                <a:spcPts val="2075"/>
              </a:lnSpc>
              <a:spcBef>
                <a:spcPts val="0"/>
              </a:spcBef>
              <a:spcAft>
                <a:spcPts val="0"/>
              </a:spcAft>
              <a:buClrTx/>
              <a:buSzTx/>
              <a:buFontTx/>
              <a:buNone/>
              <a:tabLst/>
              <a:defRPr/>
            </a:pPr>
            <a:r>
              <a:rPr kumimoji="0" lang="ar-MA" sz="3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معايير تقويم التحدث</a:t>
            </a:r>
          </a:p>
        </p:txBody>
      </p:sp>
      <p:graphicFrame>
        <p:nvGraphicFramePr>
          <p:cNvPr id="4" name="Tableau 3">
            <a:extLst>
              <a:ext uri="{FF2B5EF4-FFF2-40B4-BE49-F238E27FC236}">
                <a16:creationId xmlns:a16="http://schemas.microsoft.com/office/drawing/2014/main" id="{B9DC34DF-C19F-535F-DDDC-9BD166C9E34E}"/>
              </a:ext>
            </a:extLst>
          </p:cNvPr>
          <p:cNvGraphicFramePr>
            <a:graphicFrameLocks noGrp="1"/>
          </p:cNvGraphicFramePr>
          <p:nvPr>
            <p:extLst>
              <p:ext uri="{D42A27DB-BD31-4B8C-83A1-F6EECF244321}">
                <p14:modId xmlns:p14="http://schemas.microsoft.com/office/powerpoint/2010/main" val="1759820478"/>
              </p:ext>
            </p:extLst>
          </p:nvPr>
        </p:nvGraphicFramePr>
        <p:xfrm>
          <a:off x="740832" y="1898755"/>
          <a:ext cx="7791493" cy="4352461"/>
        </p:xfrm>
        <a:graphic>
          <a:graphicData uri="http://schemas.openxmlformats.org/drawingml/2006/table">
            <a:tbl>
              <a:tblPr rtl="1" firstRow="1" firstCol="1" bandRow="1">
                <a:tableStyleId>{5C22544A-7EE6-4342-B048-85BDC9FD1C3A}</a:tableStyleId>
              </a:tblPr>
              <a:tblGrid>
                <a:gridCol w="2242853">
                  <a:extLst>
                    <a:ext uri="{9D8B030D-6E8A-4147-A177-3AD203B41FA5}">
                      <a16:colId xmlns:a16="http://schemas.microsoft.com/office/drawing/2014/main" val="4209966833"/>
                    </a:ext>
                  </a:extLst>
                </a:gridCol>
                <a:gridCol w="1059316">
                  <a:extLst>
                    <a:ext uri="{9D8B030D-6E8A-4147-A177-3AD203B41FA5}">
                      <a16:colId xmlns:a16="http://schemas.microsoft.com/office/drawing/2014/main" val="3038388749"/>
                    </a:ext>
                  </a:extLst>
                </a:gridCol>
                <a:gridCol w="2098857">
                  <a:extLst>
                    <a:ext uri="{9D8B030D-6E8A-4147-A177-3AD203B41FA5}">
                      <a16:colId xmlns:a16="http://schemas.microsoft.com/office/drawing/2014/main" val="3991547100"/>
                    </a:ext>
                  </a:extLst>
                </a:gridCol>
                <a:gridCol w="2390467">
                  <a:extLst>
                    <a:ext uri="{9D8B030D-6E8A-4147-A177-3AD203B41FA5}">
                      <a16:colId xmlns:a16="http://schemas.microsoft.com/office/drawing/2014/main" val="3605873352"/>
                    </a:ext>
                  </a:extLst>
                </a:gridCol>
              </a:tblGrid>
              <a:tr h="298493">
                <a:tc>
                  <a:txBody>
                    <a:bodyPr/>
                    <a:lstStyle/>
                    <a:p>
                      <a:pPr algn="ctr" rtl="1">
                        <a:lnSpc>
                          <a:spcPct val="107000"/>
                        </a:lnSpc>
                        <a:spcAft>
                          <a:spcPts val="800"/>
                        </a:spcAft>
                        <a:buNone/>
                      </a:pPr>
                      <a:r>
                        <a:rPr lang="ar-MA" sz="1300" dirty="0">
                          <a:effectLst/>
                        </a:rPr>
                        <a:t>الكفاية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رقم الوضعية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tc>
                  <a:txBody>
                    <a:bodyPr/>
                    <a:lstStyle/>
                    <a:p>
                      <a:pPr algn="ctr" rtl="1">
                        <a:lnSpc>
                          <a:spcPct val="107000"/>
                        </a:lnSpc>
                        <a:spcAft>
                          <a:spcPts val="800"/>
                        </a:spcAft>
                        <a:buNone/>
                      </a:pPr>
                      <a:r>
                        <a:rPr lang="ar-MA" sz="1300">
                          <a:effectLst/>
                        </a:rPr>
                        <a:t>المعايير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pPr>
                      <a:r>
                        <a:rPr lang="ar-MA" sz="1300">
                          <a:effectLst/>
                        </a:rPr>
                        <a:t>التنقيط</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3153920019"/>
                  </a:ext>
                </a:extLst>
              </a:tr>
              <a:tr h="1495562">
                <a:tc>
                  <a:txBody>
                    <a:bodyPr/>
                    <a:lstStyle/>
                    <a:p>
                      <a:pPr algn="ctr" rtl="1">
                        <a:lnSpc>
                          <a:spcPct val="107000"/>
                        </a:lnSpc>
                        <a:spcAft>
                          <a:spcPts val="800"/>
                        </a:spcAft>
                        <a:buNone/>
                        <a:tabLst>
                          <a:tab pos="1993900" algn="r"/>
                        </a:tabLst>
                      </a:pPr>
                      <a:r>
                        <a:rPr lang="fr-FR" sz="1200" dirty="0">
                          <a:effectLst/>
                        </a:rPr>
                        <a:t>PO2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ctr" rtl="1">
                        <a:lnSpc>
                          <a:spcPct val="107000"/>
                        </a:lnSpc>
                        <a:spcAft>
                          <a:spcPts val="800"/>
                        </a:spcAft>
                        <a:buNone/>
                        <a:tabLst>
                          <a:tab pos="1993900" algn="r"/>
                        </a:tabLst>
                      </a:pPr>
                      <a:r>
                        <a:rPr lang="ar-MA" sz="1100" dirty="0">
                          <a:effectLst/>
                          <a:latin typeface="Calibri" panose="020F0502020204030204" pitchFamily="34" charset="0"/>
                          <a:ea typeface="Calibri" panose="020F0502020204030204" pitchFamily="34" charset="0"/>
                          <a:cs typeface="Arial" panose="020B0604020202020204" pitchFamily="34" charset="0"/>
                        </a:rPr>
                        <a:t>2</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a:txBody>
                    <a:bodyPr/>
                    <a:lstStyle/>
                    <a:p>
                      <a:pPr algn="r" rtl="1">
                        <a:lnSpc>
                          <a:spcPct val="250000"/>
                        </a:lnSpc>
                        <a:spcAft>
                          <a:spcPts val="800"/>
                        </a:spcAft>
                        <a:buNone/>
                      </a:pPr>
                      <a:r>
                        <a:rPr lang="ar-MA" sz="1400" dirty="0">
                          <a:effectLst/>
                        </a:rPr>
                        <a:t>- قدم معلومات مناسبة حول الموضوع (ذكر موقعا – حدد ميزة – ذكر شعورا )  </a:t>
                      </a:r>
                    </a:p>
                    <a:p>
                      <a:pPr algn="r" rtl="1">
                        <a:lnSpc>
                          <a:spcPct val="250000"/>
                        </a:lnSpc>
                        <a:spcAft>
                          <a:spcPts val="800"/>
                        </a:spcAft>
                        <a:buNone/>
                      </a:pPr>
                      <a:r>
                        <a:rPr lang="ar-MA" sz="1400" dirty="0">
                          <a:effectLst/>
                        </a:rPr>
                        <a:t> - وظف جملا تامة</a:t>
                      </a:r>
                      <a:endParaRPr lang="fr-FR" sz="1400" dirty="0">
                        <a:effectLst/>
                      </a:endParaRPr>
                    </a:p>
                    <a:p>
                      <a:pPr algn="r" rtl="1">
                        <a:lnSpc>
                          <a:spcPct val="250000"/>
                        </a:lnSpc>
                        <a:spcAft>
                          <a:spcPts val="800"/>
                        </a:spcAft>
                        <a:buNone/>
                      </a:pPr>
                      <a:r>
                        <a:rPr lang="ar-MA" sz="1400" dirty="0">
                          <a:effectLst/>
                        </a:rPr>
                        <a:t>ارتكب أقل </a:t>
                      </a:r>
                      <a:r>
                        <a:rPr lang="ar-MA" sz="1400" b="1" dirty="0">
                          <a:effectLst/>
                        </a:rPr>
                        <a:t>4 أخطاء</a:t>
                      </a:r>
                      <a:endParaRPr lang="fr-FR" sz="1200" b="1" dirty="0">
                        <a:effectLst/>
                      </a:endParaRPr>
                    </a:p>
                  </a:txBody>
                  <a:tcPr marL="65896" marR="65896" marT="0" marB="0"/>
                </a:tc>
                <a:tc>
                  <a:txBody>
                    <a:bodyPr/>
                    <a:lstStyle/>
                    <a:p>
                      <a:pPr algn="r" rtl="1">
                        <a:lnSpc>
                          <a:spcPct val="250000"/>
                        </a:lnSpc>
                        <a:spcAft>
                          <a:spcPts val="800"/>
                        </a:spcAft>
                        <a:buNone/>
                      </a:pPr>
                      <a:r>
                        <a:rPr lang="fr-FR" sz="1400" dirty="0">
                          <a:effectLst/>
                          <a:latin typeface="Calibri" panose="020F0502020204030204" pitchFamily="34" charset="0"/>
                          <a:ea typeface="Calibri" panose="020F0502020204030204" pitchFamily="34" charset="0"/>
                          <a:cs typeface="Arial" panose="020B0604020202020204" pitchFamily="34" charset="0"/>
                        </a:rPr>
                        <a:t>6</a:t>
                      </a:r>
                      <a:r>
                        <a:rPr lang="ar-MA" sz="1400" dirty="0">
                          <a:effectLst/>
                          <a:latin typeface="Calibri" panose="020F0502020204030204" pitchFamily="34" charset="0"/>
                          <a:ea typeface="Calibri" panose="020F0502020204030204" pitchFamily="34" charset="0"/>
                          <a:cs typeface="Arial" panose="020B0604020202020204" pitchFamily="34" charset="0"/>
                        </a:rPr>
                        <a:t>ن (2ن عن كل معلومة سليمة في حدود 3معلومات)</a:t>
                      </a:r>
                    </a:p>
                    <a:p>
                      <a:pPr algn="r" rtl="1">
                        <a:lnSpc>
                          <a:spcPct val="250000"/>
                        </a:lnSpc>
                        <a:spcAft>
                          <a:spcPts val="800"/>
                        </a:spcAft>
                        <a:buNone/>
                      </a:pPr>
                      <a:endParaRPr lang="ar-MA" sz="1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250000"/>
                        </a:lnSpc>
                        <a:spcAft>
                          <a:spcPts val="800"/>
                        </a:spcAft>
                        <a:buNone/>
                      </a:pPr>
                      <a:r>
                        <a:rPr lang="ar-MA" sz="1400" dirty="0">
                          <a:effectLst/>
                          <a:latin typeface="Calibri" panose="020F0502020204030204" pitchFamily="34" charset="0"/>
                          <a:ea typeface="Calibri" panose="020F0502020204030204" pitchFamily="34" charset="0"/>
                          <a:cs typeface="Arial" panose="020B0604020202020204" pitchFamily="34" charset="0"/>
                        </a:rPr>
                        <a:t> 2ن</a:t>
                      </a:r>
                    </a:p>
                    <a:p>
                      <a:pPr algn="r" rtl="1">
                        <a:lnSpc>
                          <a:spcPct val="250000"/>
                        </a:lnSpc>
                        <a:spcAft>
                          <a:spcPts val="800"/>
                        </a:spcAft>
                        <a:buNone/>
                      </a:pPr>
                      <a:r>
                        <a:rPr lang="ar-MA" sz="1400" b="1" dirty="0">
                          <a:effectLst/>
                          <a:latin typeface="Calibri" panose="020F0502020204030204" pitchFamily="34" charset="0"/>
                          <a:ea typeface="Calibri" panose="020F0502020204030204" pitchFamily="34" charset="0"/>
                          <a:cs typeface="Arial" panose="020B0604020202020204" pitchFamily="34" charset="0"/>
                        </a:rPr>
                        <a:t>2 ن (1ن في حال ارتكب أكثر من 4 أخطاء) </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tc>
                <a:extLst>
                  <a:ext uri="{0D108BD9-81ED-4DB2-BD59-A6C34878D82A}">
                    <a16:rowId xmlns:a16="http://schemas.microsoft.com/office/drawing/2014/main" val="2279131727"/>
                  </a:ext>
                </a:extLst>
              </a:tr>
              <a:tr h="432000">
                <a:tc gridSpan="3">
                  <a:txBody>
                    <a:bodyPr/>
                    <a:lstStyle/>
                    <a:p>
                      <a:pPr algn="ctr" rtl="1">
                        <a:lnSpc>
                          <a:spcPct val="107000"/>
                        </a:lnSpc>
                        <a:spcAft>
                          <a:spcPts val="800"/>
                        </a:spcAft>
                        <a:buNone/>
                        <a:tabLst>
                          <a:tab pos="1993900" algn="r"/>
                        </a:tabLst>
                      </a:pPr>
                      <a:r>
                        <a:rPr lang="ar-MA"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المجموع</a:t>
                      </a:r>
                      <a:endParaRPr lang="fr-FR"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tc hMerge="1">
                  <a:txBody>
                    <a:bodyPr/>
                    <a:lstStyle/>
                    <a:p>
                      <a:pPr algn="ctr" rtl="1">
                        <a:lnSpc>
                          <a:spcPct val="107000"/>
                        </a:lnSpc>
                        <a:spcAft>
                          <a:spcPts val="800"/>
                        </a:spcAft>
                        <a:buNone/>
                        <a:tabLst>
                          <a:tab pos="1993900" algn="r"/>
                        </a:tabLst>
                      </a:pP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tc>
                <a:tc hMerge="1">
                  <a:txBody>
                    <a:bodyPr/>
                    <a:lstStyle/>
                    <a:p>
                      <a:pPr algn="r" rtl="1">
                        <a:lnSpc>
                          <a:spcPct val="250000"/>
                        </a:lnSpc>
                        <a:spcAft>
                          <a:spcPts val="800"/>
                        </a:spcAft>
                        <a:buNone/>
                      </a:pPr>
                      <a:endParaRPr lang="fr-FR" sz="1100" b="1" dirty="0">
                        <a:effectLst/>
                      </a:endParaRPr>
                    </a:p>
                  </a:txBody>
                  <a:tcPr marL="65896" marR="65896" marT="0" marB="0"/>
                </a:tc>
                <a:tc>
                  <a:txBody>
                    <a:bodyPr/>
                    <a:lstStyle/>
                    <a:p>
                      <a:pPr algn="ctr" rtl="1">
                        <a:lnSpc>
                          <a:spcPct val="250000"/>
                        </a:lnSpc>
                        <a:spcAft>
                          <a:spcPts val="800"/>
                        </a:spcAft>
                        <a:buNone/>
                      </a:pPr>
                      <a:r>
                        <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t>
                      </a:r>
                      <a:r>
                        <a:rPr lang="ar-MA"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10</a:t>
                      </a:r>
                      <a:endParaRPr lang="fr-F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5896" marR="65896" marT="0" marB="0" anchor="ctr">
                    <a:solidFill>
                      <a:schemeClr val="accent4">
                        <a:lumMod val="40000"/>
                        <a:lumOff val="60000"/>
                      </a:schemeClr>
                    </a:solidFill>
                  </a:tcPr>
                </a:tc>
                <a:extLst>
                  <a:ext uri="{0D108BD9-81ED-4DB2-BD59-A6C34878D82A}">
                    <a16:rowId xmlns:a16="http://schemas.microsoft.com/office/drawing/2014/main" val="554891713"/>
                  </a:ext>
                </a:extLst>
              </a:tr>
            </a:tbl>
          </a:graphicData>
        </a:graphic>
      </p:graphicFrame>
    </p:spTree>
    <p:extLst>
      <p:ext uri="{BB962C8B-B14F-4D97-AF65-F5344CB8AC3E}">
        <p14:creationId xmlns:p14="http://schemas.microsoft.com/office/powerpoint/2010/main" val="3140030743"/>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902ED-661F-DD68-153D-F83A9A57CEF7}"/>
            </a:ext>
          </a:extLst>
        </p:cNvPr>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6F5E44DE-4B1C-1EF2-1580-D22961EB51D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Titre 4">
            <a:extLst>
              <a:ext uri="{FF2B5EF4-FFF2-40B4-BE49-F238E27FC236}">
                <a16:creationId xmlns:a16="http://schemas.microsoft.com/office/drawing/2014/main" id="{68BDB802-C208-5B7B-9D0E-7B72969249B0}"/>
              </a:ext>
            </a:extLst>
          </p:cNvPr>
          <p:cNvSpPr>
            <a:spLocks noGrp="1"/>
          </p:cNvSpPr>
          <p:nvPr>
            <p:ph type="title"/>
          </p:nvPr>
        </p:nvSpPr>
        <p:spPr/>
        <p:txBody>
          <a:bodyPr>
            <a:normAutofit/>
          </a:bodyPr>
          <a:lstStyle/>
          <a:p>
            <a:r>
              <a:rPr lang="ar-MA" sz="2400" b="1" dirty="0">
                <a:latin typeface="Microsoft Uighur" panose="02000000000000000000" pitchFamily="2" charset="-78"/>
                <a:cs typeface="Microsoft Uighur" panose="02000000000000000000" pitchFamily="2" charset="-78"/>
              </a:rPr>
              <a:t> </a:t>
            </a:r>
            <a:endParaRPr lang="fr-MA" sz="2400" b="1" dirty="0">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31C40E6E-BE7C-B05E-D23A-22ED19528423}"/>
              </a:ext>
            </a:extLst>
          </p:cNvPr>
          <p:cNvSpPr>
            <a:spLocks/>
          </p:cNvSpPr>
          <p:nvPr/>
        </p:nvSpPr>
        <p:spPr>
          <a:xfrm>
            <a:off x="3647209" y="162206"/>
            <a:ext cx="1987655" cy="243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تقويم التحدث</a:t>
            </a:r>
            <a:endParaRPr kumimoji="0" lang="ar-MA" sz="40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3" name="Titre 4">
            <a:extLst>
              <a:ext uri="{FF2B5EF4-FFF2-40B4-BE49-F238E27FC236}">
                <a16:creationId xmlns:a16="http://schemas.microsoft.com/office/drawing/2014/main" id="{D3920EBE-3D52-A21B-DFA9-5B3B2C9070FD}"/>
              </a:ext>
            </a:extLst>
          </p:cNvPr>
          <p:cNvSpPr txBox="1">
            <a:spLocks/>
          </p:cNvSpPr>
          <p:nvPr/>
        </p:nvSpPr>
        <p:spPr>
          <a:xfrm>
            <a:off x="319087" y="765923"/>
            <a:ext cx="7226023" cy="612000"/>
          </a:xfrm>
          <a:prstGeom prst="rect">
            <a:avLst/>
          </a:prstGeom>
        </p:spPr>
        <p:txBody>
          <a:bodyPr vert="horz" lIns="91440" tIns="45720" rIns="91440" bIns="45720" rtlCol="0" anchor="ctr">
            <a:normAutofit fontScale="97500"/>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700" b="0" i="0" u="none" strike="noStrike" kern="1200" cap="none" spc="0" normalizeH="0" baseline="0" noProof="0" dirty="0">
              <a:ln>
                <a:noFill/>
              </a:ln>
              <a:solidFill>
                <a:prstClr val="black">
                  <a:lumMod val="65000"/>
                  <a:lumOff val="3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ZoneTexte 18">
            <a:extLst>
              <a:ext uri="{FF2B5EF4-FFF2-40B4-BE49-F238E27FC236}">
                <a16:creationId xmlns:a16="http://schemas.microsoft.com/office/drawing/2014/main" id="{15740D36-659A-9449-85CA-792E3EC47690}"/>
              </a:ext>
            </a:extLst>
          </p:cNvPr>
          <p:cNvSpPr txBox="1"/>
          <p:nvPr/>
        </p:nvSpPr>
        <p:spPr>
          <a:xfrm>
            <a:off x="279486" y="746125"/>
            <a:ext cx="7265624" cy="369332"/>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1F4E79"/>
                </a:solidFill>
                <a:effectLst/>
                <a:uLnTx/>
                <a:uFillTx/>
                <a:latin typeface="Calibri" panose="020F0502020204030204" pitchFamily="34" charset="0"/>
                <a:ea typeface="Calibri" panose="020F0502020204030204" pitchFamily="34" charset="0"/>
                <a:cs typeface="Calibri" panose="020F0502020204030204" pitchFamily="34" charset="0"/>
              </a:rPr>
              <a:t>تحدث عن الموضوع التالي المرتبط باستعمال الأنترنت مستعملا جملا تامة مناسبة للوضعية.</a:t>
            </a:r>
          </a:p>
        </p:txBody>
      </p:sp>
      <p:grpSp>
        <p:nvGrpSpPr>
          <p:cNvPr id="4" name="Groupe 3">
            <a:extLst>
              <a:ext uri="{FF2B5EF4-FFF2-40B4-BE49-F238E27FC236}">
                <a16:creationId xmlns:a16="http://schemas.microsoft.com/office/drawing/2014/main" id="{153ACBC7-CE7F-AD31-8A27-E2E0065F278D}"/>
              </a:ext>
            </a:extLst>
          </p:cNvPr>
          <p:cNvGrpSpPr/>
          <p:nvPr/>
        </p:nvGrpSpPr>
        <p:grpSpPr>
          <a:xfrm>
            <a:off x="414167" y="1925205"/>
            <a:ext cx="8315665" cy="4682134"/>
            <a:chOff x="414167" y="1925205"/>
            <a:chExt cx="8315665" cy="4682134"/>
          </a:xfrm>
        </p:grpSpPr>
        <p:pic>
          <p:nvPicPr>
            <p:cNvPr id="9" name="Image 8">
              <a:extLst>
                <a:ext uri="{FF2B5EF4-FFF2-40B4-BE49-F238E27FC236}">
                  <a16:creationId xmlns:a16="http://schemas.microsoft.com/office/drawing/2014/main" id="{5B944A73-B575-8B41-680A-DCF6765646C1}"/>
                </a:ext>
              </a:extLst>
            </p:cNvPr>
            <p:cNvPicPr>
              <a:picLocks noChangeAspect="1"/>
            </p:cNvPicPr>
            <p:nvPr/>
          </p:nvPicPr>
          <p:blipFill>
            <a:blip r:embed="rId3"/>
            <a:stretch>
              <a:fillRect/>
            </a:stretch>
          </p:blipFill>
          <p:spPr>
            <a:xfrm>
              <a:off x="414167" y="1925205"/>
              <a:ext cx="8315665" cy="4682134"/>
            </a:xfrm>
            <a:prstGeom prst="rect">
              <a:avLst/>
            </a:prstGeom>
          </p:spPr>
        </p:pic>
        <p:sp>
          <p:nvSpPr>
            <p:cNvPr id="2" name="Rectangle 1">
              <a:extLst>
                <a:ext uri="{FF2B5EF4-FFF2-40B4-BE49-F238E27FC236}">
                  <a16:creationId xmlns:a16="http://schemas.microsoft.com/office/drawing/2014/main" id="{771D556D-8C22-1374-FDEC-2E3A140C3040}"/>
                </a:ext>
              </a:extLst>
            </p:cNvPr>
            <p:cNvSpPr/>
            <p:nvPr/>
          </p:nvSpPr>
          <p:spPr>
            <a:xfrm>
              <a:off x="6847840" y="2560320"/>
              <a:ext cx="243840" cy="2844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407697846"/>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sarf wa tahwil (new)">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18705</TotalTime>
  <Words>2360</Words>
  <Application>Microsoft Office PowerPoint</Application>
  <PresentationFormat>Affichage à l'écran (4:3)</PresentationFormat>
  <Paragraphs>452</Paragraphs>
  <Slides>63</Slides>
  <Notes>0</Notes>
  <HiddenSlides>0</HiddenSlides>
  <MMClips>2</MMClips>
  <ScaleCrop>false</ScaleCrop>
  <HeadingPairs>
    <vt:vector size="6" baseType="variant">
      <vt:variant>
        <vt:lpstr>Polices utilisées</vt:lpstr>
      </vt:variant>
      <vt:variant>
        <vt:i4>12</vt:i4>
      </vt:variant>
      <vt:variant>
        <vt:lpstr>Thème</vt:lpstr>
      </vt:variant>
      <vt:variant>
        <vt:i4>15</vt:i4>
      </vt:variant>
      <vt:variant>
        <vt:lpstr>Titres des diapositives</vt:lpstr>
      </vt:variant>
      <vt:variant>
        <vt:i4>63</vt:i4>
      </vt:variant>
    </vt:vector>
  </HeadingPairs>
  <TitlesOfParts>
    <vt:vector size="90" baseType="lpstr">
      <vt:lpstr>Air Strip Arabic</vt:lpstr>
      <vt:lpstr>Arial</vt:lpstr>
      <vt:lpstr>Calibri</vt:lpstr>
      <vt:lpstr>Calibri Light</vt:lpstr>
      <vt:lpstr>Dosis</vt:lpstr>
      <vt:lpstr>Dosis ExtraBold</vt:lpstr>
      <vt:lpstr>Dosis Medium</vt:lpstr>
      <vt:lpstr>Dosis SemiBold</vt:lpstr>
      <vt:lpstr>Microsoft Uighur</vt:lpstr>
      <vt:lpstr>Modern Love</vt:lpstr>
      <vt:lpstr>Noto Sans Symbols</vt:lpstr>
      <vt:lpstr>Wingdings</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6_Env-Enseignant</vt:lpstr>
      <vt:lpstr>sarf wa tahwil (new)</vt:lpstr>
      <vt:lpstr>1_01- نشاط اعتيادي</vt:lpstr>
      <vt:lpstr>3_Thème Office</vt:lpstr>
      <vt:lpstr>2_Env-Enseignant</vt:lpstr>
      <vt:lpstr>2_01- نشاط اعتيادي</vt:lpstr>
      <vt:lpstr>Présentation PowerPoint</vt:lpstr>
      <vt:lpstr>Présentation PowerPoint</vt:lpstr>
      <vt:lpstr>تنظيم حصص الأسبوع الخامس</vt:lpstr>
      <vt:lpstr>هيكلة حصة اليوم</vt:lpstr>
      <vt:lpstr>Présentation PowerPoint</vt:lpstr>
      <vt:lpstr>عند نهاية الحصة</vt:lpstr>
      <vt:lpstr>  افتتاح الحصة</vt:lpstr>
      <vt:lpstr>مرحبا بكم ، سنبدأ  حصة اللغة العربية.</vt:lpstr>
      <vt:lpstr>قبل أن نبدأ حصة اليوم، سنتذكر السلوكيات التي تعلمناها. ما الذي يرمز له كل مشهد ؟</vt:lpstr>
      <vt:lpstr>ضعوا اللوحة والكراسة في القمطر</vt:lpstr>
      <vt:lpstr>ستتناوبون اليوم على قراءة الفقرة التالية</vt:lpstr>
      <vt:lpstr>لنتذكر قواعد استعمال علامات الترقيم.</vt:lpstr>
      <vt:lpstr>دقيقة و نصف لكل مشارك:سأتأكد من قراءتكم بدقة و استرسال و نبر مناسب. انتبهوا عليكم قراءة النص قبل أن يختفي</vt:lpstr>
      <vt:lpstr>كَيْفَ كانَتْ قِراءَةُ زَميلِكُمْ/زَميلَتِكُمْ؟</vt:lpstr>
      <vt:lpstr>صرف و تحويل</vt:lpstr>
      <vt:lpstr>سنواصل تدربنا في هذه الحصة على تمييز الأفعال المجردة و الأفعال المزيدة  و الفعل المعتل و الفعل الصحيج.</vt:lpstr>
      <vt:lpstr>من يذكرنا بالطريقة التي نتبعها للتمييز بين  الفعل المجرد و الفعل المزيد؟</vt:lpstr>
      <vt:lpstr>أحسنتم من يقرأ؟ -يذكر الأستاذ المتعلمين بخطوات تمييز الفعل المجرد عن الفعل المزيد</vt:lpstr>
      <vt:lpstr>خذوا ألواحكم</vt:lpstr>
      <vt:lpstr>انقلوا على ألواحكم الأفعال المجردة من بين الأفعال التالية:</vt:lpstr>
      <vt:lpstr>ارفعوا ألواحكم. من يشرح لنا كيف تمكن من تحديد الأفعال المجردة؟ -لا يظهر الأستاذ الإجابة إلا من بعد مناقشة إجابات التلاميذ و تقديم التغذية الراجعة المناسبة.</vt:lpstr>
      <vt:lpstr>أنقلوا على ألواحكم الأفعال المجردة من بين الأفعال التالية:</vt:lpstr>
      <vt:lpstr>ارفعوا ألواحكم. من يشرح لنا كيف تمكن من تحديد الأفعال المجردة؟؟ -لا يظهر الأستاذ الإجابة إلا من بعد مناقشة إجابات التلاميذ و تقديم التغذية الراجعة المناسبة.</vt:lpstr>
      <vt:lpstr>أنقلوا على ألواحكم الأفعال المجردة من بين الأفعال التالية:</vt:lpstr>
      <vt:lpstr>ارفعوا ألواحكم. من يشرح لنا كيف تمكن من تحديد الأفعال المجردة؟ -لا يظهر الأستاذ الإجابة إلا من بعد مناقشة إجابات التلاميذ و تقديم التغذية الراجعة المناسبة.</vt:lpstr>
      <vt:lpstr>حددوا حروف الزيادة في الفعل التالي:</vt:lpstr>
      <vt:lpstr>صححوا.  ا – س – ت </vt:lpstr>
      <vt:lpstr>حددوا حروف الزيادة في الفعل التالي:</vt:lpstr>
      <vt:lpstr>صححوا. ت - ا</vt:lpstr>
      <vt:lpstr>خذوا كراساتكم ص 118 و أجيبوا عن التمرين رقم 3</vt:lpstr>
      <vt:lpstr>أضيف حروف زيادة للفعلين التاليين و أركبهما في جملتين.</vt:lpstr>
      <vt:lpstr>انتبهوا للتصحيح. من يصحح الكلمة الأولى؟ -يضغط الأستاذ على زر جهاز التحكم لتظهر الإجابة النموذجية.</vt:lpstr>
      <vt:lpstr>انتبهوا للتصحيح. من يصحح الكلمة الثانية؟ -يضغط الأستاذ على زر جهاز التحكم لتظهر الإجابة النموذجية.</vt:lpstr>
      <vt:lpstr>الآن من يذكرنا بمميزات  الفعل المعتل و مميزات الفعل الصحيح؟</vt:lpstr>
      <vt:lpstr>أحسنتم. من يقرأ؟</vt:lpstr>
      <vt:lpstr>خذوا ألواحكم.</vt:lpstr>
      <vt:lpstr>اكتبوا الفعل المعتل من بين الأفعال التالية:</vt:lpstr>
      <vt:lpstr>انتبهوا للتصحيح.             كيف عرفتم الجواب؟ -يقدم الأستاذ التغذية الراجعة المناسبة.</vt:lpstr>
      <vt:lpstr>اكتبوا الفعل المعتل من بين الأفعال التالية:</vt:lpstr>
      <vt:lpstr>انتبهوا للتصحيح.             كيف عرفتم الجواب؟ -يقدم الأستاذ التغذية الراجعة المناسبة.</vt:lpstr>
      <vt:lpstr>اكتبوا نوع الفعل الصحيح من بين الاختيارات التالية:</vt:lpstr>
      <vt:lpstr>انتبهوا للتصحيح.             كيف عرفتم الجواب؟ -يقدم الأستاذ التغذية الراجعة المناسبة.</vt:lpstr>
      <vt:lpstr>اكتبوا نوع الفعل الصحيح من بين الاختيارات التالية:</vt:lpstr>
      <vt:lpstr>انتبهوا للتصحيح.             كيف عرفتم الجواب؟ -يقدم الأستاذ التغذية الراجعة المناسبة.</vt:lpstr>
      <vt:lpstr>Présentation PowerPoint</vt:lpstr>
      <vt:lpstr>سنواصل تدربنا في هذه الحصة على تحويل معلومات جدول إلى نص</vt:lpstr>
      <vt:lpstr>من يذكرنا بالخطوات الواجب اتباعها لتحويل معلومات جدول إلى نص؟</vt:lpstr>
      <vt:lpstr>أحسنتم . من يقرأ؟</vt:lpstr>
      <vt:lpstr>Présentation PowerPoint</vt:lpstr>
      <vt:lpstr>Présentation PowerPoint</vt:lpstr>
      <vt:lpstr>خذوا كراساتكم على الصفحة رقم 118  و أجيبوا عن التمرين التالي:</vt:lpstr>
      <vt:lpstr>أحول معلومات الجدول التالي إلى نص على دفتري.</vt:lpstr>
      <vt:lpstr>انتبهوا للتصحيح .من يقدم أمام زملائه النص الذي أنتجه؟ -يستثمر الأستاذ إجابات المتعلمين لكتابة نص نموذجي مع تقديم التغذية الراجعة المناسبة.</vt:lpstr>
      <vt:lpstr>انتبهوا . هذا نموذج لنص يتضمن المعلومات الواردة في الجدول. من يقرأ؟ -يضغط الأستاذ على زر جهاز التحكم لتظهر الإجابة.</vt:lpstr>
      <vt:lpstr>اختتام الحصة </vt:lpstr>
      <vt:lpstr>ماذا تعلمتم في هذه الحصة؟</vt:lpstr>
      <vt:lpstr>إلى اللقاء في الحصة المقبلة.</vt:lpstr>
      <vt:lpstr>Présentation PowerPoint</vt:lpstr>
      <vt:lpstr>Présentation PowerPoint</vt:lpstr>
      <vt:lpstr>Présentation PowerPoint</vt:lpstr>
      <vt:lpstr>دليل التمرير- مهارة الإنتاج الشفهي-</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MOHAMED.OUMRHAR</cp:lastModifiedBy>
  <cp:revision>249</cp:revision>
  <dcterms:created xsi:type="dcterms:W3CDTF">2023-09-20T21:35:22Z</dcterms:created>
  <dcterms:modified xsi:type="dcterms:W3CDTF">2026-04-19T22:06:13Z</dcterms:modified>
</cp:coreProperties>
</file>