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8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9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0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1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2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23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4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65" r:id="rId18"/>
    <p:sldMasterId id="2147483988" r:id="rId19"/>
    <p:sldMasterId id="2147484000" r:id="rId20"/>
    <p:sldMasterId id="2147484004" r:id="rId21"/>
    <p:sldMasterId id="2147484027" r:id="rId22"/>
    <p:sldMasterId id="2147484042" r:id="rId23"/>
    <p:sldMasterId id="2147484068" r:id="rId24"/>
    <p:sldMasterId id="2147484089" r:id="rId25"/>
  </p:sldMasterIdLst>
  <p:notesMasterIdLst>
    <p:notesMasterId r:id="rId83"/>
  </p:notesMasterIdLst>
  <p:sldIdLst>
    <p:sldId id="2147482692" r:id="rId26"/>
    <p:sldId id="2147482610" r:id="rId27"/>
    <p:sldId id="2147482470" r:id="rId28"/>
    <p:sldId id="2147482696" r:id="rId29"/>
    <p:sldId id="2147482880" r:id="rId30"/>
    <p:sldId id="2147482488" r:id="rId31"/>
    <p:sldId id="2147482691" r:id="rId32"/>
    <p:sldId id="2147482532" r:id="rId33"/>
    <p:sldId id="2147482730" r:id="rId34"/>
    <p:sldId id="2147482533" r:id="rId35"/>
    <p:sldId id="2147482759" r:id="rId36"/>
    <p:sldId id="2147482566" r:id="rId37"/>
    <p:sldId id="2147482584" r:id="rId38"/>
    <p:sldId id="2147482898" r:id="rId39"/>
    <p:sldId id="266" r:id="rId40"/>
    <p:sldId id="2147482542" r:id="rId41"/>
    <p:sldId id="2147482899" r:id="rId42"/>
    <p:sldId id="2147482813" r:id="rId43"/>
    <p:sldId id="2147482814" r:id="rId44"/>
    <p:sldId id="2147482815" r:id="rId45"/>
    <p:sldId id="2147482900" r:id="rId46"/>
    <p:sldId id="267" r:id="rId47"/>
    <p:sldId id="2147482694" r:id="rId48"/>
    <p:sldId id="2147482562" r:id="rId49"/>
    <p:sldId id="2147482563" r:id="rId50"/>
    <p:sldId id="2147482881" r:id="rId51"/>
    <p:sldId id="2147482883" r:id="rId52"/>
    <p:sldId id="2147482884" r:id="rId53"/>
    <p:sldId id="2147482885" r:id="rId54"/>
    <p:sldId id="2147482886" r:id="rId55"/>
    <p:sldId id="2147482887" r:id="rId56"/>
    <p:sldId id="2147482888" r:id="rId57"/>
    <p:sldId id="2147482889" r:id="rId58"/>
    <p:sldId id="2147482890" r:id="rId59"/>
    <p:sldId id="2147482891" r:id="rId60"/>
    <p:sldId id="2147482892" r:id="rId61"/>
    <p:sldId id="2147482893" r:id="rId62"/>
    <p:sldId id="2147482894" r:id="rId63"/>
    <p:sldId id="2147482895" r:id="rId64"/>
    <p:sldId id="2147482896" r:id="rId65"/>
    <p:sldId id="2147482897" r:id="rId66"/>
    <p:sldId id="2147482695" r:id="rId67"/>
    <p:sldId id="2147482572" r:id="rId68"/>
    <p:sldId id="2147482573" r:id="rId69"/>
    <p:sldId id="2147482574" r:id="rId70"/>
    <p:sldId id="2147482575" r:id="rId71"/>
    <p:sldId id="2147482576" r:id="rId72"/>
    <p:sldId id="2147482635" r:id="rId73"/>
    <p:sldId id="2147482617" r:id="rId74"/>
    <p:sldId id="2147482438" r:id="rId75"/>
    <p:sldId id="2147482618" r:id="rId76"/>
    <p:sldId id="2147482625" r:id="rId77"/>
    <p:sldId id="2147482847" r:id="rId78"/>
    <p:sldId id="2147482718" r:id="rId79"/>
    <p:sldId id="2147482864" r:id="rId80"/>
    <p:sldId id="2147482879" r:id="rId81"/>
    <p:sldId id="2147482739" r:id="rId82"/>
  </p:sldIdLst>
  <p:sldSz cx="9144000" cy="6858000" type="screen4x3"/>
  <p:notesSz cx="6858000" cy="9144000"/>
  <p:embeddedFontLst>
    <p:embeddedFont>
      <p:font typeface="Abadi" panose="020B0604020104020204" pitchFamily="34" charset="0"/>
      <p:regular r:id="rId84"/>
      <p:bold r:id="rId85"/>
      <p:italic r:id="rId86"/>
      <p:boldItalic r:id="rId87"/>
    </p:embeddedFont>
    <p:embeddedFont>
      <p:font typeface="Arial Rounded MT Bold" panose="020F0704030504030204" pitchFamily="34" charset="0"/>
      <p:regular r:id="rId88"/>
    </p:embeddedFon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  <p:embeddedFont>
      <p:font typeface="Sakkal Majalla" panose="02000000000000000000" pitchFamily="2" charset="-78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59BB4"/>
    <a:srgbClr val="9DA3B9"/>
    <a:srgbClr val="615F5F"/>
    <a:srgbClr val="9299B1"/>
    <a:srgbClr val="565F88"/>
    <a:srgbClr val="F6F6F6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63" Type="http://schemas.openxmlformats.org/officeDocument/2006/relationships/slide" Target="slides/slide38.xml"/><Relationship Id="rId68" Type="http://schemas.openxmlformats.org/officeDocument/2006/relationships/slide" Target="slides/slide43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74" Type="http://schemas.openxmlformats.org/officeDocument/2006/relationships/slide" Target="slides/slide49.xml"/><Relationship Id="rId79" Type="http://schemas.openxmlformats.org/officeDocument/2006/relationships/slide" Target="slides/slide54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64" Type="http://schemas.openxmlformats.org/officeDocument/2006/relationships/slide" Target="slides/slide39.xml"/><Relationship Id="rId69" Type="http://schemas.openxmlformats.org/officeDocument/2006/relationships/slide" Target="slides/slide44.xml"/><Relationship Id="rId80" Type="http://schemas.openxmlformats.org/officeDocument/2006/relationships/slide" Target="slides/slide55.xml"/><Relationship Id="rId85" Type="http://schemas.openxmlformats.org/officeDocument/2006/relationships/font" Target="fonts/font2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slide" Target="slides/slide42.xml"/><Relationship Id="rId103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slide" Target="slides/slide37.xml"/><Relationship Id="rId70" Type="http://schemas.openxmlformats.org/officeDocument/2006/relationships/slide" Target="slides/slide45.xml"/><Relationship Id="rId75" Type="http://schemas.openxmlformats.org/officeDocument/2006/relationships/slide" Target="slides/slide50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slide" Target="slides/slide40.xml"/><Relationship Id="rId73" Type="http://schemas.openxmlformats.org/officeDocument/2006/relationships/slide" Target="slides/slide48.xml"/><Relationship Id="rId78" Type="http://schemas.openxmlformats.org/officeDocument/2006/relationships/slide" Target="slides/slide53.xml"/><Relationship Id="rId81" Type="http://schemas.openxmlformats.org/officeDocument/2006/relationships/slide" Target="slides/slide56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Relationship Id="rId34" Type="http://schemas.openxmlformats.org/officeDocument/2006/relationships/slide" Target="slides/slide9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76" Type="http://schemas.openxmlformats.org/officeDocument/2006/relationships/slide" Target="slides/slide51.xml"/><Relationship Id="rId97" Type="http://schemas.openxmlformats.org/officeDocument/2006/relationships/font" Target="fonts/font14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6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66" Type="http://schemas.openxmlformats.org/officeDocument/2006/relationships/slide" Target="slides/slide41.xml"/><Relationship Id="rId87" Type="http://schemas.openxmlformats.org/officeDocument/2006/relationships/font" Target="fonts/font4.fntdata"/><Relationship Id="rId61" Type="http://schemas.openxmlformats.org/officeDocument/2006/relationships/slide" Target="slides/slide36.xml"/><Relationship Id="rId82" Type="http://schemas.openxmlformats.org/officeDocument/2006/relationships/slide" Target="slides/slide57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56" Type="http://schemas.openxmlformats.org/officeDocument/2006/relationships/slide" Target="slides/slide31.xml"/><Relationship Id="rId77" Type="http://schemas.openxmlformats.org/officeDocument/2006/relationships/slide" Target="slides/slide52.xml"/><Relationship Id="rId100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72" Type="http://schemas.openxmlformats.org/officeDocument/2006/relationships/slide" Target="slides/slide47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7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7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7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6.wdp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7.png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5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999771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28679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200270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1757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82759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78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542886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54575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96471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92396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30647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031764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11416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22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5291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81253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41310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8086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45357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51015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1464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73780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620009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55778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34425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04268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61121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26927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932127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85107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528922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05594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11931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58401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168844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7741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04695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66207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332163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27676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1805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2138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333637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93128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7712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86207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1663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52323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208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30484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98148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24079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7089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9827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13164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78061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84538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316042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29558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282464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648226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84062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519223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262839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679887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57068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33586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9332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31317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133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122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623913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868628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3065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37134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65301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58349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5863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53819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09065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80943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77384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01860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906871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73583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44100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19212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9061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29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82150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49898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36464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9576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77670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47284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632328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22142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64673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083847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517612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8195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07802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51079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83528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35495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49425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47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97430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2558312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2423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9840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322858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776012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77032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148331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35523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26682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375054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28247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5769261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15850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73090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7340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7144917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11945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190026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603566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895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82567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10200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374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1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3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slideLayout" Target="../slideLayouts/slideLayout25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5" Type="http://schemas.openxmlformats.org/officeDocument/2006/relationships/image" Target="../media/image11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9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slideLayout" Target="../slideLayouts/slideLayout324.xml"/><Relationship Id="rId26" Type="http://schemas.openxmlformats.org/officeDocument/2006/relationships/theme" Target="../theme/theme23.xml"/><Relationship Id="rId3" Type="http://schemas.openxmlformats.org/officeDocument/2006/relationships/slideLayout" Target="../slideLayouts/slideLayout309.xml"/><Relationship Id="rId21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slideLayout" Target="../slideLayouts/slideLayout323.xml"/><Relationship Id="rId25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20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24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23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Relationship Id="rId22" Type="http://schemas.openxmlformats.org/officeDocument/2006/relationships/slideLayout" Target="../slideLayouts/slideLayout328.xml"/><Relationship Id="rId27" Type="http://schemas.openxmlformats.org/officeDocument/2006/relationships/image" Target="../media/image3.bin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13" Type="http://schemas.openxmlformats.org/officeDocument/2006/relationships/slideLayout" Target="../slideLayouts/slideLayout344.xml"/><Relationship Id="rId1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34.xml"/><Relationship Id="rId21" Type="http://schemas.openxmlformats.org/officeDocument/2006/relationships/theme" Target="../theme/theme24.xml"/><Relationship Id="rId7" Type="http://schemas.openxmlformats.org/officeDocument/2006/relationships/slideLayout" Target="../slideLayouts/slideLayout338.xml"/><Relationship Id="rId12" Type="http://schemas.openxmlformats.org/officeDocument/2006/relationships/slideLayout" Target="../slideLayouts/slideLayout343.xml"/><Relationship Id="rId17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3.xml"/><Relationship Id="rId16" Type="http://schemas.openxmlformats.org/officeDocument/2006/relationships/slideLayout" Target="../slideLayouts/slideLayout347.xml"/><Relationship Id="rId20" Type="http://schemas.openxmlformats.org/officeDocument/2006/relationships/slideLayout" Target="../slideLayouts/slideLayout351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41.xml"/><Relationship Id="rId19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Relationship Id="rId14" Type="http://schemas.openxmlformats.org/officeDocument/2006/relationships/slideLayout" Target="../slideLayouts/slideLayout34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56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80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892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6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82216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1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26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  <p:sldLayoutId id="2147484065" r:id="rId23"/>
    <p:sldLayoutId id="2147484066" r:id="rId24"/>
    <p:sldLayoutId id="214748406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25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821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6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image" Target="../media/image36.gif"/><Relationship Id="rId10" Type="http://schemas.openxmlformats.org/officeDocument/2006/relationships/image" Target="../media/image48.png"/><Relationship Id="rId4" Type="http://schemas.openxmlformats.org/officeDocument/2006/relationships/image" Target="../media/image53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7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7.png"/><Relationship Id="rId11" Type="http://schemas.openxmlformats.org/officeDocument/2006/relationships/image" Target="../media/image60.png"/><Relationship Id="rId5" Type="http://schemas.openxmlformats.org/officeDocument/2006/relationships/image" Target="../media/image46.png"/><Relationship Id="rId10" Type="http://schemas.openxmlformats.org/officeDocument/2006/relationships/image" Target="../media/image59.png"/><Relationship Id="rId4" Type="http://schemas.openxmlformats.org/officeDocument/2006/relationships/image" Target="../media/image4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6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6.png"/><Relationship Id="rId7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6.png"/><Relationship Id="rId7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6.png"/><Relationship Id="rId7" Type="http://schemas.openxmlformats.org/officeDocument/2006/relationships/image" Target="../media/image7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6.png"/><Relationship Id="rId7" Type="http://schemas.openxmlformats.org/officeDocument/2006/relationships/image" Target="../media/image8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4.png"/><Relationship Id="rId5" Type="http://schemas.openxmlformats.org/officeDocument/2006/relationships/image" Target="../media/image36.gif"/><Relationship Id="rId10" Type="http://schemas.openxmlformats.org/officeDocument/2006/relationships/image" Target="../media/image48.png"/><Relationship Id="rId4" Type="http://schemas.openxmlformats.org/officeDocument/2006/relationships/image" Target="../media/image83.png"/><Relationship Id="rId9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5.png"/><Relationship Id="rId4" Type="http://schemas.openxmlformats.org/officeDocument/2006/relationships/image" Target="../media/image36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61AC73-912D-B723-F13B-54D9E9480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a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90AB55-697A-E2F6-DC7B-811B883636D5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6FC830-DC5F-69CB-169D-EBC5782102E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7EFD6E2-A370-B4A9-6EB8-2879C6A53552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7D09F39-D890-48CF-7C22-2795CD71055C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446F775-4B3A-9654-1648-955AB966F1C1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نَصٍّ تَفْسيرِيٍّ (3)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نَصٍّ تَفْسيرِيٍّ ( أُصَحِّحُ مسودتي)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المرحلة الرابعة.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تَطْبيقِ ٱلْخُطْوَةِ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ٱلثّالِثَةِ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لِكِتابَةِ نَصٍّ تَفْسيرِيٍّ.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A6F028-03DE-157A-54B5-E4EC96577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CC6AA-0D9B-B57F-79FB-5D2FC88CEB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DCAB42-3DB1-8EF3-B38C-5192806240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7522ED-1952-A228-05E4-0823D48A05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B90F99-3145-EF5E-57AD-792C809BD3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0AAC4-8294-C921-4347-6446E16655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F3FD10-9AD8-0B59-7DA5-647B92453A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8E14B9-E34B-CE60-FF59-D5206954AA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97EF14-E0FB-1BC8-CBBF-324D3F671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2145DC-530C-5973-6CB6-7123D19314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D58BD7-0F95-0FB3-C443-16174D2BD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B8BD79-C6EA-F3F5-0221-A6437327B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07FF70-25AB-FC74-6954-B6CBB2B8E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42C37D0-E6FF-AC22-FC35-A3FF97DCC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825B54-1166-AAB7-69BA-78971F7C5F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064914-A4CD-053A-472C-94C53786C1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88792F-A9E7-5B33-547E-D8EB3ACB88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6A8A14-F909-D6E3-3673-466BC1D60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8022ADA-2EA1-6AE4-F31B-77CAC57FFE38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5" name="Google Shape;1333;p8">
              <a:extLst>
                <a:ext uri="{FF2B5EF4-FFF2-40B4-BE49-F238E27FC236}">
                  <a16:creationId xmlns:a16="http://schemas.microsoft.com/office/drawing/2014/main" id="{A9D9AE5D-790F-2A00-2A0E-D44974F62FC2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kern="0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639A59A-11D1-DBFE-D0F6-FAB98B21A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00C3033-EEE3-0B75-B104-638B28A3D800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FC09B23-41BF-6AD1-6458-84FC19E11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0" name="Google Shape;1333;p8">
              <a:extLst>
                <a:ext uri="{FF2B5EF4-FFF2-40B4-BE49-F238E27FC236}">
                  <a16:creationId xmlns:a16="http://schemas.microsoft.com/office/drawing/2014/main" id="{2C665DB2-4179-C044-D5C3-4398967F2EC8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88DB21C-D305-7B99-B314-7BB1865B2570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CDE01CF-2FB6-F08C-89F8-3A8DB5698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9" name="Google Shape;1333;p8">
              <a:extLst>
                <a:ext uri="{FF2B5EF4-FFF2-40B4-BE49-F238E27FC236}">
                  <a16:creationId xmlns:a16="http://schemas.microsoft.com/office/drawing/2014/main" id="{E174DC08-D661-58C5-452D-DC4FB5165CE2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92CC11FC-62C6-8C35-3754-57F1046B96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1" name="Google Shape;1333;p8">
            <a:extLst>
              <a:ext uri="{FF2B5EF4-FFF2-40B4-BE49-F238E27FC236}">
                <a16:creationId xmlns:a16="http://schemas.microsoft.com/office/drawing/2014/main" id="{DB42A6F9-5E3F-69E0-A3B0-BAA021BDC772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5FF1E7-9BA5-DBF3-1520-F7487A9E8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BF3A23-47B3-85B1-75F1-025E73DAE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43BDB4-69CF-0E82-4F17-EF0021A14B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6521DE-895B-86B0-C27B-253036341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95B66E-0324-BC41-FED9-ACB25DD09D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45FED7-FF99-C510-899C-36D8F4295C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864604-B5F6-94DA-FBED-26FCE61EE3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E656EE-D8A1-C779-B3A0-AE8C11215D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A3CB40-A288-8FE0-FE4F-C1323682E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9A7799-B5C5-26DB-1F54-4C883E5B9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E70D5E-A355-06D5-C0EC-0AC23D9650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5C391A-BFEC-2346-E816-B8E8E7D7B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41D67-A462-4793-D4DC-3F7874B076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96D37-F8AD-0F4C-634F-0C1E8847EB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4B298-67D1-A85E-DD91-18773D9025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A51FE-5D94-82EC-883C-31F94F838A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C57444-071C-44F0-B67A-946476620D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DA82A-1CDF-F641-CBBB-B218EDDF31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15147D-8C2A-F45A-33F8-DD2205B89B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6659B1-5C7A-BF2B-85C5-E3A4504EC6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599DA5-8CED-04C1-4FED-E73F010AC4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BF1AB2-4068-E942-6337-9076EDA4C0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AB11B5-82C5-F6A8-91FB-F9416669CB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E38ADC-D359-5E7D-D8D0-07DD2E27059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EDF40-9B93-6FB6-F293-300152336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D2771-9396-9A49-6F2B-A843ACD7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714E19-7E39-D3EF-CFB4-4009D436F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C8CA1-7962-09EA-A74D-8A2402ECBF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C7A5F6-08AF-4878-A03A-D75E996B70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ABB04-B227-92B5-5F27-A5115BF822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71285-5E8B-6F1D-1D53-84B1E195EB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B038A-BA1D-8EAE-1B3D-16F878F4D43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1187DD-F261-D169-0F3C-35A9E28683F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حَرَكَةِ بَعْضِ ٱلصُّخـورِ فَوْقَ ٱلأَرْضِ كَمـا جـاءَ فـي ٱلنَّصِّ؟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تَقْفِزُ لِمَسـافـاتٍ طَـويلَةٍ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بِبُطْءٍ شَديدٍ لا يـكـادُ يُرى.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بِسُرْعَةٍ كَبـيرةٍ لا تُصَدَّقُ.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تَدورُ حَوْلَ نَفْسِها بِهُدوءٍ.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2A8C6BE-D491-66C0-181F-BD6673BA0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84769C-2728-3618-E702-C549B5730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4A213F-741D-EF53-1333-CF9B3712E4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ABD30-F992-E6C0-5523-9790B07B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9F4A7C-60CB-24C0-6680-343932B4C2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C0BF82-2738-CE98-4FC5-A09A96BA12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889104-A1C3-B824-1B8F-72228AB045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06B414-1D90-4FA8-E5EB-713D7A5D32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3B835F-826B-E50F-EC80-E184EF8A39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6544D2-3012-482F-DAAF-E3D586DE5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" y="1890776"/>
            <a:ext cx="8353425" cy="4267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03C3EF-81B2-1EF3-84B6-DA5098C087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5D5ED8-266D-4EC6-847A-5AF9918D2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1CD3BE-27CB-D0B2-CEE0-0F2C729CE7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0889AE-FAE7-A8F4-AF95-9A6FAA4924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78620E-4355-B2C9-6BD6-527EBAD94D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DAD8EF-4DD1-D076-DF6A-B232A509F9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9D5D3-12D9-B871-457E-6360ACEBBA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BBD4A2-5C72-EC85-0355-207632B56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F8A4A1-6645-866F-B166-BCF9EAED43F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210737E1-41CF-3A0E-3C75-ADBA6B3F80D6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حَرَكَةِ بَعْضِ ٱلصُّخـورِ فَوْقَ ٱلأَرْضِ كَمـا جـاءَ فـي ٱلنَّصِّ؟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1564C0-4EAF-5549-9A16-5AB3C2DC6482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E7A70F-8BEC-E2E0-E85C-E52565C49FD2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تَقْفِزُ لِمَسـافـاتٍ طَـويلَةٍ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CB910B2-7915-83C7-B00C-729C2A2171E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BB0031B-8650-30C4-EA2F-BE1704BAF1D4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E3757E-0428-72D9-F224-AD194686CB18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بِبُطْءٍ شَديدٍ لا يـكـادُ يُرى.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B3631E2-E819-4772-55C3-A43D10BA757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C47D07C-D6B4-6143-D944-5B053EA5FC67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37AF292-ED5B-EBE6-3321-D4636ADAADA8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بِسُرْعَةٍ كَبـيرةٍ لا تُصَدَّقُ.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A08EF43-5131-FFC2-1DBC-2935100760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4BD98D1-5E3D-35D2-D9B3-4BD5F5A56622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03C3910-C846-E3B8-B99F-C59CF9D84677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تَدورُ حَوْلَ نَفْسِها بِهُدوءٍ.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FBAD70D-5D48-9B73-EFF2-62E170AB06C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ABAD8E23-A99C-474F-7AD1-8AFD1D3CB0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29C8A5F-7687-D8ED-712F-364B984B5A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89AA11-6F49-222A-4980-274884661E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DE95E2C-D1D1-F518-D56B-1D8270DE9D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08ADBB3-0406-0126-A302-46DD340D53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CFA77B-130E-36D8-1F37-5DE51A60D3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5A9EF-10A5-9422-0A53-4B70E295F7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C5095B-4AC6-7792-D612-B91A35C32D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6050A3-91D1-F401-0477-31918D9460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36789" y="3757920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DF5F99A-859C-BE2A-58C3-DE4DC0914A03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حَرَكَةِ بَعْضِ ٱلصُّخـورِ فَوْقَ ٱلأَرْضِ كَمـا جـاءَ فـي ٱلنَّصِّ؟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56F613-7BF8-2B46-5309-9D95E182DB7D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05F1BEA-9A1D-6F0B-65AC-A17F201FA31C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تَقْفِزُ لِمَسـافـاتٍ طَـويلَةٍ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1D0D3C5-C62F-4A9B-E2AD-FD235FBBFE3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F1EBFD-6C3F-E428-53AD-CAD856FC837D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4FC55D1-5964-81B7-C779-47583B699992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بِبُطْءٍ شَديدٍ لا يـكـادُ يُرى.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4BD1AFE-D209-1755-E7AF-505E86E4E47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93B70A-B73C-936E-435D-8052E9D2CC40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CE8158-223D-8750-C81E-BCB8DBF276E7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تَتَحَرَّكُ بِسُرْعَةٍ كَبـيرةٍ لا تُصَدَّقُ.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999B710-13AA-C052-8682-BC455C7543C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039F8AB-2B6A-E678-E630-B1B51CC0C64D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547D7CC-5718-E291-486C-D11D5A663FBD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تَدورُ حَوْلَ نَفْسِها بِهُدوءٍ.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605165B-D574-42F1-AF35-45DC73C0D99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98A559A-F538-0D0B-BB4B-04F10C5016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7DF0393-E392-CAE8-83E8-A84229C5FC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0C01126-5A25-B89E-4764-227160C5F5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6255D90-853F-CF95-6E6B-E485805194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9513385-FCFF-56D9-FE56-F526D916DA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A27CAE-D1B5-2406-61B7-B388081D4F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789F30-C1EF-91E7-1DA5-F1990BE709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61F6F1-986D-F5AA-A8B9-A085CE73C5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0D3DF-14BB-227D-5004-A955E37217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ٱلْعُلَمـاءَ يَعْرِفـونَ سِرَّ ٱلصُّخـورِ فـي ٱلنِّهـايَةِ؟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387149" y="4599173"/>
            <a:ext cx="6380040" cy="779458"/>
            <a:chOff x="1258850" y="2740490"/>
            <a:chExt cx="638004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258850" y="2753032"/>
              <a:ext cx="59481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اِكْتِشـافُ طَبَقَةٍ رَقـيقَةٍ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ٱلشَّفّافِ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حَوْلَها.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387146" y="3726811"/>
            <a:ext cx="6380043" cy="779458"/>
            <a:chOff x="1258847" y="2740490"/>
            <a:chExt cx="6380043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258847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رُؤْيَةُ أَشْخـاصٍ يَقـومـونَ بِجَرِّها.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387146" y="2854449"/>
            <a:ext cx="6369707" cy="779458"/>
            <a:chOff x="1888725" y="2740490"/>
            <a:chExt cx="5750165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888725" y="2753032"/>
              <a:ext cx="53183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وُجودُ عـاصِفَةٍ قَـوِيَّةٍ تَدْفَعُها.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387149" y="5496619"/>
            <a:ext cx="6380040" cy="779458"/>
            <a:chOff x="1258850" y="2740490"/>
            <a:chExt cx="638004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258850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سَمـاعُ أَصْـواتِ ٱلصُّخـورِ وَهـيَ تَتَحَرَّكُ.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03B76C-DDA7-3C31-37CF-84D1CF9C6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5E0DDD-4B6D-2DA3-BA68-4BE0E35ACF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E93D9F-2C36-B838-1278-A004F3E278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07D603-2131-C774-ABAD-2C0639AC6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B9AB77-B5DB-CA27-E9DE-57FDD1CB8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1AB843-30FD-7A6A-DC53-72F7793BB86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539C7D-7E9A-1FD7-5290-36231AA435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7294B8-D854-3B0B-2B65-C5016FB738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B38B29-F1B7-CFD9-152A-E22911D823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CF535E-3073-90D2-0B5B-7432E9341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" y="1890776"/>
            <a:ext cx="8353425" cy="4267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9B8E78-24AA-686D-8DD5-E4AAE92038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6AD274-F9B5-38A6-04C6-1E85863D90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ABBD5F-7DDD-404B-C8AF-6DBFCFCCCF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87814D-21CA-560F-2635-7F58A3841FF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E6669F-97F3-216D-688A-C7271B03CA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4CDB6-C0F9-B863-B9CD-B0C97C4DBD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D53154-0EE8-001D-3CFF-789F757609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F5DB1F-BB97-CA1A-15BA-EF6A59B2E0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472C4-428C-7FA6-9ED6-5053FFE010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7C7B0337-454F-5DAA-9E79-B517D2F39A13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ٱلْعُلَمـاءَ يَعْرِفـونَ سِرَّ ٱلصُّخـورِ فـي ٱلنِّهـايَةِ؟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CD8E14-5537-DBFC-66D5-71A9D6DB7E15}"/>
              </a:ext>
            </a:extLst>
          </p:cNvPr>
          <p:cNvGrpSpPr/>
          <p:nvPr/>
        </p:nvGrpSpPr>
        <p:grpSpPr>
          <a:xfrm>
            <a:off x="1387149" y="4599173"/>
            <a:ext cx="6380040" cy="779458"/>
            <a:chOff x="1258850" y="2740490"/>
            <a:chExt cx="6380040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17317BB-26FC-3B44-3192-9FFEA4BE6CC3}"/>
                </a:ext>
              </a:extLst>
            </p:cNvPr>
            <p:cNvSpPr/>
            <p:nvPr/>
          </p:nvSpPr>
          <p:spPr>
            <a:xfrm>
              <a:off x="1258850" y="2753032"/>
              <a:ext cx="59481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اِكْتِشـافُ طَبَقَةٍ رَقـيقَةٍ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ٱلشَّفّافِ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حَوْلَها.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445FD95-1ABA-5871-C201-AB7A31903CD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464143E-A8DE-E7DE-72EB-AB2DCFFE9278}"/>
              </a:ext>
            </a:extLst>
          </p:cNvPr>
          <p:cNvGrpSpPr/>
          <p:nvPr/>
        </p:nvGrpSpPr>
        <p:grpSpPr>
          <a:xfrm>
            <a:off x="1387146" y="3726811"/>
            <a:ext cx="6380043" cy="779458"/>
            <a:chOff x="1258847" y="2740490"/>
            <a:chExt cx="6380043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30CCA6E-78A1-4264-CC86-2133D79A4D0D}"/>
                </a:ext>
              </a:extLst>
            </p:cNvPr>
            <p:cNvSpPr/>
            <p:nvPr/>
          </p:nvSpPr>
          <p:spPr>
            <a:xfrm>
              <a:off x="1258847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رُؤْيَةُ أَشْخـاصٍ يَقـومـونَ بِجَرِّها.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FFBAE10-6818-0E87-5868-999B1D2745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CEA9AC5-173C-DB33-9E45-F9A307ADD99B}"/>
              </a:ext>
            </a:extLst>
          </p:cNvPr>
          <p:cNvGrpSpPr/>
          <p:nvPr/>
        </p:nvGrpSpPr>
        <p:grpSpPr>
          <a:xfrm>
            <a:off x="1387146" y="2854449"/>
            <a:ext cx="6369707" cy="779458"/>
            <a:chOff x="1888725" y="2740490"/>
            <a:chExt cx="5750165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4837653-854C-EBD8-8035-427902F46A63}"/>
                </a:ext>
              </a:extLst>
            </p:cNvPr>
            <p:cNvSpPr/>
            <p:nvPr/>
          </p:nvSpPr>
          <p:spPr>
            <a:xfrm>
              <a:off x="1888725" y="2753032"/>
              <a:ext cx="53183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وُجودُ عـاصِفَةٍ قَـوِيَّةٍ تَدْفَعُها.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DA19E29-6AEE-17B1-D60D-EC01C41F526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244BA99-25EC-F5B8-1D26-812F005F90AB}"/>
              </a:ext>
            </a:extLst>
          </p:cNvPr>
          <p:cNvGrpSpPr/>
          <p:nvPr/>
        </p:nvGrpSpPr>
        <p:grpSpPr>
          <a:xfrm>
            <a:off x="1387149" y="5496619"/>
            <a:ext cx="6380040" cy="779458"/>
            <a:chOff x="1258850" y="2740490"/>
            <a:chExt cx="638004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1F7D54-30DC-FDEB-AB1D-5E44EF9B9A38}"/>
                </a:ext>
              </a:extLst>
            </p:cNvPr>
            <p:cNvSpPr/>
            <p:nvPr/>
          </p:nvSpPr>
          <p:spPr>
            <a:xfrm>
              <a:off x="1258850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سَمـاعُ أَصْـواتِ ٱلصُّخـورِ وَهـيَ تَتَحَرَّكُ.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BEB36FB-5015-C5DE-5C14-D9BB3B3B47A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6918F1A-A566-2D1C-6060-937BFF4E1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4F9A9E-62FB-83EC-7DC0-A10FEBC47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0336CF9-0277-9B4F-84C7-A450B1E2B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C22FAF4-430C-A2CD-4C86-5B972AC9A5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B341D2D-A1BD-A8FC-3AC0-3A0A934757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06F8FAE-5DB1-E616-9D32-79F46D2D42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DFEC81-0D42-DBAE-A72F-9AE4DD73C5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4BD4E45-C100-2DA1-9174-CD28B038C5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6005C5-5477-EEEE-DEC9-D1536C8928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5813" y="4640737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02C2D5D0-176D-4F3E-8A37-A8D1439D526C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ٱلْعُلَمـاءَ يَعْرِفـونَ سِرَّ ٱلصُّخـورِ فـي ٱلنِّهـايَةِ؟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A9159D4-5468-5211-F226-7C4F2FD2610F}"/>
              </a:ext>
            </a:extLst>
          </p:cNvPr>
          <p:cNvGrpSpPr/>
          <p:nvPr/>
        </p:nvGrpSpPr>
        <p:grpSpPr>
          <a:xfrm>
            <a:off x="1387149" y="4599173"/>
            <a:ext cx="6380040" cy="779458"/>
            <a:chOff x="1258850" y="2740490"/>
            <a:chExt cx="638004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634F69-6D28-91FD-42BD-AB23758CCB56}"/>
                </a:ext>
              </a:extLst>
            </p:cNvPr>
            <p:cNvSpPr/>
            <p:nvPr/>
          </p:nvSpPr>
          <p:spPr>
            <a:xfrm>
              <a:off x="1258850" y="2753032"/>
              <a:ext cx="59481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اِكْتِشـافُ طَبَقَةٍ رَقـيقَةٍ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ٱلشَّفّافِ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حَوْلَها.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FCC8F67-C0B1-AC15-7F7D-24371CEAC0E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FCD61C-6328-2BCE-D0E7-CCDE92A6BCB0}"/>
              </a:ext>
            </a:extLst>
          </p:cNvPr>
          <p:cNvGrpSpPr/>
          <p:nvPr/>
        </p:nvGrpSpPr>
        <p:grpSpPr>
          <a:xfrm>
            <a:off x="1387146" y="3726811"/>
            <a:ext cx="6380043" cy="779458"/>
            <a:chOff x="1258847" y="2740490"/>
            <a:chExt cx="6380043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0794A09-FBEE-1F49-A42B-630DBE9E7395}"/>
                </a:ext>
              </a:extLst>
            </p:cNvPr>
            <p:cNvSpPr/>
            <p:nvPr/>
          </p:nvSpPr>
          <p:spPr>
            <a:xfrm>
              <a:off x="1258847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رُؤْيَةُ أَشْخـاصٍ يَقـومـونَ بِجَرِّها.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42592C7-228D-055E-4700-FDB020BC683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B4B64C-8838-F595-53DF-3452C7566604}"/>
              </a:ext>
            </a:extLst>
          </p:cNvPr>
          <p:cNvGrpSpPr/>
          <p:nvPr/>
        </p:nvGrpSpPr>
        <p:grpSpPr>
          <a:xfrm>
            <a:off x="1387146" y="2854449"/>
            <a:ext cx="6369707" cy="779458"/>
            <a:chOff x="1888725" y="2740490"/>
            <a:chExt cx="575016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AA53719-130A-5D5A-D536-B38BFC908BC9}"/>
                </a:ext>
              </a:extLst>
            </p:cNvPr>
            <p:cNvSpPr/>
            <p:nvPr/>
          </p:nvSpPr>
          <p:spPr>
            <a:xfrm>
              <a:off x="1888725" y="2753032"/>
              <a:ext cx="53183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وُجودُ عـاصِفَةٍ قَـوِيَّةٍ تَدْفَعُها.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0A981F9-7E10-DA4F-C438-3C5C37C09AF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7359944-DDC1-ECBC-DADE-562896417990}"/>
              </a:ext>
            </a:extLst>
          </p:cNvPr>
          <p:cNvGrpSpPr/>
          <p:nvPr/>
        </p:nvGrpSpPr>
        <p:grpSpPr>
          <a:xfrm>
            <a:off x="1387149" y="5496619"/>
            <a:ext cx="6380040" cy="779458"/>
            <a:chOff x="1258850" y="2740490"/>
            <a:chExt cx="638004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B06C8AB-5182-7B04-4CAD-DCC4B4702FA1}"/>
                </a:ext>
              </a:extLst>
            </p:cNvPr>
            <p:cNvSpPr/>
            <p:nvPr/>
          </p:nvSpPr>
          <p:spPr>
            <a:xfrm>
              <a:off x="1258850" y="2753032"/>
              <a:ext cx="594819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سَمـاعُ أَصْـواتِ ٱلصُّخـورِ وَهـيَ تَتَحَرَّكُ.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B77497C-6875-282B-B586-8C019C65FD2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8D849DEB-7EE4-8422-C6DA-BA1842870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BF4C3B8-220F-0CF5-B9C7-3C59933AA4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534539C-AB0D-810A-6866-713CEF07DE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852C29B-A0E3-FA83-D20E-8722D720F5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F8B21B43-7ED3-070B-8D3C-FB8D500BC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DAA2D0-BAD3-8310-2FEF-9F0EBACCE5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F5CB42F-9486-E9A9-FC95-C18011210E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39C3B4-8FEF-A576-AF07-8523C0501D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1C08FA3-8CC0-735B-0FB4-F31950DC6A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56E20B-6BE0-DA42-9658-F84C60CBD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" y="1890776"/>
            <a:ext cx="8353425" cy="4267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F98353-057B-2EB4-43E3-6FD2D99EF3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1F0C24-03D1-05AC-825B-5BC1D1017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30D616-63AE-3B4D-974F-318EF3227B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3386B9-820E-DF25-60FA-62611F4B1FB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0A0667-9310-A715-9A00-BB084B60F0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33397B-5D09-4158-1276-269AF512FC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6AC6F9-000D-C633-C90D-C55DF849EF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3A5C3-46A4-AAC2-D3DD-897ED916CF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684B48-0EF3-EA52-2D33-295DB10205B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765ADB7C-76AC-0409-DF04-4E9B9193F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1929927" y="3749793"/>
            <a:ext cx="52841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44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نَصٍّ تَفْسيرِيٍّ (الخطوة الثالثة)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بالخطوتين الأولى و الثانية  لكتابة نص تفسيري؟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D76992C-6C9C-CADD-81CD-15E7DFF3FFFD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FB415A-0A50-383F-8AEC-8CAFCA175C53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A91ADC-BAA3-C0A2-BE15-DD2AB05839FC}"/>
              </a:ext>
            </a:extLst>
          </p:cNvPr>
          <p:cNvSpPr txBox="1"/>
          <p:nvPr/>
        </p:nvSpPr>
        <p:spPr>
          <a:xfrm>
            <a:off x="856649" y="4895172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0" y="819082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 الخطوة الأولى؟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9D3EA7-800C-0806-F874-767531BDFAB1}"/>
              </a:ext>
            </a:extLst>
          </p:cNvPr>
          <p:cNvSpPr txBox="1"/>
          <p:nvPr/>
        </p:nvSpPr>
        <p:spPr>
          <a:xfrm>
            <a:off x="678976" y="3435764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أَطْرَحُ السُّؤالَ عَنْ أَهَمِّيَةِ ٱلْمَوْضوعِ وَ مُحاوَلَةُ ٱلْإِجابَةِ عَنْهُ،  (لِماذا .............؟)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40D370-B602-582A-F676-14957DDCFBB8}"/>
              </a:ext>
            </a:extLst>
          </p:cNvPr>
          <p:cNvSpPr txBox="1"/>
          <p:nvPr/>
        </p:nvSpPr>
        <p:spPr>
          <a:xfrm>
            <a:off x="678976" y="4610995"/>
            <a:ext cx="7959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أُجيبُ عَنِ ٱلسُّؤالِ وَ أُرَتِّبُ عَناصِرَ ٱلْإِجابَةِ حَسَبَ دَرَجَةِ أَهَمِّيَّتِها،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AD72FC-0999-319E-52F0-8162E3817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596" y="1796635"/>
            <a:ext cx="3506417" cy="140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A37D-80D2-D28D-F94E-9CBA5DA0E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1CC88644-9E1B-E806-E01C-57C99FE2BA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0A07-A00D-2770-20B5-4C582F4487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08FB5D-DEEF-968C-E5FB-A3EC1E6436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0309381-0D53-E339-C84C-405177645A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3F81F7D-C300-64E9-385A-501FD5D17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E989DF-D94C-C730-AB62-DD285E0281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3499E5-846E-9D1E-DF45-C2676CCA48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C8027F-5FF9-7E62-6440-2555AA656E4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1FDAE4C-5C71-3230-85D6-277C1D7A258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5CF204-36E1-2727-9A16-350018621221}"/>
              </a:ext>
            </a:extLst>
          </p:cNvPr>
          <p:cNvSpPr txBox="1"/>
          <p:nvPr/>
        </p:nvSpPr>
        <p:spPr>
          <a:xfrm>
            <a:off x="0" y="819082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الخطوة الثانية؟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345AE9-E2E4-8EA6-A28C-A1A4E24702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017F2AC-D0E0-A176-F161-D6F508A3B2EF}"/>
              </a:ext>
            </a:extLst>
          </p:cNvPr>
          <p:cNvSpPr txBox="1"/>
          <p:nvPr/>
        </p:nvSpPr>
        <p:spPr>
          <a:xfrm>
            <a:off x="391886" y="3435764"/>
            <a:ext cx="82463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أُعْطي أَمْثِلَةً عَنِ ٱلْمَوْضوعِ ٱلَّذي أُريدُ أَنْ أُقَدِّمَ تَفْسيراتٍ بِشَأْنِهِ ( اَلإِجابَةُ عَنْ ٱلسُّؤالِ: كَيْفَ ...........؟)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053E40-53CA-41EE-5E4D-E06ED3BE44B7}"/>
              </a:ext>
            </a:extLst>
          </p:cNvPr>
          <p:cNvSpPr txBox="1"/>
          <p:nvPr/>
        </p:nvSpPr>
        <p:spPr>
          <a:xfrm>
            <a:off x="610859" y="4610995"/>
            <a:ext cx="802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 أُقَدِّمُ أَمْثِلَةً في صيغَةِ (سَبَبُ/نَتيجَةٌ أَوْ مُشْكِلٌ / حَلٌّ).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FB80FD-39A0-3A83-A0B1-983F27B3D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2361" y="1590074"/>
            <a:ext cx="3459277" cy="13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28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3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A34F-F1F9-2ED4-3C9B-E73CA44C1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0BD6FED-CAD4-68C9-75C1-9AAAA19258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383DFF-BEEE-6231-ED5E-5287AF464F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2C3FF5-0E52-B048-F956-5349CD3008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2D51322-FD67-A309-D239-03FD2E09F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A6EB156-ABDE-39B3-3FC9-08C5D4FD3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49F36B-EB37-1CFD-96A6-DBD1315439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525524-1027-2160-55E6-BBE7C0A4A0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C85653-C62C-87B7-93AF-02D6BFED165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FEB568-8A40-8D1A-46CF-A3B4B9C207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CCC6EF-A4A2-6C01-1F6E-C258AA618B25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كتابة نص تفسيري من خلال تعرف و تطبيق الخطوة الثالثة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4171B0-2F32-6CBC-A1A3-298AA32C14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D6CA99-CE42-FB76-B242-30A4C9627EBE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نَصٍّ تَفْسيرِيٍّ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646308-C0C0-5300-25DB-A2560FB49735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اَلْخُطْوَةُ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ٱلثّالِثَةُ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30074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947F1-989F-35C6-65DE-B9A3210E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BA969EF-B8AE-C091-F9B0-0A89A0EA9D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CA7BFD-D753-0E0B-9639-253066B1F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0F04DE-5810-A4A5-0904-1D0125073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DAA488-98F4-8A25-3233-81896CBCA3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AD0F2FF-CD45-D5EA-9CCC-A13AE4C18E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F5B286-2D39-1FFE-6A9F-CE469E6F5E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E8E384-FFD7-3E97-DC03-92C1AC2FCF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1368333-03A6-158E-BED7-FB594BBF39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C49CDE-14DC-ADF6-7D8F-5C6863A4DD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1CEBA7-A45C-4684-7695-E677F561A6D4}"/>
              </a:ext>
            </a:extLst>
          </p:cNvPr>
          <p:cNvSpPr txBox="1"/>
          <p:nvPr/>
        </p:nvSpPr>
        <p:spPr>
          <a:xfrm>
            <a:off x="538480" y="646925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 خطوة لكتابة نص تفسيري هي التقديم للموضوع بجملة افتتاحية  و اختتام الموضوع بتقديم نصيحة أو  توجيه يرتبط بالموضوع مثلا :اِحْتِرامُ قانونِ ٱلسَّيْرِ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F4294F-6EFC-0174-0EE2-55C17C3A7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0B6BD1-2F0B-6F14-1675-3DD66EFFD912}"/>
              </a:ext>
            </a:extLst>
          </p:cNvPr>
          <p:cNvSpPr txBox="1"/>
          <p:nvPr/>
        </p:nvSpPr>
        <p:spPr>
          <a:xfrm>
            <a:off x="2187985" y="3257317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قانونِ ٱلسَّيْرِ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342317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7C9A3-CDFE-4B7B-F972-68C25C36F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AA89BAC-46A1-B829-B919-001D0E060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CB1125C-16BF-D123-6926-3B549CF5C3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52AD7A-F960-46C9-4E12-D2BA15F23C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C5C6634-00A4-01A9-30C5-E407DDB75B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A4181C2-FBE7-5152-23F4-53526A267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23E7ED-A2E6-6F5A-38B4-02559A5CDF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1B7E80-684C-8167-046C-EF4E645666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CD6B358-377A-44E8-21C5-0882AD4927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816F25-C99C-9595-9F02-86704692E8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3AF7D7-39DD-4AF8-F351-16DC87629644}"/>
              </a:ext>
            </a:extLst>
          </p:cNvPr>
          <p:cNvSpPr txBox="1"/>
          <p:nvPr/>
        </p:nvSpPr>
        <p:spPr>
          <a:xfrm>
            <a:off x="466197" y="645305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أقدم للموضوع بجملة افتتاحية مناسبة كأن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أقول:يَسْتَعْمِلُ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ٱلنّاسُ كُلَّ يَوْمٍ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ٱلشَّوارِعَ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وَٱلطُّرُقاتِ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وَلِكَيْ يَأْمَنَ ٱلْجَميعُ، وَجَبَ ٱحْتِرامُ قانونَ ٱلسَّيْرِ.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727A35-D0AC-BAB2-9AB7-68E5CE36F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32FB66-677F-2A93-985A-A634892B2B95}"/>
              </a:ext>
            </a:extLst>
          </p:cNvPr>
          <p:cNvSpPr txBox="1"/>
          <p:nvPr/>
        </p:nvSpPr>
        <p:spPr>
          <a:xfrm>
            <a:off x="2243271" y="1477922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قانونِ ٱلسَّيْرِ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264CD9-93EF-DDF7-522B-167D5EE79E07}"/>
              </a:ext>
            </a:extLst>
          </p:cNvPr>
          <p:cNvSpPr txBox="1"/>
          <p:nvPr/>
        </p:nvSpPr>
        <p:spPr>
          <a:xfrm>
            <a:off x="288831" y="2847200"/>
            <a:ext cx="8718013" cy="2116157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يَسْتَعْمِلُ ٱلنّاسُ كُلَّ يَوْمٍ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ٱلشَّوارِعَ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وَٱلطُّرُقاتِ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وَلِكَيْ يَأْمَنَ ٱلْجَميعُ، وَجَبَ ٱحْتِرامُ قانونَ ٱلسَّيْرِ.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4829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0B7B-FFCD-6E7A-7D56-567ADCE53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7EF62CF-954B-A1D7-AFEE-C0935A45B5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6FC58DA-C591-FD00-45A4-0F1B731CEA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C9CCB4-50A9-CFB2-6437-B1F9DB518C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E24E4FF-2552-7612-F3DE-14563C3E5D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BBF238D-9FFC-61E7-E4C3-5147CAA701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27AE7A-D582-5C19-78D9-8AA074A48A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923DA5-0C5D-DBE4-9CC3-D7C467E790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3C8D2F-EFB5-8BCB-5104-775451D0232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9E177E-150D-CC88-3AB0-C3E5D0770D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91C56F-94E5-C12F-A873-F57F15431CC1}"/>
              </a:ext>
            </a:extLst>
          </p:cNvPr>
          <p:cNvSpPr txBox="1"/>
          <p:nvPr/>
        </p:nvSpPr>
        <p:spPr>
          <a:xfrm>
            <a:off x="466197" y="780388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أربط بين المعلومات بروابط مناسبة ، كما في المثال التالي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925C8F-14D8-B22E-F2FA-6B2B698FD8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892CB1-1D9D-7FBC-8868-F979C995C813}"/>
              </a:ext>
            </a:extLst>
          </p:cNvPr>
          <p:cNvSpPr txBox="1"/>
          <p:nvPr/>
        </p:nvSpPr>
        <p:spPr>
          <a:xfrm>
            <a:off x="2243271" y="1477922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قانونِ ٱلسَّيْرِ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600BF6-9758-C4A7-C052-21C9821666AA}"/>
              </a:ext>
            </a:extLst>
          </p:cNvPr>
          <p:cNvSpPr txBox="1"/>
          <p:nvPr/>
        </p:nvSpPr>
        <p:spPr>
          <a:xfrm>
            <a:off x="569228" y="2847200"/>
            <a:ext cx="7857894" cy="2917686"/>
          </a:xfrm>
          <a:prstGeom prst="roundRect">
            <a:avLst>
              <a:gd name="adj" fmla="val 4295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يَضُمُّ قانونُ ٱلسَّيْرِ قَواعِدَ كَثيرَةً يَجِبُ عَلى ٱلْجَميعِ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ٱحْتِرامُها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ٱلرّاجِلُ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مَثَلاً يَسيرُ عَلى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ٱلرَّصيفِ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وَيَعْبُرُ ٱلطَّريقَ عِنْدَ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ٱلْخَضْراءِ فَقَطْ. أَمّا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ٱلسّائِقُ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فَيَلْتَزِمُ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بِٱلسُّرْعَةِ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ٱلْمَسْموحِ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 وَيَقِفُ عِنْدَ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ٱلضَّوْءِ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ٱلْأَحْمَرِ.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وَبِٱلْإِضافَةِ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ذَلِكَ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يَرْتَدي راكِبُ ٱلدَّرّاجَةِ خوذَةً لِحِمايَةِ رَأْسِهِ.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وَإِذا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يَحْتَرِمِ ٱلنّاسُ هَذِهِ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ٱلْقَواعِدَ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وَقَعَتْ حَوادِثُ خَطيرَةٌ تَضُرُّ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بِٱلْجَميعِ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4853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54731-B271-198D-9395-6844014A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F5FC9CC-02C5-CB31-5A6C-5BD4E6A2B6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0FD9C72-86E3-0A50-F850-F1E17D6A06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FCF7B5-5D27-2FFA-E7DD-37950511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CD1ADEA-C351-29FD-E514-8D77A81B9F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9AE4B04-A9B9-C740-1A7C-93E77807B9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87B0A6-AE14-E41E-C5B1-EE5240F0559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FC58D4-CE22-0F3E-B89F-8A16FB8FA3E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349CF1-CB9F-3FCA-4573-33A4EDC6D4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0F48D55-D0B3-8FB0-D96E-946441FE62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5ED75DF-BFD5-D492-6098-E162E8EBC0A6}"/>
              </a:ext>
            </a:extLst>
          </p:cNvPr>
          <p:cNvSpPr txBox="1"/>
          <p:nvPr/>
        </p:nvSpPr>
        <p:spPr>
          <a:xfrm>
            <a:off x="466197" y="738824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أقترح نصيحة أو توجيها يرتبط بالموضوع الذي نريد تقديم تفسيرات بشأنه.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FF3BF8-9850-323E-5F38-F11337EB0C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B22A6A-E79A-E506-71A2-C73775EED7DB}"/>
              </a:ext>
            </a:extLst>
          </p:cNvPr>
          <p:cNvSpPr txBox="1"/>
          <p:nvPr/>
        </p:nvSpPr>
        <p:spPr>
          <a:xfrm>
            <a:off x="2243271" y="1477922"/>
            <a:ext cx="4809134" cy="1369278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قانونِ ٱلسَّيْرِ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E25DA5-F042-986A-A493-274A0B11066F}"/>
              </a:ext>
            </a:extLst>
          </p:cNvPr>
          <p:cNvSpPr txBox="1"/>
          <p:nvPr/>
        </p:nvSpPr>
        <p:spPr>
          <a:xfrm>
            <a:off x="466197" y="3044627"/>
            <a:ext cx="7857894" cy="1600021"/>
          </a:xfrm>
          <a:prstGeom prst="roundRect">
            <a:avLst>
              <a:gd name="adj" fmla="val 4295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فَلْنَحْرِصْ جَميعاً عَلى ٱحْتِرامِ قانونِ ٱلسَّيْرِ، لِأَنَّ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ٱلسَّلامَةَ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ٱلطَّريقِ مَسْؤولِيَّةُ كُلِّ واحِدٍ مِنّا.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7519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77F3F-05F9-294C-AD9F-7DEAF6033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9CE5E5E-8A6F-651A-CEED-B866B4854C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23201C7-E04D-40AA-721C-E747017A2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70D85B7-5C5C-D9C0-DB44-12093B2F0C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C821CC7-5812-792A-DB40-557A38DD70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CF58647-C255-974B-DC30-FA6A4B2CE2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A320CD6-2C84-E6AC-4AA2-CE9A7B2377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92EF5B-C025-EACC-7D9F-3D69A36AC1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85D347-73C3-80AF-1648-18D6E3BF21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719073-81A8-D30C-5FF0-D503484CFF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E736C8-7E4A-222E-2BDE-681E2C53CBA2}"/>
              </a:ext>
            </a:extLst>
          </p:cNvPr>
          <p:cNvSpPr txBox="1"/>
          <p:nvPr/>
        </p:nvSpPr>
        <p:spPr>
          <a:xfrm>
            <a:off x="466197" y="655696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أجمع كل الأفكار السابقة عن موضوع أداب التواصل و أكتب فقرة منسجمة و متماسكة بتوظيف أدوات ربط مناسبة.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F43D87-DEB1-CC2F-2013-037282EFE9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320A9-8AD5-EFB3-D35E-B286E0E4879A}"/>
              </a:ext>
            </a:extLst>
          </p:cNvPr>
          <p:cNvSpPr txBox="1"/>
          <p:nvPr/>
        </p:nvSpPr>
        <p:spPr>
          <a:xfrm>
            <a:off x="2243271" y="1276982"/>
            <a:ext cx="4809134" cy="1037332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اِحْتِرامُ قانونِ ٱلسَّيْرِ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EADAA8-A1AF-6403-289B-6167DF15DC0E}"/>
              </a:ext>
            </a:extLst>
          </p:cNvPr>
          <p:cNvSpPr txBox="1"/>
          <p:nvPr/>
        </p:nvSpPr>
        <p:spPr>
          <a:xfrm>
            <a:off x="435234" y="2033131"/>
            <a:ext cx="8273531" cy="4611826"/>
          </a:xfrm>
          <a:prstGeom prst="roundRect">
            <a:avLst>
              <a:gd name="adj" fmla="val 484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يَسْتَعْمِلُ ٱلنّاسُ كُلَّ يَوْمٍ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ٱلشَّوارِعَ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وَٱلطُّرُقاتِ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وَلِكَيْ يَأْمَنَ ٱلْجَميعُ، وَجَبَ ٱحْتِرامُ قانونَ ٱلسَّيْرِ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يَضُمُّ قَواعِدَ كَثيرَةً يَجِبُ عَلى ٱلْجَميعِ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ٱحْتِرامُها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فَٱلرّاجِلُ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مَثَلاً يَسيرُ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ٱلرَّصيفِ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وَيَعْبُرُ ٱلطَّريقَ عِنْدَ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ٱلْخَضْراءِ فَقَطْ. أَمّا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ٱلسّائِقُ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فَيَلْتَزِمُ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بِٱلسُّرْعَةِ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ٱلْمَسْموحِ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 وَيَقِفُ عِنْدَ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ٱلضَّوْءِ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ٱلْأَحْمَرِ.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وَبِٱلْإِضافَةِ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ذَلِكَ، يَرْتَدي راكِبُ ٱلدَّرّاجَةِ خوذَةً لِحِمايَةِ رَأْسِهِ. وَإِذا لَمْ يَحْتَرِمِ ٱلنّاسُ هَذِهِ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ٱلْقَواعِدَ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وَقَعَتْ حَوادِثُ خَطيرَةٌ تَضُرُّ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بِٱلْجَميعِ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فَلْنَحْرِصْ إِذَنْ جَميعاً عَلى ٱحْتِرامِ قانونِ ٱلسَّيْرِ، لِأَنَّ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ٱلسَّلامَةَ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ٱلطَّريقِ مَسْؤولِيَّةُ كُلِّ واحِدٍ مِنّا.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7550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38B7-7434-2783-C92E-64668EADF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FB19F01-AA9A-8113-2F5C-1A381C38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5165739-965F-F257-19B9-D0477EE3E7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583410-0803-D64E-5184-65557416EA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4058A1-6DDA-AB15-DA9C-39C39888D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A394571-879B-3E30-7E8C-A93B1A1C9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39FBEF-C302-4062-E8B1-EE1B09F041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6F583B-5AB0-6868-CB12-0920CC3BD3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47985-9FCE-F32B-C8CC-8FE56E3739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B9339A-C78F-C0D1-3E6D-7BEC99C185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7470FF-B9DD-3D7B-260D-43F5066770F1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بالخطوة الثالثة من خطوات  كتابة نص تفسيري ؟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E8A46D-C645-FFBE-A85F-AE84F754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952EFD-C7CC-B29A-BA51-F43AE12D3AF2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نَصٍّ تَفْسيرِيٍّ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5EB605-7417-01CC-DAB9-4DD1AAA1DE42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اَلْخُطْوَةُ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ٱلثّالِثَةُ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4171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67BE4-5F0D-B0AC-B3C9-54ADC505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174345-5D45-E7E8-73AB-ED96A02EB6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64FFC2-2FEE-FBAC-D685-F6272760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AD49F40-41C7-5203-68D6-1B617315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63CEB-5D09-0DE8-D124-E8041BEF5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E59221B-97B1-752F-858B-D21966BAA1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A443F6-12C1-9D80-9956-65F38ABF3D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4E3DDFB-400C-64F3-6CC0-4D6A75889F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F96F304-53A1-135A-FADD-29994C60C0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022144-5D3C-64B2-355D-379816D78D3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E58ADA-46E0-20E6-1ECA-E091D2100504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B221B5-633D-6C4E-E38C-55C69EE5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3FE0C7-BF11-C396-2693-9FA15AB62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848" y="1584000"/>
            <a:ext cx="3289728" cy="13173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EEEB81-5B70-8898-D57A-86BBBB369598}"/>
              </a:ext>
            </a:extLst>
          </p:cNvPr>
          <p:cNvSpPr txBox="1"/>
          <p:nvPr/>
        </p:nvSpPr>
        <p:spPr>
          <a:xfrm>
            <a:off x="235973" y="3113646"/>
            <a:ext cx="8246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أُقَدِّمُ لِلْمَوْضوعِ بِجُمْلَةٍ ٱفْتِتاحِيَّةٍ.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4FF7A9-3EFA-5C09-C33B-8DF736F100F0}"/>
              </a:ext>
            </a:extLst>
          </p:cNvPr>
          <p:cNvSpPr txBox="1"/>
          <p:nvPr/>
        </p:nvSpPr>
        <p:spPr>
          <a:xfrm>
            <a:off x="454946" y="3985485"/>
            <a:ext cx="802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ثانِيّاً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 أَرْبِطُ بَيْنَ ٱلْمَعْلوماتِ بِرَوابِطَ مُناسِبَةٍ.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B6A46E-6EA4-2FCC-1163-A394F0854095}"/>
              </a:ext>
            </a:extLst>
          </p:cNvPr>
          <p:cNvSpPr txBox="1"/>
          <p:nvPr/>
        </p:nvSpPr>
        <p:spPr>
          <a:xfrm>
            <a:off x="454945" y="4857324"/>
            <a:ext cx="8027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3200" b="1" kern="1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ثالِثاً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 أَقْتَرِحُ نَصيحَةً أَوْ تَوْجيها يَرْتَبِطُ </a:t>
            </a:r>
            <a:r>
              <a:rPr lang="ar-MA" sz="3200" b="1" kern="1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بِٱلْمَوْضوعِ</a:t>
            </a:r>
            <a:r>
              <a:rPr lang="ar-MA" sz="3200" b="1" kern="1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ٱلَّذي أُريدُ تَقْديمَ تَفْسيراتٍ بِشَأْنِهِ.</a:t>
            </a:r>
          </a:p>
        </p:txBody>
      </p:sp>
    </p:spTree>
    <p:extLst>
      <p:ext uri="{BB962C8B-B14F-4D97-AF65-F5344CB8AC3E}">
        <p14:creationId xmlns:p14="http://schemas.microsoft.com/office/powerpoint/2010/main" val="27936637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2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allAtOnce"/>
      <p:bldP spid="10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0E624-BC59-51CC-82A6-754E724B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94FC328-7B43-A3C7-92F7-71BCABE70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04C4CB-1023-C57B-8C61-10BDC9D0C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1A2B24E-7858-F027-5A0D-EB834E1C1F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FC6331D-8849-BC6D-B9D1-F30FF239DD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91CC687-2BA7-CC69-1242-29680D36B0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C578BC-0879-7F4B-73F4-5178CBA928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41EDA85-9C1F-3F8F-E40D-5BC296756E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1438201-9978-61DD-BFFB-34A580AD29B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5D605DF-7CAE-C499-9920-6A47D9265B4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D94691-6AB6-7EDE-7DCA-6FB0BB76ED91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ثنائيات،خذوا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كراساتكم على الصفحة رقم 109 و أنجزوا التمرين التالي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CFB62-5308-0BE6-C47A-009A4ED204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CCF847-C656-69FB-239D-46EECADD51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85" y="1475305"/>
            <a:ext cx="3420098" cy="524595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DC85FA-428D-3A5D-29DD-B83E299D1D0B}"/>
              </a:ext>
            </a:extLst>
          </p:cNvPr>
          <p:cNvSpPr/>
          <p:nvPr/>
        </p:nvSpPr>
        <p:spPr>
          <a:xfrm>
            <a:off x="3460173" y="3283065"/>
            <a:ext cx="2902288" cy="2369590"/>
          </a:xfrm>
          <a:prstGeom prst="roundRect">
            <a:avLst>
              <a:gd name="adj" fmla="val 406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813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8861-7488-AE44-FB44-1FCD06E2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69F8D40-AFDB-6F18-0C53-12D81B99D1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6B61EF4-3585-0BBF-B948-9BB518712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FF2B26-3030-A56F-7775-B57193F3AD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A08B25-883F-00D9-24E7-3A52A31A94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B6B8ACC-A72F-7625-1920-82355F4045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8D70F3-209C-45D1-1375-874A33C39E1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3B8494-FCE6-00AC-FD19-E454132767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48B48A-918E-9F94-CFE3-5119DB94B3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F689D4-AF81-094D-2ECC-56358B29D5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9FF41F-8AF2-8670-E29F-D35213DFEEB5}"/>
              </a:ext>
            </a:extLst>
          </p:cNvPr>
          <p:cNvSpPr txBox="1"/>
          <p:nvPr/>
        </p:nvSpPr>
        <p:spPr>
          <a:xfrm>
            <a:off x="466197" y="664877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أقترح جملة افتتاحية أقدم بها للموضوع. ثم أقترح نصيحة أو توجيها يرتبط بالاستعمال الآمن للإنترنت.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310C3D-03F0-BCA4-204D-9E43266320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920246-03DD-27F8-3842-669C629C3A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873975"/>
            <a:ext cx="8333383" cy="4953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480C6E-BF49-AC68-4373-C9FEA91947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52" y="2403681"/>
            <a:ext cx="8087850" cy="14198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EFA296-F1A0-C152-88AC-44B9F70A54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252" y="3857885"/>
            <a:ext cx="8087850" cy="269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523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F28A5-2366-4E68-3BD6-4378AB8D7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0CB745B-C9B1-B231-C08D-507D61FFB6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7B2DFAB-92C4-0AA0-6F52-B3F98AB2AE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A25824-68D9-0550-10F7-FFA901BB70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B3CD416-F2A5-5D52-E78B-8DA46BAE1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436579F-CEE4-7AE4-7C27-1843EE4637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3DDBE-EA4F-AB6E-DEB4-6E4291F885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FBBBE8-4506-6B86-6F84-4DC5F85F0C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E27A2D2-0BA2-663D-7A77-88DC2EDFE5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F9EAFF-BCFC-53EB-286E-AD6BB8D6AED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FC3C19-232D-2262-2EF2-C1381716658F}"/>
              </a:ext>
            </a:extLst>
          </p:cNvPr>
          <p:cNvSpPr txBox="1"/>
          <p:nvPr/>
        </p:nvSpPr>
        <p:spPr>
          <a:xfrm>
            <a:off x="466197" y="664877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الجملة الافتتاحية التي أنتجها عن موضوع الاستعمال الآمن للإنترنت؟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F4A38-DB80-D2E3-BB52-D0F9968427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663FDF-CE08-4A59-79B6-3DC27F1382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873975"/>
            <a:ext cx="8333383" cy="4953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2DCD1E-FD5E-2C02-4B70-67E728B596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7047" y="2782910"/>
            <a:ext cx="3625820" cy="6460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652761B-BBD3-8EA2-28C6-122C2B8316C9}"/>
              </a:ext>
            </a:extLst>
          </p:cNvPr>
          <p:cNvSpPr txBox="1"/>
          <p:nvPr/>
        </p:nvSpPr>
        <p:spPr>
          <a:xfrm>
            <a:off x="893618" y="3603602"/>
            <a:ext cx="75864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ٱلِٱسْتِعْمالُ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ٱلْآمِنُ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لِلإِنْتَرْنَتِ ضَرورِيّاً لِحِمايَةِ صِحَّتِنا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ٱلنَّفْسِيَّةِ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وَٱلْحِفاظِ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بَياناتِنا ٱلشَّخْصِيَّةِ، وَسَلامَةِ أَجْهِزَتِنا مِنَ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ٱلأَعْطالِ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kern="10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0443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B7858-D53F-AD9D-EB3A-F2668FC0F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980A5C8-F981-84C7-40D7-AEF54A0C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7ACCB9-938C-A98F-2CE2-E9132CF2DA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037-FD98-EC8B-8860-D53BFBDD2A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A85C3F-0B82-14B3-6F12-5B68182B48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FE86E4-4D23-86A5-2DB2-48B42ADE08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29413D-9B37-6E93-1634-6182E62C47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E70371-EB96-7783-5D3A-E28DB8C214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12355E-6D55-513D-7746-6936B22862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A83845-3E0D-1A7C-2A1A-2B0172BC00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A95282E-4F64-DCE2-2F04-98CAD656E4A4}"/>
              </a:ext>
            </a:extLst>
          </p:cNvPr>
          <p:cNvSpPr txBox="1"/>
          <p:nvPr/>
        </p:nvSpPr>
        <p:spPr>
          <a:xfrm>
            <a:off x="466197" y="664877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النصيحة أو التوجيه التي أنتجها عن موضوع الاستعمال الآمن للإنترنت؟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9A2CFB-F6A6-0870-6F39-7A51BB8E52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630C86-A505-0634-B9CA-85D0E72C6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873975"/>
            <a:ext cx="8333383" cy="4953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21E6AC-65BF-4428-3CF9-D77648F965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3434" y="2782910"/>
            <a:ext cx="5458017" cy="6460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7484512-7E3D-F2B8-DB86-EFA70F6BDCF2}"/>
              </a:ext>
            </a:extLst>
          </p:cNvPr>
          <p:cNvSpPr txBox="1"/>
          <p:nvPr/>
        </p:nvSpPr>
        <p:spPr>
          <a:xfrm>
            <a:off x="893618" y="3603602"/>
            <a:ext cx="75864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783" rtl="1">
              <a:defRPr/>
            </a:pP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ٱلْتِزامَنا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بِهَذِهِ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ٱلْقَواعِدِ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يَجْعَلُ رِحْلَتَنا في عالَمِ </a:t>
            </a:r>
            <a:r>
              <a:rPr lang="ar-MA" sz="4400" b="1" kern="1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ٱلإِنْتَرْنَتِ</a:t>
            </a:r>
            <a:r>
              <a:rPr lang="ar-MA" sz="44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مُفيدَةً وَ مُمْتِعَةً.</a:t>
            </a:r>
            <a:endParaRPr lang="ar-MA" sz="4400" b="1" kern="10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0347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1D7C6-B013-4BD2-FF91-1E975CC30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3346B1E-D73C-6D04-AE03-39600598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6F506D8-3C94-350B-B29C-9DEA518E7E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D24BD9-0D02-58FC-4657-03A2D12EA4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08EA18F-BD8B-8A86-E2F3-61C6AA01C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FEB405B-6620-14F8-64D8-21689DD2B9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8B5B6B-0E36-5A80-B867-D3DA0D62FD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529B1A-77E8-D49D-E50E-27C3DE2B0C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CDD8392-8EC1-D23D-2C9D-17D0C4D3A5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355B51-C379-55BD-5892-B4D1C5F77C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6111EE-D0A2-3EF7-CE3D-A4843CF1AACB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بمفردكم: أجيبوا عن السؤال التالي: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D5145E-BBAC-FD6D-3425-74AA083C9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E634F6-7201-29E5-11A3-45E6BD318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85" y="1475305"/>
            <a:ext cx="3420098" cy="524595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C0E61AD-6892-385B-68E5-A233F2FB6EFD}"/>
              </a:ext>
            </a:extLst>
          </p:cNvPr>
          <p:cNvSpPr/>
          <p:nvPr/>
        </p:nvSpPr>
        <p:spPr>
          <a:xfrm>
            <a:off x="3501736" y="5974913"/>
            <a:ext cx="2873512" cy="290806"/>
          </a:xfrm>
          <a:prstGeom prst="roundRect">
            <a:avLst>
              <a:gd name="adj" fmla="val 406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214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11867-13D7-1F5D-174D-712BD5A0C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5D57AA9-1738-F3CD-8F25-BFAC7D65D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90AA976-F7CF-0230-0A49-826D5BA66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B6A88CA-15CF-257D-B183-3F75658B2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AA3BC54-FA00-298B-E7BB-1A7719F6A6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2733091-9741-95DC-8935-7505EFD7EF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658A41-52B3-E37A-B73E-26C15CFDAC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A75243-8EBE-1F9D-764C-5FE11BFA85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5D64B8-CC24-8D11-3B33-0FEF1190DD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FDD0BE-0A9B-8D8A-27C1-0A480BF9BE8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E2B98F-0DCC-AD15-2D6C-B4F55C22B6F0}"/>
              </a:ext>
            </a:extLst>
          </p:cNvPr>
          <p:cNvSpPr txBox="1"/>
          <p:nvPr/>
        </p:nvSpPr>
        <p:spPr>
          <a:xfrm>
            <a:off x="466197" y="664877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كل هذه العناصر لأكتب نصا تفسيريا حول كيفية الاستعمال الآمن للإنترنت 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EB52CE-2BC3-59CE-73F5-B555738BC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67BDFD-35AE-F58D-8197-4FDCA1901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88" y="1894757"/>
            <a:ext cx="8344623" cy="5486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64F399-C3A3-E1D0-632C-6AB812B515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699" y="2528030"/>
            <a:ext cx="6941553" cy="400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742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50F4E-B9CE-CE47-A79A-3973BC22E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0A9A97-5D0D-49A6-63CD-9990C81B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4B88AA-F72C-397F-15A2-3F145FFC2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A7AD1F8-E29B-403F-22EF-D872FC74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FA88085-0B12-4DB5-8E36-9BD10B230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E5C0800-011C-FE50-FBBE-FFA2BC8738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D51DCC-2BED-874D-9631-4E3F491EFD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F0117A-DE30-336F-2A8D-FEB30AD6B2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7626B5-1BEF-600D-4BAE-E33E9603C4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2E9DEA1-A801-21C2-5DC5-0F5157DAA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3BD486-6475-2F06-13E3-DCB86CD4E311}"/>
              </a:ext>
            </a:extLst>
          </p:cNvPr>
          <p:cNvSpPr txBox="1"/>
          <p:nvPr/>
        </p:nvSpPr>
        <p:spPr>
          <a:xfrm>
            <a:off x="135082" y="679033"/>
            <a:ext cx="7420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إنتاجه؟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تقديم التغذية الراجعة المناسبة لجميع المتعلمين.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8C08F9-8B5D-1EBD-CAA2-7916C3BA1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82EA54-AA0E-6DA4-7693-4FBB79D66264}"/>
              </a:ext>
            </a:extLst>
          </p:cNvPr>
          <p:cNvSpPr txBox="1"/>
          <p:nvPr/>
        </p:nvSpPr>
        <p:spPr>
          <a:xfrm>
            <a:off x="435234" y="1848226"/>
            <a:ext cx="8273531" cy="4611826"/>
          </a:xfrm>
          <a:prstGeom prst="roundRect">
            <a:avLst>
              <a:gd name="adj" fmla="val 484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يُعْتَبَرُ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ٱلِٱسْتِعْمالُ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ٱلْآمِنُ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لِلإِنْتَرْنَتِ ضَرورِيّاً لِحِمايَةِ صِحَّتِنا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ٱلنَّفْسِيَّةِ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وَٱلْحِفاظِ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بَياناتِنا ٱلشَّخْصِيَّةِ، وَسَلامَةِ أَجْهِزَتِنا مِنَ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ٱلأَعْطالِ.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وَلِكَيْ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نَبْقى آمِنينَ، يَجِبُ عَلَيْنا تَجَنُّبُ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ٱلنَّقْرِ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ٱلرَّوابِطِ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ٱلْمَشْبوهَةِ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تَنْزيلِ مَلَفّاتٍ مِنْ مَصادِرَ غَيْرِ مَوْثوقَةٍ؛ لِأَنَّ ذَلِكَ يَحْمينا مِنَ ٱلتَّنَمُّرِ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وَٱلِٱحْتِيالِ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يَنْبَغي لَنا عَدَمُ مُشارَكَةِ مَعْلوماتِنا ٱلْخاصَّةِ مَعَ ٱلْآخَرينَ، مِثْلَ ٱلْاِسْمِ وَعُنْوانِ ٱلْبَيْتِ، لِتَفادي سَرِقَةِ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ٱلْهُوِيَّةِ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ٱلْمُهِمِّ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أَيْضاً ٱسْتِخْدامُ بَرْنامَجٍ يُكافِحُ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ٱلْفِيروساتِ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لِيَحْمِيَ جِهازَنا مِنَ ٱلتَّلَفِ.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ٱلْتِزامَنا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بِهَذِهِ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ٱلْقَواعِدِ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يَجْعَلُ رِحْلَتَنا في عالَمِ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ٱلإِنْتَرْنَتِ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مُفيدَةً وَ مُمْتِعَةً.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8486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قصة رديفة-4-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A88E1-4895-15EC-363D-D7B7388CF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BBD6B0-99B9-2D06-CF67-E721C37D2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409C5E-CDB5-7B6B-8B4F-8C69407EE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246008"/>
            <a:ext cx="8395016" cy="36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319751" y="684000"/>
            <a:ext cx="71494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أقوم إنتاجي بناء على شبكة التقويم الذاتي : (نص تفسيري حول الاستعمال الآمن للإنترنت)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942598-59FE-077E-B7C3-2BC45E4A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E382A8-5E5F-383F-B7D9-508ACB07D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246008"/>
            <a:ext cx="8395016" cy="36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أصحح إنتاجي بناء على نتائج التقويم الذاتي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F1197F-2505-9A09-5F21-0C9E48A2F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1466685"/>
            <a:ext cx="4381880" cy="5944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4978FA-3896-FF1D-9504-B645F9911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155" y="2061096"/>
            <a:ext cx="8167254" cy="448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تَطْبيقِ ٱلْخُطْوَةِ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ٱلثّالِثَةِ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 كِتابَةِ نَصِّ تَفْسيرِيٍّ.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ٱلْخاصَّةَ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FFB504-9F49-31C3-65C8-FC6A940F5B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B559AA-BE96-7EA9-FDF6-C108217609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7B0DB9-5E10-3A16-A04A-AD2A38E7F3F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CA70DC-DD21-FF9B-A3BD-FFEE0099A07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431248-C4D8-615A-774D-422DBD1051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98DDE6-1FC3-CDD5-742B-F447388BBC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E52E20-62B1-525C-F2F4-0B3B6D7C23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A44675-C996-5A3C-6264-21A7DC169A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D8766-4506-948F-B6A3-9D71BB43EC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446809" y="3069000"/>
            <a:ext cx="806854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2028945"/>
            <a:ext cx="85308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لِلْعِلْمِ دَوْرٌ كَبـيرٌ في تَطْـويرِ ٱلْمَصـانِعِ عَبْرَ ٱخْتِراعِ آلاتٍ ذَكِيَّةٍ وَمُتَطَـوِّرَةٍ جِدّاً. فَبِفَضْلِ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ٱلْأَبْحـاثِ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ٱلْعِلْمِيَّةِ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أَصْبَحَتِ ٱلصِّنـاعَةُ أَسْرَعَ وَأَسْهَلَ مِمّـا كـانَتْ عَلَيْهِ في ٱلْمـاضي ٱلْبَعيدِ. يُسـاعِدُنـا ٱلْعِلْمُ أَيْضاً في ٱكْتِشـافِ مَـوادَّ جَديدَةٍ وَقَـوِيَّةٍ لِصُنْعِ مَلابِسِنـا وَأَلْعـابِنـا ٱلْمُفَضَّلَةِ. إِنَّ ٱلْعُلَمـاءَ يَعْمَلـونَ بِجِدٍّ لِتَحْسينِ جَـودَةِ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ٱلْمُنْتَجـاتِ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ٱلَّتي نَسْتَعْمِلُها كُلَّ يَوْمٍ في حَيـاتِنـا.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فَٱلْعِلْمُ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هُـوَ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ٱلْمِصْبـاحُ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ٱلَّذي يُضيءُ طَريقَ ٱلصِّنـاعَةِ ٱلْحَديثَةِ وَيَجْعَلُها أَكْثَرَ نَفْعاً لِلْبَشَرِيَّةِ 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جَمْعـاءَ عَبْرَ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ٱلْعـالَمِ.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10538</TotalTime>
  <Words>2436</Words>
  <Application>Microsoft Office PowerPoint</Application>
  <PresentationFormat>Affichage à l'écran (4:3)</PresentationFormat>
  <Paragraphs>399</Paragraphs>
  <Slides>57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25</vt:i4>
      </vt:variant>
      <vt:variant>
        <vt:lpstr>Titres des diapositives</vt:lpstr>
      </vt:variant>
      <vt:variant>
        <vt:i4>57</vt:i4>
      </vt:variant>
    </vt:vector>
  </HeadingPairs>
  <TitlesOfParts>
    <vt:vector size="97" baseType="lpstr">
      <vt:lpstr>Calibri Light</vt:lpstr>
      <vt:lpstr>Dosis</vt:lpstr>
      <vt:lpstr>Microsoft Uighur</vt:lpstr>
      <vt:lpstr>Arial Rounded MT Bold</vt:lpstr>
      <vt:lpstr>Dosis Medium</vt:lpstr>
      <vt:lpstr>Noto Sans Symbols</vt:lpstr>
      <vt:lpstr>Modern Love</vt:lpstr>
      <vt:lpstr>Dosis SemiBold</vt:lpstr>
      <vt:lpstr>Arial</vt:lpstr>
      <vt:lpstr>Wingdings</vt:lpstr>
      <vt:lpstr>Air Strip Arabic</vt:lpstr>
      <vt:lpstr>Dosis ExtraBold</vt:lpstr>
      <vt:lpstr>Sakkal Majalla</vt:lpstr>
      <vt:lpstr>Calibri</vt:lpstr>
      <vt:lpstr>Abadi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2_Thème Office</vt:lpstr>
      <vt:lpstr>3_Env-Apprenant_Tmplt</vt:lpstr>
      <vt:lpstr>3_01- نشاط اعتيادي</vt:lpstr>
      <vt:lpstr>5_Env-Enseignant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الرابع</vt:lpstr>
      <vt:lpstr>Présentation PowerPoint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345</cp:revision>
  <dcterms:created xsi:type="dcterms:W3CDTF">2023-09-20T21:35:22Z</dcterms:created>
  <dcterms:modified xsi:type="dcterms:W3CDTF">2026-04-12T14:26:20Z</dcterms:modified>
</cp:coreProperties>
</file>