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4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6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7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8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1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32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6" r:id="rId13"/>
    <p:sldMasterId id="2147483732" r:id="rId14"/>
    <p:sldMasterId id="214748372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7" r:id="rId22"/>
    <p:sldMasterId id="2147483905" r:id="rId23"/>
    <p:sldMasterId id="2147483920" r:id="rId24"/>
    <p:sldMasterId id="2147483937" r:id="rId25"/>
    <p:sldMasterId id="2147483960" r:id="rId26"/>
    <p:sldMasterId id="2147483983" r:id="rId27"/>
    <p:sldMasterId id="2147483999" r:id="rId28"/>
    <p:sldMasterId id="2147484018" r:id="rId29"/>
    <p:sldMasterId id="2147484034" r:id="rId30"/>
    <p:sldMasterId id="2147484049" r:id="rId31"/>
    <p:sldMasterId id="2147484066" r:id="rId32"/>
    <p:sldMasterId id="2147484078" r:id="rId33"/>
  </p:sldMasterIdLst>
  <p:notesMasterIdLst>
    <p:notesMasterId r:id="rId90"/>
  </p:notesMasterIdLst>
  <p:sldIdLst>
    <p:sldId id="2134806368" r:id="rId34"/>
    <p:sldId id="2147482611" r:id="rId35"/>
    <p:sldId id="2147482470" r:id="rId36"/>
    <p:sldId id="2147482484" r:id="rId37"/>
    <p:sldId id="2147482488" r:id="rId38"/>
    <p:sldId id="265" r:id="rId39"/>
    <p:sldId id="2147482725" r:id="rId40"/>
    <p:sldId id="262" r:id="rId41"/>
    <p:sldId id="2147482612" r:id="rId42"/>
    <p:sldId id="2147482811" r:id="rId43"/>
    <p:sldId id="2147482812" r:id="rId44"/>
    <p:sldId id="2147482584" r:id="rId45"/>
    <p:sldId id="266" r:id="rId46"/>
    <p:sldId id="2147482542" r:id="rId47"/>
    <p:sldId id="2147482813" r:id="rId48"/>
    <p:sldId id="2147482814" r:id="rId49"/>
    <p:sldId id="2147482815" r:id="rId50"/>
    <p:sldId id="2147482816" r:id="rId51"/>
    <p:sldId id="2147482817" r:id="rId52"/>
    <p:sldId id="267" r:id="rId53"/>
    <p:sldId id="2147482614" r:id="rId54"/>
    <p:sldId id="2147482390" r:id="rId55"/>
    <p:sldId id="2147482739" r:id="rId56"/>
    <p:sldId id="2147482740" r:id="rId57"/>
    <p:sldId id="2147482741" r:id="rId58"/>
    <p:sldId id="2147482616" r:id="rId59"/>
    <p:sldId id="2147482618" r:id="rId60"/>
    <p:sldId id="2147482742" r:id="rId61"/>
    <p:sldId id="2147482743" r:id="rId62"/>
    <p:sldId id="2147482744" r:id="rId63"/>
    <p:sldId id="2147482745" r:id="rId64"/>
    <p:sldId id="2147482535" r:id="rId65"/>
    <p:sldId id="2147482540" r:id="rId66"/>
    <p:sldId id="2147482727" r:id="rId67"/>
    <p:sldId id="2147482728" r:id="rId68"/>
    <p:sldId id="2147482732" r:id="rId69"/>
    <p:sldId id="2147482733" r:id="rId70"/>
    <p:sldId id="2147482489" r:id="rId71"/>
    <p:sldId id="2134806542" r:id="rId72"/>
    <p:sldId id="2147482473" r:id="rId73"/>
    <p:sldId id="2147482749" r:id="rId74"/>
    <p:sldId id="2147482750" r:id="rId75"/>
    <p:sldId id="2147482483" r:id="rId76"/>
    <p:sldId id="2147482632" r:id="rId77"/>
    <p:sldId id="2147482631" r:id="rId78"/>
    <p:sldId id="2147482555" r:id="rId79"/>
    <p:sldId id="2147482556" r:id="rId80"/>
    <p:sldId id="2147482746" r:id="rId81"/>
    <p:sldId id="2147482735" r:id="rId82"/>
    <p:sldId id="2147482748" r:id="rId83"/>
    <p:sldId id="2147482747" r:id="rId84"/>
    <p:sldId id="2147482564" r:id="rId85"/>
    <p:sldId id="2147482615" r:id="rId86"/>
    <p:sldId id="2134806540" r:id="rId87"/>
    <p:sldId id="2147482563" r:id="rId88"/>
    <p:sldId id="2147482522" r:id="rId89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91"/>
    </p:embeddedFon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Dosis SemiBold" pitchFamily="2" charset="0"/>
      <p:bold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Modern Love" panose="04090805081005020601" pitchFamily="82" charset="0"/>
      <p:regular r:id="rId99"/>
    </p:embeddedFont>
    <p:embeddedFont>
      <p:font typeface="Noto Sans Symbols" panose="020B0604020202020204" charset="0"/>
      <p:regular r:id="rId100"/>
      <p:bold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FBF8"/>
    <a:srgbClr val="B8E7F2"/>
    <a:srgbClr val="424D7B"/>
    <a:srgbClr val="55B6DF"/>
    <a:srgbClr val="486F9B"/>
    <a:srgbClr val="009242"/>
    <a:srgbClr val="732DF1"/>
    <a:srgbClr val="EE8609"/>
    <a:srgbClr val="EF8F0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9BA38-14C1-413A-AB47-CF97839B4F00}" v="1323" dt="2025-08-04T10:08:47.022"/>
    <p1510:client id="{90859875-0009-4E84-BD7E-25879F7347E0}" v="1074" dt="2025-08-03T14:50:59.302"/>
    <p1510:client id="{FC8B4210-2087-4FF4-A75F-494AF619AD40}" v="1204" dt="2025-08-03T21:47:43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2" autoAdjust="0"/>
    <p:restoredTop sz="93470" autoAdjust="0"/>
  </p:normalViewPr>
  <p:slideViewPr>
    <p:cSldViewPr snapToGrid="0">
      <p:cViewPr varScale="1">
        <p:scale>
          <a:sx n="64" d="100"/>
          <a:sy n="64" d="100"/>
        </p:scale>
        <p:origin x="1146" y="66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6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font" Target="fonts/font7.fntdata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font" Target="fonts/font10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7C20F-017F-02A0-D950-CD87F2F3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9C439-F983-45DD-328B-AA6CB5A8C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52F1E-D248-7210-D8FF-19125B857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D77DED-B807-4472-8573-8E4A00867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738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4ACC-5BF7-6955-20B9-FD5B12B9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F8AC33-6D5A-3F98-F3D1-5173487C3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C44612-4259-0B25-B264-31BCF8115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8A624-05D9-E3E1-D0D9-E29DB7023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B507-8A7A-1134-5777-3CF4C3063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F5E282-8367-1E7F-82B1-967F2953B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A9E13E-423F-7443-9310-464D90F95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CBCC7F-AE3A-9385-CD3E-EF2FC4AA1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574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F832-6666-B8A7-4460-5E4AB2D90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E5AA37-374A-3D70-4A99-9B3280C8F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DC58F3-1240-4DF6-81AF-5931C6AD2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9AAF0D-5D30-03F6-3741-06C72E0D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389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2564-AFEF-F58B-393F-030AE8E14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B1B096-6CEF-371C-1BC8-8734C69D8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07CF97-DA6E-4EFB-D535-9A465D09E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791DF1-4662-EC8B-C128-4E219243F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741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56B89-CB42-355E-DEE5-40507C6DB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31D7D3-C359-3C3D-2530-B881FA0CB3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59C616-53C9-AFFD-1BCC-8741F16A65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E03116-81BA-E604-998B-F39A964A6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71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0.png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9.png"/><Relationship Id="rId9" Type="http://schemas.microsoft.com/office/2007/relationships/hdphoto" Target="../media/hdphoto2.wdp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0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4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Relationship Id="rId5" Type="http://schemas.microsoft.com/office/2007/relationships/hdphoto" Target="../media/hdphoto6.wdp"/><Relationship Id="rId4" Type="http://schemas.openxmlformats.org/officeDocument/2006/relationships/image" Target="../media/image43.png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84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0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77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06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7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1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924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9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43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4534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8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6587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12709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286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9773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578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46186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4688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9027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7945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017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3427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3926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6816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068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163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610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922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3984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46750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22477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96838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9437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53512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9515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5409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8768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9636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8946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062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0610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536119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65486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19370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7613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5775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01878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9573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413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444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18246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62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3027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87587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086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3479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6776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526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478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9043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351108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0230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9550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5862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5049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93640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2745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712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957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5633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112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5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586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6288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4916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23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61909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45488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1077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0958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2761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66025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808583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1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134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7107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6130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68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6513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85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8143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60680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69165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119414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6875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41192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797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15637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2208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54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216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6410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3887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3934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849408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1730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283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38904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40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4152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9979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12474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08402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0618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760356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692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08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95633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929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805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89451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6480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214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82651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5631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228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61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713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0902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4416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7916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9340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8480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1944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54536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9455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19157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34650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54943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4579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6633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8387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2166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29140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42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5656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029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88975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16229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9990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593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9941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19497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57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9068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1405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44866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00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1400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6314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387437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558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747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92997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98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64344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066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93998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08010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5721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294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4860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68101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045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1520770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265838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447828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1955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20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9771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2969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454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89119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8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2973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5425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23215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735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25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71631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4826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36839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568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693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7713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4951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149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56905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05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95766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867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9317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4596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8856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0857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1237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571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24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10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6350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21690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091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922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168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839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95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6480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634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174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8400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8211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13998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359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92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050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024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71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0389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431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05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57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7111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8665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2320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02014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2580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714413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83819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484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6480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42910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3473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695695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67326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46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2900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34256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76436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51391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2351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76471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29266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34561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34952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18172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856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78676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2570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8219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041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57883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81482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0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599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6070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453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56045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8824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73526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6541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72283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159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5147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47499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3789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267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870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40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12963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46234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76664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9803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782683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594479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88795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467087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0036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7632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2651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56747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1905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024717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19359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8579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3503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78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292344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7597793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1150411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55910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13907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59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52472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10445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9644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0997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89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75706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1694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48330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756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3972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001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6469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8002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1411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1136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2825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760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90681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42136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397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8687928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526107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781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201928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75058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5531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263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81862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55962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04307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639543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5212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87306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0790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304816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09449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329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9110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7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6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image" Target="../media/image17.bin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9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image" Target="../media/image39.jpeg"/><Relationship Id="rId2" Type="http://schemas.openxmlformats.org/officeDocument/2006/relationships/slideLayout" Target="../slideLayouts/slideLayout326.xml"/><Relationship Id="rId16" Type="http://schemas.openxmlformats.org/officeDocument/2006/relationships/theme" Target="../theme/theme31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18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17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52.xml"/><Relationship Id="rId16" Type="http://schemas.openxmlformats.org/officeDocument/2006/relationships/slideLayout" Target="../slideLayouts/slideLayout366.xml"/><Relationship Id="rId20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55.xml"/><Relationship Id="rId15" Type="http://schemas.openxmlformats.org/officeDocument/2006/relationships/slideLayout" Target="../slideLayouts/slideLayout365.xml"/><Relationship Id="rId23" Type="http://schemas.openxmlformats.org/officeDocument/2006/relationships/theme" Target="../theme/theme33.xml"/><Relationship Id="rId10" Type="http://schemas.openxmlformats.org/officeDocument/2006/relationships/slideLayout" Target="../slideLayouts/slideLayout360.xml"/><Relationship Id="rId19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Relationship Id="rId22" Type="http://schemas.openxmlformats.org/officeDocument/2006/relationships/slideLayout" Target="../slideLayouts/slideLayout3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33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2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5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8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870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8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3034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948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41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216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38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1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9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5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244.xml"/><Relationship Id="rId7" Type="http://schemas.openxmlformats.org/officeDocument/2006/relationships/image" Target="../media/image6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gif"/><Relationship Id="rId11" Type="http://schemas.openxmlformats.org/officeDocument/2006/relationships/image" Target="../media/image59.png"/><Relationship Id="rId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6.png"/><Relationship Id="rId7" Type="http://schemas.openxmlformats.org/officeDocument/2006/relationships/image" Target="../media/image69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8.png"/><Relationship Id="rId11" Type="http://schemas.openxmlformats.org/officeDocument/2006/relationships/image" Target="../media/image58.png"/><Relationship Id="rId5" Type="http://schemas.openxmlformats.org/officeDocument/2006/relationships/image" Target="../media/image67.png"/><Relationship Id="rId10" Type="http://schemas.openxmlformats.org/officeDocument/2006/relationships/image" Target="../media/image57.png"/><Relationship Id="rId4" Type="http://schemas.openxmlformats.org/officeDocument/2006/relationships/image" Target="../media/image66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7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7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7.png"/><Relationship Id="rId7" Type="http://schemas.openxmlformats.org/officeDocument/2006/relationships/image" Target="../media/image8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7.png"/><Relationship Id="rId7" Type="http://schemas.openxmlformats.org/officeDocument/2006/relationships/image" Target="../media/image8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9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9.png"/><Relationship Id="rId4" Type="http://schemas.openxmlformats.org/officeDocument/2006/relationships/image" Target="../media/image50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4E3FB1-4010-FEC4-0A63-718F18999407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2A0169F-2B42-6743-75E7-5FAD63A53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DE912CD1-9C58-2A17-0F83-CB249029A8B1}"/>
                </a:ext>
              </a:extLst>
            </p:cNvPr>
            <p:cNvSpPr/>
            <p:nvPr/>
          </p:nvSpPr>
          <p:spPr>
            <a:xfrm>
              <a:off x="3456877" y="5163016"/>
              <a:ext cx="1037063" cy="446049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ar-MA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الثالث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تنظيم حصص الأسبوع التربوي الثالث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شكل و فهم (40)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الكتابة: الإملاء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 : إنتاج كتابي - الحصة 1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46007C-F9F2-59BF-3327-CFDE7A6D7D4A}"/>
              </a:ext>
            </a:extLst>
          </p:cNvPr>
          <p:cNvSpPr txBox="1">
            <a:spLocks/>
          </p:cNvSpPr>
          <p:nvPr/>
        </p:nvSpPr>
        <p:spPr>
          <a:xfrm>
            <a:off x="1992294" y="33703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اَلْهَمَزَةُ الْمُتَطَرِّفَةُ.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AD29A23-D3C4-8A2B-CD26-BCF3363483C0}"/>
              </a:ext>
            </a:extLst>
          </p:cNvPr>
          <p:cNvSpPr txBox="1">
            <a:spLocks/>
          </p:cNvSpPr>
          <p:nvPr/>
        </p:nvSpPr>
        <p:spPr>
          <a:xfrm>
            <a:off x="1910675" y="46593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تفسيري– الحصة1-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41B4CF-E73E-871A-D000-7033A1B10EC4}"/>
              </a:ext>
            </a:extLst>
          </p:cNvPr>
          <p:cNvSpPr txBox="1">
            <a:spLocks/>
          </p:cNvSpPr>
          <p:nvPr/>
        </p:nvSpPr>
        <p:spPr>
          <a:xfrm>
            <a:off x="5185316" y="3100039"/>
            <a:ext cx="759251" cy="270272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5492F7AB-16ED-0210-C5FF-F68406E0B050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-1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89933" y="2908660"/>
            <a:ext cx="7630067" cy="890781"/>
            <a:chOff x="397478" y="2851205"/>
            <a:chExt cx="763006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745" y="2851205"/>
              <a:ext cx="74628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397478" y="3143438"/>
              <a:ext cx="61253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 تمييز الهمزة المتطرفة 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9141" y="4022136"/>
            <a:ext cx="7540859" cy="890781"/>
            <a:chOff x="486686" y="2851205"/>
            <a:chExt cx="7540859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686" y="2851205"/>
              <a:ext cx="7540859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تفسيري.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27945-CB8E-4A4F-1E80-2A5B700FE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88B49-4E2C-865E-CAF5-0546A8FC0E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66B0D-8213-37DC-5695-94E4143D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1B195D-5551-DFF5-015A-71DD972D36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67075-C05E-4290-6246-2A4DB688304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4142A-421F-C7D1-E1E3-CB62403F748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4DB48-8935-89EC-3681-15DD643806D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6BEDD-92E6-4CF6-E739-38ED35A9333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196B6C-E38D-B590-15A6-D56C362B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C8D1E-6734-6097-90EE-9980A83A2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6F8C-5257-ACAE-DEB2-B06DE31E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6BAABE-35E8-AFED-7A23-0AC5CD732D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65AB0A-A47A-3560-052D-DDFB0BAF3C5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B7443E-9461-6569-B530-CB8C92C6677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22419-4E1B-1F59-861E-E54B3875AC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0AD94-1D9F-AEE1-275B-96C0B324C64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4BB678AA-C861-A873-B6FB-750439C4716F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54F9EB9-3B77-CE97-0008-A2EAE5C0AF30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19" name="Google Shape;1333;p8">
              <a:extLst>
                <a:ext uri="{FF2B5EF4-FFF2-40B4-BE49-F238E27FC236}">
                  <a16:creationId xmlns:a16="http://schemas.microsoft.com/office/drawing/2014/main" id="{2E41106A-EEC7-029B-823F-92F75DEF30D3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9E2E7B1-112C-69E5-F762-A9D9C84B4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C3FC56D-B8F7-DED6-E217-C573D0E45807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EE61F66-9548-E68B-36E9-90D8ECB30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3" name="Google Shape;1333;p8">
              <a:extLst>
                <a:ext uri="{FF2B5EF4-FFF2-40B4-BE49-F238E27FC236}">
                  <a16:creationId xmlns:a16="http://schemas.microsoft.com/office/drawing/2014/main" id="{A88FB747-7C20-C041-4E09-4F80DFCF0088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EF70A68A-68CB-9CB4-75C9-602178A011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53054D-E439-C901-8EFF-9FC39A11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55C4D1-5411-F034-8CB3-CA9BF9419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338F2-3155-F46D-F63C-85DBD2BE2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A02A5-B41C-0187-BE29-B5184B38F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94877A-40FE-DAFD-05E5-1A733FEAF20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A66AA-32D3-5D30-E4D4-CDE4D8E6C5B5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5FCB0-DFB0-246D-3D4E-48E242C5B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10F85-7C64-9C5B-98A4-D3336E32E4F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86459D-4AC2-A541-952F-E8AAA664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DD01FD-201A-DB3E-4EA0-274125EE6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D35001-EE98-0D2F-EFEC-E4ED295B8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6A9489-46AE-D770-EED0-226BABF7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29A855E-7CDD-4C64-82C9-57E0617DA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07F15-CC0E-DCA1-9EBC-C5A6142CFA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F00880-4F3A-AA53-128A-1539E531B36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8704FB-2FC5-3232-B82A-3D438A90CED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1A843F-B26E-5275-DBD2-248D6A27230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535023-147E-EDB9-64DE-9857C51711E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98F9E2-0F98-04F6-DFE3-B7E321BB070B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A5832D-7AF9-9A5B-2CC1-6F8D0C7965A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7A8F8E-FD4E-0DEB-4A80-ACADCD48E0A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3BD2B7-8994-4D6C-AB62-C06056C0A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933B80-B022-2E0D-19EE-22068FEAF8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FF92AE-FE73-AAF2-F387-967C2AF0D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64B121-42AB-117C-2153-DECE1A97AF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A25C50-AB15-8451-B5FC-084810A3AF8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912783-7DA7-F7E1-79C8-720973022DE4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BE95B5-12B5-AE1C-90E3-1CE84880C13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679A26-122F-F0B1-71F5-42B822E6DC56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ٱلْإِسْراعَ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ٱلْجَبَلِ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يَتَسَلَّقَهُ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يُغَنِّي حينَ تَهُبُّ ٱلرّيحُ فَأَرادَ 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ٱلثُّلوجَ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قُرْبٍ.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D43EAFF-A6C8-248B-49BE-4B946486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69800C-A1AE-D911-269C-CDB071DAC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BE10301-6BD0-8808-96F6-7D52F34B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28A5F4-97E4-A47C-7065-1CA1C5DD41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AB1511F-024F-5E0A-CC18-0110FEE73F3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77CDA6-9141-CBF4-C85B-1E219F88F2D1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31B88B6-EAEC-6BD0-B250-9A4B00382CE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42EFCC-CD25-DF4B-042B-4851771533D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997DBD6-0110-A161-A52C-95A3672AE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19EB03-3EFA-6DB1-A4C9-A1BF0A2870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E4C4AB-9AB4-274B-BC12-899315B75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66F1DE-6CB7-D8F2-4942-ADB45A0B42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7D93869-983D-0055-632B-C5E5682335C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F70C2-F8F4-77C1-6E28-6BA0831E16C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951D12-5FDB-9EE3-0601-8A89153584B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33E66-6D59-FFD0-0866-209B117B1E7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53015F-EB92-8C43-6B2F-078360DE45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372259-D60A-055A-D581-2EBEF30C7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DFA1466-CBE4-AD6A-4B55-04544309ED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FDA94C8-C9C6-A83A-2F05-511C07ED93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4ECC1B-CA79-94A0-4B6C-4FED4AAC8A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1C8916B-22F6-8D6C-0898-03B4A5358F2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228988-C89E-F554-3C64-35E912E98C2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D7B757-17FD-A01C-C336-2CF8F687FA3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F49C3F-1CC9-1464-5A44-4D68B1369662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4D9A1E1E-7513-5133-1469-1AEDFC659E81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ٱلْإِسْراعَ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ٱلْجَبَلِ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3C43985-6CC7-FB5D-9496-0293C5E2AB9C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CE25A66-2F5F-6A62-DEA7-78E1B45D5C35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0555F2E6-7993-6002-A750-9704025E761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BD669435-8A92-CFC2-B74D-FD4073917875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76F2F72-EEC0-AE26-49B3-7457DF8009A8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يَتَسَلَّقَهُ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6BDDA9A-8317-9B7B-AE71-23BC88E020D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2A07362-DD7B-F078-7230-CD0C9E5DA8CB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34B0D96E-942D-3B57-FF59-7EB46BB17CDF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يُغَنِّي حينَ تَهُبُّ ٱلرّيحُ فَأَرادَ 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3C0A7D8-33AB-6F85-CE33-9772CA5DF4D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E39DFBF-AE7C-668C-B46D-1640EFD550F3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11D5C93C-01A1-5058-B317-E8474B2F87D8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ٱلثُّلوجَ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قُرْبٍ.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7FB3E3B0-0260-2BBA-CDF8-113FF52CC9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97931" y="2864718"/>
            <a:ext cx="498436" cy="4984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DEE3E4-9332-6813-D284-FC108BD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8C48B7-FBDD-CF5B-DE27-6DC13F3101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8C73A24-5D6C-DA91-83CE-FBAA61AA80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920F8C-EE10-FE85-03BC-975ADD7B05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9673EDB-A4A2-9EE7-9014-2AB76162AF4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3A2AD4-C9E7-F633-B556-D97BA16D92FE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598CF8-E234-1838-5171-3C4562261D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3E26BE-E33B-98FD-7DF4-5A2DAC4AD66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4" name="Google Shape;1508;p66">
            <a:extLst>
              <a:ext uri="{FF2B5EF4-FFF2-40B4-BE49-F238E27FC236}">
                <a16:creationId xmlns:a16="http://schemas.microsoft.com/office/drawing/2014/main" id="{F98BF961-0193-6C13-6122-A3E2AAB3070D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ٱلْإِسْراعَ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ٱلْجَبَلِ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A4B3193-C259-67A4-DC08-140DF059D732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02697EB-7C48-97E7-A2ED-F709812BA9D8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49EFCA6-EEB3-A2FB-B3A1-2BAE415D67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3099116-D78B-A011-7DAF-E047C30AC00F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7A3FC20-E33D-7570-3B20-B1A8BCD8B8DB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يَتَسَلَّقَهُ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4D501ED-4DC1-8EEE-B9EF-6B196FF269C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9749AC9-66CB-A820-6D33-AC5D98B72104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147EFCA-FF45-7A85-65ED-7A7CD2BB280F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يُغَنِّي حينَ تَهُبُّ ٱلرّيحُ فَأَرادَ 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82DB4AD-ECE2-17F2-EB0C-AC9EBD4DC47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4C67ED5-2223-7CCD-0C1B-A8B1EDC05C74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5F7B830-65DF-F1E1-559A-A4B9F8EB023B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ٱلثُّلوجَ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قُرْبٍ.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1FC0F03-875A-F4E4-C17A-0D3B8ACDA02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جَعَلَ ٱلْوَلَدَ يُحِسُّ بِأَنَّهُ يَتَنَقَّلُ بَيْنَ ٱلسَّماءِ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آنٍ واحِدٍ؟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رُؤْيَتُهُ وَجْهَهُ يَخْتَلِطُ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بِٱنْعِكاسِ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زُجاجِ ٱلنّافِذَةِ.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سُرْعَةُ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ٱلْقِطارِ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وَهُوَ يَعْبُرُ ٱلْحُقولَ.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اِرْتِفاعُ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ٱلْغُيومِ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لَمْسُهُ ريحَ ٱلْمَطَرِ وَرائِحَةَ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ٱلْوَرْدِ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81A286F-D665-C646-02F0-16BD45841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6B13FC-B395-A814-912C-CB2C33B3F7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8D73AA-3396-0DD9-EC16-1799FDB42E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7FDABD-1488-3AA6-931F-74F4F1808F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EB7DDE-FE33-9292-4F28-9B1518822FBD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EFF0A0-7603-1BF0-FF97-AF7C65B8C00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BA582-B1C7-A2A5-C5ED-9C497868D4D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B2C178-0794-B616-0DC2-AE70139AC36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250868-EC2A-4094-D57A-667132522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2E9CB6-B3B6-A773-FCF3-D8F59AA09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BDB6F4-715A-3CD0-E559-90520ED2EC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90F33F-C845-5C36-5DF9-BD1B77E21A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920C5A-93D5-55F2-E424-97329113689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AA6977-E5D2-27C8-457F-8156B2520E4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CEEDDB-17AF-CAFF-4F9B-5B0B817BBD6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FFD369-F937-6592-1FC6-2F442A59B7CB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DE93018-B2DC-494F-DCC4-D23AFF09D0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40388-C098-176E-1B92-2280D823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EF3039-AC0A-7A3B-EDBB-955424FBAC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99E625A-4F33-986E-7750-2637FCCB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46DAB81-5BBD-9376-7C89-9E710230AA0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D2ED7B4-3B92-3C2D-BA0B-80921BA640ED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ABECE5-9F7E-78E7-95C4-9E5CDEB882FE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0008FC-02FE-A4CE-FCDC-6405EEC955A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A5DAE7-6BDD-81B9-D246-6270EA15EC01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F0D730DA-C06C-ACAC-2BF1-74200D53B7FC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جَعَلَ ٱلْوَلَدَ يُحِسُّ بِأَنَّهُ يَتَنَقَّلُ بَيْنَ ٱلسَّماءِ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آنٍ واحِدٍ؟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D872939-ACA0-84DB-232D-3A0E09CA1329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6FC1B50A-53C3-8E84-C975-227552B2CC75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رُؤْيَتُهُ وَجْهَهُ يَخْتَلِطُ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بِٱنْعِكاسِ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زُجاجِ ٱلنّافِذَةِ.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48EB856-E828-5279-CA08-1B174AFA919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7124B03-0945-A127-C18B-D6EA04A49AD5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357DDA0-EB4F-A4A8-8435-12820AF0BC3B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سُرْعَةُ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ٱلْقِطارِ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وَهُوَ يَعْبُرُ ٱلْحُقولَ.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1B618C4-D490-28A3-8F92-00B553105CF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C1D45B-DC3B-1FBB-D2FC-3E9940CF0C12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496966D-DC53-E828-3A11-F293C0C0EB2D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اِرْتِفاعُ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ٱلْغُيومِ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15FBCC8-2D62-B613-CF81-29D03245D47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DE3F5A1-6055-308E-1E12-F0891E89385C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64BB291B-E6ED-E368-D133-7E09E99EE897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لَمْسُهُ ريحَ ٱلْمَطَرِ وَرائِحَةَ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ٱلْوَرْدِ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2779C4F-5E20-8924-C23A-92DB18D89A3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3438" y="4706243"/>
            <a:ext cx="498436" cy="4984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6F144BA-0750-1C52-EF57-C5DB4CF35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78FA8B-6983-FF8C-C38A-E255C1CAFF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7A22D3-162A-3BA2-7973-53FBC78C0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D40559-8528-9EC8-B89D-634E4F7FC3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34E181D-D10B-C9FF-872C-CC2D8EC5F7A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4AC544-73E6-8FF9-C8F9-06C7E016F17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36A99E-D3AB-BF64-B5EC-E59BFFD9510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89C372-3325-8A64-F3CF-C31B8A1A922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4" name="Google Shape;1508;p66">
            <a:extLst>
              <a:ext uri="{FF2B5EF4-FFF2-40B4-BE49-F238E27FC236}">
                <a16:creationId xmlns:a16="http://schemas.microsoft.com/office/drawing/2014/main" id="{8089CC5B-89DC-2D0A-046E-37AAC9A54677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جَعَلَ ٱلْوَلَدَ يُحِسُّ بِأَنَّهُ يَتَنَقَّلُ بَيْنَ ٱلسَّماءِ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آنٍ واحِدٍ؟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57C43A3-C3E5-A844-D879-843209A8695D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55882BF-484C-89AA-1A1E-7E8C0BD56F21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رُؤْيَتُهُ وَجْهَهُ يَخْتَلِطُ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بِٱنْعِكاسِ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زُجاجِ ٱلنّافِذَةِ.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219648A4-D3DC-D68A-6297-030660D2A7D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BB53F6-3DB5-3D41-F1AB-4BDF84816898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DBBB6F26-9F6C-2B96-A631-62DC13E39034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سُرْعَةُ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ٱلْقِطارِ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وَهُوَ يَعْبُرُ ٱلْحُقولَ.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7F33C535-1916-12A2-0D56-48CC0FC32DE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E24A667-0148-1479-6450-EFF44ABB12F8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44B5880-D03C-0A33-DC96-DDD700922FC8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اِرْتِفاعُ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ٱلْغُيومِ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85D89C3-F9F0-C94C-5E0D-2F09A5D7849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4F9E352-AED1-556E-04F5-1C489B57655F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50471A4-90F6-BBFE-F359-4B811A1AE268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لَمْسُهُ ريحَ ٱلْمَطَرِ وَرائِحَةَ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ٱلْوَرْدِ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BA229F8E-E0C0-664C-483F-CDCB7880781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2A3547-D9AA-55FB-2674-7BF438B9B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4003E2-B4B0-6A41-D34E-A374F532EA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F22209-D95D-EFF6-734C-355DC91456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EE3449-D2B5-FBC4-13CD-54AEBAF97E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DE984A-35EC-0147-3EBE-DBA9058C9430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9817C0-56CF-F5A5-4592-F2B4BCB03F6C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6F3D6E-A7BE-DA09-46DA-577B4D681CB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CE618-A62D-2E68-51C3-DBAFD18EFB7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F37C7E2-8574-5053-7C22-9ECDF37A6F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D451F-B01E-9053-C309-A7B1B05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تدربنا على نميز  و كتابة الهمزة المتطرفة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26EBD3-D8AE-DAEA-0629-40066036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8E41A-5DE1-2E71-7C4F-57E1AAC0E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6B6D7-652C-31F6-F1C9-E36BC35B58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4FF6A-FC2C-1EFE-3B8C-49870FC501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E66F93-218D-95E3-06A6-6A38B636639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5C171-EB5D-8F4F-4F6A-5C4048426FA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5762C-AD12-66EE-0992-FC9B70692CA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43F8B-9805-3905-22D7-F394AEDF093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8E263E-F9FF-E534-8B81-7C6F0A847BC9}"/>
              </a:ext>
            </a:extLst>
          </p:cNvPr>
          <p:cNvSpPr txBox="1"/>
          <p:nvPr/>
        </p:nvSpPr>
        <p:spPr>
          <a:xfrm>
            <a:off x="2667487" y="3216814"/>
            <a:ext cx="3850129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96DCF-C434-A51C-D1E1-EE6801BF2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A85D7-165A-3520-A95F-95B956E7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7D11B-E68D-CE07-F4CA-830FECE7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تمييز و كتابة الهمزة المتطرفة؟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6A23FA-1506-8481-13A0-2B16EA3262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9406A2-6656-BC2D-D18C-5B7974D1B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3D8000-2BEC-769E-4F84-14821DE9CE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236ACD-837D-4929-47B0-13854FD76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6B8313-B463-25C4-EF8F-3968B7818D8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C3225C-A520-5F0D-099B-C8213E78A32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660C0-5FFD-6154-F638-B24F2B86E00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6F50F-AA99-6681-F94D-9A2FD2F819D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224C62-0CEB-1F9B-0830-47E85BDD9B63}"/>
              </a:ext>
            </a:extLst>
          </p:cNvPr>
          <p:cNvSpPr txBox="1"/>
          <p:nvPr/>
        </p:nvSpPr>
        <p:spPr>
          <a:xfrm>
            <a:off x="2667487" y="3216814"/>
            <a:ext cx="3850129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AF8E0E-6370-F3A2-CE78-9770C8118E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182448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343FE-5840-525B-0179-3AA9F172F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8EECF1-2E8A-33E4-038A-75BC6B2D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3CCD89-46D7-091B-296A-F34DFE5462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F97A6-F06A-1F36-1FEB-959C750CF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E60C3E-19EE-7947-D9B9-6B221C2492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38CB36-E795-6244-4AF8-BCB8776196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BF38B7-85A5-BB4B-BEB8-EAAAFA91E74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D16F69-E585-766A-EEF9-44AD72E7F0B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5E999A-01C9-4EAC-75E6-553420BB240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BD40F0-873F-9A14-BB44-4D96903EEA9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6992FD-A778-E0A4-CCB9-6D09B822C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ED277B-E518-6380-31AF-01E4584120AF}"/>
              </a:ext>
            </a:extLst>
          </p:cNvPr>
          <p:cNvSpPr txBox="1"/>
          <p:nvPr/>
        </p:nvSpPr>
        <p:spPr>
          <a:xfrm>
            <a:off x="2045339" y="3717977"/>
            <a:ext cx="6570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0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أُحَدِّدُ حَرَكَةَ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9586E87-8F9F-150F-29B6-18CE0ADD9AFA}"/>
              </a:ext>
            </a:extLst>
          </p:cNvPr>
          <p:cNvSpPr txBox="1"/>
          <p:nvPr/>
        </p:nvSpPr>
        <p:spPr>
          <a:xfrm>
            <a:off x="1330013" y="4587409"/>
            <a:ext cx="728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0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أُحَدِّدُ شَكْلَ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8DCB976-B403-A58E-3EBA-91EAC413E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93" y="1529546"/>
            <a:ext cx="1586094" cy="202688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E741159-7E17-1A50-91BA-51591F02E1BF}"/>
              </a:ext>
            </a:extLst>
          </p:cNvPr>
          <p:cNvSpPr/>
          <p:nvPr/>
        </p:nvSpPr>
        <p:spPr>
          <a:xfrm>
            <a:off x="557893" y="1862254"/>
            <a:ext cx="1586094" cy="40144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875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75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-0.00225 0.1796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59CEB-6D97-61F6-2FC2-5F4BAC69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87470-509C-4530-ACE8-1905FD34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243BE8-4727-7A85-498A-78158EF43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23B599-49A4-6DEA-09E8-9CB89C1A1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F13353-37B4-0963-87C3-E154348BBC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B2BA9A-F32B-A9A9-F584-90335604F7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DDC039-9D5F-749F-613A-CA7F945850B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51C7C5-2DA2-3582-7E5E-AC7A2001388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6051AA-3627-71E8-F857-3D46C0888A4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701D8-53AA-BC57-59B3-846EE12A3BA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A1399-6029-956F-DAD7-9D45696F5C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81E724-710B-66EE-EF84-DC5A5AE9D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41" y="2559205"/>
            <a:ext cx="3005254" cy="3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5802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أتموا كتابة الكلمات التالية بالهمزة المتطرفة المناسبة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117EE55-FBF3-15A8-B423-62BB7FA59540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1A1B47-DA6B-A53F-0D36-312654904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1064D96-4B80-81CC-BCAA-C319A7B1DA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017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0480-80B3-24AC-8C8F-F1914987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A25A-C4E9-F443-4485-9C509D09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4322A9-B4EA-DD4B-0DC5-337B7098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FB44AA-0398-DAAB-F461-A97EB911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73B09B-29B5-71E5-FD02-38F5B493A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4C8CF-845E-3EAA-A370-6ED0EE2ED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59757-80A3-64CE-B86B-29D3629F99B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08129-0393-854C-FF29-7291EDED6B1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6D9B2-B18A-BC17-AC5E-FCFAFCF1B62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EA60-F022-2C51-8F92-69DAD1FC7A6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8E1621F-2090-03BC-17E9-46CCEEC7D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98CD293-F4A2-8C69-63A5-278A9E331973}"/>
              </a:ext>
            </a:extLst>
          </p:cNvPr>
          <p:cNvSpPr/>
          <p:nvPr/>
        </p:nvSpPr>
        <p:spPr>
          <a:xfrm>
            <a:off x="5507368" y="4393013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77B657E8-ACAD-408B-A278-3D6B1479C28B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A8B59E1-1D58-98F0-9C7C-EE36EE8BB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88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47CF1-48E1-49A5-7528-A6CFAE5B9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164B0-0D12-3405-3D00-AA10B6A2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A13928-001F-61CB-CD04-8B78BB429A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CD75A8-D73B-9409-56D5-87C26E33F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12877E-E06B-A4FA-7065-1DD36EEFAD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FA4A1A-B86A-042D-BD63-357C2AA7A9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716624-7E0F-7FAA-5CF8-EF31E0CEAFA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63BC6E-2A51-3145-A5DC-75413BE8219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9301CC-8038-1BAF-B576-09BE8AF3B25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E47D2-7F06-98EC-B6A8-AA2874E3E3F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EB6C7E2-5605-70FF-6708-2187EFCF2A9F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سَما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73C64A-7086-0FB0-C2BF-6220CA618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25AE6A7-A7EB-AE76-A87A-D5C36616F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666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7E67D-BC17-2255-39F0-8E0AE59B4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29A88-FEB5-F0D2-505C-FDACC0B5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5D04B5-09B0-1BC9-358A-55C14F370C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90323B-246F-E916-A019-D51D8BC4D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590890-798C-3A5A-94BF-E22651D4D7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1E41B7-302E-1571-1952-BC22A8AE29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0822EB-66CD-F9BE-A68C-7CB4E492B32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FBED36-FF37-D316-79CB-D454F6DCEEA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4C0953-9423-B910-064B-5B59C717492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CE49C8-9B61-D656-52E1-8434701FF3C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4AF6B06-1FD7-8EB0-F981-D30AA8478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14DA7C8-0EA4-C934-72CC-2507C168714E}"/>
              </a:ext>
            </a:extLst>
          </p:cNvPr>
          <p:cNvSpPr/>
          <p:nvPr/>
        </p:nvSpPr>
        <p:spPr>
          <a:xfrm>
            <a:off x="5507368" y="5273952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55F529E-FEF7-A2BA-C811-602177A40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7A2A49A-A65A-B4E8-00E0-615107FB65D6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سَما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013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32C29-207D-038A-E968-9056E625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29844-9994-7A30-1E44-7C8A00E9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E81816-26E9-889D-1512-41A4510D4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A0F158-8647-7A34-7DA8-A20D546A3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E0B4C4-9146-547B-86EB-11D622CE3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F7E750-A892-492A-7DBE-DBD98B6B30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F6EB2A-9CF2-E28D-0745-BB05458C831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592DBE-6922-72E9-EC84-4F5E703908A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EF1CF-1658-7426-74BD-AC2678CD6DA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9A7750-8C22-A6CE-7181-2693E3D0C83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AC144035-1722-E843-CF13-A465E589B626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2CD3F4-CA2D-BC11-5D78-02676BADA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60703BA-B8E6-DDD2-D235-C37462FAC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252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7E09-D5B3-B8C5-C610-8A26083FD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947201-324C-DA18-FAF0-A0F3C556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8ADB9C-9C7E-AB72-71D3-862FD6E323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499747-E1F4-5F46-4C45-61650B591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CAA980-389B-C90B-525F-6E14B3E288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B28EF-5DD0-3A20-1D59-F241E53CE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5B2DA9-AEC6-36E9-7018-0EAD7016D77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40E708-4FD6-71FA-2ACE-626DFA6ADBE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7B372-2693-EEE0-4630-3F28A99DD20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AABDB1-11C1-92E1-9BCD-1635054A06A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023B1A-0336-8686-419F-A7A83DEDF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8D562E7-A53C-C4A0-1BBC-574E7ED6666C}"/>
              </a:ext>
            </a:extLst>
          </p:cNvPr>
          <p:cNvSpPr/>
          <p:nvPr/>
        </p:nvSpPr>
        <p:spPr>
          <a:xfrm>
            <a:off x="5507368" y="5273952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882A005-4129-41C4-F65B-C2679EB8AA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AF2BFD6-A9FA-E4A3-056A-FA0EF06A37CE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23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FDE7-2557-E4E3-CF2E-081A2E5A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E10BC-06CF-1434-086F-C081705B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 على الصفحة 95 بمفردكم أجيبوا عن التمرين رقم 1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BBD8F-4424-973E-211C-B42EC0ED7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1A0147-814F-D11A-2F62-665C6E476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75A395-2246-3747-A9AA-B36548E66A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F631B-8E2C-8D1B-2DC3-0F6A1442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8F9947-B119-B713-0821-B511D83135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BAFF6-E37E-8CAD-05A4-5568C989DA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C1783-5060-6011-BD98-9AE43A62CE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1ED1A-1776-603A-14E8-84E39BCD1A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6508891-A1D7-A5BB-5A48-7A918F6FDF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5566E9-80B2-E6A8-46A1-37F78610DC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6520" y="1584000"/>
            <a:ext cx="3474669" cy="491151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DC0948-8A43-5D27-48F7-4D5CD374C07E}"/>
              </a:ext>
            </a:extLst>
          </p:cNvPr>
          <p:cNvSpPr/>
          <p:nvPr/>
        </p:nvSpPr>
        <p:spPr>
          <a:xfrm>
            <a:off x="3282864" y="3151883"/>
            <a:ext cx="3021980" cy="1665444"/>
          </a:xfrm>
          <a:prstGeom prst="roundRect">
            <a:avLst>
              <a:gd name="adj" fmla="val 528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54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1D5-F15F-D6FB-E973-135D7FAA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EFB2E-C058-6BF5-E467-0B4DF1D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أكمل بكتابة التاء المناسبة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D491BB-9837-DEEE-ED83-BC2ABD5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D1F6D-3F6F-D9DD-CA70-E761CE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91735-A657-EA94-0DBF-AAE929DB8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2E437E-A245-A5BC-FAFB-3852A99A0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30B5A-0789-592F-9102-DC19A32E79C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B8BE0-A1DE-8341-6DB9-9C21A045C4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C1716-0033-0B53-441F-D52C6CBA679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8045-1E75-F72B-A9FF-4677135D8B2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8526BA-134D-12EA-FF92-AAF2F8E19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94171-18E9-3310-9EE2-B12E25318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473" y="1401980"/>
            <a:ext cx="5491545" cy="642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C191BA-140D-C4F2-E323-25790AAC9F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327" y="2180735"/>
            <a:ext cx="8155346" cy="42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577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ED27D-328E-54A9-0208-9E731D9A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42F5E4-41F6-5C5A-17F5-6A99BB2B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يشرح لنا كيف توصل للجواب الصحيح؟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لتظهر الإجابة و يقدم التغذية الراجعة المناسبة.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F662E7-95E8-F21A-3C10-AC4CD9B37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330514-4A61-8CE4-64E4-8FF9F55BE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69EB90-D300-B32E-4C11-E83603EB1E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2F1D69-79D8-18C3-10CA-1BB0A43AB8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A833BF-3963-8C55-5FAB-9C01A3ED1B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1F5B5-9FD3-2491-95FF-5027D3D3E34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0680E-52B1-0716-7FFB-0994F7778CE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7BF2D0-DA28-9934-136A-0C0E6BC6A6C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F9C9E8-5724-B35C-5D80-0966574C4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0422DD-9DA3-AA1C-40B5-F240F33D96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327" y="2180735"/>
            <a:ext cx="8155346" cy="4208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7451AC-46EA-8312-8E6F-5E179CE918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473" y="1401980"/>
            <a:ext cx="5491545" cy="642776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8FF63103-3C52-C82B-D45C-DD43B7FE301B}"/>
              </a:ext>
            </a:extLst>
          </p:cNvPr>
          <p:cNvSpPr txBox="1">
            <a:spLocks/>
          </p:cNvSpPr>
          <p:nvPr/>
        </p:nvSpPr>
        <p:spPr>
          <a:xfrm>
            <a:off x="6820287" y="2158433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ءُ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10F7BB94-72A2-C04F-B877-621929AD5F3D}"/>
              </a:ext>
            </a:extLst>
          </p:cNvPr>
          <p:cNvSpPr txBox="1">
            <a:spLocks/>
          </p:cNvSpPr>
          <p:nvPr/>
        </p:nvSpPr>
        <p:spPr>
          <a:xfrm>
            <a:off x="5047989" y="2158433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ءً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45AECAB2-6B1A-0D83-13C4-2DB7F16B4BD2}"/>
              </a:ext>
            </a:extLst>
          </p:cNvPr>
          <p:cNvSpPr txBox="1">
            <a:spLocks/>
          </p:cNvSpPr>
          <p:nvPr/>
        </p:nvSpPr>
        <p:spPr>
          <a:xfrm>
            <a:off x="7412946" y="2620886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ئِ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E8D6715F-3336-EBBB-B6D2-E52E766E4BB4}"/>
              </a:ext>
            </a:extLst>
          </p:cNvPr>
          <p:cNvSpPr txBox="1">
            <a:spLocks/>
          </p:cNvSpPr>
          <p:nvPr/>
        </p:nvSpPr>
        <p:spPr>
          <a:xfrm>
            <a:off x="2563621" y="2631795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1B17DB8-5F7A-284A-137A-345B22F21A6B}"/>
              </a:ext>
            </a:extLst>
          </p:cNvPr>
          <p:cNvSpPr txBox="1">
            <a:spLocks/>
          </p:cNvSpPr>
          <p:nvPr/>
        </p:nvSpPr>
        <p:spPr>
          <a:xfrm>
            <a:off x="838956" y="2620886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ؤِ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0F291AC6-45C0-8AE8-7524-DA8E495D16B9}"/>
              </a:ext>
            </a:extLst>
          </p:cNvPr>
          <p:cNvSpPr txBox="1">
            <a:spLocks/>
          </p:cNvSpPr>
          <p:nvPr/>
        </p:nvSpPr>
        <p:spPr>
          <a:xfrm>
            <a:off x="5045508" y="3164343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ءُ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683CAA91-D572-05FB-EB5E-C927474431EC}"/>
              </a:ext>
            </a:extLst>
          </p:cNvPr>
          <p:cNvSpPr txBox="1">
            <a:spLocks/>
          </p:cNvSpPr>
          <p:nvPr/>
        </p:nvSpPr>
        <p:spPr>
          <a:xfrm>
            <a:off x="2339919" y="3657762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7D14448C-9639-6E55-3300-C23839AB69E4}"/>
              </a:ext>
            </a:extLst>
          </p:cNvPr>
          <p:cNvSpPr txBox="1">
            <a:spLocks/>
          </p:cNvSpPr>
          <p:nvPr/>
        </p:nvSpPr>
        <p:spPr>
          <a:xfrm>
            <a:off x="7465887" y="4171107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7E4BB3A7-266A-DD99-4B1B-AE910982DDD3}"/>
              </a:ext>
            </a:extLst>
          </p:cNvPr>
          <p:cNvSpPr txBox="1">
            <a:spLocks/>
          </p:cNvSpPr>
          <p:nvPr/>
        </p:nvSpPr>
        <p:spPr>
          <a:xfrm>
            <a:off x="2541319" y="4164466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D3E86C7B-697C-65FB-3CD4-16464CA5E5C8}"/>
              </a:ext>
            </a:extLst>
          </p:cNvPr>
          <p:cNvSpPr txBox="1">
            <a:spLocks/>
          </p:cNvSpPr>
          <p:nvPr/>
        </p:nvSpPr>
        <p:spPr>
          <a:xfrm>
            <a:off x="881522" y="4215711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C750653C-9D2B-F8D5-B7B0-3F8F08255EF4}"/>
              </a:ext>
            </a:extLst>
          </p:cNvPr>
          <p:cNvSpPr txBox="1">
            <a:spLocks/>
          </p:cNvSpPr>
          <p:nvPr/>
        </p:nvSpPr>
        <p:spPr>
          <a:xfrm>
            <a:off x="4652604" y="4718528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E59AB39B-2024-79FA-6123-649E3AC48542}"/>
              </a:ext>
            </a:extLst>
          </p:cNvPr>
          <p:cNvSpPr txBox="1">
            <a:spLocks/>
          </p:cNvSpPr>
          <p:nvPr/>
        </p:nvSpPr>
        <p:spPr>
          <a:xfrm>
            <a:off x="6006874" y="5238919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ءُ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581A3A6C-E59C-19CE-6679-A69C298831E0}"/>
              </a:ext>
            </a:extLst>
          </p:cNvPr>
          <p:cNvSpPr txBox="1">
            <a:spLocks/>
          </p:cNvSpPr>
          <p:nvPr/>
        </p:nvSpPr>
        <p:spPr>
          <a:xfrm>
            <a:off x="2229085" y="5211947"/>
            <a:ext cx="624468" cy="741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ئِ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2443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A5CA6-D359-107B-80B0-E29300645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5B030-EB94-3C66-D2C9-C4D093C7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كراساتكم  أجيبوا عن التمرين التالي: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E7D2B7-D6CE-0560-7B57-A5413A5BE4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6599BF-D71C-A5ED-AB4B-D54E108A2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AF3792-E5F3-B1F2-C804-6DFB9F9E4F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03E53F-40A3-3E2A-0EBB-A4C784D63F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FD7070-6A04-4850-7926-F4F84202588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687544-E2E5-2B54-532B-4E451F1D7A6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F9EA3B-C47A-507C-B9F1-70DE676A04C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191F71-15EA-29EA-11A5-388BF1BF9A1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DFA06A-4BD0-5639-8322-D9ED14C629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6F578A-7786-6370-AE8E-82BD87C64B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6520" y="1584000"/>
            <a:ext cx="3474669" cy="491151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B538848-C5F5-DE8E-8ED8-B80B1D882B73}"/>
              </a:ext>
            </a:extLst>
          </p:cNvPr>
          <p:cNvSpPr/>
          <p:nvPr/>
        </p:nvSpPr>
        <p:spPr>
          <a:xfrm>
            <a:off x="3282864" y="5107256"/>
            <a:ext cx="3021980" cy="1148576"/>
          </a:xfrm>
          <a:prstGeom prst="roundRect">
            <a:avLst>
              <a:gd name="adj" fmla="val 528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4181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00DB9-B059-4308-B8D1-C5F8DA385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CDE0FC-FCF2-43BB-080D-4F44CCD5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يملي الأستاذ الفقرة الواردة في آخر الحصة.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0807C3-32BD-44B5-1B62-86E9AF7B1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C9E0A9-995B-144D-8997-09C15EA6E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8A07C6-61B7-1029-5F68-CE6621C50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8DA165-3C62-2A1B-28C8-BF1B6A359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D751DF-C19D-5A65-FAB2-89A7017FB46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7A8619-E4F3-B875-FEEC-5FFFBF12D52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0CECE6-6F5A-F68F-A148-1605FAD0383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777DC6-7525-168D-03C1-9179DE7FEE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AACB89-B4CC-0B54-384B-8339C86881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A6276F-176D-1F1B-FA26-C840EDCF0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956" y="1896589"/>
            <a:ext cx="8155176" cy="4615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B1F994-26B4-1918-325F-881D9594FE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7497" y="1404880"/>
            <a:ext cx="183657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3778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C81A-BC5E-5B48-9966-D806BA4D1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ABFB64-2F4D-DDA4-4070-0A071A1F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27BCA1-EEDC-6789-035A-701AC3D3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CA977A-121E-9044-AFDE-C0C2EC4C7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E2DAD9-8453-4053-9CF7-5FB1FADC6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6EC4E3-FAA5-ADC6-DEC2-874CF0F73F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6DF804-980A-8EF0-8A40-7BF0407F9F1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21A72-B794-B88D-04D3-27C2C5BDCDE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05701-E84A-88C5-C936-764E110FA60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3D0EFC-E82B-4B81-B0A3-57DB22C8EA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6E592D-BE3F-59DA-7F4B-DCA8B13F1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9C955C-499F-AD61-3B9A-E6FAAA115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956" y="1896589"/>
            <a:ext cx="8155176" cy="4615722"/>
          </a:xfrm>
          <a:prstGeom prst="rect">
            <a:avLst/>
          </a:prstGeom>
        </p:spPr>
      </p:pic>
      <p:sp>
        <p:nvSpPr>
          <p:cNvPr id="7" name="Titre 2">
            <a:extLst>
              <a:ext uri="{FF2B5EF4-FFF2-40B4-BE49-F238E27FC236}">
                <a16:creationId xmlns:a16="http://schemas.microsoft.com/office/drawing/2014/main" id="{EBFB5F4F-4DB3-2B0B-813E-085C38633452}"/>
              </a:ext>
            </a:extLst>
          </p:cNvPr>
          <p:cNvSpPr txBox="1">
            <a:spLocks/>
          </p:cNvSpPr>
          <p:nvPr/>
        </p:nvSpPr>
        <p:spPr>
          <a:xfrm>
            <a:off x="648510" y="2112588"/>
            <a:ext cx="7818512" cy="40614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يَسـودُ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ٱلصَّـفـا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وَٱلْهُـدو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أَرْجـا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ٱلشّـاطِ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يَبْـدو ٱلْمَا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صـافِياً. بَدَأَ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ٱلْقـارِ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يَتَأَمَّلُ بَها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ٱلسَّمـا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تَبَاطُ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ؤ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ٍ، مُبْتَعِداً عَنْ كُلِّ مَكـروهٍ أَوْ سُو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ٍ. لَقَدْ كانَ مَبْدَ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حَيـاتِهِ أَنْ يَمْـ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ـلَأَ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قَلْبَهُ بِقَبَسٍ مِنْ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وَأَلّا يَرْتَكِبَ أَيَّ خَطَ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أٍ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يُسـي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إِلى صِدْقِ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ٱلْوَفا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لِلْأَهْلِ وَ ٱلْأَصْدِقا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لِيَبْقى في رَجـا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ءٍ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دائِمٍ لِكُلِّ شَيْ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 جَمـيلٍ.</a:t>
            </a:r>
            <a:endParaRPr lang="fr-FR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41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إنتاج كتابي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561171" y="3796310"/>
            <a:ext cx="5831379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70000"/>
            </a:pPr>
            <a:r>
              <a:rPr lang="ar-MA" sz="3200" b="1" dirty="0">
                <a:cs typeface="Microsoft Uighur" panose="02000000000000000000" pitchFamily="2" charset="-78"/>
              </a:rPr>
              <a:t>كتابة نص تفسيري– الحصة1-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B65569-89DE-D3BB-B783-7F834C9F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سنتعلم في هذه الحصة كيفية كتابة نص تفسيري باتباع مجموعة من الخطوات : في هذه الحصة سنتعرف الخطوة الأولى.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3F2B40-DE58-10CB-A423-62F023AF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9C33F-EA96-40FA-CD19-ED659A42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D0F4B0-44F5-9AA0-4344-486EF625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D3334-6841-5589-8B86-71075A1FD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1C402E-E52F-160B-45DE-F37F0EA5271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32535-ED29-FADA-6EED-9A02392FD9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72852-EBD0-7468-130C-16AA1BDBF37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B2447-47CE-BA14-A716-FC69E6C48AB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93738-EAFE-1B3F-E58A-EAB3763C6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8D7355-A119-4229-6792-8E898E1852AF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A619D3-A085-F8A2-6164-6E01EF528321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6813-0802-F3E6-84EC-D7DA3691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D6DF-3FD2-2DF2-AA89-B620F657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تفسيري أطبق مراحل الخطوة الأولى: أحدد الموضوع الذي أريد أن أكتب عنه. مثلا  أهمية التواصل.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FDBC3-0394-625E-8463-1D029C6DD0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6FB5B-0ADF-F8D5-DFA2-4B507DF19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F79AB-5B03-7458-D41B-15AAFF3EB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0D1CE8-6EA7-5FC4-A82E-86D4C5E61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15C943-4F11-28B7-7F10-3EF54BAA494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A655FF-CB3B-112D-662F-9ECAD76E7C3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D8C93-6494-4CCB-ECA6-871F791BA2C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15585-745B-0393-B10E-55A819C2195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590287-0375-D39F-C299-9AD3F15CA2F4}"/>
              </a:ext>
            </a:extLst>
          </p:cNvPr>
          <p:cNvSpPr txBox="1"/>
          <p:nvPr/>
        </p:nvSpPr>
        <p:spPr>
          <a:xfrm>
            <a:off x="2187985" y="3257317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أَهَمِّيَةُ ٱلتَّواصُلِ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7316E9-757C-2283-873F-8599A32E9E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916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5967F-EAED-0A76-1200-BD5321CB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6BD8C8-A9C4-085F-6905-862837A83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أولا أطرح السؤال عن أهمية الموضوع  باستعمال أداة الاستفهام ماذا / لِماذا  ..........؟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لِـماذا يـعدُّ ٱلتواصل مـهمّاً بـين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C3AF5E-79B9-129F-5CF6-5B84789C5F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3856D-381E-15B2-E7AE-F83B546EBC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EA78D4-3EAC-028D-B851-32813299A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3E3B84-A1E5-FC5D-2B81-E8C94C992E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2F2A1A-B298-6706-F7ED-544606DA25E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1BE7E2-BD8B-AECC-7684-C97A1355BC0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82DD1F-5F64-CDB9-97EF-72669B10ADF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EBE565-4F6D-02F0-F08A-055598499ED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7ECE55A-DED5-2DF6-D0FF-4A393EE0F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366E21-FDCC-1AA8-B09C-BCC7102C2456}"/>
              </a:ext>
            </a:extLst>
          </p:cNvPr>
          <p:cNvSpPr txBox="1"/>
          <p:nvPr/>
        </p:nvSpPr>
        <p:spPr>
          <a:xfrm>
            <a:off x="667322" y="1896589"/>
            <a:ext cx="7850459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لِـماذا يـعدُّ ٱلتواصل مـهمّاً بـين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691755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B651-160D-A3BB-72FB-477D7BB37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D56E2-A8C7-E04B-3B4D-5D1B8AEED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 عن السؤال و أرتب عناصر الإجابة حسب درجة أهميتها.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392A56-92CC-AD52-451B-8FB553627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E41DD7-953F-077F-CFA2-6BF24A4F0A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38FF5F-7AD6-278D-5FCA-50DA9BFC3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BBE2BB-31C6-43D2-AD46-3DEEE43A4E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A35006-7D92-6689-165A-16EE9FA2592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D825BA-AA9D-BDAA-B9E2-86692350F7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B8D40E-8EBE-E478-416A-5EFB9BE189B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0C591-D4AF-427C-E301-C1C5CFC7E1B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88C6DF-CBAB-E3AE-9217-D653B73CBBD4}"/>
              </a:ext>
            </a:extLst>
          </p:cNvPr>
          <p:cNvSpPr txBox="1"/>
          <p:nvPr/>
        </p:nvSpPr>
        <p:spPr>
          <a:xfrm>
            <a:off x="667322" y="1896589"/>
            <a:ext cx="7850459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لِـماذا يـعدُّ ٱلتواصل مـهمّاً بـين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1004800-1011-B4A5-CE17-7B7FF3F54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273B9B-DDDE-B8F2-0E27-65FE43EB2634}"/>
              </a:ext>
            </a:extLst>
          </p:cNvPr>
          <p:cNvSpPr txBox="1"/>
          <p:nvPr/>
        </p:nvSpPr>
        <p:spPr>
          <a:xfrm>
            <a:off x="597138" y="2821178"/>
            <a:ext cx="7850459" cy="3111996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فـهمُ ٱلآخَرين لِتـجنب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ٱلْخِـلافـات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914400" marR="0" lvl="0" indent="-9144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تـبادل ٱلْمَعـلومات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وٱلْخِبـرات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914400" marR="0" lvl="0" indent="-9144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بـناءُ صَـداقـات وَعَـلاقـات طَـيِّبَة.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4634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بما يجب القيام به في الخطوة الأولى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6E344E-48CE-BF76-9096-30834740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1B7E28-F4E0-B88A-6ED7-73D79AD9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776E33-4290-BAA5-0088-49C4A0B95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F7205-A1DE-7EED-B902-345437756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9D345F-6813-1D1E-B30F-3C44BC01FE5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B774-5F28-9E89-B42E-1635402EA7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18F5-FAE9-A77B-EDEA-6E2CF7D5A7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EFC1-D6F7-5564-F01A-B9D33F696AF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27C0A7-8E48-C992-F69D-0602203BE58C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06261F-388D-1F66-DE73-087CAF32CD58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A9EADE-9030-1AB9-CDD3-0729ED6E3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8F119-8A81-A55E-5BF4-493E486C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09CCA-802B-1568-90DB-1240012F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28BAA4-9850-FBD9-5273-32FB7B91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9F9AF-83B4-7654-6813-CDD12BA2AAD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0FF4-4E41-405E-EC1E-B4E3CE1C0B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38BD5B-01A3-5720-28D2-216BF3DBE56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CB764F-1B2C-C9F9-7C93-0B5526F968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EDF8E3-B918-EB76-D3E8-2F3700131F00}"/>
              </a:ext>
            </a:extLst>
          </p:cNvPr>
          <p:cNvSpPr txBox="1"/>
          <p:nvPr/>
        </p:nvSpPr>
        <p:spPr>
          <a:xfrm>
            <a:off x="678976" y="3435764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أَطْرَحُ السُّؤالَ عَنْ أَهَمِّيَةِ ٱلْمَوْضوعِ وَ مُحاوَلَةُ ٱلْإِجابَةِ عَنْهُ،  (لِماذا .............؟)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22E09C-44E3-DB51-C357-56824983F863}"/>
              </a:ext>
            </a:extLst>
          </p:cNvPr>
          <p:cNvSpPr txBox="1"/>
          <p:nvPr/>
        </p:nvSpPr>
        <p:spPr>
          <a:xfrm>
            <a:off x="678976" y="4610995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أُجيبُ عَنِ ٱلسُّؤالِ وَ أُرَتِّبُ عَناصِرَ ٱلْإِجابَةِ حَسَبَ دَرَجَةِ أَهَمِّيَّتِها،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DAC75B-9E4B-9E41-F0DF-3967F9C01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4674" y="1767215"/>
            <a:ext cx="3715755" cy="148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خذوا كراساتكم على الصفحة رقم 100 و أنجزوا التمرين التالي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12ADD6-FED8-5F25-6E62-4F2748F25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D7D15F-130C-59A1-6C7D-2CB770C7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E0E250-7691-4B04-983D-46A7A7BED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E3495F-0AE1-9056-589C-A6118381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43550C-C4D1-E23F-B590-01D36DF640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E43D9-1249-F750-8631-5FD9A2F5C3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939E5-B4B8-0ADA-8A92-2B131AAA656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237E1-6C36-B82B-8F76-2AB90A6FB26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FBBC5E-7F9F-203F-DBCB-28A81D1B6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6520" y="1584000"/>
            <a:ext cx="3439536" cy="49751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175053" y="3612995"/>
            <a:ext cx="3113068" cy="1304694"/>
          </a:xfrm>
          <a:prstGeom prst="roundRect">
            <a:avLst>
              <a:gd name="adj" fmla="val 59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أرتب الأسباب للجواب عن الاستفسار التالي: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79A51-4CAC-9C35-991A-ED96088C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39770D-782A-A44A-0923-2603C934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CD26D-908F-E0B9-5550-45FF45A1A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54ACF4-281A-FE1A-3AB0-D9BF3143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FA33EE-2CB7-2BE3-EB8B-024E4531E11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1772-685B-C259-6FF7-4B7397AB2CE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BD67-904B-00A7-CF8F-A1A54053A21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94EAA-8DBB-4AF3-5C38-23BC66EB47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2A644D-6A9B-9D26-3895-255D316B7B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0940" y="1368000"/>
            <a:ext cx="5563082" cy="70110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783BBD5-9937-1B1B-C54D-2A53367517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8628" y="2114008"/>
            <a:ext cx="4930567" cy="6172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24259E-8F07-F9BC-594C-2D1A4F8CED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443" y="2916074"/>
            <a:ext cx="8422805" cy="318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b="1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77F2CF-4D06-1DDB-CDAC-8C65ED0166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6DB18-EB4A-F3BB-E832-68AA495F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B91D65-1A04-8534-5BE1-43CDDC85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0EF611-D277-07D2-2B23-E822CC705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66B606-6B57-F521-EB2C-33C3A5D41B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61630-EA49-1105-F56D-B2577286A6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55082-0E94-265C-E35F-4C274F1540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7AACD-7DC4-5905-800B-7CD0977DDAE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043FC9-3F77-831A-1D6A-E43853066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0940" y="1368000"/>
            <a:ext cx="5563082" cy="7011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C54582-F7DE-F768-E4E9-42FE088EBC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8628" y="2114008"/>
            <a:ext cx="4930567" cy="6172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A21534-F874-F0DF-68FA-4B3147FD8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443" y="2916074"/>
            <a:ext cx="8422805" cy="3185926"/>
          </a:xfrm>
          <a:prstGeom prst="rect">
            <a:avLst/>
          </a:prstGeom>
        </p:spPr>
      </p:pic>
      <p:sp>
        <p:nvSpPr>
          <p:cNvPr id="16" name="Titre 2">
            <a:extLst>
              <a:ext uri="{FF2B5EF4-FFF2-40B4-BE49-F238E27FC236}">
                <a16:creationId xmlns:a16="http://schemas.microsoft.com/office/drawing/2014/main" id="{17A35642-E174-B55C-F60C-5D21D71A0626}"/>
              </a:ext>
            </a:extLst>
          </p:cNvPr>
          <p:cNvSpPr txBox="1">
            <a:spLocks/>
          </p:cNvSpPr>
          <p:nvPr/>
        </p:nvSpPr>
        <p:spPr>
          <a:xfrm>
            <a:off x="8303391" y="3132074"/>
            <a:ext cx="4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FCAB7884-EC71-2BA5-8378-7054CD7C5029}"/>
              </a:ext>
            </a:extLst>
          </p:cNvPr>
          <p:cNvSpPr txBox="1">
            <a:spLocks/>
          </p:cNvSpPr>
          <p:nvPr/>
        </p:nvSpPr>
        <p:spPr>
          <a:xfrm>
            <a:off x="8355579" y="5292148"/>
            <a:ext cx="4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Titre 2">
            <a:extLst>
              <a:ext uri="{FF2B5EF4-FFF2-40B4-BE49-F238E27FC236}">
                <a16:creationId xmlns:a16="http://schemas.microsoft.com/office/drawing/2014/main" id="{2755E1A7-422A-0DEF-A13C-00CEC954B666}"/>
              </a:ext>
            </a:extLst>
          </p:cNvPr>
          <p:cNvSpPr txBox="1">
            <a:spLocks/>
          </p:cNvSpPr>
          <p:nvPr/>
        </p:nvSpPr>
        <p:spPr>
          <a:xfrm>
            <a:off x="8329644" y="4203037"/>
            <a:ext cx="4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9903F-2C75-B49B-F14A-539BF481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45212-8C16-7C49-E188-D27BCF43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السؤالين التاليين: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B97DE-FC07-F5EC-B27E-71FB3B489C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6A69A8-9D69-B446-7D7C-9620BAC7C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06CFEB-5CC8-45EA-EF44-F6C32DEEB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B6FDA8-2978-CA07-ED3A-84D5646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4DFF20-35EC-175F-F661-B5A34FE1C73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8B6B27-EF24-4995-94E9-54F261B94B0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7A2C45-7668-0F5E-631B-639BB983E4E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A88F28-40E0-198B-1CE9-759AF54DFB6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02A88-BA06-8A6E-74B4-EA36A040F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CF4A9F-B735-33B9-E96D-EF7F1F12AA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6520" y="1584000"/>
            <a:ext cx="3439536" cy="49751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E006515-3ECC-5266-C7F8-3A4B94A379BD}"/>
              </a:ext>
            </a:extLst>
          </p:cNvPr>
          <p:cNvSpPr/>
          <p:nvPr/>
        </p:nvSpPr>
        <p:spPr>
          <a:xfrm>
            <a:off x="3175053" y="5163015"/>
            <a:ext cx="3113068" cy="1204330"/>
          </a:xfrm>
          <a:prstGeom prst="roundRect">
            <a:avLst>
              <a:gd name="adj" fmla="val 59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33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504DC-F544-DE81-54F6-3AE677CD5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FD305C-9EC3-C5DF-8C06-26EB5ACA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 أطرح سؤالا حول أهمية الروبوتات في حياتنا لأكتب نصا تفسيريا.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0540CB-9616-0425-46E2-5F548E195E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6ED2C7-0857-8F80-283D-84FB8F4D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32011B-F279-75C7-F180-2197AEDA8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FC18B-D054-28DB-43FB-3D4D95BD7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B0E404-65BC-7FAF-948E-0E4513184ED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A44674-FACA-4F5B-AD04-85B2CF341E6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97D1D-3D9D-B981-AE78-BDDC0F5F708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F08354-2A67-F758-2C71-CD9B7BE42CB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C3B652-099D-162C-0F25-4CDF357B39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30ECDA4-60E6-E792-D6DD-C39DCC08D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88" y="1879862"/>
            <a:ext cx="8344623" cy="7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8395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ABF88-B77A-ED8C-E11C-22112AF6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BB4E81-BAA3-B9BC-5225-C0B68C484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السؤال الذي أنتجه؟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635480-30AA-DD15-1C22-1EBC24937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D6B434-AFA6-A78C-BD76-A4B43853D6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0A71A1-2BC9-7C74-F201-5EAFB0635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B17B3-0002-FDD7-B2BE-2E01BE7E4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466DB5-90F3-93E1-EE73-0BBB510EFA6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4BC807-1DDE-E17E-75ED-AA433A6A75C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F3BD0-BC62-A90A-6196-4442497314E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4B34F7-D1AB-B1A7-C725-3B5D95EAC38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446663-4746-21A8-6355-993860885E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DFFF0F-CEC1-31D2-5C62-FFA9D23BF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88" y="1879862"/>
            <a:ext cx="8344623" cy="708721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F01C8CC9-2CE2-721C-EC73-75048354F2C8}"/>
              </a:ext>
            </a:extLst>
          </p:cNvPr>
          <p:cNvSpPr txBox="1">
            <a:spLocks/>
          </p:cNvSpPr>
          <p:nvPr/>
        </p:nvSpPr>
        <p:spPr>
          <a:xfrm>
            <a:off x="450000" y="3305952"/>
            <a:ext cx="7924249" cy="14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لِـماذا تُـعدُّ ٱلرُّوبوتـاتُ ضَرورِيَّةً في حَيـاتِنـا </a:t>
            </a:r>
            <a:r>
              <a:rPr lang="ar-MA" sz="5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ٱلْعَصْـرِيَّةِ</a:t>
            </a:r>
            <a:r>
              <a:rPr lang="ar-MA" sz="5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2411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0EA47-5FC1-E98D-C301-F5CD2A7B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1D04C4D-8868-149B-AE20-4EAA41F6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 أقترح 3 أسباب للإجابة عن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السؤال،و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أٍتبها من الأكثر أهمية إلى الأقل أهمية.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645FE7-4C5C-8608-BF63-BEBE7E6F1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C62783-5F28-7BB6-8C18-24E06A1BE8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1170B3-77BC-2975-7664-56D960FD4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8435E8-551C-3943-20D6-ED0B37DB8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8256E8-D8FE-94A9-778F-9F3F8C28DEC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43052D-B4F8-620B-8B9E-D5911CEDE7C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E72EDD-AB97-D1C3-3C86-E1D17BC96F4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0263B5-9F70-784D-614E-C8C048F0208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DEF33A-B89C-F459-FE67-1D0F13822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1CD6F6-DC5F-007A-DEA3-791FBF3C29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93" y="1896589"/>
            <a:ext cx="8307658" cy="644236"/>
          </a:xfrm>
          <a:prstGeom prst="rect">
            <a:avLst/>
          </a:prstGeom>
        </p:spPr>
      </p:pic>
      <p:sp>
        <p:nvSpPr>
          <p:cNvPr id="6" name="Titre 2">
            <a:extLst>
              <a:ext uri="{FF2B5EF4-FFF2-40B4-BE49-F238E27FC236}">
                <a16:creationId xmlns:a16="http://schemas.microsoft.com/office/drawing/2014/main" id="{4E5A71D7-7113-9ABC-BECD-D67BD7F97876}"/>
              </a:ext>
            </a:extLst>
          </p:cNvPr>
          <p:cNvSpPr txBox="1">
            <a:spLocks/>
          </p:cNvSpPr>
          <p:nvPr/>
        </p:nvSpPr>
        <p:spPr>
          <a:xfrm>
            <a:off x="390293" y="2427110"/>
            <a:ext cx="8125820" cy="3746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446088" indent="-446088" defTabSz="685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حِـمـايَةُ حَيـاةِ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مِـنْ أَخْـطـارِ ٱلْمَهامِّ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ٱلْخَـطـيرَةِ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؛ مِـثْلَ إِطْـفـاءِ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ٱلْحَرائِقِ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أَوْ دُخولِ مَـنـاطِقَ تَـسـوءُ فـيهـا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ٱلتَّـهْـوِيَةُ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46088" indent="-446088" defTabSz="685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إِتْـقـانُ ٱلْعَمَلِ بِـدِقَّةٍ عـالِيَةٍ وَسُـرْعَةٍ كَبـيرَةٍ دونَ تَعَبٍ أَوْ تَـبـاطُؤٍ.</a:t>
            </a:r>
          </a:p>
          <a:p>
            <a:pPr marL="446088" indent="-446088" defTabSz="685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تَـوفـيرُ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ٱلرّاحَةِ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لِـلإِنْسـانِ عَبْرَ مُـسـاعَدَتِهِ في أَعْمـالِ ٱلْبَـيْتِ وَقَـضـاءُ حَـوائِجِهِ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ٱلْـيَـومِيَّةِ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238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ملحق (إملاء)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كَيْفِيَّةِ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ٱلتَّمْييزِ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بَيْنَ كِتابَةِ الْهَمْزَةِ الْمُتَطَرِّفَةِ.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نَصِّ تَفْسيرِيٍّ.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DDADC1A-78B6-47E2-6067-5355A6FBC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B85EB-51DA-E1BD-3AA8-4D54A9E4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7DFA015-F8B4-476E-8D5B-1E386C25BFA1}"/>
              </a:ext>
            </a:extLst>
          </p:cNvPr>
          <p:cNvSpPr/>
          <p:nvPr/>
        </p:nvSpPr>
        <p:spPr>
          <a:xfrm>
            <a:off x="2880631" y="2080850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143776F4-F452-CCD7-B71F-BA37D5ABE4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9468" y="33781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3A533E4-7460-A485-3F7B-62667344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الواجب المنزلي التالي سأراقبه في الحصة الموالية: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052D13-DFFF-BC58-4BDA-74301A1C4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464F7D-3D4D-FD31-C74A-5BBED07D7B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252533-692D-3716-9A0C-2D42056BD3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68643-421F-6301-EFE0-6EAE74705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16F50B-DB3D-E3F9-61FB-D6B3F7012D6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9511B9-DFD8-F2F2-3252-36666A490F5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EACB7-E78D-DA4E-E24C-5B469D817AC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5F493-AC07-7276-96A9-009535EAE19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5F190C8A-1B94-4713-1AE6-BF3FFA166F43}"/>
              </a:ext>
            </a:extLst>
          </p:cNvPr>
          <p:cNvSpPr txBox="1">
            <a:spLocks/>
          </p:cNvSpPr>
          <p:nvPr/>
        </p:nvSpPr>
        <p:spPr>
          <a:xfrm>
            <a:off x="470909" y="2496196"/>
            <a:ext cx="8202182" cy="3343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يَسـودُ 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ٱلصَّـفـا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ءُ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وَٱلْهُـدو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أَرْجـا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ٱلشّـاطِ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يَبْـدو ٱلْمَا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صـافِياً. بَدَأَ 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ٱلْقـارِ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يَتَأَمَّلُ بَها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ٱلسَّمـا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تَبَاطُ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ؤ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ٍ، مُبْتَعِداً عَنْ كُلِّ مَكـروهٍ أَوْ سُو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ٍ. لَقَدْ كانَ مَبْدَ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حَيـاتِهِ أَنْ يَمْـ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ـلَأَ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قَلْبَهُ بِقَبَسٍ مِنْ 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وَأَلّا يَرْتَكِبَ أَيَّ خَطَ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أٍ 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يُسـي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إِلى صِدْقِ 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ٱلْوَفا</a:t>
            </a:r>
            <a:r>
              <a:rPr kumimoji="0" lang="ar-MA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لِلْأَهْلِ وَ ٱلْأَصْدِقا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لِيَبْقى في رَجـا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ءٍ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دائِمٍ لِكُلِّ شَيْ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ءٍ</a:t>
            </a:r>
            <a:r>
              <a:rPr kumimoji="0" lang="ar-MA" sz="5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جَمـيلٍ.</a:t>
            </a:r>
            <a:endParaRPr kumimoji="0" lang="fr-FR" sz="5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CC6510E5-8B10-A459-5D02-465D55E0AE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5A7E23B-595B-5D34-4FEA-1BD2989EFF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DF7FE74B-91D4-CBCA-DC7A-C170E9B3DB0B}"/>
              </a:ext>
            </a:extLst>
          </p:cNvPr>
          <p:cNvSpPr txBox="1">
            <a:spLocks/>
          </p:cNvSpPr>
          <p:nvPr/>
        </p:nvSpPr>
        <p:spPr>
          <a:xfrm>
            <a:off x="3088362" y="1701824"/>
            <a:ext cx="2362211" cy="794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مُلْحَقٌ: اَلْإِمْلاءُ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223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20151</TotalTime>
  <Words>1778</Words>
  <Application>Microsoft Office PowerPoint</Application>
  <PresentationFormat>Affichage à l'écran (4:3)</PresentationFormat>
  <Paragraphs>400</Paragraphs>
  <Slides>56</Slides>
  <Notes>19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56</vt:i4>
      </vt:variant>
    </vt:vector>
  </HeadingPairs>
  <TitlesOfParts>
    <vt:vector size="101" baseType="lpstr">
      <vt:lpstr>Dosis Medium</vt:lpstr>
      <vt:lpstr>Calibri Light</vt:lpstr>
      <vt:lpstr>Microsoft Uighur</vt:lpstr>
      <vt:lpstr>Arial Rounded MT Bold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01- نشاط اعتيادي</vt:lpstr>
      <vt:lpstr>1_Office Theme 2013 - 2022</vt:lpstr>
      <vt:lpstr>2_Simple Light</vt:lpstr>
      <vt:lpstr>02- معــــــــــجم</vt:lpstr>
      <vt:lpstr>03- استماع وتحدث</vt:lpstr>
      <vt:lpstr>اختتام الحصة</vt:lpstr>
      <vt:lpstr>00_Env-Enseignant</vt:lpstr>
      <vt:lpstr>قراءة</vt:lpstr>
      <vt:lpstr>1_02- معــــــــــجم</vt:lpstr>
      <vt:lpstr>1_03- استماع وتحدث</vt:lpstr>
      <vt:lpstr>3_Env-Enseignant</vt:lpstr>
      <vt:lpstr>1_Env-Enseignant</vt:lpstr>
      <vt:lpstr>2_01- نشاط اعتيادي</vt:lpstr>
      <vt:lpstr>1_اختتام الحصة</vt:lpstr>
      <vt:lpstr>2_Env-Enseignant</vt:lpstr>
      <vt:lpstr>2_03- استماع وتحدث</vt:lpstr>
      <vt:lpstr>4_Env-Enseignant</vt:lpstr>
      <vt:lpstr>5_Env-Enseignant</vt:lpstr>
      <vt:lpstr>6_Env-Enseignant</vt:lpstr>
      <vt:lpstr>Thème Office</vt:lpstr>
      <vt:lpstr>4_01- نشاط اعتيادي</vt:lpstr>
      <vt:lpstr>Présentation PowerPoint</vt:lpstr>
      <vt:lpstr>Présentation PowerPoint</vt:lpstr>
      <vt:lpstr>تنظيم حصص الأسبوع التربوي الثالث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إملاء</vt:lpstr>
      <vt:lpstr>في هذه الحصة سنواصل تدربنا على نميز  و كتابة الهمزة المتطرفة</vt:lpstr>
      <vt:lpstr>من يذكرنا بكيفية تمييز و كتابة الهمزة المتطرفة؟</vt:lpstr>
      <vt:lpstr>أحسنتم . من يقرأ؟</vt:lpstr>
      <vt:lpstr>خذوا ألواحكم.</vt:lpstr>
      <vt:lpstr>أتموا كتابة الكلمات التالية بالهمزة المتطرفة المناسبة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خذوا كراساتكم  على الصفحة 95 بمفردكم أجيبوا عن التمرين رقم 1</vt:lpstr>
      <vt:lpstr>أكمل بكتابة التاء المناسبة</vt:lpstr>
      <vt:lpstr>انتبهوا للتصحيح. من يشرح لنا كيف توصل للجواب الصحيح؟ -يضغط الأستاذ لتظهر الإجابة و يقدم التغذية الراجعة المناسبة.</vt:lpstr>
      <vt:lpstr>على كراساتكم  أجيبوا عن التمرين التالي:</vt:lpstr>
      <vt:lpstr>يملي الأستاذ الفقرة الواردة في آخر الحصة.</vt:lpstr>
      <vt:lpstr>انتبهوا للتصحيح -يقدم الأستاذ التغذية الراجعة المناسبة.</vt:lpstr>
      <vt:lpstr>إنتاج كتابي</vt:lpstr>
      <vt:lpstr>سنتعلم في هذه الحصة كيفية كتابة نص تفسيري باتباع مجموعة من الخطوات : في هذه الحصة سنتعرف الخطوة الأولى.</vt:lpstr>
      <vt:lpstr>لكتابة نص تفسيري أطبق مراحل الخطوة الأولى: أحدد الموضوع الذي أريد أن أكتب عنه. مثلا  أهمية التواصل.</vt:lpstr>
      <vt:lpstr> أولا أطرح السؤال عن أهمية الموضوع  باستعمال أداة الاستفهام ماذا / لِماذا  ..........؟ لِـماذا يـعدُّ ٱلتواصل مـهمّاً بـين ٱلْبَشَرِ؟</vt:lpstr>
      <vt:lpstr>أجيب عن السؤال و أرتب عناصر الإجابة حسب درجة أهميتها. -يضغط الأستاذ على زر جهاز التحكم لتظهر </vt:lpstr>
      <vt:lpstr>من يذكرنا بما يجب القيام به في الخطوة الأولى؟</vt:lpstr>
      <vt:lpstr>أحسنتم من يقرأ؟</vt:lpstr>
      <vt:lpstr>في ثنائيات خذوا كراساتكم على الصفحة رقم 100 و أنجزوا التمرين التالي</vt:lpstr>
      <vt:lpstr>أرتب الأسباب للجواب عن الاستفسار التالي:</vt:lpstr>
      <vt:lpstr>انتبهوا للتصحيح.  -يضغط الأستاذ على زر جهاز التحكم لتظهر الإجابات.</vt:lpstr>
      <vt:lpstr>الآن بمفردكم أجيبوا عن السؤالين التاليين:</vt:lpstr>
      <vt:lpstr>السؤال الأول:  أطرح سؤالا حول أهمية الروبوتات في حياتنا لأكتب نصا تفسيريا.</vt:lpstr>
      <vt:lpstr>انتبهوا للتصحيح. من يتقاسم معنا السؤال الذي أنتجه؟</vt:lpstr>
      <vt:lpstr>السؤال الثاني:  أقترح 3 أسباب للإجابة عن السؤال،و أٍتبها من الأكثر أهمية إلى الأقل أهمية.</vt:lpstr>
      <vt:lpstr>اختــتام الحــصة</vt:lpstr>
      <vt:lpstr>ماذا تعلمتم اليوم؟</vt:lpstr>
      <vt:lpstr>انجزوا الواجب المنزلي التالي سأراقبه في الحصة الموالية: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333</cp:revision>
  <dcterms:created xsi:type="dcterms:W3CDTF">2023-09-20T21:35:22Z</dcterms:created>
  <dcterms:modified xsi:type="dcterms:W3CDTF">2026-04-05T15:24:35Z</dcterms:modified>
</cp:coreProperties>
</file>