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2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3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5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6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8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20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1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2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47.xml" ContentType="application/vnd.openxmlformats-officedocument.presentationml.slideLayout+xml"/>
  <Override PartName="/ppt/theme/theme2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25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26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27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8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9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30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31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32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33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4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5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6" r:id="rId1"/>
    <p:sldMasterId id="2147483989" r:id="rId2"/>
    <p:sldMasterId id="2147483738" r:id="rId3"/>
    <p:sldMasterId id="2147483752" r:id="rId4"/>
    <p:sldMasterId id="2147483755" r:id="rId5"/>
    <p:sldMasterId id="2147483795" r:id="rId6"/>
    <p:sldMasterId id="2147483761" r:id="rId7"/>
    <p:sldMasterId id="2147483818" r:id="rId8"/>
    <p:sldMasterId id="2147483770" r:id="rId9"/>
    <p:sldMasterId id="2147483777" r:id="rId10"/>
    <p:sldMasterId id="2147483787" r:id="rId11"/>
    <p:sldMasterId id="2147483704" r:id="rId12"/>
    <p:sldMasterId id="2147483707" r:id="rId13"/>
    <p:sldMasterId id="2147483710" r:id="rId14"/>
    <p:sldMasterId id="2147483728" r:id="rId15"/>
    <p:sldMasterId id="2147483716" r:id="rId16"/>
    <p:sldMasterId id="2147483720" r:id="rId17"/>
    <p:sldMasterId id="2147483713" r:id="rId18"/>
    <p:sldMasterId id="2147483674" r:id="rId19"/>
    <p:sldMasterId id="2147483723" r:id="rId20"/>
    <p:sldMasterId id="2147483686" r:id="rId21"/>
    <p:sldMasterId id="2147483699" r:id="rId22"/>
    <p:sldMasterId id="2147483732" r:id="rId23"/>
    <p:sldMasterId id="2147483726" r:id="rId24"/>
    <p:sldMasterId id="2147483864" r:id="rId25"/>
    <p:sldMasterId id="2147483887" r:id="rId26"/>
    <p:sldMasterId id="2147483910" r:id="rId27"/>
    <p:sldMasterId id="2147483919" r:id="rId28"/>
    <p:sldMasterId id="2147483965" r:id="rId29"/>
    <p:sldMasterId id="2147484012" r:id="rId30"/>
    <p:sldMasterId id="2147484027" r:id="rId31"/>
    <p:sldMasterId id="2147484055" r:id="rId32"/>
    <p:sldMasterId id="2147484072" r:id="rId33"/>
    <p:sldMasterId id="2147484084" r:id="rId34"/>
    <p:sldMasterId id="2147484101" r:id="rId35"/>
    <p:sldMasterId id="2147484124" r:id="rId36"/>
  </p:sldMasterIdLst>
  <p:notesMasterIdLst>
    <p:notesMasterId r:id="rId132"/>
  </p:notesMasterIdLst>
  <p:sldIdLst>
    <p:sldId id="2134806368" r:id="rId37"/>
    <p:sldId id="2147482483" r:id="rId38"/>
    <p:sldId id="2147482469" r:id="rId39"/>
    <p:sldId id="2147482484" r:id="rId40"/>
    <p:sldId id="2147482488" r:id="rId41"/>
    <p:sldId id="2147482537" r:id="rId42"/>
    <p:sldId id="2147482725" r:id="rId43"/>
    <p:sldId id="2147482538" r:id="rId44"/>
    <p:sldId id="2147482610" r:id="rId45"/>
    <p:sldId id="2147482811" r:id="rId46"/>
    <p:sldId id="2147482812" r:id="rId47"/>
    <p:sldId id="2147482584" r:id="rId48"/>
    <p:sldId id="266" r:id="rId49"/>
    <p:sldId id="2147482542" r:id="rId50"/>
    <p:sldId id="2147482813" r:id="rId51"/>
    <p:sldId id="2147482814" r:id="rId52"/>
    <p:sldId id="2147482815" r:id="rId53"/>
    <p:sldId id="2147482816" r:id="rId54"/>
    <p:sldId id="2147482817" r:id="rId55"/>
    <p:sldId id="267" r:id="rId56"/>
    <p:sldId id="2147482611" r:id="rId57"/>
    <p:sldId id="2147482608" r:id="rId58"/>
    <p:sldId id="2147482567" r:id="rId59"/>
    <p:sldId id="2147482552" r:id="rId60"/>
    <p:sldId id="2147482625" r:id="rId61"/>
    <p:sldId id="2147482623" r:id="rId62"/>
    <p:sldId id="2147482624" r:id="rId63"/>
    <p:sldId id="2147482756" r:id="rId64"/>
    <p:sldId id="2147482553" r:id="rId65"/>
    <p:sldId id="2147482727" r:id="rId66"/>
    <p:sldId id="2147482757" r:id="rId67"/>
    <p:sldId id="2147482765" r:id="rId68"/>
    <p:sldId id="2147482758" r:id="rId69"/>
    <p:sldId id="2147482766" r:id="rId70"/>
    <p:sldId id="2147482759" r:id="rId71"/>
    <p:sldId id="2147482767" r:id="rId72"/>
    <p:sldId id="2147482760" r:id="rId73"/>
    <p:sldId id="2147482768" r:id="rId74"/>
    <p:sldId id="2147482761" r:id="rId75"/>
    <p:sldId id="2147482769" r:id="rId76"/>
    <p:sldId id="2147482763" r:id="rId77"/>
    <p:sldId id="2147482771" r:id="rId78"/>
    <p:sldId id="2147482613" r:id="rId79"/>
    <p:sldId id="2147482609" r:id="rId80"/>
    <p:sldId id="2147482781" r:id="rId81"/>
    <p:sldId id="2147482652" r:id="rId82"/>
    <p:sldId id="2147482779" r:id="rId83"/>
    <p:sldId id="2147482780" r:id="rId84"/>
    <p:sldId id="2147482782" r:id="rId85"/>
    <p:sldId id="2147482783" r:id="rId86"/>
    <p:sldId id="2147482784" r:id="rId87"/>
    <p:sldId id="2147482785" r:id="rId88"/>
    <p:sldId id="2147482786" r:id="rId89"/>
    <p:sldId id="2147482787" r:id="rId90"/>
    <p:sldId id="2147482788" r:id="rId91"/>
    <p:sldId id="2147482629" r:id="rId92"/>
    <p:sldId id="2147482630" r:id="rId93"/>
    <p:sldId id="2147482631" r:id="rId94"/>
    <p:sldId id="2147482789" r:id="rId95"/>
    <p:sldId id="2147482790" r:id="rId96"/>
    <p:sldId id="2147482791" r:id="rId97"/>
    <p:sldId id="2147482792" r:id="rId98"/>
    <p:sldId id="2147482793" r:id="rId99"/>
    <p:sldId id="2147482794" r:id="rId100"/>
    <p:sldId id="2147482795" r:id="rId101"/>
    <p:sldId id="2147482796" r:id="rId102"/>
    <p:sldId id="2147482797" r:id="rId103"/>
    <p:sldId id="2147482798" r:id="rId104"/>
    <p:sldId id="2147482799" r:id="rId105"/>
    <p:sldId id="2147482800" r:id="rId106"/>
    <p:sldId id="2147482801" r:id="rId107"/>
    <p:sldId id="2147482802" r:id="rId108"/>
    <p:sldId id="2147482803" r:id="rId109"/>
    <p:sldId id="2147482804" r:id="rId110"/>
    <p:sldId id="2147482805" r:id="rId111"/>
    <p:sldId id="2147482806" r:id="rId112"/>
    <p:sldId id="2147482807" r:id="rId113"/>
    <p:sldId id="2147482808" r:id="rId114"/>
    <p:sldId id="2147482809" r:id="rId115"/>
    <p:sldId id="2147482593" r:id="rId116"/>
    <p:sldId id="2147482594" r:id="rId117"/>
    <p:sldId id="2147482621" r:id="rId118"/>
    <p:sldId id="2147482772" r:id="rId119"/>
    <p:sldId id="2147482741" r:id="rId120"/>
    <p:sldId id="2147482742" r:id="rId121"/>
    <p:sldId id="2147482743" r:id="rId122"/>
    <p:sldId id="2147482773" r:id="rId123"/>
    <p:sldId id="2147482774" r:id="rId124"/>
    <p:sldId id="2147482775" r:id="rId125"/>
    <p:sldId id="2147482776" r:id="rId126"/>
    <p:sldId id="2147482614" r:id="rId127"/>
    <p:sldId id="2147482615" r:id="rId128"/>
    <p:sldId id="2147482597" r:id="rId129"/>
    <p:sldId id="2147482616" r:id="rId130"/>
    <p:sldId id="2147482487" r:id="rId131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33"/>
    </p:embeddedFont>
    <p:embeddedFont>
      <p:font typeface="Dosis" pitchFamily="2" charset="0"/>
      <p:regular r:id="rId134"/>
      <p:bold r:id="rId135"/>
    </p:embeddedFont>
    <p:embeddedFont>
      <p:font typeface="Dosis ExtraBold" pitchFamily="2" charset="0"/>
      <p:bold r:id="rId136"/>
    </p:embeddedFont>
    <p:embeddedFont>
      <p:font typeface="Dosis Medium" pitchFamily="2" charset="0"/>
      <p:regular r:id="rId137"/>
    </p:embeddedFont>
    <p:embeddedFont>
      <p:font typeface="Dosis SemiBold" pitchFamily="2" charset="0"/>
      <p:bold r:id="rId138"/>
    </p:embeddedFont>
    <p:embeddedFont>
      <p:font typeface="Microsoft Uighur" panose="02000000000000000000" pitchFamily="2" charset="-78"/>
      <p:regular r:id="rId139"/>
      <p:bold r:id="rId140"/>
    </p:embeddedFont>
    <p:embeddedFont>
      <p:font typeface="Modern Love" panose="04090805081005020601" pitchFamily="82" charset="0"/>
      <p:regular r:id="rId141"/>
    </p:embeddedFont>
    <p:embeddedFont>
      <p:font typeface="Noto Sans Symbols" panose="020B0604020202020204" charset="0"/>
      <p:regular r:id="rId142"/>
      <p:bold r:id="rId14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D8EFF4"/>
    <a:srgbClr val="106585"/>
    <a:srgbClr val="FDFEFE"/>
    <a:srgbClr val="6A93B2"/>
    <a:srgbClr val="00ACA4"/>
    <a:srgbClr val="9299B1"/>
    <a:srgbClr val="565F88"/>
    <a:srgbClr val="009242"/>
    <a:srgbClr val="EE8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3460" autoAdjust="0"/>
  </p:normalViewPr>
  <p:slideViewPr>
    <p:cSldViewPr snapToGrid="0">
      <p:cViewPr varScale="1">
        <p:scale>
          <a:sx n="64" d="100"/>
          <a:sy n="64" d="100"/>
        </p:scale>
        <p:origin x="129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81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6.xml"/><Relationship Id="rId63" Type="http://schemas.openxmlformats.org/officeDocument/2006/relationships/slide" Target="slides/slide27.xml"/><Relationship Id="rId84" Type="http://schemas.openxmlformats.org/officeDocument/2006/relationships/slide" Target="slides/slide48.xml"/><Relationship Id="rId138" Type="http://schemas.openxmlformats.org/officeDocument/2006/relationships/font" Target="fonts/font6.fntdata"/><Relationship Id="rId107" Type="http://schemas.openxmlformats.org/officeDocument/2006/relationships/slide" Target="slides/slide71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" Target="slides/slide17.xml"/><Relationship Id="rId74" Type="http://schemas.openxmlformats.org/officeDocument/2006/relationships/slide" Target="slides/slide38.xml"/><Relationship Id="rId128" Type="http://schemas.openxmlformats.org/officeDocument/2006/relationships/slide" Target="slides/slide9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4.xml"/><Relationship Id="rId95" Type="http://schemas.openxmlformats.org/officeDocument/2006/relationships/slide" Target="slides/slide59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7.xml"/><Relationship Id="rId48" Type="http://schemas.openxmlformats.org/officeDocument/2006/relationships/slide" Target="slides/slide12.xml"/><Relationship Id="rId64" Type="http://schemas.openxmlformats.org/officeDocument/2006/relationships/slide" Target="slides/slide28.xml"/><Relationship Id="rId69" Type="http://schemas.openxmlformats.org/officeDocument/2006/relationships/slide" Target="slides/slide33.xml"/><Relationship Id="rId113" Type="http://schemas.openxmlformats.org/officeDocument/2006/relationships/slide" Target="slides/slide77.xml"/><Relationship Id="rId118" Type="http://schemas.openxmlformats.org/officeDocument/2006/relationships/slide" Target="slides/slide82.xml"/><Relationship Id="rId134" Type="http://schemas.openxmlformats.org/officeDocument/2006/relationships/font" Target="fonts/font2.fntdata"/><Relationship Id="rId139" Type="http://schemas.openxmlformats.org/officeDocument/2006/relationships/font" Target="fonts/font7.fntdata"/><Relationship Id="rId80" Type="http://schemas.openxmlformats.org/officeDocument/2006/relationships/slide" Target="slides/slide44.xml"/><Relationship Id="rId85" Type="http://schemas.openxmlformats.org/officeDocument/2006/relationships/slide" Target="slides/slide49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2.xml"/><Relationship Id="rId59" Type="http://schemas.openxmlformats.org/officeDocument/2006/relationships/slide" Target="slides/slide23.xml"/><Relationship Id="rId103" Type="http://schemas.openxmlformats.org/officeDocument/2006/relationships/slide" Target="slides/slide67.xml"/><Relationship Id="rId108" Type="http://schemas.openxmlformats.org/officeDocument/2006/relationships/slide" Target="slides/slide72.xml"/><Relationship Id="rId124" Type="http://schemas.openxmlformats.org/officeDocument/2006/relationships/slide" Target="slides/slide88.xml"/><Relationship Id="rId129" Type="http://schemas.openxmlformats.org/officeDocument/2006/relationships/slide" Target="slides/slide93.xml"/><Relationship Id="rId54" Type="http://schemas.openxmlformats.org/officeDocument/2006/relationships/slide" Target="slides/slide18.xml"/><Relationship Id="rId70" Type="http://schemas.openxmlformats.org/officeDocument/2006/relationships/slide" Target="slides/slide34.xml"/><Relationship Id="rId75" Type="http://schemas.openxmlformats.org/officeDocument/2006/relationships/slide" Target="slides/slide39.xml"/><Relationship Id="rId91" Type="http://schemas.openxmlformats.org/officeDocument/2006/relationships/slide" Target="slides/slide55.xml"/><Relationship Id="rId96" Type="http://schemas.openxmlformats.org/officeDocument/2006/relationships/slide" Target="slides/slide60.xml"/><Relationship Id="rId140" Type="http://schemas.openxmlformats.org/officeDocument/2006/relationships/font" Target="fonts/font8.fntdata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3.xml"/><Relationship Id="rId114" Type="http://schemas.openxmlformats.org/officeDocument/2006/relationships/slide" Target="slides/slide78.xml"/><Relationship Id="rId119" Type="http://schemas.openxmlformats.org/officeDocument/2006/relationships/slide" Target="slides/slide83.xml"/><Relationship Id="rId44" Type="http://schemas.openxmlformats.org/officeDocument/2006/relationships/slide" Target="slides/slide8.xml"/><Relationship Id="rId60" Type="http://schemas.openxmlformats.org/officeDocument/2006/relationships/slide" Target="slides/slide24.xml"/><Relationship Id="rId65" Type="http://schemas.openxmlformats.org/officeDocument/2006/relationships/slide" Target="slides/slide29.xml"/><Relationship Id="rId81" Type="http://schemas.openxmlformats.org/officeDocument/2006/relationships/slide" Target="slides/slide45.xml"/><Relationship Id="rId86" Type="http://schemas.openxmlformats.org/officeDocument/2006/relationships/slide" Target="slides/slide50.xml"/><Relationship Id="rId130" Type="http://schemas.openxmlformats.org/officeDocument/2006/relationships/slide" Target="slides/slide94.xml"/><Relationship Id="rId135" Type="http://schemas.openxmlformats.org/officeDocument/2006/relationships/font" Target="fonts/font3.fntdata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3.xml"/><Relationship Id="rId109" Type="http://schemas.openxmlformats.org/officeDocument/2006/relationships/slide" Target="slides/slide73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4.xml"/><Relationship Id="rId55" Type="http://schemas.openxmlformats.org/officeDocument/2006/relationships/slide" Target="slides/slide19.xml"/><Relationship Id="rId76" Type="http://schemas.openxmlformats.org/officeDocument/2006/relationships/slide" Target="slides/slide40.xml"/><Relationship Id="rId97" Type="http://schemas.openxmlformats.org/officeDocument/2006/relationships/slide" Target="slides/slide61.xml"/><Relationship Id="rId104" Type="http://schemas.openxmlformats.org/officeDocument/2006/relationships/slide" Target="slides/slide68.xml"/><Relationship Id="rId120" Type="http://schemas.openxmlformats.org/officeDocument/2006/relationships/slide" Target="slides/slide84.xml"/><Relationship Id="rId125" Type="http://schemas.openxmlformats.org/officeDocument/2006/relationships/slide" Target="slides/slide89.xml"/><Relationship Id="rId141" Type="http://schemas.openxmlformats.org/officeDocument/2006/relationships/font" Target="fonts/font9.fntdata"/><Relationship Id="rId14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5.xml"/><Relationship Id="rId92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4.xml"/><Relationship Id="rId45" Type="http://schemas.openxmlformats.org/officeDocument/2006/relationships/slide" Target="slides/slide9.xml"/><Relationship Id="rId66" Type="http://schemas.openxmlformats.org/officeDocument/2006/relationships/slide" Target="slides/slide30.xml"/><Relationship Id="rId87" Type="http://schemas.openxmlformats.org/officeDocument/2006/relationships/slide" Target="slides/slide51.xml"/><Relationship Id="rId110" Type="http://schemas.openxmlformats.org/officeDocument/2006/relationships/slide" Target="slides/slide74.xml"/><Relationship Id="rId115" Type="http://schemas.openxmlformats.org/officeDocument/2006/relationships/slide" Target="slides/slide79.xml"/><Relationship Id="rId131" Type="http://schemas.openxmlformats.org/officeDocument/2006/relationships/slide" Target="slides/slide95.xml"/><Relationship Id="rId136" Type="http://schemas.openxmlformats.org/officeDocument/2006/relationships/font" Target="fonts/font4.fntdata"/><Relationship Id="rId61" Type="http://schemas.openxmlformats.org/officeDocument/2006/relationships/slide" Target="slides/slide25.xml"/><Relationship Id="rId82" Type="http://schemas.openxmlformats.org/officeDocument/2006/relationships/slide" Target="slides/slide4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20.xml"/><Relationship Id="rId77" Type="http://schemas.openxmlformats.org/officeDocument/2006/relationships/slide" Target="slides/slide41.xml"/><Relationship Id="rId100" Type="http://schemas.openxmlformats.org/officeDocument/2006/relationships/slide" Target="slides/slide64.xml"/><Relationship Id="rId105" Type="http://schemas.openxmlformats.org/officeDocument/2006/relationships/slide" Target="slides/slide69.xml"/><Relationship Id="rId126" Type="http://schemas.openxmlformats.org/officeDocument/2006/relationships/slide" Target="slides/slide90.xml"/><Relationship Id="rId14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5.xml"/><Relationship Id="rId72" Type="http://schemas.openxmlformats.org/officeDocument/2006/relationships/slide" Target="slides/slide36.xml"/><Relationship Id="rId93" Type="http://schemas.openxmlformats.org/officeDocument/2006/relationships/slide" Target="slides/slide57.xml"/><Relationship Id="rId98" Type="http://schemas.openxmlformats.org/officeDocument/2006/relationships/slide" Target="slides/slide62.xml"/><Relationship Id="rId121" Type="http://schemas.openxmlformats.org/officeDocument/2006/relationships/slide" Target="slides/slide85.xml"/><Relationship Id="rId142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0.xml"/><Relationship Id="rId67" Type="http://schemas.openxmlformats.org/officeDocument/2006/relationships/slide" Target="slides/slide31.xml"/><Relationship Id="rId116" Type="http://schemas.openxmlformats.org/officeDocument/2006/relationships/slide" Target="slides/slide80.xml"/><Relationship Id="rId137" Type="http://schemas.openxmlformats.org/officeDocument/2006/relationships/font" Target="fonts/font5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5.xml"/><Relationship Id="rId62" Type="http://schemas.openxmlformats.org/officeDocument/2006/relationships/slide" Target="slides/slide26.xml"/><Relationship Id="rId83" Type="http://schemas.openxmlformats.org/officeDocument/2006/relationships/slide" Target="slides/slide47.xml"/><Relationship Id="rId88" Type="http://schemas.openxmlformats.org/officeDocument/2006/relationships/slide" Target="slides/slide52.xml"/><Relationship Id="rId111" Type="http://schemas.openxmlformats.org/officeDocument/2006/relationships/slide" Target="slides/slide75.xml"/><Relationship Id="rId132" Type="http://schemas.openxmlformats.org/officeDocument/2006/relationships/notesMaster" Target="notesMasters/notesMaster1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" Target="slides/slide21.xml"/><Relationship Id="rId106" Type="http://schemas.openxmlformats.org/officeDocument/2006/relationships/slide" Target="slides/slide70.xml"/><Relationship Id="rId127" Type="http://schemas.openxmlformats.org/officeDocument/2006/relationships/slide" Target="slides/slide91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" Target="slides/slide16.xml"/><Relationship Id="rId73" Type="http://schemas.openxmlformats.org/officeDocument/2006/relationships/slide" Target="slides/slide37.xml"/><Relationship Id="rId78" Type="http://schemas.openxmlformats.org/officeDocument/2006/relationships/slide" Target="slides/slide42.xml"/><Relationship Id="rId94" Type="http://schemas.openxmlformats.org/officeDocument/2006/relationships/slide" Target="slides/slide58.xml"/><Relationship Id="rId99" Type="http://schemas.openxmlformats.org/officeDocument/2006/relationships/slide" Target="slides/slide63.xml"/><Relationship Id="rId101" Type="http://schemas.openxmlformats.org/officeDocument/2006/relationships/slide" Target="slides/slide65.xml"/><Relationship Id="rId122" Type="http://schemas.openxmlformats.org/officeDocument/2006/relationships/slide" Target="slides/slide86.xml"/><Relationship Id="rId143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" Target="slides/slide11.xml"/><Relationship Id="rId68" Type="http://schemas.openxmlformats.org/officeDocument/2006/relationships/slide" Target="slides/slide32.xml"/><Relationship Id="rId89" Type="http://schemas.openxmlformats.org/officeDocument/2006/relationships/slide" Target="slides/slide53.xml"/><Relationship Id="rId112" Type="http://schemas.openxmlformats.org/officeDocument/2006/relationships/slide" Target="slides/slide76.xml"/><Relationship Id="rId133" Type="http://schemas.openxmlformats.org/officeDocument/2006/relationships/font" Target="fonts/font1.fntdata"/><Relationship Id="rId16" Type="http://schemas.openxmlformats.org/officeDocument/2006/relationships/slideMaster" Target="slideMasters/slideMaster16.xml"/><Relationship Id="rId37" Type="http://schemas.openxmlformats.org/officeDocument/2006/relationships/slide" Target="slides/slide1.xml"/><Relationship Id="rId58" Type="http://schemas.openxmlformats.org/officeDocument/2006/relationships/slide" Target="slides/slide22.xml"/><Relationship Id="rId79" Type="http://schemas.openxmlformats.org/officeDocument/2006/relationships/slide" Target="slides/slide43.xml"/><Relationship Id="rId102" Type="http://schemas.openxmlformats.org/officeDocument/2006/relationships/slide" Target="slides/slide66.xml"/><Relationship Id="rId123" Type="http://schemas.openxmlformats.org/officeDocument/2006/relationships/slide" Target="slides/slide87.xml"/><Relationship Id="rId14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D58E8-2453-468C-4754-ADC1DE0E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554794-81AB-10E8-48F5-9BEDDE32D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7DE387-7A4F-79FE-72B0-5E76EF6FD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152DD6-3856-D667-996F-725732368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77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2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6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5.svg"/><Relationship Id="rId5" Type="http://schemas.openxmlformats.org/officeDocument/2006/relationships/image" Target="../media/image34.jpeg"/><Relationship Id="rId4" Type="http://schemas.openxmlformats.org/officeDocument/2006/relationships/slideMaster" Target="../slideMasters/slideMaster22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2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5.png"/></Relationships>
</file>

<file path=ppt/slideLayouts/_rels/slideLayout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5.png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8.xml"/><Relationship Id="rId4" Type="http://schemas.openxmlformats.org/officeDocument/2006/relationships/image" Target="../media/image5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8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9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0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0.xml"/><Relationship Id="rId5" Type="http://schemas.microsoft.com/office/2007/relationships/hdphoto" Target="../media/hdphoto5.wdp"/><Relationship Id="rId4" Type="http://schemas.openxmlformats.org/officeDocument/2006/relationships/image" Target="../media/image47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5.png"/></Relationships>
</file>

<file path=ppt/slideLayouts/_rels/slideLayout2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1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microsoft.com/office/2007/relationships/hdphoto" Target="../media/hdphoto4.wdp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48.png"/><Relationship Id="rId5" Type="http://schemas.microsoft.com/office/2007/relationships/hdphoto" Target="../media/hdphoto5.wdp"/><Relationship Id="rId4" Type="http://schemas.openxmlformats.org/officeDocument/2006/relationships/image" Target="../media/image47.png"/></Relationships>
</file>

<file path=ppt/slideLayouts/_rels/slideLayout28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8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50.png"/><Relationship Id="rId9" Type="http://schemas.microsoft.com/office/2007/relationships/hdphoto" Target="../media/hdphoto3.wdp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34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34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34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Relationship Id="rId5" Type="http://schemas.microsoft.com/office/2007/relationships/hdphoto" Target="../media/hdphoto7.wdp"/><Relationship Id="rId4" Type="http://schemas.openxmlformats.org/officeDocument/2006/relationships/image" Target="../media/image54.png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5.xml"/><Relationship Id="rId4" Type="http://schemas.openxmlformats.org/officeDocument/2006/relationships/image" Target="../media/image5.png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55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780079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9176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190186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46066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4115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7143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73983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45856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76121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04703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78342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74625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7508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5675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89475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3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3989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33737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5089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3960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47067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9457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850963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049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19727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315030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62968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6396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7037665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640645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4876353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2585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72021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5068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51430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3715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22446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22937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409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380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14460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9840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9904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7931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235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04947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78926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5247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1292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25149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10625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052800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6945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41772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8422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169947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673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493516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4860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4301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8365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257283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307307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67086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02203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12213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990379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7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65451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64162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58085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327744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9658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6702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9341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13628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77242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01443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4735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986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244162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11703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09861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3309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84050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684704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24884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87439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50535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4412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06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50254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0024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1931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34572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16128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83895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43328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9766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80371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54321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52828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1061067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77219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5282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28927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1195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76721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117028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041474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60367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396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79495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3046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73055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10426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34123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011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90600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02666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00276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9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149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18067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967625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71162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8787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7386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5263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5670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65691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12327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954339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45361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06949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3905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889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0613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9996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8312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7806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4296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75028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0791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25580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91202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6943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90558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7288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65176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50880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3380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73384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383592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027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1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45041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93340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8220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0476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521368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8429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54916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23624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8936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44316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5829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934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09649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097832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20950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80522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2810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174341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255821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7188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2443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21320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01720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2751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16420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5676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62885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97050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68018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7659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5169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41141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457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08776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05510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98089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79156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15440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4120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19039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6659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716997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4149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92276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99859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515482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200661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03049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45614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19128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30824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30707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407899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19506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125332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65026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7194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8818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50645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4497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88302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70081174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3096428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95157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2811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81762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95194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83316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7769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1582337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30764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64934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0863401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247220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8435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961689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854576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592610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720608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5376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95025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29459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826780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55253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029606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68694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6862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6471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4686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85734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148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777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46949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18054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500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2082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8588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3749085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120332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953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7849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90069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0732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401750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79631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129349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732418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38879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78742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77622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76704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86890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62289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697422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71906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26232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4213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07690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635315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95345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5958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254171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29231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2042140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8375124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194848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330760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39620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069419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892176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045018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076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627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012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362246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949915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97956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1432708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47420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122180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805592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369857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967963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961489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545712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119955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696407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592933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846589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800177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429207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137897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032254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004973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411755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4527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8645524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12449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89775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952410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950134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556716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40873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159450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835860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303542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366982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670991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91880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4331866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661491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30473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164490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98644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377924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625994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908460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236422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887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9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73.xml"/><Relationship Id="rId9" Type="http://schemas.openxmlformats.org/officeDocument/2006/relationships/theme" Target="../theme/theme7.xml"/><Relationship Id="rId14" Type="http://schemas.openxmlformats.org/officeDocument/2006/relationships/image" Target="../media/image1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02.xml"/><Relationship Id="rId7" Type="http://schemas.openxmlformats.org/officeDocument/2006/relationships/theme" Target="../theme/theme9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104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4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13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9.jp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3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24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25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5" Type="http://schemas.openxmlformats.org/officeDocument/2006/relationships/image" Target="../media/image26.jpe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27.jpe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28.jpe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29.jpe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30.jpeg"/><Relationship Id="rId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4" Type="http://schemas.openxmlformats.org/officeDocument/2006/relationships/image" Target="../media/image31.jpe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4" Type="http://schemas.openxmlformats.org/officeDocument/2006/relationships/image" Target="../media/image32.jpe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5" Type="http://schemas.openxmlformats.org/officeDocument/2006/relationships/theme" Target="../theme/theme22.xml"/><Relationship Id="rId4" Type="http://schemas.openxmlformats.org/officeDocument/2006/relationships/slideLayout" Target="../slideLayouts/slideLayout143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14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image" Target="../media/image41.png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25.xml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image" Target="../media/image42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18" Type="http://schemas.openxmlformats.org/officeDocument/2006/relationships/slideLayout" Target="../slideLayouts/slideLayout187.xml"/><Relationship Id="rId26" Type="http://schemas.openxmlformats.org/officeDocument/2006/relationships/image" Target="../media/image41.png"/><Relationship Id="rId3" Type="http://schemas.openxmlformats.org/officeDocument/2006/relationships/slideLayout" Target="../slideLayouts/slideLayout172.xml"/><Relationship Id="rId21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slideLayout" Target="../slideLayouts/slideLayout186.xml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171.xml"/><Relationship Id="rId16" Type="http://schemas.openxmlformats.org/officeDocument/2006/relationships/slideLayout" Target="../slideLayouts/slideLayout185.xml"/><Relationship Id="rId20" Type="http://schemas.openxmlformats.org/officeDocument/2006/relationships/slideLayout" Target="../slideLayouts/slideLayout189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23" Type="http://schemas.openxmlformats.org/officeDocument/2006/relationships/theme" Target="../theme/theme26.xml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179.xml"/><Relationship Id="rId19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Relationship Id="rId22" Type="http://schemas.openxmlformats.org/officeDocument/2006/relationships/slideLayout" Target="../slideLayouts/slideLayout191.xml"/><Relationship Id="rId27" Type="http://schemas.openxmlformats.org/officeDocument/2006/relationships/image" Target="../media/image42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96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195.xml"/><Relationship Id="rId9" Type="http://schemas.openxmlformats.org/officeDocument/2006/relationships/theme" Target="../theme/theme27.xml"/><Relationship Id="rId14" Type="http://schemas.openxmlformats.org/officeDocument/2006/relationships/image" Target="../media/image14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theme" Target="../theme/theme28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26" Type="http://schemas.openxmlformats.org/officeDocument/2006/relationships/image" Target="../media/image41.png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theme" Target="../theme/theme29.xml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Relationship Id="rId27" Type="http://schemas.openxmlformats.org/officeDocument/2006/relationships/image" Target="../media/image42.pn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245.xml"/><Relationship Id="rId16" Type="http://schemas.openxmlformats.org/officeDocument/2006/relationships/theme" Target="../theme/theme30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Relationship Id="rId14" Type="http://schemas.openxmlformats.org/officeDocument/2006/relationships/slideLayout" Target="../slideLayouts/slideLayout257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18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20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68.xml"/><Relationship Id="rId19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Relationship Id="rId22" Type="http://schemas.openxmlformats.org/officeDocument/2006/relationships/slideLayout" Target="../slideLayouts/slideLayout280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282.xml"/><Relationship Id="rId16" Type="http://schemas.openxmlformats.org/officeDocument/2006/relationships/theme" Target="../theme/theme3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297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slideLayout" Target="../slideLayouts/slideLayout319.xml"/><Relationship Id="rId18" Type="http://schemas.openxmlformats.org/officeDocument/2006/relationships/image" Target="../media/image51.jpg"/><Relationship Id="rId3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17" Type="http://schemas.openxmlformats.org/officeDocument/2006/relationships/theme" Target="../theme/theme34.xml"/><Relationship Id="rId2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slideLayout" Target="../slideLayouts/slideLayout320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slideLayout" Target="../slideLayouts/slideLayout335.xml"/><Relationship Id="rId18" Type="http://schemas.openxmlformats.org/officeDocument/2006/relationships/slideLayout" Target="../slideLayouts/slideLayout340.xml"/><Relationship Id="rId3" Type="http://schemas.openxmlformats.org/officeDocument/2006/relationships/slideLayout" Target="../slideLayouts/slideLayout325.xml"/><Relationship Id="rId21" Type="http://schemas.openxmlformats.org/officeDocument/2006/relationships/slideLayout" Target="../slideLayouts/slideLayout343.xml"/><Relationship Id="rId7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4.xml"/><Relationship Id="rId17" Type="http://schemas.openxmlformats.org/officeDocument/2006/relationships/slideLayout" Target="../slideLayouts/slideLayout339.xml"/><Relationship Id="rId2" Type="http://schemas.openxmlformats.org/officeDocument/2006/relationships/slideLayout" Target="../slideLayouts/slideLayout324.xml"/><Relationship Id="rId16" Type="http://schemas.openxmlformats.org/officeDocument/2006/relationships/slideLayout" Target="../slideLayouts/slideLayout338.xml"/><Relationship Id="rId20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327.xml"/><Relationship Id="rId15" Type="http://schemas.openxmlformats.org/officeDocument/2006/relationships/slideLayout" Target="../slideLayouts/slideLayout337.xml"/><Relationship Id="rId23" Type="http://schemas.openxmlformats.org/officeDocument/2006/relationships/theme" Target="../theme/theme35.xml"/><Relationship Id="rId10" Type="http://schemas.openxmlformats.org/officeDocument/2006/relationships/slideLayout" Target="../slideLayouts/slideLayout332.xml"/><Relationship Id="rId19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Relationship Id="rId14" Type="http://schemas.openxmlformats.org/officeDocument/2006/relationships/slideLayout" Target="../slideLayouts/slideLayout336.xml"/><Relationship Id="rId22" Type="http://schemas.openxmlformats.org/officeDocument/2006/relationships/slideLayout" Target="../slideLayouts/slideLayout344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slideLayout" Target="../slideLayouts/slideLayout357.xml"/><Relationship Id="rId18" Type="http://schemas.openxmlformats.org/officeDocument/2006/relationships/slideLayout" Target="../slideLayouts/slideLayout362.xml"/><Relationship Id="rId3" Type="http://schemas.openxmlformats.org/officeDocument/2006/relationships/slideLayout" Target="../slideLayouts/slideLayout347.xml"/><Relationship Id="rId21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56.xml"/><Relationship Id="rId17" Type="http://schemas.openxmlformats.org/officeDocument/2006/relationships/slideLayout" Target="../slideLayouts/slideLayout361.xml"/><Relationship Id="rId2" Type="http://schemas.openxmlformats.org/officeDocument/2006/relationships/slideLayout" Target="../slideLayouts/slideLayout346.xml"/><Relationship Id="rId16" Type="http://schemas.openxmlformats.org/officeDocument/2006/relationships/slideLayout" Target="../slideLayouts/slideLayout360.xml"/><Relationship Id="rId20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349.xml"/><Relationship Id="rId15" Type="http://schemas.openxmlformats.org/officeDocument/2006/relationships/slideLayout" Target="../slideLayouts/slideLayout359.xml"/><Relationship Id="rId23" Type="http://schemas.openxmlformats.org/officeDocument/2006/relationships/theme" Target="../theme/theme36.xml"/><Relationship Id="rId10" Type="http://schemas.openxmlformats.org/officeDocument/2006/relationships/slideLayout" Target="../slideLayouts/slideLayout354.xml"/><Relationship Id="rId19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Relationship Id="rId14" Type="http://schemas.openxmlformats.org/officeDocument/2006/relationships/slideLayout" Target="../slideLayouts/slideLayout358.xml"/><Relationship Id="rId22" Type="http://schemas.openxmlformats.org/officeDocument/2006/relationships/slideLayout" Target="../slideLayouts/slideLayout3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37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98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833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05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19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10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4052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90062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89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40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42982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374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  <p:sldLayoutId id="2147483835" r:id="rId17"/>
    <p:sldLayoutId id="2147483836" r:id="rId18"/>
    <p:sldLayoutId id="2147483837" r:id="rId19"/>
    <p:sldLayoutId id="2147483838" r:id="rId20"/>
    <p:sldLayoutId id="2147483839" r:id="rId21"/>
    <p:sldLayoutId id="21474838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06400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2"/>
            <a:ext cx="1260000" cy="28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22752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11148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40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31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  <p:sldLayoutId id="21474838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622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  <p:sldLayoutId id="2147483905" r:id="rId18"/>
    <p:sldLayoutId id="2147483906" r:id="rId19"/>
    <p:sldLayoutId id="2147483907" r:id="rId20"/>
    <p:sldLayoutId id="2147483908" r:id="rId21"/>
    <p:sldLayoutId id="21474839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34188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0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5" r:id="rId16"/>
    <p:sldLayoutId id="2147483936" r:id="rId17"/>
    <p:sldLayoutId id="2147483937" r:id="rId18"/>
    <p:sldLayoutId id="2147483938" r:id="rId19"/>
    <p:sldLayoutId id="2147483939" r:id="rId20"/>
    <p:sldLayoutId id="2147483940" r:id="rId21"/>
    <p:sldLayoutId id="214748394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73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37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5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41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51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5BA7765-59FB-4B37-8C0B-80F63ABE66E1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9CFDC158-050F-47B0-93B5-438A944051F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461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22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  <p:sldLayoutId id="2147484096" r:id="rId12"/>
    <p:sldLayoutId id="2147484097" r:id="rId13"/>
    <p:sldLayoutId id="2147484098" r:id="rId14"/>
    <p:sldLayoutId id="2147484099" r:id="rId15"/>
    <p:sldLayoutId id="214748410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17987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  <p:sldLayoutId id="2147484114" r:id="rId12"/>
    <p:sldLayoutId id="2147484115" r:id="rId13"/>
    <p:sldLayoutId id="2147484116" r:id="rId14"/>
    <p:sldLayoutId id="2147484117" r:id="rId15"/>
    <p:sldLayoutId id="2147484118" r:id="rId16"/>
    <p:sldLayoutId id="2147484119" r:id="rId17"/>
    <p:sldLayoutId id="2147484120" r:id="rId18"/>
    <p:sldLayoutId id="2147484121" r:id="rId19"/>
    <p:sldLayoutId id="2147484122" r:id="rId20"/>
    <p:sldLayoutId id="2147484123" r:id="rId21"/>
    <p:sldLayoutId id="214748414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42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  <p:sldLayoutId id="21474841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0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5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6.png"/><Relationship Id="rId7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6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6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7.png"/><Relationship Id="rId4" Type="http://schemas.openxmlformats.org/officeDocument/2006/relationships/image" Target="../media/image66.png"/><Relationship Id="rId9" Type="http://schemas.openxmlformats.org/officeDocument/2006/relationships/image" Target="../media/image6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2.png"/><Relationship Id="rId7" Type="http://schemas.openxmlformats.org/officeDocument/2006/relationships/image" Target="../media/image82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81.png"/><Relationship Id="rId11" Type="http://schemas.openxmlformats.org/officeDocument/2006/relationships/image" Target="../media/image68.png"/><Relationship Id="rId5" Type="http://schemas.openxmlformats.org/officeDocument/2006/relationships/image" Target="../media/image80.png"/><Relationship Id="rId10" Type="http://schemas.openxmlformats.org/officeDocument/2006/relationships/image" Target="../media/image67.png"/><Relationship Id="rId4" Type="http://schemas.openxmlformats.org/officeDocument/2006/relationships/image" Target="../media/image79.png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72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8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8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8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84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7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89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89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68.png"/><Relationship Id="rId7" Type="http://schemas.openxmlformats.org/officeDocument/2006/relationships/image" Target="../media/image9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68.png"/><Relationship Id="rId7" Type="http://schemas.openxmlformats.org/officeDocument/2006/relationships/image" Target="../media/image9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10" Type="http://schemas.openxmlformats.org/officeDocument/2006/relationships/image" Target="../media/image99.png"/><Relationship Id="rId4" Type="http://schemas.openxmlformats.org/officeDocument/2006/relationships/image" Target="../media/image69.png"/><Relationship Id="rId9" Type="http://schemas.openxmlformats.org/officeDocument/2006/relationships/image" Target="../media/image9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10" Type="http://schemas.openxmlformats.org/officeDocument/2006/relationships/image" Target="../media/image103.png"/><Relationship Id="rId4" Type="http://schemas.openxmlformats.org/officeDocument/2006/relationships/image" Target="../media/image67.png"/><Relationship Id="rId9" Type="http://schemas.openxmlformats.org/officeDocument/2006/relationships/image" Target="../media/image10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10" Type="http://schemas.openxmlformats.org/officeDocument/2006/relationships/image" Target="../media/image106.png"/><Relationship Id="rId4" Type="http://schemas.openxmlformats.org/officeDocument/2006/relationships/image" Target="../media/image67.png"/><Relationship Id="rId9" Type="http://schemas.openxmlformats.org/officeDocument/2006/relationships/image" Target="../media/image10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40.png"/><Relationship Id="rId7" Type="http://schemas.openxmlformats.org/officeDocument/2006/relationships/image" Target="../media/image10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0.png"/><Relationship Id="rId7" Type="http://schemas.openxmlformats.org/officeDocument/2006/relationships/image" Target="../media/image10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7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1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40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11" Type="http://schemas.openxmlformats.org/officeDocument/2006/relationships/image" Target="../media/image115.png"/><Relationship Id="rId5" Type="http://schemas.openxmlformats.org/officeDocument/2006/relationships/image" Target="../media/image68.png"/><Relationship Id="rId10" Type="http://schemas.openxmlformats.org/officeDocument/2006/relationships/image" Target="../media/image114.png"/><Relationship Id="rId4" Type="http://schemas.openxmlformats.org/officeDocument/2006/relationships/image" Target="../media/image67.png"/><Relationship Id="rId9" Type="http://schemas.openxmlformats.org/officeDocument/2006/relationships/image" Target="../media/image11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40.png"/><Relationship Id="rId7" Type="http://schemas.openxmlformats.org/officeDocument/2006/relationships/image" Target="../media/image112.png"/><Relationship Id="rId12" Type="http://schemas.openxmlformats.org/officeDocument/2006/relationships/image" Target="../media/image11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11" Type="http://schemas.openxmlformats.org/officeDocument/2006/relationships/image" Target="../media/image116.png"/><Relationship Id="rId5" Type="http://schemas.openxmlformats.org/officeDocument/2006/relationships/image" Target="../media/image68.png"/><Relationship Id="rId10" Type="http://schemas.openxmlformats.org/officeDocument/2006/relationships/image" Target="../media/image115.png"/><Relationship Id="rId4" Type="http://schemas.openxmlformats.org/officeDocument/2006/relationships/image" Target="../media/image67.png"/><Relationship Id="rId9" Type="http://schemas.openxmlformats.org/officeDocument/2006/relationships/image" Target="../media/image114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7.png"/><Relationship Id="rId3" Type="http://schemas.openxmlformats.org/officeDocument/2006/relationships/image" Target="../media/image40.png"/><Relationship Id="rId7" Type="http://schemas.openxmlformats.org/officeDocument/2006/relationships/image" Target="../media/image112.png"/><Relationship Id="rId12" Type="http://schemas.openxmlformats.org/officeDocument/2006/relationships/image" Target="../media/image11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11" Type="http://schemas.openxmlformats.org/officeDocument/2006/relationships/image" Target="../media/image116.png"/><Relationship Id="rId5" Type="http://schemas.openxmlformats.org/officeDocument/2006/relationships/image" Target="../media/image68.png"/><Relationship Id="rId10" Type="http://schemas.openxmlformats.org/officeDocument/2006/relationships/image" Target="../media/image115.png"/><Relationship Id="rId4" Type="http://schemas.openxmlformats.org/officeDocument/2006/relationships/image" Target="../media/image67.png"/><Relationship Id="rId9" Type="http://schemas.openxmlformats.org/officeDocument/2006/relationships/image" Target="../media/image11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1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40.png"/><Relationship Id="rId7" Type="http://schemas.openxmlformats.org/officeDocument/2006/relationships/image" Target="../media/image11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40.png"/><Relationship Id="rId7" Type="http://schemas.openxmlformats.org/officeDocument/2006/relationships/image" Target="../media/image11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40.png"/><Relationship Id="rId7" Type="http://schemas.openxmlformats.org/officeDocument/2006/relationships/image" Target="../media/image11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40.png"/><Relationship Id="rId7" Type="http://schemas.openxmlformats.org/officeDocument/2006/relationships/image" Target="../media/image11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40.png"/><Relationship Id="rId7" Type="http://schemas.openxmlformats.org/officeDocument/2006/relationships/image" Target="../media/image11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40.png"/><Relationship Id="rId7" Type="http://schemas.openxmlformats.org/officeDocument/2006/relationships/image" Target="../media/image11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9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6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12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1.png"/><Relationship Id="rId4" Type="http://schemas.openxmlformats.org/officeDocument/2006/relationships/image" Target="../media/image61.gif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0F30C4B-6ECC-38CD-F8CB-C85E0BB7EA1F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29B8F45-0D7D-966A-C879-D5BC9E170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C143B1A1-8D0C-2B6E-20ED-E9C0EB799B1C}"/>
                </a:ext>
              </a:extLst>
            </p:cNvPr>
            <p:cNvSpPr/>
            <p:nvPr/>
          </p:nvSpPr>
          <p:spPr>
            <a:xfrm>
              <a:off x="3429000" y="5157438"/>
              <a:ext cx="1037063" cy="529684"/>
            </a:xfrm>
            <a:prstGeom prst="roundRect">
              <a:avLst>
                <a:gd name="adj" fmla="val 36667"/>
              </a:avLst>
            </a:prstGeom>
            <a:solidFill>
              <a:srgbClr val="FBB3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الثالث</a:t>
              </a:r>
              <a:endParaRPr lang="fr-FR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377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استثمار الاستراتيجية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الصرف والتحويل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وَسائِلُ ٱلتَّواصُلِ- استثمار استراتيجية الفهم : استراتيجية تحديد السبب و النتيجة.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الصرف و التحويل: الفعل الصحيح و المعتل.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الفهم لاستنتاج معلومات ضمنية؛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1036557"/>
            <a:chOff x="1331545" y="2851205"/>
            <a:chExt cx="6696000" cy="103655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2933655"/>
              <a:ext cx="478715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تمييز 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الفعل الصحيح و الفعل المعتل و توظيفهما في الإنتاجين الشفهي و الكتابي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04D218F-9E56-9E30-5C84-10D1F53A9CAC}"/>
              </a:ext>
            </a:extLst>
          </p:cNvPr>
          <p:cNvSpPr txBox="1"/>
          <p:nvPr/>
        </p:nvSpPr>
        <p:spPr>
          <a:xfrm>
            <a:off x="477982" y="829250"/>
            <a:ext cx="7075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C0C317E2-8043-17F0-4939-0A1ACF745A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0;p9">
            <a:extLst>
              <a:ext uri="{FF2B5EF4-FFF2-40B4-BE49-F238E27FC236}">
                <a16:creationId xmlns:a16="http://schemas.microsoft.com/office/drawing/2014/main" id="{D0905DE6-7F8F-8F35-11B1-458E59A34BB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1;p9">
            <a:extLst>
              <a:ext uri="{FF2B5EF4-FFF2-40B4-BE49-F238E27FC236}">
                <a16:creationId xmlns:a16="http://schemas.microsoft.com/office/drawing/2014/main" id="{472DDBF1-D63B-DE15-1820-5DC67E93077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8B75D447-CA2E-9686-2136-095814D895C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CF0F4BB8-336D-D15F-086B-2BC89B042AE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CA9FBE38-8B83-8E4C-FAFF-D6955589CB3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A7629104-BEB4-3696-7E58-AB20E28F515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0AB5BF9E-3278-FAF7-8CE6-F2F4AB57FAB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EC648C74-A1B3-32AE-248F-81E345A3ADA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F8880A77-4D80-E110-0C55-5D81FCB8D79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607CA0-B728-A76D-DBE5-26CA2FBFB6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54236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C63BC738-7135-6093-E791-132D88B651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C533BB1B-627C-2663-82A9-12835E7EF2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690B485B-FC24-8E09-6BDB-14C28E46613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2;p9">
            <a:extLst>
              <a:ext uri="{FF2B5EF4-FFF2-40B4-BE49-F238E27FC236}">
                <a16:creationId xmlns:a16="http://schemas.microsoft.com/office/drawing/2014/main" id="{F0757B4B-5659-A31E-D8A7-7118DF596D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9A88A362-6A9A-C9EE-E508-8DF7D0BBD3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E18F20E8-5AC7-DD77-9104-FD8E203FFD7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3820A1B1-FE64-1D48-544F-145909E4B1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14131685-36E4-2D7C-113D-53F7140DC0B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3C868839-3EA5-8DF0-2F77-88B907A780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06247E8-64A9-DD46-CD14-BD85A017CB0C}"/>
              </a:ext>
            </a:extLst>
          </p:cNvPr>
          <p:cNvSpPr txBox="1">
            <a:spLocks/>
          </p:cNvSpPr>
          <p:nvPr/>
        </p:nvSpPr>
        <p:spPr>
          <a:xfrm>
            <a:off x="1954944" y="5546535"/>
            <a:ext cx="603585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بِقَواعِدِ ميثاقِ ٱلْقِسْمِ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331DD3-A7AE-1B78-0023-D2BA29F5EF19}"/>
              </a:ext>
            </a:extLst>
          </p:cNvPr>
          <p:cNvGrpSpPr/>
          <p:nvPr/>
        </p:nvGrpSpPr>
        <p:grpSpPr>
          <a:xfrm>
            <a:off x="482866" y="1701043"/>
            <a:ext cx="7342712" cy="883451"/>
            <a:chOff x="469717" y="1932691"/>
            <a:chExt cx="7342712" cy="883451"/>
          </a:xfrm>
        </p:grpSpPr>
        <p:sp>
          <p:nvSpPr>
            <p:cNvPr id="9" name="Google Shape;1333;p8">
              <a:extLst>
                <a:ext uri="{FF2B5EF4-FFF2-40B4-BE49-F238E27FC236}">
                  <a16:creationId xmlns:a16="http://schemas.microsoft.com/office/drawing/2014/main" id="{550845E1-3854-8490-6A39-4FB6F096F14E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F3243C-61A8-2559-241D-744CC9E93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76AB085-3D8D-F520-0AA9-C4F787B7D817}"/>
              </a:ext>
            </a:extLst>
          </p:cNvPr>
          <p:cNvGrpSpPr/>
          <p:nvPr/>
        </p:nvGrpSpPr>
        <p:grpSpPr>
          <a:xfrm>
            <a:off x="269225" y="2584494"/>
            <a:ext cx="8179830" cy="1299635"/>
            <a:chOff x="545748" y="2618879"/>
            <a:chExt cx="8179830" cy="129963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62575F7-75D4-9E9C-4D7A-A77D87F78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chemeClr val="bg1">
                  <a:lumMod val="65000"/>
                </a:scheme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3" name="Google Shape;1333;p8">
              <a:extLst>
                <a:ext uri="{FF2B5EF4-FFF2-40B4-BE49-F238E27FC236}">
                  <a16:creationId xmlns:a16="http://schemas.microsoft.com/office/drawing/2014/main" id="{39073C33-16AA-19EE-75F2-7718BAB355F4}"/>
                </a:ext>
              </a:extLst>
            </p:cNvPr>
            <p:cNvSpPr txBox="1"/>
            <p:nvPr/>
          </p:nvSpPr>
          <p:spPr>
            <a:xfrm>
              <a:off x="545748" y="2841336"/>
              <a:ext cx="7152504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2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9281DEC3-9621-26DB-E465-44ED619A56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471" y="3688804"/>
            <a:ext cx="2053057" cy="2053057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B735-0A23-EE0A-7222-BC97BE834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94685CE-61E2-8935-E9E4-FF29DBD68E0B}"/>
              </a:ext>
            </a:extLst>
          </p:cNvPr>
          <p:cNvSpPr txBox="1"/>
          <p:nvPr/>
        </p:nvSpPr>
        <p:spPr>
          <a:xfrm>
            <a:off x="-224700" y="816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46D6FE6-BF2B-36AA-B1B5-8FD15D9FDFA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4937D413-362C-5F6E-BB09-6FB8846149C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7F7C457A-99FA-F697-4D2B-AB8ECBBB2B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85F6D4D8-57B7-6D6B-FBF2-1CEAFF5DF3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6228A1EE-9378-662B-AE2D-9CBE6567A63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BDF19050-AD94-629B-514D-EF117F7DE8A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3C499499-C19A-9A87-F0C2-0095D8BEEC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F556E7E5-2F63-44E2-24F3-80922153342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B164602D-D8F1-D942-8C54-CCF28608B29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3E6ACCF4-72E3-D138-CF6D-9F030769C0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8FF21B6-4CC6-D5BC-9C85-72C2F51E859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A1301A0-2F3E-DDD2-6B1E-E3F099109C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9648" y="738187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47377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86459D-4AC2-A541-952F-E8AAA664B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973" y="2077463"/>
            <a:ext cx="2896783" cy="4177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DD01FD-201A-DB3E-4EA0-274125EE6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811" y="1680130"/>
            <a:ext cx="2896783" cy="4210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D35001-EE98-0D2F-EFEC-E4ED295B84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5076" y="2255413"/>
            <a:ext cx="2877633" cy="42209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B6A9489-46AE-D770-EED0-226BABF751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8337" y="1750213"/>
            <a:ext cx="3126122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29A855E-7CDD-4C64-82C9-57E0617DAF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1872217"/>
            <a:ext cx="3141524" cy="4587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68848BC-3F05-9CDF-002C-713CECCF4F5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7A9E792E-DFA7-F6D6-E3CD-A4E647A94B0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E32A673F-7C70-5A26-2B17-58545C6D5A06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C04AEDF1-96C3-D1C7-E722-6A3B7AA369F2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8F60DDA1-3853-F1A6-7263-DA9E625C1C0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CEE2D946-0ADE-3968-6EC1-82D87471B39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93F3549F-1EB7-D29E-6355-EC685D0AF5F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55572180-7BAD-EC2B-3973-A2644732518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50CC5187-BC0A-D602-85D0-E5AB92B15D6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685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758656A-FDCB-F7D3-4C55-0E67B68F78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9CDCB44A-79E5-1823-6228-D5C925E51B8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7E3D8C93-DB1A-B2B8-8D19-EDCE3CBAA90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805AAD22-A9E4-AB62-B683-19A51DEEE66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03;p9">
            <a:extLst>
              <a:ext uri="{FF2B5EF4-FFF2-40B4-BE49-F238E27FC236}">
                <a16:creationId xmlns:a16="http://schemas.microsoft.com/office/drawing/2014/main" id="{B8587D78-94C3-E053-506E-39505233315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F5AC8F36-776B-D88C-8434-F4B28FFB1B6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8" name="Google Shape;1305;p9">
            <a:extLst>
              <a:ext uri="{FF2B5EF4-FFF2-40B4-BE49-F238E27FC236}">
                <a16:creationId xmlns:a16="http://schemas.microsoft.com/office/drawing/2014/main" id="{7AC5E9BE-9124-D0BD-77CC-DF013A77ECC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306;p9">
            <a:extLst>
              <a:ext uri="{FF2B5EF4-FFF2-40B4-BE49-F238E27FC236}">
                <a16:creationId xmlns:a16="http://schemas.microsoft.com/office/drawing/2014/main" id="{F3B54953-DD26-066C-31EF-A31AB729846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0" name="Google Shape;1307;p9">
            <a:extLst>
              <a:ext uri="{FF2B5EF4-FFF2-40B4-BE49-F238E27FC236}">
                <a16:creationId xmlns:a16="http://schemas.microsoft.com/office/drawing/2014/main" id="{531C4F3C-41D3-6CA1-C102-60B4928A9A7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طَلَبَ ٱلْوَلَدُ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أَنْ تَحْمِلَهُ إِلى مَدينَةِ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ٱلْبُنْدُقِيَّةِ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سَمِعَ عَنْ أُسْطورَتِها وَمَنازِلِها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ٱلنّائِمَةِ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فَوْقَ ٱلْماءِ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أَهْلَهُ يَنْتَظِرونَهُ هُناكَ.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ٱلسِّباحَةَ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يَرْكَبَ ٱلْقَوارِبَ.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6589EA1F-5A9D-2FA6-CBD7-3A905A205AB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D0920D00-D8F1-FEB1-A890-38373948787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993896A4-E7A3-98A8-4542-AC26DECDAB5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874E7855-3662-0402-EE96-043C5937E2C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BE8C958-3E50-2141-D40D-99E02EB26A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01529C78-4268-1409-FA62-4C3843AC8B8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02760DBB-09A4-80C8-B67A-ABC66868DFE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C6C0A080-9C8E-CAF6-378E-D22F58A1C6B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1CC9B718-8D6C-4880-5657-0DF15236F20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E1653503-F373-8F91-2BC2-7510A532D6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E76DDE0E-C991-6E2A-A6AD-03DFA6078D7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988ACEA7-CF49-17F5-F6B4-B19606F086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5C99C5B1-C654-7064-B626-5D652FF4F50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D60BEE6-6059-6AAF-1C4D-6FC3DB819E9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B942AEC0-BC98-6B0E-6844-836F220B0E4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3A5CF33A-705F-2597-D726-BFE07939D8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3704E024-CBC5-ECCE-CD27-815E00089B8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0DE11901-EB51-4EC4-6FFC-4B1C05C0FD8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E4D49BB-5A5D-6961-1BB4-3A33660357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1469962"/>
            <a:ext cx="7252011" cy="499364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10F444C-D418-07AE-78AF-E01F69C7637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1DCDE5EA-BF5F-131E-E47C-1696F6CA8E6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454264DB-674E-9E02-A4AA-8A4E02E76E6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D8786BC0-0C90-4A38-6A58-CC47D07CD4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03;p9">
            <a:extLst>
              <a:ext uri="{FF2B5EF4-FFF2-40B4-BE49-F238E27FC236}">
                <a16:creationId xmlns:a16="http://schemas.microsoft.com/office/drawing/2014/main" id="{CCCE66B4-6C78-4F96-CC23-7875EC5CBF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C56C5F35-CC37-117B-9A7C-A6019353941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8" name="Google Shape;1305;p9">
            <a:extLst>
              <a:ext uri="{FF2B5EF4-FFF2-40B4-BE49-F238E27FC236}">
                <a16:creationId xmlns:a16="http://schemas.microsoft.com/office/drawing/2014/main" id="{74090DE7-1FB0-3086-D4E2-27D0088AC5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306;p9">
            <a:extLst>
              <a:ext uri="{FF2B5EF4-FFF2-40B4-BE49-F238E27FC236}">
                <a16:creationId xmlns:a16="http://schemas.microsoft.com/office/drawing/2014/main" id="{30F09B7C-18F0-C66E-83B5-00A01924B1E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0" name="Google Shape;1307;p9">
            <a:extLst>
              <a:ext uri="{FF2B5EF4-FFF2-40B4-BE49-F238E27FC236}">
                <a16:creationId xmlns:a16="http://schemas.microsoft.com/office/drawing/2014/main" id="{5D86BC94-BAAB-512E-5F8C-D7DB2165C8F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BF82772A-6BE6-FB8A-34E9-2AF7562A4A33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طَلَبَ ٱلْوَلَدُ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أَنْ تَحْمِلَهُ إِلى مَدينَةِ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ٱلْبُنْدُقِيَّةِ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073D29-8807-EEE9-994D-0DBECC5A5B66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288A3B-6608-7645-7938-FDE2C8C15AEF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سَمِعَ عَنْ أُسْطورَتِها وَمَنازِلِها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ٱلنّائِمَةِ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فَوْقَ ٱلْماءِ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75F9FDB-2B4A-4ECE-0123-55B117FFEFA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17B7B28-2A94-F27C-5D09-7C89400120BD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704BA58-121B-DAC0-B010-B81D589F8AD4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أَهْلَهُ يَنْتَظِرونَهُ هُناكَ.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BECDB08-0329-88E6-BCC5-2ED1C0827FD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312FC3-0F2E-A109-35C6-E8D549B5C325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E9BC824-42C1-70FA-7196-BAD3AB00039E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ٱلسِّباحَةَ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DABCBAE-2789-9DCD-A704-EABED034CCE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D5B9FFC-0659-F377-D6CF-C19BD392BE0B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3B632FC-AC99-DEEA-2200-AC944BE68AD0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يَرْكَبَ ٱلْقَوارِبَ.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204335A-12D9-3064-8189-9C11A9AF9C8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9034" y="4598672"/>
            <a:ext cx="498436" cy="498436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F574F4D0-ED42-B89A-3EE3-1D68DE3292D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8E69896C-01F5-4E9D-B9E5-EE8158BD6D7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0B63CF25-598A-D7D5-95FE-9FE2A1688DA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60F4478D-9258-0DAA-48E7-DB2887AE313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886AB352-8AC7-8A2E-95E5-A29515551D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0D8122B4-1D9C-DECB-F7FD-C570405347C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4ED327AB-DE02-6DEF-C731-44DDE06E975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B3123B50-8C4C-7B55-3FAC-37DE69FDE0A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BE010962-C8FD-CFD0-F9F4-9D370589A3F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508;p66">
            <a:extLst>
              <a:ext uri="{FF2B5EF4-FFF2-40B4-BE49-F238E27FC236}">
                <a16:creationId xmlns:a16="http://schemas.microsoft.com/office/drawing/2014/main" id="{C6815DE9-300F-028E-A346-C2B74C19C59F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طَلَبَ ٱلْوَلَدُ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أَنْ تَحْمِلَهُ إِلى مَدينَةِ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ٱلْبُنْدُقِيَّةِ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736463-7502-8395-04AE-18C546ADFC10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EAA7B2F-59EE-C2E2-E686-DA1F05445FC7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سَمِعَ عَنْ أُسْطورَتِها وَمَنازِلِها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ٱلنّائِمَةِ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فَوْقَ ٱلْماءِ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A167FAC-D5C1-2BEF-D4B3-978EE161921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B28B2C8-8A2E-F5C7-9649-C31BB61ABFA3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F572C5D-5698-3C79-80CC-AF2D863349E3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أَهْلَهُ يَنْتَظِرونَهُ هُناكَ.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C099B23-E1FB-03F0-F7A0-E2328EB99A9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3534E59-1D02-D953-1E77-8FCEEF0276E6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83C8988-8954-C557-43CE-490E06B04561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يَتَعَلَّمَ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ٱلسِّباحَةَ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9EB9340A-8643-9861-60D4-8A45CBF0604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6B32DB7-A1AC-3F82-B96D-42296523DCB7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8691BBA-5837-8079-A07A-F8E9511A407F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يَرْكَبَ ٱلْقَوارِبَ.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30B35E9-EE22-DD84-94D7-7B050D1A6B0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ٱلنَّتيجَةُ ٱلَّتي تَرَتَّبَتْ عَلى رُؤْيَةِ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ٱلْأَلْوانِ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تَتَراقَصُ عَلى سَطْحِ ٱلْمِياهِ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ٱلْمُضيئَةِ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524107" y="4664679"/>
            <a:ext cx="8326752" cy="779458"/>
            <a:chOff x="-687862" y="2740490"/>
            <a:chExt cx="8326752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-687862" y="2753032"/>
              <a:ext cx="78949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طَلَبَ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ٱلزَّرْزورِ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أَنْ يَغْنيَ لَهُ.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524103" y="3792317"/>
            <a:ext cx="8326756" cy="779458"/>
            <a:chOff x="-687866" y="2740490"/>
            <a:chExt cx="8326756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-687866" y="2753032"/>
              <a:ext cx="78949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أَنْ يَرْسُمَ لَوْحَةً فَنِّيَّةً.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524103" y="2919955"/>
            <a:ext cx="8316420" cy="779458"/>
            <a:chOff x="131357" y="2740490"/>
            <a:chExt cx="7507533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31357" y="2753032"/>
              <a:ext cx="707569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خافَ ٱلْوَلَدُ وَطَلَبَ ٱلْعَوْدَةَ.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524107" y="5562125"/>
            <a:ext cx="8326752" cy="779458"/>
            <a:chOff x="-687862" y="2740490"/>
            <a:chExt cx="8326752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-687862" y="2753032"/>
              <a:ext cx="78949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أَحَسَّ ٱلْوَلَدُ أَنَّها كَأَنَّها مُقَطَّعٌ مِنْ موسيقى مُدْهِشَةٍ فَمَدَّ يَدَهُ لِيَلْمَسَ ٱلْماءَ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767ADF0F-14EA-D1FF-3CAE-E071ED4E70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67081DCE-079F-5B71-44AC-9C667DB63B5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86C3B01E-1055-90CA-B1C2-8AD82A961DD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09E2DCFD-42E8-4A20-6F2F-5887D970CBE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03;p9">
            <a:extLst>
              <a:ext uri="{FF2B5EF4-FFF2-40B4-BE49-F238E27FC236}">
                <a16:creationId xmlns:a16="http://schemas.microsoft.com/office/drawing/2014/main" id="{6E77D78C-BD3D-4710-6A14-A2E3F37A422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80269419-DC01-7868-5691-A041E2D7DDD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8" name="Google Shape;1305;p9">
            <a:extLst>
              <a:ext uri="{FF2B5EF4-FFF2-40B4-BE49-F238E27FC236}">
                <a16:creationId xmlns:a16="http://schemas.microsoft.com/office/drawing/2014/main" id="{10D1FADB-B358-42C9-7219-6101A8641DE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306;p9">
            <a:extLst>
              <a:ext uri="{FF2B5EF4-FFF2-40B4-BE49-F238E27FC236}">
                <a16:creationId xmlns:a16="http://schemas.microsoft.com/office/drawing/2014/main" id="{28FDF9C6-DC81-1748-9587-755E891E96E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0" name="Google Shape;1307;p9">
            <a:extLst>
              <a:ext uri="{FF2B5EF4-FFF2-40B4-BE49-F238E27FC236}">
                <a16:creationId xmlns:a16="http://schemas.microsoft.com/office/drawing/2014/main" id="{F578BD0F-BE07-12A5-4D6B-21FA2E039A0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87A6738-93F0-0D5F-9D6C-A5480607622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8E993077-0CFF-BBF4-26BB-975A0196925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B45E2419-2EAA-E112-D831-B0F9C7C7C23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A9FF2462-5F9E-DBFC-DD68-BD7502CF065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6AC752A6-B352-B063-5E4B-366F736AFCC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5FE2E459-E67C-9C7E-AACC-0C8DE4500D7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3BE51855-0F47-72AE-65E1-4727994953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F4D7DFF2-F354-8980-F600-775CA73BA2D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EB3FE2D3-AB17-9C75-930C-9CEE93D7055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289B85B-F6BA-30DE-6846-7382A9E72A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1469962"/>
            <a:ext cx="7252011" cy="499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074879E4-00D0-3FF0-FDC3-750DC0F195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8413ED66-AFD3-8C5D-8522-0A532AD8C98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71FEE43F-735B-C3C9-D873-169BCFABE3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5C622EAE-C203-4D66-7CC0-C4AD57B30CC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03;p9">
            <a:extLst>
              <a:ext uri="{FF2B5EF4-FFF2-40B4-BE49-F238E27FC236}">
                <a16:creationId xmlns:a16="http://schemas.microsoft.com/office/drawing/2014/main" id="{569FFFEC-F711-1B27-F9AA-05C18577F2C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47145285-FAC8-3A85-5E58-B24540E59A4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8" name="Google Shape;1305;p9">
            <a:extLst>
              <a:ext uri="{FF2B5EF4-FFF2-40B4-BE49-F238E27FC236}">
                <a16:creationId xmlns:a16="http://schemas.microsoft.com/office/drawing/2014/main" id="{B23C0D2F-BCB8-F63C-AA03-36CF3DE4C6D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306;p9">
            <a:extLst>
              <a:ext uri="{FF2B5EF4-FFF2-40B4-BE49-F238E27FC236}">
                <a16:creationId xmlns:a16="http://schemas.microsoft.com/office/drawing/2014/main" id="{37471AB6-A69A-4146-8C74-7B75DD8B202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0" name="Google Shape;1307;p9">
            <a:extLst>
              <a:ext uri="{FF2B5EF4-FFF2-40B4-BE49-F238E27FC236}">
                <a16:creationId xmlns:a16="http://schemas.microsoft.com/office/drawing/2014/main" id="{0A75EE86-CE6E-4477-92B2-A6BB668F3DB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C296BD16-43F3-3E39-4E22-4DC077AFFB76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ٱلنَّتيجَةُ ٱلَّتي تَرَتَّبَتْ عَلى رُؤْيَةِ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ٱلْأَلْوانِ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تَتَراقَصُ عَلى سَطْحِ ٱلْمِياهِ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ٱلْمُضيئَةِ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33FFFC3-7D3E-9A27-7857-926E343C8D38}"/>
              </a:ext>
            </a:extLst>
          </p:cNvPr>
          <p:cNvGrpSpPr/>
          <p:nvPr/>
        </p:nvGrpSpPr>
        <p:grpSpPr>
          <a:xfrm>
            <a:off x="524107" y="4664679"/>
            <a:ext cx="8326752" cy="779458"/>
            <a:chOff x="-687862" y="2740490"/>
            <a:chExt cx="8326752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A5C45C3-BFF3-132A-5D48-E21E1DF75554}"/>
                </a:ext>
              </a:extLst>
            </p:cNvPr>
            <p:cNvSpPr/>
            <p:nvPr/>
          </p:nvSpPr>
          <p:spPr>
            <a:xfrm>
              <a:off x="-687862" y="2753032"/>
              <a:ext cx="78949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طَلَبَ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ٱلزَّرْزورِ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أَنْ يَغْنيَ لَهُ.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92BE693-B37B-2F78-D668-CF9D855ECC3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C576F72-D494-8E0B-7FC0-210F793AE7F0}"/>
              </a:ext>
            </a:extLst>
          </p:cNvPr>
          <p:cNvGrpSpPr/>
          <p:nvPr/>
        </p:nvGrpSpPr>
        <p:grpSpPr>
          <a:xfrm>
            <a:off x="524103" y="3792317"/>
            <a:ext cx="8326756" cy="779458"/>
            <a:chOff x="-687866" y="2740490"/>
            <a:chExt cx="8326756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61785DC-ED3A-7848-F18A-32D496D234E6}"/>
                </a:ext>
              </a:extLst>
            </p:cNvPr>
            <p:cNvSpPr/>
            <p:nvPr/>
          </p:nvSpPr>
          <p:spPr>
            <a:xfrm>
              <a:off x="-687866" y="2753032"/>
              <a:ext cx="78949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أَنْ يَرْسُمَ لَوْحَةً فَنِّيَّةً.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0BE23DE-E267-364D-40B3-DDF58001C88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D3B68CE-339C-A870-E1EA-1F881F98D075}"/>
              </a:ext>
            </a:extLst>
          </p:cNvPr>
          <p:cNvGrpSpPr/>
          <p:nvPr/>
        </p:nvGrpSpPr>
        <p:grpSpPr>
          <a:xfrm>
            <a:off x="524103" y="2919955"/>
            <a:ext cx="8316420" cy="779458"/>
            <a:chOff x="131357" y="2740490"/>
            <a:chExt cx="7507533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5EDD8F8-CC14-8F82-364A-D3A3580A075D}"/>
                </a:ext>
              </a:extLst>
            </p:cNvPr>
            <p:cNvSpPr/>
            <p:nvPr/>
          </p:nvSpPr>
          <p:spPr>
            <a:xfrm>
              <a:off x="131357" y="2753032"/>
              <a:ext cx="707569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خافَ ٱلْوَلَدُ وَطَلَبَ ٱلْعَوْدَةَ.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BA202BF3-329E-F5A2-EDD2-C122DDF75EB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1D0F35D-6323-D425-1A0A-0001CCB37A4D}"/>
              </a:ext>
            </a:extLst>
          </p:cNvPr>
          <p:cNvGrpSpPr/>
          <p:nvPr/>
        </p:nvGrpSpPr>
        <p:grpSpPr>
          <a:xfrm>
            <a:off x="524107" y="5562125"/>
            <a:ext cx="8326752" cy="779458"/>
            <a:chOff x="-687862" y="2740490"/>
            <a:chExt cx="8326752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6FB32EC-877B-FD1B-7B0A-276A51EA959D}"/>
                </a:ext>
              </a:extLst>
            </p:cNvPr>
            <p:cNvSpPr/>
            <p:nvPr/>
          </p:nvSpPr>
          <p:spPr>
            <a:xfrm>
              <a:off x="-687862" y="2753032"/>
              <a:ext cx="78949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أَحَسَّ ٱلْوَلَدُ أَنَّها كَأَنَّها مُقَطَّعٌ مِنْ موسيقى مُدْهِشَةٍ فَمَدَّ يَدَهُ لِيَلْمَسَ ٱلْماءَ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5ECF24E-39C8-57CC-BC48-06BBE3EAEC6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76B649B8-ECBB-7A0D-13CC-D6FDF076F40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6787E35A-D8EB-D95B-6D37-4E7DFEC2CA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7ED89BD4-F78B-1AA6-C5D4-79DCEA9456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3865ACEE-0BB2-684B-FDDE-A71533CC897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771D03A9-ADCC-FE33-A3AE-DD5787736E4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01B776ED-8680-DC91-2188-A22F52BDB87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DB2D18DC-D4C1-3864-F8CE-759C1DDE855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322E6990-C96D-E05F-5587-E34DE52A93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4063458C-20AE-CE97-49B1-83599120B3E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508;p66">
            <a:extLst>
              <a:ext uri="{FF2B5EF4-FFF2-40B4-BE49-F238E27FC236}">
                <a16:creationId xmlns:a16="http://schemas.microsoft.com/office/drawing/2014/main" id="{5ADA8E2F-E7DA-12CE-85F0-41E8108CFC5C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ٱلنَّتيجَةُ ٱلَّتي تَرَتَّبَتْ عَلى رُؤْيَةِ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ٱلْأَلْوانِ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تَتَراقَصُ عَلى سَطْحِ ٱلْمِياهِ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ٱلْمُضيئَةِ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0E7530F-6A94-E888-3948-C2FFFF1D400E}"/>
              </a:ext>
            </a:extLst>
          </p:cNvPr>
          <p:cNvGrpSpPr/>
          <p:nvPr/>
        </p:nvGrpSpPr>
        <p:grpSpPr>
          <a:xfrm>
            <a:off x="524107" y="4664679"/>
            <a:ext cx="8326752" cy="779458"/>
            <a:chOff x="-687862" y="2740490"/>
            <a:chExt cx="8326752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4FCB14B-55C5-C044-DA65-0E680F98DE13}"/>
                </a:ext>
              </a:extLst>
            </p:cNvPr>
            <p:cNvSpPr/>
            <p:nvPr/>
          </p:nvSpPr>
          <p:spPr>
            <a:xfrm>
              <a:off x="-687862" y="2753032"/>
              <a:ext cx="78949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طَلَبَ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ٱلزَّرْزورِ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أَنْ يَغْنيَ لَهُ.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CE3240C2-8C5F-CFDB-9E26-7A9320A0A03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B7BAC47-72EF-D8CF-1E1B-3476E92ACD17}"/>
              </a:ext>
            </a:extLst>
          </p:cNvPr>
          <p:cNvGrpSpPr/>
          <p:nvPr/>
        </p:nvGrpSpPr>
        <p:grpSpPr>
          <a:xfrm>
            <a:off x="524103" y="3792317"/>
            <a:ext cx="8326756" cy="779458"/>
            <a:chOff x="-687866" y="2740490"/>
            <a:chExt cx="8326756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25CF29D-6ACE-5E50-2E4B-03765C3649E4}"/>
                </a:ext>
              </a:extLst>
            </p:cNvPr>
            <p:cNvSpPr/>
            <p:nvPr/>
          </p:nvSpPr>
          <p:spPr>
            <a:xfrm>
              <a:off x="-687866" y="2753032"/>
              <a:ext cx="78949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قَرَّرَ أَنْ يَرْسُمَ لَوْحَةً فَنِّيَّةً.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CA6C6C3B-3925-F522-012E-3F252542BBA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20AF577-A257-6888-D484-194103658428}"/>
              </a:ext>
            </a:extLst>
          </p:cNvPr>
          <p:cNvGrpSpPr/>
          <p:nvPr/>
        </p:nvGrpSpPr>
        <p:grpSpPr>
          <a:xfrm>
            <a:off x="524103" y="2919955"/>
            <a:ext cx="8316420" cy="779458"/>
            <a:chOff x="131357" y="2740490"/>
            <a:chExt cx="7507533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F2D4B86-06B6-E8E0-F28E-D2A37F5F5C19}"/>
                </a:ext>
              </a:extLst>
            </p:cNvPr>
            <p:cNvSpPr/>
            <p:nvPr/>
          </p:nvSpPr>
          <p:spPr>
            <a:xfrm>
              <a:off x="131357" y="2753032"/>
              <a:ext cx="707569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خافَ ٱلْوَلَدُ وَطَلَبَ ٱلْعَوْدَةَ.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392F30D-368D-7836-BEE3-0AFAAA5B72D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F37980D-2362-2A91-42BD-A58A44C27890}"/>
              </a:ext>
            </a:extLst>
          </p:cNvPr>
          <p:cNvGrpSpPr/>
          <p:nvPr/>
        </p:nvGrpSpPr>
        <p:grpSpPr>
          <a:xfrm>
            <a:off x="524107" y="5562125"/>
            <a:ext cx="8326752" cy="779458"/>
            <a:chOff x="-687862" y="2740490"/>
            <a:chExt cx="8326752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30FFE19-4A57-3326-7E46-EB67A10E4496}"/>
                </a:ext>
              </a:extLst>
            </p:cNvPr>
            <p:cNvSpPr/>
            <p:nvPr/>
          </p:nvSpPr>
          <p:spPr>
            <a:xfrm>
              <a:off x="-687862" y="2753032"/>
              <a:ext cx="789491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أَحَسَّ ٱلْوَلَدُ أَنَّها كَأَنَّها مُقَطَّعٌ مِنْ موسيقى مُدْهِشَةٍ فَمَدَّ يَدَهُ لِيَلْمَسَ ٱلْماءَ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F5C60094-8172-382D-A5B1-4A2CAFF8A63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19014" y="5958125"/>
            <a:ext cx="498436" cy="49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D578D85-6B67-8D6F-CD52-08B9069D23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7F3CADE2-F943-7217-0A37-49F46759101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50430620-1D2D-A21F-D739-44FE90540C9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3E8E6818-CDBC-647F-A4F4-B65848FDDDF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5B2BFC66-E6B3-7A7D-2560-DE36F8BDB89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D65D821C-0EA9-802D-256D-9CEE430DC74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B8B020B1-B8B8-A134-4668-BE03ED0C39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9F12CB97-F38A-1F7E-6D57-65E8F6AAFA0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0638BD63-EFEF-E61B-C633-6716CAA5B4C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A821CCB-411F-6C72-5258-D140426D46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1469962"/>
            <a:ext cx="7252011" cy="499364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وَسائِلُ ٱلتَّواصُلِ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استراتيجية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الفهم ( تحديد السبب و النتيجة)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latin typeface="Microsoft Uighur" panose="02000000000000000000" pitchFamily="2" charset="-78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FF99C287-66CA-4310-E426-CF0527960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56BC47-34AB-8DF8-EAFF-5DC0CCC0CE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61A03A-F213-D175-7707-5D0B53DD154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ADAA5F06-4ADA-B297-165F-E82ED013E2A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6A49FD9B-323A-7AD2-91F6-F96853BF2B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2F93B7F0-11FD-391F-7B50-A13D19D09A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C9DD1344-2920-3530-7D46-F56B5BED48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81E6B728-8DC7-D89D-EA9A-4CE4962DF0C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6FC149F5-57D3-81B9-D4A2-7143FD1AA15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70509FF9-294A-BD86-0D98-61BBE4971C9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2285492-FEF0-F3A3-E60A-A4B14C97E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205FE17-BEFC-054F-B512-E264131A3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AD91F3-199B-7161-0A51-57C691B5B5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4237" y="1704227"/>
            <a:ext cx="3425384" cy="46412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3 تلاميذ لقراءة فقرات الجزء الثاني – تابعوا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7B5736-AA49-1B33-4277-940B95D1FF9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545369-52E8-C188-AA59-1D13BD37A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F55182-57DA-9606-F7B3-2DBD9A00122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4A9B511-9662-92B2-E56D-053B1AA2920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93495C8E-0DAA-AC8F-EA3F-F41C57EDD2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416D7487-095F-E42C-B748-34C752C45D2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8657B4F2-D023-2E85-8B41-C427286DF0C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BCB27FFB-F71B-7E36-2DED-3EFE87A180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9BA897AC-66D8-5968-4D48-05CE391161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4A3F80B3-FF7C-40A0-3E5E-5ECE2EB354E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2BEE83E-8A00-F888-CCF5-B1A90D05F7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Espace réservé pour une image  41">
            <a:extLst>
              <a:ext uri="{FF2B5EF4-FFF2-40B4-BE49-F238E27FC236}">
                <a16:creationId xmlns:a16="http://schemas.microsoft.com/office/drawing/2014/main" id="{6DC43E29-DEF5-16CF-C5A1-330F97CEC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393C21-EFCE-C688-F040-6C7AA16C76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4606" y="1828799"/>
            <a:ext cx="3314787" cy="45147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49D8F-5385-0A6D-CDEC-3A7FC4BA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313F29-59F7-8E41-889D-EBBEE4622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كَيْفَ كانَتْ قِراءَةُ زَميلِكُمْ/زَميلَتِكُمْ؟</a:t>
            </a:r>
            <a:endParaRPr lang="fr-FR" sz="2400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9F5372D-5202-F489-C39D-217CD041A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652550"/>
              </p:ext>
            </p:extLst>
          </p:nvPr>
        </p:nvGraphicFramePr>
        <p:xfrm>
          <a:off x="433116" y="2849423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كانً صَوْتُهُ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قِراءَتُهُ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ٱحْتَرَمَ قَواعِدِ </a:t>
                      </a:r>
                      <a:r>
                        <a:rPr lang="ar-MA" sz="24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نَبْرَةُ صَوْتِهِ تَتَغَيَّرُ حَسَبَ مَواقِفِ ٱلنَّصِّ؟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4E1F5281-0AE5-381F-909D-DE1E173BF78E}"/>
              </a:ext>
            </a:extLst>
          </p:cNvPr>
          <p:cNvSpPr txBox="1"/>
          <p:nvPr/>
        </p:nvSpPr>
        <p:spPr>
          <a:xfrm>
            <a:off x="958231" y="225310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7416AB-7FD0-071F-EE45-88F322279E0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E7B1F0-C645-BE92-D24E-331B771C495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3B9C0C-57D2-0BAA-DBF0-1D9E1ED4A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10F273-8D9C-0CAE-92F7-DFBACF600D4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EA0C9541-3441-CC13-3A19-E26DD8F410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58C05ECF-5616-EFAE-4DC4-CFE38EB476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BF2A7C44-CB26-0ADD-6183-0FDF34215B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AE13B88-ABA3-9CD0-9002-EA271C91CD2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5F374B2-F6F6-9CB1-CF24-419C6C18ED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026C3C14-8338-C4B8-E9E4-D7CB3E07B9F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E988DE9-DE05-6A74-EC10-1D0E3650CCC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B988B36-A377-8A22-6DEC-316ECF0C38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5151C22-8761-32D2-C56E-D335041AB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2079" cy="812078"/>
          </a:xfrm>
        </p:spPr>
      </p:pic>
    </p:spTree>
    <p:extLst>
      <p:ext uri="{BB962C8B-B14F-4D97-AF65-F5344CB8AC3E}">
        <p14:creationId xmlns:p14="http://schemas.microsoft.com/office/powerpoint/2010/main" val="122449410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67D71-1A6F-A0F9-4491-C63DF204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84B18-153D-626C-80B6-64974244A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ستعملون على توظيف استراتيجية الكلمات المفاتيح لاستنتاج معلومات ضمنية من النص.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D6377C-B8FA-75FB-2619-BD2649F0135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332A0E-8413-E90C-7CA3-B259230AE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22D4C1-5DA8-822C-ED20-FB4E512ED9C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B8233341-A8B1-9408-1102-31F0D808223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4630F806-48DB-566E-90DC-8B20794E874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15AD2F3A-332B-5BDF-32F0-BD0E9FB1FD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1C4CA549-2B85-741C-C64D-D98F358913C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FCDD4ADC-0FEA-87D5-F433-9D81B1C676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D12E9FA4-0129-F6B0-9E0A-F08C9F985EC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B38C0A95-A71A-1ABD-651A-A907088406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EA80AE0-86DB-7429-5609-599790146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CE69E040-3D9D-3B38-5ED0-8BBE9DC8A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3F5208-24E2-E7F7-8C58-E91BC1CA8C13}"/>
              </a:ext>
            </a:extLst>
          </p:cNvPr>
          <p:cNvGrpSpPr/>
          <p:nvPr/>
        </p:nvGrpSpPr>
        <p:grpSpPr>
          <a:xfrm>
            <a:off x="1405053" y="1704227"/>
            <a:ext cx="6309553" cy="4639971"/>
            <a:chOff x="1105431" y="1675111"/>
            <a:chExt cx="6386182" cy="463997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321C9F0-C344-DE13-54B4-B9B136003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3186" y="1675111"/>
              <a:ext cx="3198427" cy="46399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61407F5-BAF9-1467-E9F9-16CD1657F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5431" y="1744996"/>
              <a:ext cx="3198428" cy="4570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88493478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1C186-C568-F602-35D6-0A58E26FD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E73B1FE-83DA-710B-A443-48BCDFDA755D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قبل ذلك من يذكرنا بخطوات استراتيجية السبب و النتيجة من النص؟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E3B356-BFA9-D30C-F35B-C6C9A0D7061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2C2C8-EC70-587C-C5BB-4AF823DC4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A833CA-1846-EE0B-4718-D49B1B5245E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3DD5927-97A4-44A0-28AC-872761D45EF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3BBA1CDD-8D9D-CDA3-DCB9-ADBAC7D1C4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FB23BC6-DF81-E80A-1286-CEE61338E30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72AF2D98-546C-2C75-7E12-228675D91C9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CC93D99F-228D-26A1-A2CA-047F049590A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7C0F258-88D4-B64D-2518-0FCEE533AB5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B8112BA8-FE4A-CB4F-4001-627FCD6C5F3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1CB4044-93B0-633A-EC37-BEB79B8CD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433AC0A8-4042-30DA-D013-1A6ABD8606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60072D-2BB9-0C74-0608-2B8281EB9E73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ٱلسَّبَبِ وَ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ٱلنَّتيجَةِ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01667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88AF0-AB16-B278-3B97-EB703FDF8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EC5A034-AE87-E3C5-30E2-A3D1ACC70539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 . من يقرأ؟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75D49-1436-2E1C-7875-FE2DE956D84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FD5FB8-6E5A-AB0A-8330-5BC9B134C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4158DA-503D-BD94-E2CA-A09BE262220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EE8E2B43-495F-BCBA-D599-28DE9886F0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E05EFC1-1DD0-BFDF-59BD-8360C5F487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D8C5A90A-2603-55A6-C4D1-EB98E4283F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72E7D15D-106E-B42D-5F7D-B0A07D2389C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CE0538FB-3504-33C0-0A52-FEE0144370F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EF990C4-8D32-75B2-992F-B1A841BC2AD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1C84D73-F298-1C00-4822-F9CF3291168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3A237C4-71E6-C8FF-ADAC-58DCC7A7E0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EB004DDD-D345-A3F4-93EA-C437F31471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2BEA9E66-D37F-6F4D-BA9B-D6E207E53E3E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B8478B-776F-C8FD-AEA7-711CFFA6212B}"/>
              </a:ext>
            </a:extLst>
          </p:cNvPr>
          <p:cNvSpPr txBox="1"/>
          <p:nvPr/>
        </p:nvSpPr>
        <p:spPr>
          <a:xfrm>
            <a:off x="1204237" y="1755297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لِماذا.........؟   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81F048-733C-3AF1-3CCF-F09CF736ACDC}"/>
              </a:ext>
            </a:extLst>
          </p:cNvPr>
          <p:cNvSpPr txBox="1"/>
          <p:nvPr/>
        </p:nvSpPr>
        <p:spPr>
          <a:xfrm>
            <a:off x="937839" y="2760110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سَبَبُ ..........؟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5928022-F22B-CC20-01DA-9BABEB90E30D}"/>
              </a:ext>
            </a:extLst>
          </p:cNvPr>
          <p:cNvSpPr txBox="1"/>
          <p:nvPr/>
        </p:nvSpPr>
        <p:spPr>
          <a:xfrm>
            <a:off x="5552871" y="2536539"/>
            <a:ext cx="322913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تَحْديدُ ٱلسَّبَبِ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E69FCF90-E39C-5710-6E31-FC66B0337962}"/>
              </a:ext>
            </a:extLst>
          </p:cNvPr>
          <p:cNvCxnSpPr>
            <a:stCxn id="10" idx="1"/>
          </p:cNvCxnSpPr>
          <p:nvPr/>
        </p:nvCxnSpPr>
        <p:spPr>
          <a:xfrm rot="10800000">
            <a:off x="4215161" y="2526609"/>
            <a:ext cx="1337710" cy="59420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ngle 11">
            <a:extLst>
              <a:ext uri="{FF2B5EF4-FFF2-40B4-BE49-F238E27FC236}">
                <a16:creationId xmlns:a16="http://schemas.microsoft.com/office/drawing/2014/main" id="{E82EE77F-A0ED-8CD5-3A11-8FCAE411E065}"/>
              </a:ext>
            </a:extLst>
          </p:cNvPr>
          <p:cNvCxnSpPr>
            <a:stCxn id="10" idx="1"/>
          </p:cNvCxnSpPr>
          <p:nvPr/>
        </p:nvCxnSpPr>
        <p:spPr>
          <a:xfrm rot="10800000" flipV="1">
            <a:off x="4125873" y="3120808"/>
            <a:ext cx="1426998" cy="35920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F9FDC4B7-ABEB-E48B-0E9A-179A584981C6}"/>
              </a:ext>
            </a:extLst>
          </p:cNvPr>
          <p:cNvSpPr txBox="1"/>
          <p:nvPr/>
        </p:nvSpPr>
        <p:spPr>
          <a:xfrm>
            <a:off x="1184285" y="3870704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نَتيجَةُ.........؟   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5A149B3-9DC2-0161-CC31-B7EE9E4BDA5C}"/>
              </a:ext>
            </a:extLst>
          </p:cNvPr>
          <p:cNvSpPr txBox="1"/>
          <p:nvPr/>
        </p:nvSpPr>
        <p:spPr>
          <a:xfrm>
            <a:off x="917887" y="4875517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أَدّى..........؟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D650924-06A5-6C35-1315-2966BD4D7CA4}"/>
              </a:ext>
            </a:extLst>
          </p:cNvPr>
          <p:cNvSpPr txBox="1"/>
          <p:nvPr/>
        </p:nvSpPr>
        <p:spPr>
          <a:xfrm>
            <a:off x="5532919" y="4651946"/>
            <a:ext cx="322913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تَحْديدُ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ٱلنَّتيجَةِ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43FF09C1-17AF-5A1B-53CA-D6720F81DB90}"/>
              </a:ext>
            </a:extLst>
          </p:cNvPr>
          <p:cNvCxnSpPr>
            <a:stCxn id="28" idx="1"/>
          </p:cNvCxnSpPr>
          <p:nvPr/>
        </p:nvCxnSpPr>
        <p:spPr>
          <a:xfrm rot="10800000">
            <a:off x="4195209" y="4642016"/>
            <a:ext cx="1337710" cy="59420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DC399B13-72AB-B6F1-226C-4F48688D9679}"/>
              </a:ext>
            </a:extLst>
          </p:cNvPr>
          <p:cNvCxnSpPr>
            <a:stCxn id="28" idx="1"/>
          </p:cNvCxnSpPr>
          <p:nvPr/>
        </p:nvCxnSpPr>
        <p:spPr>
          <a:xfrm rot="10800000" flipV="1">
            <a:off x="4105921" y="5236215"/>
            <a:ext cx="1426998" cy="35920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4321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EB382-240F-D3A2-551A-597B38FF0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BFAFF59-97AB-CBDE-C468-541451719C08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إذن لتحديد الأسباب و النتائج (المشاكل و الحلول) الواردة في نص أتبع الخطوات التالية: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BA787D2-E72D-12F2-0F4D-1F8F40806CA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FB848E-B904-2E80-73CA-4BD288A04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72D338-C3A5-4B4C-A357-4FE9FD61789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0991EBEF-3778-AE54-F4A6-11779137390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E474A9C3-B9EB-0AA6-7F95-2E461B35801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DABEE291-B692-734C-B40E-39AA464B5D6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A53EAC3-BAB0-69BA-B4AE-C9746D63D40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D5B4863A-3BF4-3AE7-B6C4-340371B121E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87B9E836-AEA6-A192-FDA8-55DCB971C8D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CC7D0A6D-BE5D-32C8-37F1-8694D71D775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E35217E-1FE7-706E-6EF8-CD0498B6C3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89D7E86-19C2-F5F0-30A4-0580338CAB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4A0EEE-126E-01AC-0BCE-C2E4AF28E3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219" y="2654065"/>
            <a:ext cx="8084503" cy="9221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0A6CE7-1816-C980-D076-1984D9BF3C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998" y="3957032"/>
            <a:ext cx="8001693" cy="9373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81C085-860C-623D-4B0C-4E67898C8D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309" y="5141797"/>
            <a:ext cx="8329382" cy="9602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A4D738-FB69-C448-5E06-38F941AA4F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5173" y="1438680"/>
            <a:ext cx="4773076" cy="97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255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4AE0A-1D5A-08C4-ED52-C025A5278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3867146-FC60-60E0-160A-07A263CDE1DC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عَلى ألواحكم وظفوا استراتيجية تحديد السبب و النتيجة لتجيبوا عن الأسئلة التالية: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89BF09-B7D3-4757-C667-4AF6AB234B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F76249-6473-5DF7-5E9F-D8A7E4FD9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C3EC34-DC63-2DAA-91F7-3D67D0C7932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313D237-4F30-3B71-1B86-010D67310BD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0A51E4CF-82A2-A390-6197-E3AA7AEE1B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C8757F3-28D0-64BF-C6D2-9DE7ABF367D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CB7FA87-23CC-CD06-B00F-96E18CED310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B3FDB601-2260-B190-31E7-B8314538E08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FCDCE81-B18A-67E5-86DC-23DCDC9D436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DDD3F4D-3CAE-77E9-8229-A3BCAAC68FE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06E0374-D408-7775-7F43-F841BF638D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F300FE34-17BD-B245-22D3-704D1A87AE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66FDB71B-E413-CD55-91A4-34F1B95B6C75}"/>
              </a:ext>
            </a:extLst>
          </p:cNvPr>
          <p:cNvSpPr/>
          <p:nvPr/>
        </p:nvSpPr>
        <p:spPr>
          <a:xfrm>
            <a:off x="3187127" y="2057787"/>
            <a:ext cx="5279031" cy="989339"/>
          </a:xfrm>
          <a:custGeom>
            <a:avLst/>
            <a:gdLst>
              <a:gd name="csX0" fmla="*/ 0 w 5279031"/>
              <a:gd name="csY0" fmla="*/ 164893 h 989339"/>
              <a:gd name="csX1" fmla="*/ 164893 w 5279031"/>
              <a:gd name="csY1" fmla="*/ 0 h 989339"/>
              <a:gd name="csX2" fmla="*/ 5114138 w 5279031"/>
              <a:gd name="csY2" fmla="*/ 0 h 989339"/>
              <a:gd name="csX3" fmla="*/ 5279031 w 5279031"/>
              <a:gd name="csY3" fmla="*/ 164893 h 989339"/>
              <a:gd name="csX4" fmla="*/ 5279031 w 5279031"/>
              <a:gd name="csY4" fmla="*/ 824446 h 989339"/>
              <a:gd name="csX5" fmla="*/ 5114138 w 5279031"/>
              <a:gd name="csY5" fmla="*/ 989339 h 989339"/>
              <a:gd name="csX6" fmla="*/ 164893 w 5279031"/>
              <a:gd name="csY6" fmla="*/ 989339 h 989339"/>
              <a:gd name="csX7" fmla="*/ 0 w 5279031"/>
              <a:gd name="csY7" fmla="*/ 824446 h 989339"/>
              <a:gd name="csX8" fmla="*/ 0 w 527903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7903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878772" y="132882"/>
                  <a:pt x="4309475" y="-84951"/>
                  <a:pt x="5114138" y="0"/>
                </a:cubicBezTo>
                <a:cubicBezTo>
                  <a:pt x="5196565" y="8438"/>
                  <a:pt x="5276411" y="88304"/>
                  <a:pt x="5279031" y="164893"/>
                </a:cubicBezTo>
                <a:cubicBezTo>
                  <a:pt x="5333336" y="457259"/>
                  <a:pt x="5305073" y="691398"/>
                  <a:pt x="5279031" y="824446"/>
                </a:cubicBezTo>
                <a:cubicBezTo>
                  <a:pt x="5293842" y="917271"/>
                  <a:pt x="5211067" y="977277"/>
                  <a:pt x="5114138" y="989339"/>
                </a:cubicBezTo>
                <a:cubicBezTo>
                  <a:pt x="3867201" y="1076978"/>
                  <a:pt x="93608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 ٱلنّاسُ يُسَخِّرونَ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ٱلْحَمامَ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F9C6910-DEF7-F993-ED39-B5E77218D0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4294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67D9-22D9-647D-CCE7-80870A553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9F91FFE-9EF9-198E-87DE-72AC68C2ABF4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C181A28-35F8-F81D-9079-88FF49A9710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CF46F3-2AFB-12A7-9E63-D75D675BB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410CB5-0F2A-A6EA-4D2D-70C4177A3CA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DA27BEB1-D8F4-A712-4A49-040A30E28F4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B2D999A8-3C26-419D-1CC1-2B1F215022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8B2C1BD-DF8E-1D13-0394-2DB04BE640B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1FF07642-19CE-5C21-43A6-BBCAAD099ED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91703CB-068E-8F20-BB76-845A7B4CCC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8A82D8C7-193A-35D5-D70E-A01A365AC27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6F8B88DE-0DEA-1537-C22C-63428D3C123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9ED3281-57E2-B842-A739-85C220A79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2DAECE6-4145-21C0-AACF-095AE847EF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6C249B53-3C02-BBB2-8015-2B126D618E5F}"/>
              </a:ext>
            </a:extLst>
          </p:cNvPr>
          <p:cNvSpPr/>
          <p:nvPr/>
        </p:nvSpPr>
        <p:spPr>
          <a:xfrm>
            <a:off x="682678" y="4744293"/>
            <a:ext cx="7778644" cy="989339"/>
          </a:xfrm>
          <a:custGeom>
            <a:avLst/>
            <a:gdLst>
              <a:gd name="csX0" fmla="*/ 0 w 7778644"/>
              <a:gd name="csY0" fmla="*/ 164893 h 989339"/>
              <a:gd name="csX1" fmla="*/ 164893 w 7778644"/>
              <a:gd name="csY1" fmla="*/ 0 h 989339"/>
              <a:gd name="csX2" fmla="*/ 7613751 w 7778644"/>
              <a:gd name="csY2" fmla="*/ 0 h 989339"/>
              <a:gd name="csX3" fmla="*/ 7778644 w 7778644"/>
              <a:gd name="csY3" fmla="*/ 164893 h 989339"/>
              <a:gd name="csX4" fmla="*/ 7778644 w 7778644"/>
              <a:gd name="csY4" fmla="*/ 824446 h 989339"/>
              <a:gd name="csX5" fmla="*/ 7613751 w 7778644"/>
              <a:gd name="csY5" fmla="*/ 989339 h 989339"/>
              <a:gd name="csX6" fmla="*/ 164893 w 7778644"/>
              <a:gd name="csY6" fmla="*/ 989339 h 989339"/>
              <a:gd name="csX7" fmla="*/ 0 w 7778644"/>
              <a:gd name="csY7" fmla="*/ 824446 h 989339"/>
              <a:gd name="csX8" fmla="*/ 0 w 777864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77864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091227" y="132882"/>
                  <a:pt x="4722394" y="-84951"/>
                  <a:pt x="7613751" y="0"/>
                </a:cubicBezTo>
                <a:cubicBezTo>
                  <a:pt x="7696178" y="8438"/>
                  <a:pt x="7776024" y="88304"/>
                  <a:pt x="7778644" y="164893"/>
                </a:cubicBezTo>
                <a:cubicBezTo>
                  <a:pt x="7832949" y="457259"/>
                  <a:pt x="7804686" y="691398"/>
                  <a:pt x="7778644" y="824446"/>
                </a:cubicBezTo>
                <a:cubicBezTo>
                  <a:pt x="7793455" y="917271"/>
                  <a:pt x="7710680" y="977277"/>
                  <a:pt x="7613751" y="989339"/>
                </a:cubicBezTo>
                <a:cubicBezTo>
                  <a:pt x="4914616" y="1076978"/>
                  <a:pt x="320463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ٱلنّاسُ يُسَخِّرونَ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ٱلْحَمامَ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ٱلزّاجِلَ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 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لِنَقْلِ خِطاباتِهِمْ وَرَسائِلِهِمْ، وَذَلِكَ عَنْ طَريقِ تَثْبيتِها عَلى رَقَبَتِهِ أَوْ قائِمَتِهِ.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FFBCED-CBFD-6319-E574-6ED7D905F0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510673"/>
            <a:ext cx="1845237" cy="2266760"/>
          </a:xfrm>
          <a:prstGeom prst="rect">
            <a:avLst/>
          </a:prstGeom>
        </p:spPr>
      </p:pic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BA9A769A-3624-CD74-8F58-DE066992D049}"/>
              </a:ext>
            </a:extLst>
          </p:cNvPr>
          <p:cNvSpPr/>
          <p:nvPr/>
        </p:nvSpPr>
        <p:spPr>
          <a:xfrm>
            <a:off x="3187127" y="2057787"/>
            <a:ext cx="5279031" cy="989339"/>
          </a:xfrm>
          <a:custGeom>
            <a:avLst/>
            <a:gdLst>
              <a:gd name="csX0" fmla="*/ 0 w 5279031"/>
              <a:gd name="csY0" fmla="*/ 164893 h 989339"/>
              <a:gd name="csX1" fmla="*/ 164893 w 5279031"/>
              <a:gd name="csY1" fmla="*/ 0 h 989339"/>
              <a:gd name="csX2" fmla="*/ 5114138 w 5279031"/>
              <a:gd name="csY2" fmla="*/ 0 h 989339"/>
              <a:gd name="csX3" fmla="*/ 5279031 w 5279031"/>
              <a:gd name="csY3" fmla="*/ 164893 h 989339"/>
              <a:gd name="csX4" fmla="*/ 5279031 w 5279031"/>
              <a:gd name="csY4" fmla="*/ 824446 h 989339"/>
              <a:gd name="csX5" fmla="*/ 5114138 w 5279031"/>
              <a:gd name="csY5" fmla="*/ 989339 h 989339"/>
              <a:gd name="csX6" fmla="*/ 164893 w 5279031"/>
              <a:gd name="csY6" fmla="*/ 989339 h 989339"/>
              <a:gd name="csX7" fmla="*/ 0 w 5279031"/>
              <a:gd name="csY7" fmla="*/ 824446 h 989339"/>
              <a:gd name="csX8" fmla="*/ 0 w 527903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7903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878772" y="132882"/>
                  <a:pt x="4309475" y="-84951"/>
                  <a:pt x="5114138" y="0"/>
                </a:cubicBezTo>
                <a:cubicBezTo>
                  <a:pt x="5196565" y="8438"/>
                  <a:pt x="5276411" y="88304"/>
                  <a:pt x="5279031" y="164893"/>
                </a:cubicBezTo>
                <a:cubicBezTo>
                  <a:pt x="5333336" y="457259"/>
                  <a:pt x="5305073" y="691398"/>
                  <a:pt x="5279031" y="824446"/>
                </a:cubicBezTo>
                <a:cubicBezTo>
                  <a:pt x="5293842" y="917271"/>
                  <a:pt x="5211067" y="977277"/>
                  <a:pt x="5114138" y="989339"/>
                </a:cubicBezTo>
                <a:cubicBezTo>
                  <a:pt x="3867201" y="1076978"/>
                  <a:pt x="93608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 ٱلنّاسُ يُسَخِّرونَ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ٱلْحَمامَ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</a:t>
            </a:r>
          </a:p>
        </p:txBody>
      </p:sp>
    </p:spTree>
    <p:extLst>
      <p:ext uri="{BB962C8B-B14F-4D97-AF65-F5344CB8AC3E}">
        <p14:creationId xmlns:p14="http://schemas.microsoft.com/office/powerpoint/2010/main" val="2359495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F6B19-CF7E-ACE4-A97A-D5D6D18CF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CC58E59-6589-BDE1-4C2E-936BE3BF77BB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سؤال آخر: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D02E72-5F89-C063-E89B-5AABC213263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7054E8-4DF5-0C62-46A8-B3CFFF2F5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B50C7EA-AEC6-1AFD-B358-5EAF5C68C00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B8B18E65-AE36-A6F3-F32C-16E90CDB383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A9C2B5BA-49AF-EA84-39A3-61016C87502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11E5FC7D-507B-6067-65B8-4C9FC61B6BF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EBFB600-B5FD-0F04-1C4F-148EAE44AD8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A822D674-2A3E-8350-CF75-CB739AE00D2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626B252F-2A3C-262B-CCA3-28CE2E6C04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3CB41DD7-5618-700B-4FA1-58DA6C16717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31179D3-2689-5DE6-BB79-F8B990574A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47A124F-E9B2-2428-0766-E53E3FF9D5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6CAAA381-1E62-15D3-7BE1-F1C8D111763C}"/>
              </a:ext>
            </a:extLst>
          </p:cNvPr>
          <p:cNvSpPr/>
          <p:nvPr/>
        </p:nvSpPr>
        <p:spPr>
          <a:xfrm>
            <a:off x="2988527" y="2172032"/>
            <a:ext cx="5511085" cy="989339"/>
          </a:xfrm>
          <a:custGeom>
            <a:avLst/>
            <a:gdLst>
              <a:gd name="csX0" fmla="*/ 0 w 5511085"/>
              <a:gd name="csY0" fmla="*/ 164893 h 989339"/>
              <a:gd name="csX1" fmla="*/ 164893 w 5511085"/>
              <a:gd name="csY1" fmla="*/ 0 h 989339"/>
              <a:gd name="csX2" fmla="*/ 5346192 w 5511085"/>
              <a:gd name="csY2" fmla="*/ 0 h 989339"/>
              <a:gd name="csX3" fmla="*/ 5511085 w 5511085"/>
              <a:gd name="csY3" fmla="*/ 164893 h 989339"/>
              <a:gd name="csX4" fmla="*/ 5511085 w 5511085"/>
              <a:gd name="csY4" fmla="*/ 824446 h 989339"/>
              <a:gd name="csX5" fmla="*/ 5346192 w 5511085"/>
              <a:gd name="csY5" fmla="*/ 989339 h 989339"/>
              <a:gd name="csX6" fmla="*/ 164893 w 5511085"/>
              <a:gd name="csY6" fmla="*/ 989339 h 989339"/>
              <a:gd name="csX7" fmla="*/ 0 w 5511085"/>
              <a:gd name="csY7" fmla="*/ 824446 h 989339"/>
              <a:gd name="csX8" fmla="*/ 0 w 5511085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511085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95038" y="132882"/>
                  <a:pt x="3647279" y="-84951"/>
                  <a:pt x="5346192" y="0"/>
                </a:cubicBezTo>
                <a:cubicBezTo>
                  <a:pt x="5428619" y="8438"/>
                  <a:pt x="5508465" y="88304"/>
                  <a:pt x="5511085" y="164893"/>
                </a:cubicBezTo>
                <a:cubicBezTo>
                  <a:pt x="5565390" y="457259"/>
                  <a:pt x="5537127" y="691398"/>
                  <a:pt x="5511085" y="824446"/>
                </a:cubicBezTo>
                <a:cubicBezTo>
                  <a:pt x="5525896" y="917271"/>
                  <a:pt x="5443121" y="977277"/>
                  <a:pt x="5346192" y="989339"/>
                </a:cubicBezTo>
                <a:cubicBezTo>
                  <a:pt x="3393630" y="1076978"/>
                  <a:pt x="78701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ٱلَّذي أَدّى إِلى ظُهورِ أَجْهِزَةٍ ذَكِيَّةٍ مِثْلَ ٱلْحاسوبِ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وَٱلْهاتِفِ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وَٱللَّوْحِ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ٱلْإِلِكْترونِيِّ؟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84E58C8-AF1F-D978-B0C9-926E32B516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36457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B0CB7-2B04-70C5-354A-DE495A597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A4AB13F-9707-10DA-EF30-A328CAAD18A7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181F3FC-565C-237E-D4A9-45677F71484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4F9045-3CEE-63DD-3698-F8E9C46C7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15C2354-3897-B06D-C18A-BE13D48CDC2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3B7A66E8-E0C3-6F77-FE4F-62C825811BF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2EB8E051-B039-B0D1-8BD0-1E01AFD18A7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83429719-9D20-CFB2-DE92-0993BDFAF7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1AB1A95B-794A-4793-48CE-4603AB4E240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47E3EEB8-2121-6674-0B58-2A792CADB84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26E516C6-CE8E-CA3E-BC6C-8D330657E6C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2D3AD475-67AD-14AC-38EC-32269070A01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AB3E074-AA36-4388-932C-93413026AC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92FB6542-E9B7-C916-80BE-6FDC13270E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B3A31B92-D9B4-3F8C-3BFB-D43ACE396D42}"/>
              </a:ext>
            </a:extLst>
          </p:cNvPr>
          <p:cNvSpPr/>
          <p:nvPr/>
        </p:nvSpPr>
        <p:spPr>
          <a:xfrm>
            <a:off x="682678" y="4744293"/>
            <a:ext cx="7778644" cy="989339"/>
          </a:xfrm>
          <a:custGeom>
            <a:avLst/>
            <a:gdLst>
              <a:gd name="csX0" fmla="*/ 0 w 7778644"/>
              <a:gd name="csY0" fmla="*/ 164893 h 989339"/>
              <a:gd name="csX1" fmla="*/ 164893 w 7778644"/>
              <a:gd name="csY1" fmla="*/ 0 h 989339"/>
              <a:gd name="csX2" fmla="*/ 7613751 w 7778644"/>
              <a:gd name="csY2" fmla="*/ 0 h 989339"/>
              <a:gd name="csX3" fmla="*/ 7778644 w 7778644"/>
              <a:gd name="csY3" fmla="*/ 164893 h 989339"/>
              <a:gd name="csX4" fmla="*/ 7778644 w 7778644"/>
              <a:gd name="csY4" fmla="*/ 824446 h 989339"/>
              <a:gd name="csX5" fmla="*/ 7613751 w 7778644"/>
              <a:gd name="csY5" fmla="*/ 989339 h 989339"/>
              <a:gd name="csX6" fmla="*/ 164893 w 7778644"/>
              <a:gd name="csY6" fmla="*/ 989339 h 989339"/>
              <a:gd name="csX7" fmla="*/ 0 w 7778644"/>
              <a:gd name="csY7" fmla="*/ 824446 h 989339"/>
              <a:gd name="csX8" fmla="*/ 0 w 777864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77864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091227" y="132882"/>
                  <a:pt x="4722394" y="-84951"/>
                  <a:pt x="7613751" y="0"/>
                </a:cubicBezTo>
                <a:cubicBezTo>
                  <a:pt x="7696178" y="8438"/>
                  <a:pt x="7776024" y="88304"/>
                  <a:pt x="7778644" y="164893"/>
                </a:cubicBezTo>
                <a:cubicBezTo>
                  <a:pt x="7832949" y="457259"/>
                  <a:pt x="7804686" y="691398"/>
                  <a:pt x="7778644" y="824446"/>
                </a:cubicBezTo>
                <a:cubicBezTo>
                  <a:pt x="7793455" y="917271"/>
                  <a:pt x="7710680" y="977277"/>
                  <a:pt x="7613751" y="989339"/>
                </a:cubicBezTo>
                <a:cubicBezTo>
                  <a:pt x="4914616" y="1076978"/>
                  <a:pt x="320463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ظَهَرَتْ أَجْهِزَةٌ ذَكِيَّةٌ مِثْلَ ٱلْحاسوبِ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وَٱلْهاتِفِ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وَٱللَّوْحِ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ٱلْإِلِكْترونِيِّ 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بِفَضْلِ </a:t>
            </a:r>
            <a:r>
              <a:rPr lang="ar-MA" sz="5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ٱنْتِشارِ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ٱلْإِنْتَرْنِتِ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وَتَطَوُّرِ وَسائِلِ </a:t>
            </a:r>
            <a:r>
              <a:rPr lang="ar-MA" sz="5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ٱلِاتِّصالِ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ٱلسَّنَواتِ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ٱلْأَخيرَةِ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DD4BAE2F-D9AE-CB94-AABD-154E059AB740}"/>
              </a:ext>
            </a:extLst>
          </p:cNvPr>
          <p:cNvSpPr/>
          <p:nvPr/>
        </p:nvSpPr>
        <p:spPr>
          <a:xfrm>
            <a:off x="2988527" y="2172032"/>
            <a:ext cx="5511085" cy="989339"/>
          </a:xfrm>
          <a:custGeom>
            <a:avLst/>
            <a:gdLst>
              <a:gd name="csX0" fmla="*/ 0 w 5511085"/>
              <a:gd name="csY0" fmla="*/ 164893 h 989339"/>
              <a:gd name="csX1" fmla="*/ 164893 w 5511085"/>
              <a:gd name="csY1" fmla="*/ 0 h 989339"/>
              <a:gd name="csX2" fmla="*/ 5346192 w 5511085"/>
              <a:gd name="csY2" fmla="*/ 0 h 989339"/>
              <a:gd name="csX3" fmla="*/ 5511085 w 5511085"/>
              <a:gd name="csY3" fmla="*/ 164893 h 989339"/>
              <a:gd name="csX4" fmla="*/ 5511085 w 5511085"/>
              <a:gd name="csY4" fmla="*/ 824446 h 989339"/>
              <a:gd name="csX5" fmla="*/ 5346192 w 5511085"/>
              <a:gd name="csY5" fmla="*/ 989339 h 989339"/>
              <a:gd name="csX6" fmla="*/ 164893 w 5511085"/>
              <a:gd name="csY6" fmla="*/ 989339 h 989339"/>
              <a:gd name="csX7" fmla="*/ 0 w 5511085"/>
              <a:gd name="csY7" fmla="*/ 824446 h 989339"/>
              <a:gd name="csX8" fmla="*/ 0 w 5511085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511085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95038" y="132882"/>
                  <a:pt x="3647279" y="-84951"/>
                  <a:pt x="5346192" y="0"/>
                </a:cubicBezTo>
                <a:cubicBezTo>
                  <a:pt x="5428619" y="8438"/>
                  <a:pt x="5508465" y="88304"/>
                  <a:pt x="5511085" y="164893"/>
                </a:cubicBezTo>
                <a:cubicBezTo>
                  <a:pt x="5565390" y="457259"/>
                  <a:pt x="5537127" y="691398"/>
                  <a:pt x="5511085" y="824446"/>
                </a:cubicBezTo>
                <a:cubicBezTo>
                  <a:pt x="5525896" y="917271"/>
                  <a:pt x="5443121" y="977277"/>
                  <a:pt x="5346192" y="989339"/>
                </a:cubicBezTo>
                <a:cubicBezTo>
                  <a:pt x="3393630" y="1076978"/>
                  <a:pt x="78701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سَبَبُ ظُهورِ أَجْهِزَةٍ ذَكِيَّةٍ مِثْلَ ٱلْحاسوبِ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وَٱلْهاتِفِ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وَٱللَّوْحِ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ٱلْإِلِكْترونِيِّ؟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C6787A3-B433-A2AD-6E24-842974FDBC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512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B07BF-828A-A353-65A3-F055E29A1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7AD417A-7E22-AF2D-87AA-F71F4F068DFD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سؤال آخر: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9AFFCAA-9B7D-FE9F-195B-8B5D83B903F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DECCBA-8E8B-D548-2041-6A24294D8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7A393F-03DB-AD0C-B4DE-DD18A4B2C65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70D135AD-BF5E-C2AA-0B43-28EA20B7490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A8ADCDEE-379A-F9DF-BB32-5236241B21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40AD5B12-F6DF-1396-1272-8750C0993E3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FE7F8149-4A1C-B2FF-3D59-1A113CF0D22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836D4262-C5D8-176C-FFBB-1C0A7806B6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109CCEC-BB13-A612-D908-C1AE883010B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E5951EB6-EEA7-F340-4E34-B0FA962C73E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352A74E-34D3-05B6-5337-B2D85FE786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E979AEDA-A7F1-82C7-DF99-4BD878F61F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F4C2BCBE-F644-B4B6-CB62-B516AB7CD9B4}"/>
              </a:ext>
            </a:extLst>
          </p:cNvPr>
          <p:cNvSpPr/>
          <p:nvPr/>
        </p:nvSpPr>
        <p:spPr>
          <a:xfrm>
            <a:off x="2988527" y="2172032"/>
            <a:ext cx="5511085" cy="989339"/>
          </a:xfrm>
          <a:custGeom>
            <a:avLst/>
            <a:gdLst>
              <a:gd name="csX0" fmla="*/ 0 w 5511085"/>
              <a:gd name="csY0" fmla="*/ 164893 h 989339"/>
              <a:gd name="csX1" fmla="*/ 164893 w 5511085"/>
              <a:gd name="csY1" fmla="*/ 0 h 989339"/>
              <a:gd name="csX2" fmla="*/ 5346192 w 5511085"/>
              <a:gd name="csY2" fmla="*/ 0 h 989339"/>
              <a:gd name="csX3" fmla="*/ 5511085 w 5511085"/>
              <a:gd name="csY3" fmla="*/ 164893 h 989339"/>
              <a:gd name="csX4" fmla="*/ 5511085 w 5511085"/>
              <a:gd name="csY4" fmla="*/ 824446 h 989339"/>
              <a:gd name="csX5" fmla="*/ 5346192 w 5511085"/>
              <a:gd name="csY5" fmla="*/ 989339 h 989339"/>
              <a:gd name="csX6" fmla="*/ 164893 w 5511085"/>
              <a:gd name="csY6" fmla="*/ 989339 h 989339"/>
              <a:gd name="csX7" fmla="*/ 0 w 5511085"/>
              <a:gd name="csY7" fmla="*/ 824446 h 989339"/>
              <a:gd name="csX8" fmla="*/ 0 w 5511085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511085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95038" y="132882"/>
                  <a:pt x="3647279" y="-84951"/>
                  <a:pt x="5346192" y="0"/>
                </a:cubicBezTo>
                <a:cubicBezTo>
                  <a:pt x="5428619" y="8438"/>
                  <a:pt x="5508465" y="88304"/>
                  <a:pt x="5511085" y="164893"/>
                </a:cubicBezTo>
                <a:cubicBezTo>
                  <a:pt x="5565390" y="457259"/>
                  <a:pt x="5537127" y="691398"/>
                  <a:pt x="5511085" y="824446"/>
                </a:cubicBezTo>
                <a:cubicBezTo>
                  <a:pt x="5525896" y="917271"/>
                  <a:pt x="5443121" y="977277"/>
                  <a:pt x="5346192" y="989339"/>
                </a:cubicBezTo>
                <a:cubicBezTo>
                  <a:pt x="3393630" y="1076978"/>
                  <a:pt x="78701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بَدَأَتْ وَسائِلُ ٱلتَّواصُلِ ٱلْقَديمَةُ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كَٱلْجَرائِدِ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وَٱلرّادِيو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وَٱلتِّلْفازِ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تَقِلُّ أَهَمِّيَّتُها؟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02CB9FA-ED05-2AFE-E63B-0623454504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8702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77FAC-A7BB-BD30-B9C2-D7B8E469A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31E8C6E-BF0D-CC27-E08B-96E6DF50C3CB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211E11-1D6F-5AF5-06EF-A61A4AF167B6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7A3CD8-4AB4-2AFC-E7A6-6F33AF4AB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B1BC073-790B-CD38-F600-A7CE3F57A09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F7C6A17A-6DBA-3FA9-95ED-CE9735574A0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FB0E1D8-3CAF-5196-F244-36118117DF0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21A54F40-A084-B8C9-013B-BDAADF339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F2615D0B-A37B-CD31-0BA1-5DF5FB2B56E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A54A37C3-B453-694C-0326-753010A468D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41C87C4-EFC9-8BE4-AA9E-C7156B3463E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264C2E7B-B6D1-5975-D08F-5D2887CEBE9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20C43BB-D2F3-8C7F-5058-1E8EB17734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21DF8C4-A9F7-0148-9B16-FD1F9BAB74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B2CA4906-A8F8-56B3-8163-08784198A24A}"/>
              </a:ext>
            </a:extLst>
          </p:cNvPr>
          <p:cNvSpPr/>
          <p:nvPr/>
        </p:nvSpPr>
        <p:spPr>
          <a:xfrm>
            <a:off x="682678" y="4744293"/>
            <a:ext cx="7778644" cy="989339"/>
          </a:xfrm>
          <a:custGeom>
            <a:avLst/>
            <a:gdLst>
              <a:gd name="csX0" fmla="*/ 0 w 7778644"/>
              <a:gd name="csY0" fmla="*/ 164893 h 989339"/>
              <a:gd name="csX1" fmla="*/ 164893 w 7778644"/>
              <a:gd name="csY1" fmla="*/ 0 h 989339"/>
              <a:gd name="csX2" fmla="*/ 7613751 w 7778644"/>
              <a:gd name="csY2" fmla="*/ 0 h 989339"/>
              <a:gd name="csX3" fmla="*/ 7778644 w 7778644"/>
              <a:gd name="csY3" fmla="*/ 164893 h 989339"/>
              <a:gd name="csX4" fmla="*/ 7778644 w 7778644"/>
              <a:gd name="csY4" fmla="*/ 824446 h 989339"/>
              <a:gd name="csX5" fmla="*/ 7613751 w 7778644"/>
              <a:gd name="csY5" fmla="*/ 989339 h 989339"/>
              <a:gd name="csX6" fmla="*/ 164893 w 7778644"/>
              <a:gd name="csY6" fmla="*/ 989339 h 989339"/>
              <a:gd name="csX7" fmla="*/ 0 w 7778644"/>
              <a:gd name="csY7" fmla="*/ 824446 h 989339"/>
              <a:gd name="csX8" fmla="*/ 0 w 777864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77864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091227" y="132882"/>
                  <a:pt x="4722394" y="-84951"/>
                  <a:pt x="7613751" y="0"/>
                </a:cubicBezTo>
                <a:cubicBezTo>
                  <a:pt x="7696178" y="8438"/>
                  <a:pt x="7776024" y="88304"/>
                  <a:pt x="7778644" y="164893"/>
                </a:cubicBezTo>
                <a:cubicBezTo>
                  <a:pt x="7832949" y="457259"/>
                  <a:pt x="7804686" y="691398"/>
                  <a:pt x="7778644" y="824446"/>
                </a:cubicBezTo>
                <a:cubicBezTo>
                  <a:pt x="7793455" y="917271"/>
                  <a:pt x="7710680" y="977277"/>
                  <a:pt x="7613751" y="989339"/>
                </a:cubicBezTo>
                <a:cubicBezTo>
                  <a:pt x="4914616" y="1076978"/>
                  <a:pt x="320463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بَدَأَتْ وَسائِلُ ٱلتَّواصُلِ ٱلْقَديمَةُ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كَٱلْجَرائِدِ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ٱلْوَرَقِيَّةِ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وَٱلرّادِيو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وَٱلتِّلْفازِ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تَقِلُّ أَهَمِّيَّتُها 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لِأَنَّ </a:t>
            </a:r>
            <a:r>
              <a:rPr lang="ar-MA" sz="48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ٱلْوَسائِطَ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ٱلْجَديدَةَ أَصْبَحَتْ أَسْرَعَ وَأَسْهَلَ وَأَكْثَرَ مُتْعَةً.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5B539896-97CC-0BC2-AADA-4475A6F04950}"/>
              </a:ext>
            </a:extLst>
          </p:cNvPr>
          <p:cNvSpPr/>
          <p:nvPr/>
        </p:nvSpPr>
        <p:spPr>
          <a:xfrm>
            <a:off x="2988527" y="2172032"/>
            <a:ext cx="5511085" cy="989339"/>
          </a:xfrm>
          <a:custGeom>
            <a:avLst/>
            <a:gdLst>
              <a:gd name="csX0" fmla="*/ 0 w 5511085"/>
              <a:gd name="csY0" fmla="*/ 164893 h 989339"/>
              <a:gd name="csX1" fmla="*/ 164893 w 5511085"/>
              <a:gd name="csY1" fmla="*/ 0 h 989339"/>
              <a:gd name="csX2" fmla="*/ 5346192 w 5511085"/>
              <a:gd name="csY2" fmla="*/ 0 h 989339"/>
              <a:gd name="csX3" fmla="*/ 5511085 w 5511085"/>
              <a:gd name="csY3" fmla="*/ 164893 h 989339"/>
              <a:gd name="csX4" fmla="*/ 5511085 w 5511085"/>
              <a:gd name="csY4" fmla="*/ 824446 h 989339"/>
              <a:gd name="csX5" fmla="*/ 5346192 w 5511085"/>
              <a:gd name="csY5" fmla="*/ 989339 h 989339"/>
              <a:gd name="csX6" fmla="*/ 164893 w 5511085"/>
              <a:gd name="csY6" fmla="*/ 989339 h 989339"/>
              <a:gd name="csX7" fmla="*/ 0 w 5511085"/>
              <a:gd name="csY7" fmla="*/ 824446 h 989339"/>
              <a:gd name="csX8" fmla="*/ 0 w 5511085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511085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95038" y="132882"/>
                  <a:pt x="3647279" y="-84951"/>
                  <a:pt x="5346192" y="0"/>
                </a:cubicBezTo>
                <a:cubicBezTo>
                  <a:pt x="5428619" y="8438"/>
                  <a:pt x="5508465" y="88304"/>
                  <a:pt x="5511085" y="164893"/>
                </a:cubicBezTo>
                <a:cubicBezTo>
                  <a:pt x="5565390" y="457259"/>
                  <a:pt x="5537127" y="691398"/>
                  <a:pt x="5511085" y="824446"/>
                </a:cubicBezTo>
                <a:cubicBezTo>
                  <a:pt x="5525896" y="917271"/>
                  <a:pt x="5443121" y="977277"/>
                  <a:pt x="5346192" y="989339"/>
                </a:cubicBezTo>
                <a:cubicBezTo>
                  <a:pt x="3393630" y="1076978"/>
                  <a:pt x="78701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بَدَأَتْ وَسائِلُ ٱلتَّواصُلِ ٱلْقَديمَةُ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كَٱلْجَرائِدِ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وَٱلرّادِيو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وَٱلتِّلْفازِ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تَقِلُّ أَهَمِّيَّتُها؟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DE0F140-D9A8-5DCC-4607-6883E2A145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820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644A5-84E7-CF5F-3BFC-ABC178A25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8E31C55-68DE-A0BB-188D-940C0E3F61BD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سؤال آخر: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233198-E2DE-8B1C-F93A-555AAD03562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FA0A7C-ED00-399C-3435-80AEA3F16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D74A9FA-DFCE-15B1-2990-F7C01E5040C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9C617750-3E60-86DC-9197-B4E731183B3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18389DE6-8E30-919B-6DDD-E1053409739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EBD24F4B-593C-2F26-D462-99C0546B8F8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8B8A7454-1B3D-F44E-27B8-07817868B1F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CD4BF3C-718F-31D8-69CE-BA543A5239D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FC90F5B-823E-88D7-3803-19A48023E49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B654AEC8-0E5C-218E-5C00-D0F7D3045F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57F982E-4286-94BC-8B87-B2DE95BC33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E2AB2DF2-C18E-BD61-CE74-F7A1750535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D3FA2C52-E7E2-2D93-8433-BBC665CA7DAA}"/>
              </a:ext>
            </a:extLst>
          </p:cNvPr>
          <p:cNvSpPr/>
          <p:nvPr/>
        </p:nvSpPr>
        <p:spPr>
          <a:xfrm>
            <a:off x="2988527" y="2172032"/>
            <a:ext cx="5511085" cy="989339"/>
          </a:xfrm>
          <a:custGeom>
            <a:avLst/>
            <a:gdLst>
              <a:gd name="csX0" fmla="*/ 0 w 5511085"/>
              <a:gd name="csY0" fmla="*/ 164893 h 989339"/>
              <a:gd name="csX1" fmla="*/ 164893 w 5511085"/>
              <a:gd name="csY1" fmla="*/ 0 h 989339"/>
              <a:gd name="csX2" fmla="*/ 5346192 w 5511085"/>
              <a:gd name="csY2" fmla="*/ 0 h 989339"/>
              <a:gd name="csX3" fmla="*/ 5511085 w 5511085"/>
              <a:gd name="csY3" fmla="*/ 164893 h 989339"/>
              <a:gd name="csX4" fmla="*/ 5511085 w 5511085"/>
              <a:gd name="csY4" fmla="*/ 824446 h 989339"/>
              <a:gd name="csX5" fmla="*/ 5346192 w 5511085"/>
              <a:gd name="csY5" fmla="*/ 989339 h 989339"/>
              <a:gd name="csX6" fmla="*/ 164893 w 5511085"/>
              <a:gd name="csY6" fmla="*/ 989339 h 989339"/>
              <a:gd name="csX7" fmla="*/ 0 w 5511085"/>
              <a:gd name="csY7" fmla="*/ 824446 h 989339"/>
              <a:gd name="csX8" fmla="*/ 0 w 5511085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511085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95038" y="132882"/>
                  <a:pt x="3647279" y="-84951"/>
                  <a:pt x="5346192" y="0"/>
                </a:cubicBezTo>
                <a:cubicBezTo>
                  <a:pt x="5428619" y="8438"/>
                  <a:pt x="5508465" y="88304"/>
                  <a:pt x="5511085" y="164893"/>
                </a:cubicBezTo>
                <a:cubicBezTo>
                  <a:pt x="5565390" y="457259"/>
                  <a:pt x="5537127" y="691398"/>
                  <a:pt x="5511085" y="824446"/>
                </a:cubicBezTo>
                <a:cubicBezTo>
                  <a:pt x="5525896" y="917271"/>
                  <a:pt x="5443121" y="977277"/>
                  <a:pt x="5346192" y="989339"/>
                </a:cubicBezTo>
                <a:cubicBezTo>
                  <a:pt x="3393630" y="1076978"/>
                  <a:pt x="78701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ٱلنَّتيجَةُ ٱلَّتي تَرَتَّبَتْ عَلى تَطَوُّرِ وَسائِلِ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ٱلِاتِّصالِ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ٱلسَّنَواتِ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ٱلْأَخيرَةِ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B772E61-2A6C-A92E-8422-FD02DC35F3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0962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29C4A-42BF-189C-1338-FCEF4DD05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E5CDDA2-2905-9EF9-9EBF-831AC7273485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556DD77-D1F4-6F53-CE8D-8191056EB282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8D5D20-5594-29B2-E4A8-11C5AEB9F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7F0CA4-BEB6-B974-C429-8C103056F0F6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49020839-1308-C9EC-FAC4-1F2FCE1D426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28CF623D-E2B4-C75C-08CC-99EAD7E1CF9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75DE0C5A-FD28-C6AF-F0CE-7B2963964D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DEC2BE4-4122-B7D4-3B9C-BE01AA3DC1E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57A1CE70-4E03-B264-2FDD-5BEEF723CD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024B386F-855C-FAE8-EA25-3597669C245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16B60948-937A-62BC-6C11-8F254938DFA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8873DFB-81A7-FA97-399A-62E04ED25A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426F30A-C540-6124-468C-2395CA2513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F1B5412F-4657-C486-0306-A2F05CD5D424}"/>
              </a:ext>
            </a:extLst>
          </p:cNvPr>
          <p:cNvSpPr/>
          <p:nvPr/>
        </p:nvSpPr>
        <p:spPr>
          <a:xfrm>
            <a:off x="295379" y="4538821"/>
            <a:ext cx="8553241" cy="989339"/>
          </a:xfrm>
          <a:custGeom>
            <a:avLst/>
            <a:gdLst>
              <a:gd name="csX0" fmla="*/ 0 w 8553241"/>
              <a:gd name="csY0" fmla="*/ 164893 h 989339"/>
              <a:gd name="csX1" fmla="*/ 164893 w 8553241"/>
              <a:gd name="csY1" fmla="*/ 0 h 989339"/>
              <a:gd name="csX2" fmla="*/ 8388348 w 8553241"/>
              <a:gd name="csY2" fmla="*/ 0 h 989339"/>
              <a:gd name="csX3" fmla="*/ 8553241 w 8553241"/>
              <a:gd name="csY3" fmla="*/ 164893 h 989339"/>
              <a:gd name="csX4" fmla="*/ 8553241 w 8553241"/>
              <a:gd name="csY4" fmla="*/ 824446 h 989339"/>
              <a:gd name="csX5" fmla="*/ 8388348 w 8553241"/>
              <a:gd name="csY5" fmla="*/ 989339 h 989339"/>
              <a:gd name="csX6" fmla="*/ 164893 w 8553241"/>
              <a:gd name="csY6" fmla="*/ 989339 h 989339"/>
              <a:gd name="csX7" fmla="*/ 0 w 8553241"/>
              <a:gd name="csY7" fmla="*/ 824446 h 989339"/>
              <a:gd name="csX8" fmla="*/ 0 w 855324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55324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3460516" y="132882"/>
                  <a:pt x="4570505" y="-84951"/>
                  <a:pt x="8388348" y="0"/>
                </a:cubicBezTo>
                <a:cubicBezTo>
                  <a:pt x="8470775" y="8438"/>
                  <a:pt x="8550621" y="88304"/>
                  <a:pt x="8553241" y="164893"/>
                </a:cubicBezTo>
                <a:cubicBezTo>
                  <a:pt x="8607546" y="457259"/>
                  <a:pt x="8579283" y="691398"/>
                  <a:pt x="8553241" y="824446"/>
                </a:cubicBezTo>
                <a:cubicBezTo>
                  <a:pt x="8568052" y="917271"/>
                  <a:pt x="8485277" y="977277"/>
                  <a:pt x="8388348" y="989339"/>
                </a:cubicBezTo>
                <a:cubicBezTo>
                  <a:pt x="5442104" y="1076978"/>
                  <a:pt x="222105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تَرَتَّبَ عَلى تَطَوُّرِ وَسائِلِ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ٱلِاتِّصالِ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ٱلسَّنَواتِ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ٱلْأَخيرَةِ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تَغَيُّرُ ٱلْعالَمِ كَثيراً، إِذْ ظَهَرَتْ أَجْهِزَةٌ ذَكِيَّةٌ سَهَّلَتْ عَلى ٱلنّاسِ ٱلتَّواصُلَ مَعَ أَقْرِبائِهِمْ وَأَصْدِقائِهِمْ مَهْما تَباعَدَتِ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ٱلْمَسافاتُ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223E117D-A710-72CD-AA55-A599BAAD7411}"/>
              </a:ext>
            </a:extLst>
          </p:cNvPr>
          <p:cNvSpPr/>
          <p:nvPr/>
        </p:nvSpPr>
        <p:spPr>
          <a:xfrm>
            <a:off x="2988527" y="2172032"/>
            <a:ext cx="5511085" cy="989339"/>
          </a:xfrm>
          <a:custGeom>
            <a:avLst/>
            <a:gdLst>
              <a:gd name="csX0" fmla="*/ 0 w 5511085"/>
              <a:gd name="csY0" fmla="*/ 164893 h 989339"/>
              <a:gd name="csX1" fmla="*/ 164893 w 5511085"/>
              <a:gd name="csY1" fmla="*/ 0 h 989339"/>
              <a:gd name="csX2" fmla="*/ 5346192 w 5511085"/>
              <a:gd name="csY2" fmla="*/ 0 h 989339"/>
              <a:gd name="csX3" fmla="*/ 5511085 w 5511085"/>
              <a:gd name="csY3" fmla="*/ 164893 h 989339"/>
              <a:gd name="csX4" fmla="*/ 5511085 w 5511085"/>
              <a:gd name="csY4" fmla="*/ 824446 h 989339"/>
              <a:gd name="csX5" fmla="*/ 5346192 w 5511085"/>
              <a:gd name="csY5" fmla="*/ 989339 h 989339"/>
              <a:gd name="csX6" fmla="*/ 164893 w 5511085"/>
              <a:gd name="csY6" fmla="*/ 989339 h 989339"/>
              <a:gd name="csX7" fmla="*/ 0 w 5511085"/>
              <a:gd name="csY7" fmla="*/ 824446 h 989339"/>
              <a:gd name="csX8" fmla="*/ 0 w 5511085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511085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95038" y="132882"/>
                  <a:pt x="3647279" y="-84951"/>
                  <a:pt x="5346192" y="0"/>
                </a:cubicBezTo>
                <a:cubicBezTo>
                  <a:pt x="5428619" y="8438"/>
                  <a:pt x="5508465" y="88304"/>
                  <a:pt x="5511085" y="164893"/>
                </a:cubicBezTo>
                <a:cubicBezTo>
                  <a:pt x="5565390" y="457259"/>
                  <a:pt x="5537127" y="691398"/>
                  <a:pt x="5511085" y="824446"/>
                </a:cubicBezTo>
                <a:cubicBezTo>
                  <a:pt x="5525896" y="917271"/>
                  <a:pt x="5443121" y="977277"/>
                  <a:pt x="5346192" y="989339"/>
                </a:cubicBezTo>
                <a:cubicBezTo>
                  <a:pt x="3393630" y="1076978"/>
                  <a:pt x="78701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ٱلنَّتيجَةُ ٱلَّتي تَرَتَّبَتْ عَلى تَطَوُّرِ وَسائِلِ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ٱلِاتِّصالِ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ٱلسَّنَواتِ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ٱلْأَخيرَةِ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CDBEA66-5275-461C-B407-FF13049AD2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4"/>
            <a:ext cx="1608517" cy="197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44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E4D3F-AC91-4B1E-9BFB-250567CCA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2761560-242E-E3F5-B990-83AE3AFB2F17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سؤال آخر: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4DEB24-147B-10FC-F87B-F20B9BD47ED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C58A277-056F-739D-B229-8E99B3D73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0E82DA-BD8E-FE50-E5B2-DD32C619928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AEF8EA10-E4E4-4474-57FE-AF8522AEBEA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01F1FA5-A18C-8925-0C38-1F582441AE3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1B4746F8-3C1D-AFCD-84C5-907DFC66F0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230A6E73-E4B5-6A11-D590-7D3F8288A89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A8CA678-E99C-F662-6C43-CD665DA6FB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9B2829A-4A87-342B-0A1E-3D2CFABED1A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EA310E57-3352-2DA9-9013-8FF3EC52F2F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21ED2C5-CCB1-02CB-1020-647ECF4CD5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106EA5CB-BC89-4D82-7D54-219C877D9F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F9256E24-2AA5-0E8F-6B2F-7AF0F532E4CD}"/>
              </a:ext>
            </a:extLst>
          </p:cNvPr>
          <p:cNvSpPr/>
          <p:nvPr/>
        </p:nvSpPr>
        <p:spPr>
          <a:xfrm>
            <a:off x="2888166" y="2260129"/>
            <a:ext cx="5711807" cy="989339"/>
          </a:xfrm>
          <a:custGeom>
            <a:avLst/>
            <a:gdLst>
              <a:gd name="csX0" fmla="*/ 0 w 5711807"/>
              <a:gd name="csY0" fmla="*/ 164893 h 989339"/>
              <a:gd name="csX1" fmla="*/ 164893 w 5711807"/>
              <a:gd name="csY1" fmla="*/ 0 h 989339"/>
              <a:gd name="csX2" fmla="*/ 5546914 w 5711807"/>
              <a:gd name="csY2" fmla="*/ 0 h 989339"/>
              <a:gd name="csX3" fmla="*/ 5711807 w 5711807"/>
              <a:gd name="csY3" fmla="*/ 164893 h 989339"/>
              <a:gd name="csX4" fmla="*/ 5711807 w 5711807"/>
              <a:gd name="csY4" fmla="*/ 824446 h 989339"/>
              <a:gd name="csX5" fmla="*/ 5546914 w 5711807"/>
              <a:gd name="csY5" fmla="*/ 989339 h 989339"/>
              <a:gd name="csX6" fmla="*/ 164893 w 5711807"/>
              <a:gd name="csY6" fmla="*/ 989339 h 989339"/>
              <a:gd name="csX7" fmla="*/ 0 w 5711807"/>
              <a:gd name="csY7" fmla="*/ 824446 h 989339"/>
              <a:gd name="csX8" fmla="*/ 0 w 5711807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711807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398565" y="132882"/>
                  <a:pt x="4644678" y="-84951"/>
                  <a:pt x="5546914" y="0"/>
                </a:cubicBezTo>
                <a:cubicBezTo>
                  <a:pt x="5629341" y="8438"/>
                  <a:pt x="5709187" y="88304"/>
                  <a:pt x="5711807" y="164893"/>
                </a:cubicBezTo>
                <a:cubicBezTo>
                  <a:pt x="5766112" y="457259"/>
                  <a:pt x="5737849" y="691398"/>
                  <a:pt x="5711807" y="824446"/>
                </a:cubicBezTo>
                <a:cubicBezTo>
                  <a:pt x="5726618" y="917271"/>
                  <a:pt x="5643843" y="977277"/>
                  <a:pt x="5546914" y="989339"/>
                </a:cubicBezTo>
                <a:cubicBezTo>
                  <a:pt x="4986336" y="1076978"/>
                  <a:pt x="1683865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ٱلْمُشْكِلُ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واجَهَهُ ٱلْإِنْسانُ قَديماً في مَجالِ ٱلتَّواصُلِ؟ وَكَيْفَ تَغَلَّبَ عَلَيْهِ؟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4CB423C-1843-3F9F-8F93-98DDDD280A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2325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4DA5F-DD45-0380-0D40-B8F5FE76D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C224D29-194B-957B-95DC-FAB298FCA829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B29D894-DC0C-E37E-824B-676FA62BBD5B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47807E-EAF2-E00E-DB11-D15B5C1DA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0C2539-B350-9B87-7370-9F5395B1976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43B526A1-58E9-2522-4DB7-9EF5B8B797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4BDDCD45-06FE-EAF4-0713-B2A4C222B8F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F9FA7871-FC2A-010D-7E2A-B61BBCAB28F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AEE91474-326C-E2E1-1AC6-D1C39F9CE92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439DE3E9-0BB4-D6B3-9870-F81F9032FE8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6D7A4D12-303E-8C46-0E27-957E56BBB34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50ED606-673F-9A0D-0F17-A0AFC89E0B6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1FE31DC-D329-771D-FD36-54423B0351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93ABDE2A-D849-4FF9-D9A2-16FE72A92B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8A299DDA-5037-9432-42C9-AFD1E4CAB499}"/>
              </a:ext>
            </a:extLst>
          </p:cNvPr>
          <p:cNvSpPr/>
          <p:nvPr/>
        </p:nvSpPr>
        <p:spPr>
          <a:xfrm>
            <a:off x="682678" y="4744293"/>
            <a:ext cx="7778644" cy="989339"/>
          </a:xfrm>
          <a:custGeom>
            <a:avLst/>
            <a:gdLst>
              <a:gd name="csX0" fmla="*/ 0 w 7778644"/>
              <a:gd name="csY0" fmla="*/ 164893 h 989339"/>
              <a:gd name="csX1" fmla="*/ 164893 w 7778644"/>
              <a:gd name="csY1" fmla="*/ 0 h 989339"/>
              <a:gd name="csX2" fmla="*/ 7613751 w 7778644"/>
              <a:gd name="csY2" fmla="*/ 0 h 989339"/>
              <a:gd name="csX3" fmla="*/ 7778644 w 7778644"/>
              <a:gd name="csY3" fmla="*/ 164893 h 989339"/>
              <a:gd name="csX4" fmla="*/ 7778644 w 7778644"/>
              <a:gd name="csY4" fmla="*/ 824446 h 989339"/>
              <a:gd name="csX5" fmla="*/ 7613751 w 7778644"/>
              <a:gd name="csY5" fmla="*/ 989339 h 989339"/>
              <a:gd name="csX6" fmla="*/ 164893 w 7778644"/>
              <a:gd name="csY6" fmla="*/ 989339 h 989339"/>
              <a:gd name="csX7" fmla="*/ 0 w 7778644"/>
              <a:gd name="csY7" fmla="*/ 824446 h 989339"/>
              <a:gd name="csX8" fmla="*/ 0 w 777864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77864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091227" y="132882"/>
                  <a:pt x="4722394" y="-84951"/>
                  <a:pt x="7613751" y="0"/>
                </a:cubicBezTo>
                <a:cubicBezTo>
                  <a:pt x="7696178" y="8438"/>
                  <a:pt x="7776024" y="88304"/>
                  <a:pt x="7778644" y="164893"/>
                </a:cubicBezTo>
                <a:cubicBezTo>
                  <a:pt x="7832949" y="457259"/>
                  <a:pt x="7804686" y="691398"/>
                  <a:pt x="7778644" y="824446"/>
                </a:cubicBezTo>
                <a:cubicBezTo>
                  <a:pt x="7793455" y="917271"/>
                  <a:pt x="7710680" y="977277"/>
                  <a:pt x="7613751" y="989339"/>
                </a:cubicBezTo>
                <a:cubicBezTo>
                  <a:pt x="4914616" y="1076978"/>
                  <a:pt x="320463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واجَهَ ٱلْإِنْسانُ قَديماً 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مُشْكِلَ ٱلتَّواصُلِ وَنَقْلِ </a:t>
            </a:r>
            <a:r>
              <a:rPr lang="ar-MA" sz="5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ٱلْخِطاباتِ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وَٱلرَّسائِلِ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وَٱلْأَخْبارِ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ٱلنّاسِ عَلى </a:t>
            </a:r>
            <a:r>
              <a:rPr lang="ar-MA" sz="5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ٱخْتِلافِ</a:t>
            </a:r>
            <a:r>
              <a:rPr lang="ar-MA" sz="5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أَماكِنِهِمْ.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BCF527CB-9326-CAD1-93CB-6394911D5CE6}"/>
              </a:ext>
            </a:extLst>
          </p:cNvPr>
          <p:cNvSpPr/>
          <p:nvPr/>
        </p:nvSpPr>
        <p:spPr>
          <a:xfrm>
            <a:off x="2888166" y="2260129"/>
            <a:ext cx="5711807" cy="989339"/>
          </a:xfrm>
          <a:custGeom>
            <a:avLst/>
            <a:gdLst>
              <a:gd name="csX0" fmla="*/ 0 w 5711807"/>
              <a:gd name="csY0" fmla="*/ 164893 h 989339"/>
              <a:gd name="csX1" fmla="*/ 164893 w 5711807"/>
              <a:gd name="csY1" fmla="*/ 0 h 989339"/>
              <a:gd name="csX2" fmla="*/ 5546914 w 5711807"/>
              <a:gd name="csY2" fmla="*/ 0 h 989339"/>
              <a:gd name="csX3" fmla="*/ 5711807 w 5711807"/>
              <a:gd name="csY3" fmla="*/ 164893 h 989339"/>
              <a:gd name="csX4" fmla="*/ 5711807 w 5711807"/>
              <a:gd name="csY4" fmla="*/ 824446 h 989339"/>
              <a:gd name="csX5" fmla="*/ 5546914 w 5711807"/>
              <a:gd name="csY5" fmla="*/ 989339 h 989339"/>
              <a:gd name="csX6" fmla="*/ 164893 w 5711807"/>
              <a:gd name="csY6" fmla="*/ 989339 h 989339"/>
              <a:gd name="csX7" fmla="*/ 0 w 5711807"/>
              <a:gd name="csY7" fmla="*/ 824446 h 989339"/>
              <a:gd name="csX8" fmla="*/ 0 w 5711807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711807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398565" y="132882"/>
                  <a:pt x="4644678" y="-84951"/>
                  <a:pt x="5546914" y="0"/>
                </a:cubicBezTo>
                <a:cubicBezTo>
                  <a:pt x="5629341" y="8438"/>
                  <a:pt x="5709187" y="88304"/>
                  <a:pt x="5711807" y="164893"/>
                </a:cubicBezTo>
                <a:cubicBezTo>
                  <a:pt x="5766112" y="457259"/>
                  <a:pt x="5737849" y="691398"/>
                  <a:pt x="5711807" y="824446"/>
                </a:cubicBezTo>
                <a:cubicBezTo>
                  <a:pt x="5726618" y="917271"/>
                  <a:pt x="5643843" y="977277"/>
                  <a:pt x="5546914" y="989339"/>
                </a:cubicBezTo>
                <a:cubicBezTo>
                  <a:pt x="4986336" y="1076978"/>
                  <a:pt x="1683865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ٱلْمُشْكِلُ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واجَهَهُ ٱلْإِنْسانُ قَديماً في مَجالِ ٱلتَّواصُلِ؟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2A65BD4-FFDC-0A5D-7138-1980A92619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060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BD47B-10A6-2FB9-E53A-7E78CFBB8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B441A0A-123E-2697-8B67-1E220F8BC369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سؤال آخر: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F143EF4-9E32-5702-A7B2-4CC6FBCE491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E79C5C-5AEE-5135-CCD2-6E4609BA3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24FF4A-7054-DE46-A326-B9081D23191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9FCF535-7B30-74C8-025A-9BC9D63479C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C2783D39-C353-0513-3997-D304D2358C1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8396F9C3-EA00-0883-CDFC-B882616AF3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BEF38237-D6C9-5176-A7C2-C4809CA7E91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B3931BF8-7404-3268-9EF4-2E5AC23C25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0739114D-1600-7107-B1D2-25D3F4621E0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F5D66DA1-0A34-5EDD-E7D9-CF02FBDAAB8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570E250-CDCC-42F2-2AEA-9C21826ED6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B4FBC586-1A0C-7CA7-8572-5AC139C647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39B0C3EC-0366-AC2F-C68E-95828F906F1F}"/>
              </a:ext>
            </a:extLst>
          </p:cNvPr>
          <p:cNvSpPr/>
          <p:nvPr/>
        </p:nvSpPr>
        <p:spPr>
          <a:xfrm>
            <a:off x="2888166" y="2260129"/>
            <a:ext cx="5711807" cy="989339"/>
          </a:xfrm>
          <a:custGeom>
            <a:avLst/>
            <a:gdLst>
              <a:gd name="csX0" fmla="*/ 0 w 5711807"/>
              <a:gd name="csY0" fmla="*/ 164893 h 989339"/>
              <a:gd name="csX1" fmla="*/ 164893 w 5711807"/>
              <a:gd name="csY1" fmla="*/ 0 h 989339"/>
              <a:gd name="csX2" fmla="*/ 5546914 w 5711807"/>
              <a:gd name="csY2" fmla="*/ 0 h 989339"/>
              <a:gd name="csX3" fmla="*/ 5711807 w 5711807"/>
              <a:gd name="csY3" fmla="*/ 164893 h 989339"/>
              <a:gd name="csX4" fmla="*/ 5711807 w 5711807"/>
              <a:gd name="csY4" fmla="*/ 824446 h 989339"/>
              <a:gd name="csX5" fmla="*/ 5546914 w 5711807"/>
              <a:gd name="csY5" fmla="*/ 989339 h 989339"/>
              <a:gd name="csX6" fmla="*/ 164893 w 5711807"/>
              <a:gd name="csY6" fmla="*/ 989339 h 989339"/>
              <a:gd name="csX7" fmla="*/ 0 w 5711807"/>
              <a:gd name="csY7" fmla="*/ 824446 h 989339"/>
              <a:gd name="csX8" fmla="*/ 0 w 5711807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711807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398565" y="132882"/>
                  <a:pt x="4644678" y="-84951"/>
                  <a:pt x="5546914" y="0"/>
                </a:cubicBezTo>
                <a:cubicBezTo>
                  <a:pt x="5629341" y="8438"/>
                  <a:pt x="5709187" y="88304"/>
                  <a:pt x="5711807" y="164893"/>
                </a:cubicBezTo>
                <a:cubicBezTo>
                  <a:pt x="5766112" y="457259"/>
                  <a:pt x="5737849" y="691398"/>
                  <a:pt x="5711807" y="824446"/>
                </a:cubicBezTo>
                <a:cubicBezTo>
                  <a:pt x="5726618" y="917271"/>
                  <a:pt x="5643843" y="977277"/>
                  <a:pt x="5546914" y="989339"/>
                </a:cubicBezTo>
                <a:cubicBezTo>
                  <a:pt x="4986336" y="1076978"/>
                  <a:pt x="1683865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ٱلْحَلُّ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وَجَدَهُ ٱلْإِنْسانُ لِلتَّواصُلِ عَنْ بُعْدٍ بِشَكْلٍ أَسْرَعَ؟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659A40E-71FC-5CFB-215D-4B60808CA2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5716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46DF8-B9D8-177F-EE04-C145CB0AB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1DD52B3-24DE-A7B2-58FD-AD999739672C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E35E744-A45F-25BD-7765-453DE0B3094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43A7259-6F56-1BF4-94EB-BE4C4C357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95EAE20-8C58-AD6F-F92D-392D0C11403D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3DDE9554-3350-70AA-8910-7A0E5287736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BA43AED-47D8-46C0-6CE7-4A28B029B0F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FE8DA23A-AEA8-930C-5C55-24922B8D3AC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A58C5989-F453-35AE-1C1E-00F5997E25C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D8DF50C3-3F10-36F1-05D8-19E65608CC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CBBF5AF7-F039-3A74-88A6-834ABB4CC6D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9E5A0DB4-DA87-C5A8-4CC1-3E6A58FF3A8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E1CB9D6-2252-C033-1D61-6B018E451B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D061A3B9-B5C5-5A55-404B-EB25E0D959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508DF6F2-66B2-8B01-FA04-3E7A32D09765}"/>
              </a:ext>
            </a:extLst>
          </p:cNvPr>
          <p:cNvSpPr/>
          <p:nvPr/>
        </p:nvSpPr>
        <p:spPr>
          <a:xfrm>
            <a:off x="694944" y="4409160"/>
            <a:ext cx="7778644" cy="989339"/>
          </a:xfrm>
          <a:custGeom>
            <a:avLst/>
            <a:gdLst>
              <a:gd name="csX0" fmla="*/ 0 w 7778644"/>
              <a:gd name="csY0" fmla="*/ 164893 h 989339"/>
              <a:gd name="csX1" fmla="*/ 164893 w 7778644"/>
              <a:gd name="csY1" fmla="*/ 0 h 989339"/>
              <a:gd name="csX2" fmla="*/ 7613751 w 7778644"/>
              <a:gd name="csY2" fmla="*/ 0 h 989339"/>
              <a:gd name="csX3" fmla="*/ 7778644 w 7778644"/>
              <a:gd name="csY3" fmla="*/ 164893 h 989339"/>
              <a:gd name="csX4" fmla="*/ 7778644 w 7778644"/>
              <a:gd name="csY4" fmla="*/ 824446 h 989339"/>
              <a:gd name="csX5" fmla="*/ 7613751 w 7778644"/>
              <a:gd name="csY5" fmla="*/ 989339 h 989339"/>
              <a:gd name="csX6" fmla="*/ 164893 w 7778644"/>
              <a:gd name="csY6" fmla="*/ 989339 h 989339"/>
              <a:gd name="csX7" fmla="*/ 0 w 7778644"/>
              <a:gd name="csY7" fmla="*/ 824446 h 989339"/>
              <a:gd name="csX8" fmla="*/ 0 w 777864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77864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091227" y="132882"/>
                  <a:pt x="4722394" y="-84951"/>
                  <a:pt x="7613751" y="0"/>
                </a:cubicBezTo>
                <a:cubicBezTo>
                  <a:pt x="7696178" y="8438"/>
                  <a:pt x="7776024" y="88304"/>
                  <a:pt x="7778644" y="164893"/>
                </a:cubicBezTo>
                <a:cubicBezTo>
                  <a:pt x="7832949" y="457259"/>
                  <a:pt x="7804686" y="691398"/>
                  <a:pt x="7778644" y="824446"/>
                </a:cubicBezTo>
                <a:cubicBezTo>
                  <a:pt x="7793455" y="917271"/>
                  <a:pt x="7710680" y="977277"/>
                  <a:pt x="7613751" y="989339"/>
                </a:cubicBezTo>
                <a:cubicBezTo>
                  <a:pt x="4914616" y="1076978"/>
                  <a:pt x="320463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ٱلْإِنْسانُ حَلاًّ لِلتَّواصُلِ عَنْ بُعْدٍ بِشَكْلٍ أَسْرَعَ 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عَبْرَ ٱخْتِراعِ تِقْنِيّاتٍ جَديدَةٍ تَتالَتْ عَبْرَ ٱلزَّمَنِ.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A9ED35C5-8036-A5F9-DE46-F880B45592AC}"/>
              </a:ext>
            </a:extLst>
          </p:cNvPr>
          <p:cNvSpPr/>
          <p:nvPr/>
        </p:nvSpPr>
        <p:spPr>
          <a:xfrm>
            <a:off x="2888166" y="2260129"/>
            <a:ext cx="5711807" cy="989339"/>
          </a:xfrm>
          <a:custGeom>
            <a:avLst/>
            <a:gdLst>
              <a:gd name="csX0" fmla="*/ 0 w 5711807"/>
              <a:gd name="csY0" fmla="*/ 164893 h 989339"/>
              <a:gd name="csX1" fmla="*/ 164893 w 5711807"/>
              <a:gd name="csY1" fmla="*/ 0 h 989339"/>
              <a:gd name="csX2" fmla="*/ 5546914 w 5711807"/>
              <a:gd name="csY2" fmla="*/ 0 h 989339"/>
              <a:gd name="csX3" fmla="*/ 5711807 w 5711807"/>
              <a:gd name="csY3" fmla="*/ 164893 h 989339"/>
              <a:gd name="csX4" fmla="*/ 5711807 w 5711807"/>
              <a:gd name="csY4" fmla="*/ 824446 h 989339"/>
              <a:gd name="csX5" fmla="*/ 5546914 w 5711807"/>
              <a:gd name="csY5" fmla="*/ 989339 h 989339"/>
              <a:gd name="csX6" fmla="*/ 164893 w 5711807"/>
              <a:gd name="csY6" fmla="*/ 989339 h 989339"/>
              <a:gd name="csX7" fmla="*/ 0 w 5711807"/>
              <a:gd name="csY7" fmla="*/ 824446 h 989339"/>
              <a:gd name="csX8" fmla="*/ 0 w 5711807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711807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398565" y="132882"/>
                  <a:pt x="4644678" y="-84951"/>
                  <a:pt x="5546914" y="0"/>
                </a:cubicBezTo>
                <a:cubicBezTo>
                  <a:pt x="5629341" y="8438"/>
                  <a:pt x="5709187" y="88304"/>
                  <a:pt x="5711807" y="164893"/>
                </a:cubicBezTo>
                <a:cubicBezTo>
                  <a:pt x="5766112" y="457259"/>
                  <a:pt x="5737849" y="691398"/>
                  <a:pt x="5711807" y="824446"/>
                </a:cubicBezTo>
                <a:cubicBezTo>
                  <a:pt x="5726618" y="917271"/>
                  <a:pt x="5643843" y="977277"/>
                  <a:pt x="5546914" y="989339"/>
                </a:cubicBezTo>
                <a:cubicBezTo>
                  <a:pt x="4986336" y="1076978"/>
                  <a:pt x="1683865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ٱلْحَلُّ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وَجَدَهُ ٱلْإِنْسانُ لِلتَّواصُلِ عَنْ بُعْدٍ بِشَكْلٍ أَسْرَعَ؟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C66E7CD-ED8C-BEA0-E1E9-D132228084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47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0861B-99A2-5A94-8480-25F4BC1CA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A5DA1EC-C2A1-3E0A-71CC-E2B01E4200A4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سؤال آخر: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7C44FD-24E2-5D75-99DE-4F4C4FC94AB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5E6E41-CC63-9AC8-72B9-FC0CCAB6F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009F31-7771-D7A6-2EFF-5C215855FF5B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D3823D99-3F4D-17C9-2249-C3E00D86E74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B1237C0D-5227-15D9-D952-DD5374B253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BB7F7D0D-46C3-E913-1603-F1E45A22E26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B86B6F5B-03B8-3263-B5FA-CA5A019D5A6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C8A3C0E-AF4D-9691-C3BC-7CAD7C1AF91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A04A6D55-3756-405F-235D-8B27879C2AA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DA3029A4-CD5E-645D-9779-F045C0FE8E1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329FE35-3640-F0E8-B760-9B59CD9041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75C35DF-8C5C-BC7C-A05F-CF4EEF0E50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350BB955-BF0E-181F-FC77-6754785BF23F}"/>
              </a:ext>
            </a:extLst>
          </p:cNvPr>
          <p:cNvSpPr/>
          <p:nvPr/>
        </p:nvSpPr>
        <p:spPr>
          <a:xfrm>
            <a:off x="2569569" y="2260129"/>
            <a:ext cx="6217746" cy="989339"/>
          </a:xfrm>
          <a:custGeom>
            <a:avLst/>
            <a:gdLst>
              <a:gd name="csX0" fmla="*/ 0 w 6217746"/>
              <a:gd name="csY0" fmla="*/ 164893 h 989339"/>
              <a:gd name="csX1" fmla="*/ 164893 w 6217746"/>
              <a:gd name="csY1" fmla="*/ 0 h 989339"/>
              <a:gd name="csX2" fmla="*/ 6052853 w 6217746"/>
              <a:gd name="csY2" fmla="*/ 0 h 989339"/>
              <a:gd name="csX3" fmla="*/ 6217746 w 6217746"/>
              <a:gd name="csY3" fmla="*/ 164893 h 989339"/>
              <a:gd name="csX4" fmla="*/ 6217746 w 6217746"/>
              <a:gd name="csY4" fmla="*/ 824446 h 989339"/>
              <a:gd name="csX5" fmla="*/ 6052853 w 6217746"/>
              <a:gd name="csY5" fmla="*/ 989339 h 989339"/>
              <a:gd name="csX6" fmla="*/ 164893 w 6217746"/>
              <a:gd name="csY6" fmla="*/ 989339 h 989339"/>
              <a:gd name="csX7" fmla="*/ 0 w 6217746"/>
              <a:gd name="csY7" fmla="*/ 824446 h 989339"/>
              <a:gd name="csX8" fmla="*/ 0 w 6217746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217746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557776" y="132882"/>
                  <a:pt x="3276001" y="-84951"/>
                  <a:pt x="6052853" y="0"/>
                </a:cubicBezTo>
                <a:cubicBezTo>
                  <a:pt x="6135280" y="8438"/>
                  <a:pt x="6215126" y="88304"/>
                  <a:pt x="6217746" y="164893"/>
                </a:cubicBezTo>
                <a:cubicBezTo>
                  <a:pt x="6272051" y="457259"/>
                  <a:pt x="6243788" y="691398"/>
                  <a:pt x="6217746" y="824446"/>
                </a:cubicBezTo>
                <a:cubicBezTo>
                  <a:pt x="6232557" y="917271"/>
                  <a:pt x="6149782" y="977277"/>
                  <a:pt x="6052853" y="989339"/>
                </a:cubicBezTo>
                <a:cubicBezTo>
                  <a:pt x="4365039" y="1076978"/>
                  <a:pt x="295447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أَصْبَحَ بِإِمْكانِ ٱلنّاسِ ٱلْيَوْمَ إِرْسالُ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ٱلرَّسائِلِ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وَٱلصُّوَرِ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أَيِّ وَقْتٍ وَمِنْ أَيِّ مَكانٍ؟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7FE3B52-D6B0-FBC9-7F9C-0A1EBCB079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75586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C1582-CBDC-52C0-AEED-8C8085676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2A5EF0F-DE99-AC55-59FC-641DB1FC0337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0F4944-113A-A45C-C4BF-F10344C775B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6F2865-CDB0-994B-0F02-A8C9B0218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55C376-A83B-9E05-4F81-37A12A0393D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F7140D1F-1DF3-F563-8F42-21EE8902FBF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398F709B-BDD4-C719-A064-E2D380BABBB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14FB6972-4DA4-A2AF-2346-577CF72E13D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8538ED65-C999-317E-AE69-FA325667B6F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FFBAB848-BAED-0C5E-C243-D5C06C3B9E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DCA885CA-56D2-2200-D69C-BD6BD0C80AF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168C4455-CA73-2ED0-1B51-D825E66A251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15CA0B1-8360-B62A-CD09-4B91B93B2B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0E67FF6A-915E-8BFE-F9E0-F7FC63048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00BD3EDE-266A-A551-87B9-309D5840D50D}"/>
              </a:ext>
            </a:extLst>
          </p:cNvPr>
          <p:cNvSpPr/>
          <p:nvPr/>
        </p:nvSpPr>
        <p:spPr>
          <a:xfrm>
            <a:off x="534240" y="4754847"/>
            <a:ext cx="8075519" cy="989339"/>
          </a:xfrm>
          <a:custGeom>
            <a:avLst/>
            <a:gdLst>
              <a:gd name="csX0" fmla="*/ 0 w 8075519"/>
              <a:gd name="csY0" fmla="*/ 164893 h 989339"/>
              <a:gd name="csX1" fmla="*/ 164893 w 8075519"/>
              <a:gd name="csY1" fmla="*/ 0 h 989339"/>
              <a:gd name="csX2" fmla="*/ 7910626 w 8075519"/>
              <a:gd name="csY2" fmla="*/ 0 h 989339"/>
              <a:gd name="csX3" fmla="*/ 8075519 w 8075519"/>
              <a:gd name="csY3" fmla="*/ 164893 h 989339"/>
              <a:gd name="csX4" fmla="*/ 8075519 w 8075519"/>
              <a:gd name="csY4" fmla="*/ 824446 h 989339"/>
              <a:gd name="csX5" fmla="*/ 7910626 w 8075519"/>
              <a:gd name="csY5" fmla="*/ 989339 h 989339"/>
              <a:gd name="csX6" fmla="*/ 164893 w 8075519"/>
              <a:gd name="csY6" fmla="*/ 989339 h 989339"/>
              <a:gd name="csX7" fmla="*/ 0 w 8075519"/>
              <a:gd name="csY7" fmla="*/ 824446 h 989339"/>
              <a:gd name="csX8" fmla="*/ 0 w 8075519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075519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3279961" y="132882"/>
                  <a:pt x="4363394" y="-84951"/>
                  <a:pt x="7910626" y="0"/>
                </a:cubicBezTo>
                <a:cubicBezTo>
                  <a:pt x="7993053" y="8438"/>
                  <a:pt x="8072899" y="88304"/>
                  <a:pt x="8075519" y="164893"/>
                </a:cubicBezTo>
                <a:cubicBezTo>
                  <a:pt x="8129824" y="457259"/>
                  <a:pt x="8101561" y="691398"/>
                  <a:pt x="8075519" y="824446"/>
                </a:cubicBezTo>
                <a:cubicBezTo>
                  <a:pt x="8090330" y="917271"/>
                  <a:pt x="8007555" y="977277"/>
                  <a:pt x="7910626" y="989339"/>
                </a:cubicBezTo>
                <a:cubicBezTo>
                  <a:pt x="6250595" y="1076978"/>
                  <a:pt x="116161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أَصْبَحَ بِإِمْكانِ ٱلنّاسِ ٱلْيَوْمَ إِرْسالُ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ٱلرَّسائِلِ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وَٱلصُّوَرِ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أَيِّ وَقْتٍ وَمِنْ أَيِّ مَكانٍ بِفَضْلِ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ٱنْتِشارِ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ٱلْإِنْتَرْنِتِ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وَتَطَوُّرِ وَسائِلِ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ٱلِاتِّصالِ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5A7A6A74-7031-BE13-8F60-CE11444CC832}"/>
              </a:ext>
            </a:extLst>
          </p:cNvPr>
          <p:cNvSpPr/>
          <p:nvPr/>
        </p:nvSpPr>
        <p:spPr>
          <a:xfrm>
            <a:off x="2569569" y="2260129"/>
            <a:ext cx="6217746" cy="989339"/>
          </a:xfrm>
          <a:custGeom>
            <a:avLst/>
            <a:gdLst>
              <a:gd name="csX0" fmla="*/ 0 w 6217746"/>
              <a:gd name="csY0" fmla="*/ 164893 h 989339"/>
              <a:gd name="csX1" fmla="*/ 164893 w 6217746"/>
              <a:gd name="csY1" fmla="*/ 0 h 989339"/>
              <a:gd name="csX2" fmla="*/ 6052853 w 6217746"/>
              <a:gd name="csY2" fmla="*/ 0 h 989339"/>
              <a:gd name="csX3" fmla="*/ 6217746 w 6217746"/>
              <a:gd name="csY3" fmla="*/ 164893 h 989339"/>
              <a:gd name="csX4" fmla="*/ 6217746 w 6217746"/>
              <a:gd name="csY4" fmla="*/ 824446 h 989339"/>
              <a:gd name="csX5" fmla="*/ 6052853 w 6217746"/>
              <a:gd name="csY5" fmla="*/ 989339 h 989339"/>
              <a:gd name="csX6" fmla="*/ 164893 w 6217746"/>
              <a:gd name="csY6" fmla="*/ 989339 h 989339"/>
              <a:gd name="csX7" fmla="*/ 0 w 6217746"/>
              <a:gd name="csY7" fmla="*/ 824446 h 989339"/>
              <a:gd name="csX8" fmla="*/ 0 w 6217746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217746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557776" y="132882"/>
                  <a:pt x="3276001" y="-84951"/>
                  <a:pt x="6052853" y="0"/>
                </a:cubicBezTo>
                <a:cubicBezTo>
                  <a:pt x="6135280" y="8438"/>
                  <a:pt x="6215126" y="88304"/>
                  <a:pt x="6217746" y="164893"/>
                </a:cubicBezTo>
                <a:cubicBezTo>
                  <a:pt x="6272051" y="457259"/>
                  <a:pt x="6243788" y="691398"/>
                  <a:pt x="6217746" y="824446"/>
                </a:cubicBezTo>
                <a:cubicBezTo>
                  <a:pt x="6232557" y="917271"/>
                  <a:pt x="6149782" y="977277"/>
                  <a:pt x="6052853" y="989339"/>
                </a:cubicBezTo>
                <a:cubicBezTo>
                  <a:pt x="4365039" y="1076978"/>
                  <a:pt x="295447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أَصْبَحَ بِإِمْكانِ ٱلنّاسِ ٱلْيَوْمَ إِرْسالُ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ٱلرَّسائِلِ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وَٱلصُّوَرِ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أَيِّ وَقْتٍ وَمِنْ أَيِّ مَكانٍ؟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32FFD9D-0D71-D10B-43BE-D3D0A03929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85" y="1510673"/>
            <a:ext cx="2025542" cy="24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182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AEAD-7BAC-7144-E8B1-7BFFB9813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A83EF1-6FB7-BB01-2659-27F601DA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صرف و تحويل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C703976B-0AD6-0729-D04F-D3F6974D7D17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ٱلصَّحيحُ وَ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ٱلْمُعْتَلُّ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C8708B4-A08D-8013-A1CE-FACC14257C25}"/>
              </a:ext>
            </a:extLst>
          </p:cNvPr>
          <p:cNvSpPr/>
          <p:nvPr/>
        </p:nvSpPr>
        <p:spPr>
          <a:xfrm>
            <a:off x="5711232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Microsoft Uighur" panose="02000000000000000000" pitchFamily="2" charset="-78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ACC5CBC-F621-7F84-8787-63700E211B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76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F2C2A-C6EC-F58A-8E54-41B8C23C5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AEA5E67-7DCA-4B4D-82E2-466C62F6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سنتعلم كيف نميز الفعل المعتل عن الفعل الصحيح.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148A22-DEC3-0EBE-D85E-D307F48CE867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E41440-0624-46F7-6717-34188E5A38D7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8874A5D6-A488-9E20-366A-82AACF82E2F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421B6F15-5BC4-AA28-49CB-657FEB53A4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9608416-A13A-80E5-8C3E-BAFC0C65D7B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2AFB375-30AC-022B-7BEF-EF9534231CA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50FA777-757F-9CAB-3A9A-D6CFC75CC90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3203EF74-8258-B25F-AE25-C8FAD2723D6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A5614F0-ABD7-132D-08CA-991252F189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56371B5-7D5C-396A-45D8-8E117504AE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819A6DB8-6DD6-C18F-92D0-DB89DF61C3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4140BCAC-AE2F-E5EC-3A58-064B6E1354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17">
            <a:extLst>
              <a:ext uri="{FF2B5EF4-FFF2-40B4-BE49-F238E27FC236}">
                <a16:creationId xmlns:a16="http://schemas.microsoft.com/office/drawing/2014/main" id="{74D01296-B1EF-94A5-3A8B-6477305E4D9E}"/>
              </a:ext>
            </a:extLst>
          </p:cNvPr>
          <p:cNvSpPr/>
          <p:nvPr/>
        </p:nvSpPr>
        <p:spPr>
          <a:xfrm>
            <a:off x="1658069" y="3217128"/>
            <a:ext cx="5747722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ٱلصَّحيحُ وَ </a:t>
            </a:r>
            <a:r>
              <a:rPr lang="ar-MA" sz="6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ٱلْمُعْتَلُّ</a:t>
            </a:r>
            <a:endParaRPr lang="f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521432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2A964-B96D-7CAE-1D78-CBB7D007A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F2B03809-45FF-FDE9-0E01-2A56AF94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تذكروا جيدا هذه الحروف: و – ا – ي : نسميها حروف العلة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CA0111-988D-59D8-83C8-C9061B119A05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CD0257-AED3-D7F6-3D14-61DC3776FC2A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9A694A8A-DE81-73D1-173E-0DCAAB414C6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D80DF5AA-C16F-25AD-CB96-C3EDFB71E8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1C6B488-F488-679E-2406-DB30615F1DF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C92985CD-0F23-432F-F688-4321A608021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D2473D9A-218D-A32D-917C-A7D2216E9CC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0EDDFC1-ED25-6707-68DC-3F065407E2B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F8A2468-488B-1979-62A1-94E141F374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CEF7EF37-1254-58C5-D4BB-5A31F24B67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D78915B4-6B91-D277-EAFE-E0E355CB42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6AD22AB4-24F0-EACC-E198-220AF40D9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17">
            <a:extLst>
              <a:ext uri="{FF2B5EF4-FFF2-40B4-BE49-F238E27FC236}">
                <a16:creationId xmlns:a16="http://schemas.microsoft.com/office/drawing/2014/main" id="{9C74C4FC-2927-AC56-218B-84505638C6B6}"/>
              </a:ext>
            </a:extLst>
          </p:cNvPr>
          <p:cNvSpPr/>
          <p:nvPr/>
        </p:nvSpPr>
        <p:spPr>
          <a:xfrm>
            <a:off x="1658069" y="3217128"/>
            <a:ext cx="5747722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   -   ا   ي</a:t>
            </a:r>
            <a:endParaRPr lang="f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558496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1E14B-5E13-85BA-BBA1-7B37E833E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4A468A-1525-9D5E-583F-6284D338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الأفعال التالية: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672904-1908-A332-C557-1CF2B4EF105D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5B996E-8E7C-9EBA-A87D-61A2C4043EDA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58E8665-9891-2AE6-79AB-8F16B195565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6CFB295-5BE9-8CA3-71BD-C9177A99B9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A485F5A0-EC19-4961-36AD-DF0428A01ED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F42A19E-CD9B-AE59-64C0-E0605186B5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A1B5C0A0-FFCD-B235-A7E5-166F735E7A9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4C7E97B5-E0A3-0A66-2E85-DEC27BDACA1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E6E7DED-AAE1-CB99-F22A-91795C3324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DCF87138-2CE1-3B15-B52B-B37FDB22201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08AD7D15-C512-618E-5B59-FD2A5061FF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FC6B68-4CCC-77D5-1921-B4D481E05E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E495B9-2B77-164C-E74D-F32C0FEEB2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B1977D89-8695-20EC-2FB5-E9CB93FF7E85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chemeClr val="tx1"/>
                </a:solidFill>
              </a:rPr>
              <a:t>وَقَفَ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4B1A5734-D3F6-C149-644E-108245B7EBD5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chemeClr val="tx1"/>
                </a:solidFill>
              </a:rPr>
              <a:t>يَبِسَ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E0BBA009-7BEC-C45B-5CD6-84F6F648221C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chemeClr val="tx1"/>
                </a:solidFill>
              </a:rPr>
              <a:t>وَضَعَ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875C2C73-8F15-57D9-2C79-66201EDA82FB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chemeClr val="tx1"/>
                </a:solidFill>
              </a:rPr>
              <a:t>وَجَدَ</a:t>
            </a: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B9B00803-D4E4-8E77-4A9B-F9E20CE38608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chemeClr val="tx1"/>
                </a:solidFill>
              </a:rPr>
              <a:t>وَهَبَ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BA1C1E9-5FE6-B161-15D5-893F7E3B9009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chemeClr val="tx1"/>
                </a:solidFill>
              </a:rPr>
              <a:t>يَئِسَ</a:t>
            </a:r>
          </a:p>
        </p:txBody>
      </p:sp>
    </p:spTree>
    <p:extLst>
      <p:ext uri="{BB962C8B-B14F-4D97-AF65-F5344CB8AC3E}">
        <p14:creationId xmlns:p14="http://schemas.microsoft.com/office/powerpoint/2010/main" val="837925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2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D1E93-51DF-504C-6893-C1B134BDB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FAFC1B2E-7AB9-F894-7820-13DEEB87D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حروف هذه الأفعال أصلية ( لا يمكن حذفها) و كلها تبتدئ بأحد  حروف العلة التالية: و-يــ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D14BA8-0CB4-F345-4462-2B709BC4FB31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D2994E-DD38-7E3B-5717-F2398D50A56D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1206FB46-28C2-7D59-E6CD-C0B495AF3CB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E9D165C7-1AF6-AE91-73F2-2EFA2C833A3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36D468E-C527-6C1D-55EB-7537EE981DA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B7A99EDC-B2D8-89AC-F9E3-A6FF2CCDB3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0D67BE4A-B40E-D654-0296-AB72497719C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4CC7E745-4658-904C-F1EE-F7A4E1BAD65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053B33-06F9-4ECB-F157-43F6854233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4B9C087A-FFE2-70B7-C919-B47ABCD8EE8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B34C47E7-E384-70B2-67FF-5C736A0F77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571C8BE-F830-4A0C-7FA5-AA69A16474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49788F-6B87-887E-F5B0-2C698D450C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FCBCFE92-321F-066B-0301-E7F96883AFDE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وَ</a:t>
            </a:r>
            <a:r>
              <a:rPr lang="ar-MA" sz="7200" dirty="0">
                <a:solidFill>
                  <a:schemeClr val="tx1"/>
                </a:solidFill>
              </a:rPr>
              <a:t>قَفَ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E378B184-1D34-A186-A5E7-8E7A47BF42B1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يَ</a:t>
            </a:r>
            <a:r>
              <a:rPr lang="ar-MA" sz="7200" dirty="0">
                <a:solidFill>
                  <a:schemeClr val="tx1"/>
                </a:solidFill>
              </a:rPr>
              <a:t>بِسَ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1EB3007D-AF49-9CAD-C06F-4EF0F3CBB14B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وَ</a:t>
            </a:r>
            <a:r>
              <a:rPr lang="ar-MA" sz="7200" dirty="0">
                <a:solidFill>
                  <a:schemeClr val="tx1"/>
                </a:solidFill>
              </a:rPr>
              <a:t>ضَعَ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CCAB7541-0576-8D4F-E60A-330E4E28F113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وَ</a:t>
            </a:r>
            <a:r>
              <a:rPr lang="ar-MA" sz="7200" dirty="0">
                <a:solidFill>
                  <a:schemeClr val="tx1"/>
                </a:solidFill>
              </a:rPr>
              <a:t>جَدَ</a:t>
            </a: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546D0E33-DEEE-AC43-35AC-5E4F0A44B428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وَ</a:t>
            </a:r>
            <a:r>
              <a:rPr lang="ar-MA" sz="7200" dirty="0">
                <a:solidFill>
                  <a:schemeClr val="tx1"/>
                </a:solidFill>
              </a:rPr>
              <a:t>هَبَ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FD894A3-B4DE-9CAD-B6CB-F8A0057332F4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يَـــ</a:t>
            </a:r>
            <a:r>
              <a:rPr lang="ar-MA" sz="7200" dirty="0">
                <a:solidFill>
                  <a:schemeClr val="tx1"/>
                </a:solidFill>
              </a:rPr>
              <a:t>ئِسَ</a:t>
            </a:r>
          </a:p>
        </p:txBody>
      </p:sp>
    </p:spTree>
    <p:extLst>
      <p:ext uri="{BB962C8B-B14F-4D97-AF65-F5344CB8AC3E}">
        <p14:creationId xmlns:p14="http://schemas.microsoft.com/office/powerpoint/2010/main" val="10946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A5FDF-2CE3-00B5-9DC4-4FFFB118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DC6E528-E0AA-DC76-8CB4-87FF3AE7C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نسمي الأفعال التي تبتدئ بحرف من حروف العلة : فعل معتل مثال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4EBEFF-B52B-67F1-BD13-3AF0BC7FE884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E69361-9A8D-ECA2-C236-D4A892A1D092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0D9A29B3-A156-9333-4359-BB2018655F4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48BCAF60-CFF9-4F82-304B-8C87550B2C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ECD2B43E-1C7B-A837-9A1D-7141EEEE598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997689A-9BC8-C114-7841-7AE586001A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FCDF16FB-4FA0-A1EB-C862-03B7FD6D403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D7290EE8-0998-C097-210D-EF8AA766BE1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DAB2888-592B-E4D4-C289-13186EF4B9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9E704076-892D-5A32-2F37-2E0F349BD13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41C1BC05-B7CD-CEC8-87C8-83E03E8E7A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36C8EE-6BD4-6691-13D8-B2337950AD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1D3A0A-AD08-ACD6-D051-9554F4E379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346C1181-9E69-4323-27A2-64E21DAAFB97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وَ</a:t>
            </a:r>
            <a:r>
              <a:rPr lang="ar-MA" sz="7200" dirty="0">
                <a:solidFill>
                  <a:schemeClr val="tx1"/>
                </a:solidFill>
              </a:rPr>
              <a:t>قَفَ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D2E4F465-C76A-5305-0F3A-A98B7B8701EC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يَ</a:t>
            </a:r>
            <a:r>
              <a:rPr lang="ar-MA" sz="7200" dirty="0">
                <a:solidFill>
                  <a:schemeClr val="tx1"/>
                </a:solidFill>
              </a:rPr>
              <a:t>بِسَ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22580205-812B-16B4-0060-F389F3903181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وَ</a:t>
            </a:r>
            <a:r>
              <a:rPr lang="ar-MA" sz="7200" dirty="0">
                <a:solidFill>
                  <a:schemeClr val="tx1"/>
                </a:solidFill>
              </a:rPr>
              <a:t>ضَعَ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20803A5A-5779-F6EF-844C-3C71D1655936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وَ</a:t>
            </a:r>
            <a:r>
              <a:rPr lang="ar-MA" sz="7200" dirty="0">
                <a:solidFill>
                  <a:schemeClr val="tx1"/>
                </a:solidFill>
              </a:rPr>
              <a:t>جَدَ</a:t>
            </a: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2A436E7E-BBCE-261A-4588-0E1D92726F76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وَ</a:t>
            </a:r>
            <a:r>
              <a:rPr lang="ar-MA" sz="7200" dirty="0">
                <a:solidFill>
                  <a:schemeClr val="tx1"/>
                </a:solidFill>
              </a:rPr>
              <a:t>هَبَ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7DB6BD5-A63C-C198-5146-44074EEE44B1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7200" dirty="0">
                <a:solidFill>
                  <a:srgbClr val="C00000"/>
                </a:solidFill>
              </a:rPr>
              <a:t>يَـــ</a:t>
            </a:r>
            <a:r>
              <a:rPr lang="ar-MA" sz="7200" dirty="0">
                <a:solidFill>
                  <a:schemeClr val="tx1"/>
                </a:solidFill>
              </a:rPr>
              <a:t>ئِسَ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4F0E0AE-1A3E-2122-BCD0-D82CBB03AF09}"/>
              </a:ext>
            </a:extLst>
          </p:cNvPr>
          <p:cNvSpPr/>
          <p:nvPr/>
        </p:nvSpPr>
        <p:spPr>
          <a:xfrm>
            <a:off x="579863" y="2241395"/>
            <a:ext cx="7772400" cy="316944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23">
            <a:extLst>
              <a:ext uri="{FF2B5EF4-FFF2-40B4-BE49-F238E27FC236}">
                <a16:creationId xmlns:a16="http://schemas.microsoft.com/office/drawing/2014/main" id="{89021DFE-0E5A-1598-5A63-790530AB5E8D}"/>
              </a:ext>
            </a:extLst>
          </p:cNvPr>
          <p:cNvSpPr txBox="1"/>
          <p:nvPr/>
        </p:nvSpPr>
        <p:spPr>
          <a:xfrm>
            <a:off x="3067346" y="5605125"/>
            <a:ext cx="2759296" cy="7137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4800" dirty="0">
                <a:solidFill>
                  <a:srgbClr val="C00000"/>
                </a:solidFill>
              </a:rPr>
              <a:t>فِعْلٌ مُعْتَلٌ مِثالٌ</a:t>
            </a:r>
            <a:endParaRPr lang="ar-MA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120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AF755-D43F-5144-766D-A381F4CC4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8C88279-512F-02F5-780C-7578AC84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لاحظوا الأفعال التالية و حددوا حروف العلة فيها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E292DA-D92B-54B6-5116-7037DF33A1F6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77BB8D-EA39-70DF-C2BF-A1D96F7184CC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7D8ABA2-3240-71CE-0C7A-1A6922A0AE2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4D5EDD1B-A1E1-24A6-4AF9-AED70B0034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AB6D9E1-9407-CBC5-AB95-1A77F4E33AD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D93288ED-0F7B-2FF1-74A1-783E0B1A118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F7F40CB1-1A9E-7C67-82E8-55BAFEC6463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024E741-E18C-D03C-5822-A2B68899DCE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818D54E-5414-C22E-8D91-F36D4EC10C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925C35CB-3C8F-A353-622C-9CD11D274CB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2A49590C-35CC-2D25-F0B4-925C42D8354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21F007-3CBA-8949-B684-0C2841DA5C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C59A93-1E3A-0C92-600D-14E0ED1DA0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64C0D40E-59D1-7B18-2A09-E02CE758EBAA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مالَ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3F8CCA48-BB95-698B-A1EF-F3A8BA0F59C6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5CEA8CF5-02AA-E931-7DCF-EED9C44FA102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نالَ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64960413-A1BC-BFF3-10C4-15C131727C4C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dirty="0">
                <a:solidFill>
                  <a:prstClr val="black"/>
                </a:solidFill>
              </a:rPr>
              <a:t>جالَ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76FF4935-6902-4FB0-0A4C-CE2259E9BB68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قالَ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86C6037-F952-2BD2-2A76-F429D8504F30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</a:t>
            </a:r>
          </a:p>
        </p:txBody>
      </p:sp>
    </p:spTree>
    <p:extLst>
      <p:ext uri="{BB962C8B-B14F-4D97-AF65-F5344CB8AC3E}">
        <p14:creationId xmlns:p14="http://schemas.microsoft.com/office/powerpoint/2010/main" val="38052569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2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25A52-8F04-9E5E-A531-E97F368B4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B9FD8D0-E724-5836-B944-994988159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05" y="756000"/>
            <a:ext cx="6970568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حروف هذه الأفعال أصلية ( لا يمكن حذفها) و كلها تبتدئ بأحد  حروف العلة التالية: و-يــ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CA3713-D296-537F-2F10-5C99397DACE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2E78CB-A5A8-736C-4A39-B38D9B57933E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C1EF1853-7150-1406-5183-AC77E69F895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D5BF22B-E51B-1D7B-EF57-0B73F97459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9DF358DE-FB01-867C-EDB8-CF8231C5BFA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A665FD84-BE96-386F-DBBE-44FEE4DE18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FCD88BCB-EBE3-9E1F-79F1-C58DEF9C206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3B8DEC28-6811-3147-A63F-044C45DFA96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77EE98B-6E78-67A2-FB3C-783BDBBA6F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AFE831D3-2FF5-12FA-E569-A85ED098F6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41FC0D84-E348-E8A4-0B41-C50D04AA65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0A1684D-5435-B4FE-F4DD-B457A02F29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B82596-DE4D-5B16-279E-D176D211E5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D8767378-13CA-F2D4-C3C0-4BE516E1067C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E2B4FAC0-8785-1A2C-7871-27CD595FA8A0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88CC8E2A-2C99-3CD7-F87E-E14F6F2BF375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9947B8FA-20D4-DD8F-0FE9-BE756ED6555B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dirty="0">
                <a:solidFill>
                  <a:prstClr val="black"/>
                </a:solidFill>
              </a:rPr>
              <a:t>ج</a:t>
            </a:r>
            <a:r>
              <a:rPr lang="ar-MA" sz="7200" dirty="0">
                <a:solidFill>
                  <a:srgbClr val="C00000"/>
                </a:solidFill>
              </a:rPr>
              <a:t>ا</a:t>
            </a:r>
            <a:r>
              <a:rPr lang="ar-MA" sz="7200" dirty="0">
                <a:solidFill>
                  <a:prstClr val="black"/>
                </a:solidFill>
              </a:rPr>
              <a:t>لَ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B0D00558-6839-0441-5A8A-478E200A4416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B946A09-B1DF-C26B-86C1-0DECBB187844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</a:t>
            </a:r>
          </a:p>
        </p:txBody>
      </p:sp>
    </p:spTree>
    <p:extLst>
      <p:ext uri="{BB962C8B-B14F-4D97-AF65-F5344CB8AC3E}">
        <p14:creationId xmlns:p14="http://schemas.microsoft.com/office/powerpoint/2010/main" val="13344459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4D3A1-946C-371B-0E68-585D8BF0B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653AE54-345D-3F52-247F-B66DD6B66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05" y="756000"/>
            <a:ext cx="6970568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نسمي الأفعال التي حرفها الأصلي الثاني حرف علة : فعل معتل أجوف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119101-5702-71F6-457A-38D6C0374466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2067408-10BE-8CF3-9F5E-4305B47E975F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53F5CDE-8336-6186-444D-D8436701C60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73FA84BC-CF45-E1AB-76DA-FF35311273C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A3AB4FAC-E99F-4EE8-3DF2-09F16EA02A0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026D178E-7AEC-3B91-DE17-5C4FEF99BA2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74EBD44A-02F9-C9E6-1964-6D8B5FA53B0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3620855F-B9E6-197F-43BF-0CF1D12302A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E4AE077-4474-FA8E-6AA3-6E5E7C4DB0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D84D347E-915D-3EE0-22BE-C76628DF947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F8E4AF11-0BB8-926D-A3D7-B36775474E9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1A74676-6073-0C23-07CD-D6C919145E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5FF2DD-4509-6E63-E3D2-41C540FC2C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19365FAB-B6A1-CB28-DD18-9FD2BBE36ECF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599AE931-0C46-309B-D6EE-E67ADC232267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477E6BD5-2497-2100-B120-76922BDE7EF3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B7722C7B-3F06-4557-E523-76BE44AE2A7D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dirty="0">
                <a:solidFill>
                  <a:prstClr val="black"/>
                </a:solidFill>
              </a:rPr>
              <a:t>ج</a:t>
            </a:r>
            <a:r>
              <a:rPr lang="ar-MA" sz="7200" dirty="0">
                <a:solidFill>
                  <a:srgbClr val="C00000"/>
                </a:solidFill>
              </a:rPr>
              <a:t>ا</a:t>
            </a:r>
            <a:r>
              <a:rPr lang="ar-MA" sz="7200" dirty="0">
                <a:solidFill>
                  <a:prstClr val="black"/>
                </a:solidFill>
              </a:rPr>
              <a:t>لَ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E6297103-CA4E-F495-805D-D9C02B851A51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C5857E9-7159-A5BB-2A83-88EF32C52151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E762CCE-CAEE-E23F-2026-7A63843E75FD}"/>
              </a:ext>
            </a:extLst>
          </p:cNvPr>
          <p:cNvSpPr/>
          <p:nvPr/>
        </p:nvSpPr>
        <p:spPr>
          <a:xfrm>
            <a:off x="579863" y="2241395"/>
            <a:ext cx="7772400" cy="316944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23">
            <a:extLst>
              <a:ext uri="{FF2B5EF4-FFF2-40B4-BE49-F238E27FC236}">
                <a16:creationId xmlns:a16="http://schemas.microsoft.com/office/drawing/2014/main" id="{73D1C09B-DA62-781A-BFF8-1F67D572518D}"/>
              </a:ext>
            </a:extLst>
          </p:cNvPr>
          <p:cNvSpPr txBox="1"/>
          <p:nvPr/>
        </p:nvSpPr>
        <p:spPr>
          <a:xfrm>
            <a:off x="2995483" y="5605125"/>
            <a:ext cx="3005383" cy="7137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4800" dirty="0">
                <a:solidFill>
                  <a:srgbClr val="C00000"/>
                </a:solidFill>
              </a:rPr>
              <a:t>فِعْلٌ مُعْتَلٌ أَجْوَفٌ</a:t>
            </a:r>
            <a:endParaRPr lang="ar-MA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216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AEE4F-D4FB-119B-B51B-D0FB3ED81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A667C7F-6EEF-F527-A5B0-75F6A150C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لاحظوا الأفعال التالية و حددوا حروف العلة فيها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BAE081-8037-BE2B-AB71-14870DE55842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9570A54-F04D-0F4F-7B42-2D1DF51BA1F8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247088D3-3C11-7187-2AD7-AE404866A90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EF8E95D1-1955-28C4-FD32-A36D74BD2E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DE7A18A8-AAEC-A27C-543B-9806564CD53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9A02494E-F2F0-66D2-A459-2F6E3A4065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39D39A72-E250-5BC0-6988-341ECC681BF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3C6BD57A-6397-A9BB-39CB-CB0FCBECF93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CD5F135-AC94-3B90-D6A8-D9131B85C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EB3B1B4-217C-34F3-6C05-D1619090B99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9FAF7BB0-8FBF-FEB5-67FA-9ED83F197D0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143091C-2D66-7871-F13D-9A7D47231A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81B2B9-7C52-8ED9-A3B9-490B6F45C1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F6D7AFAF-722A-92A9-2004-3D96C6FFF4E5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رَمى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E8581550-685F-6186-EAF3-0CE913DD2A99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مَشى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3E32900D-EC9B-5E00-6086-E95F9324D18B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dirty="0">
                <a:solidFill>
                  <a:prstClr val="black"/>
                </a:solidFill>
              </a:rPr>
              <a:t>دَعا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596FCC5B-520A-90B8-0A40-AD716A8C7E19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نَجا</a:t>
            </a: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41F02968-F9D2-3FC6-2DA5-35977F76115F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دَنا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C312548-CF68-1FE8-A5EA-DB578584DC5A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سَعى</a:t>
            </a:r>
          </a:p>
        </p:txBody>
      </p:sp>
    </p:spTree>
    <p:extLst>
      <p:ext uri="{BB962C8B-B14F-4D97-AF65-F5344CB8AC3E}">
        <p14:creationId xmlns:p14="http://schemas.microsoft.com/office/powerpoint/2010/main" val="1823153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2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59A9C-495A-797A-425F-E5BCD0067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B30998F-FFD8-5B00-576B-3879536A4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05" y="756000"/>
            <a:ext cx="6970568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حروف هذه الأفعال أصلية ( لا يمكن حذفها) و كلها تبتدئ بأحد  حروف العلة التالية: و-يــ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12DEC66-D1A2-146A-78EB-58708AC14BFE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E49E58-6341-49A5-F2B9-1BE1CD9E3B76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8BA6E3BF-CB1F-AD2D-A5D8-E604E904CF7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DAF6957A-ECDD-B519-8C71-F0D50A044D2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3BC0FC79-AB12-3E14-ED55-206A8346A9E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F8005F68-489B-849C-9942-D26D57B0F6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BA3D7F43-D1B5-9827-A88C-283B1E4ADD3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C693D101-F0EA-87C0-2440-01E881452F7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0E1D2D-2D67-BC17-CB50-07AE912C22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B64C5A7A-2246-5930-9CB3-829BD8E7C16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66CA13A9-A985-ABD7-9B13-F62788363AC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B7ABAE0-901F-01DA-0790-167E1584AE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C3A7E7-A468-A313-F032-BFDD7F66AC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23">
            <a:extLst>
              <a:ext uri="{FF2B5EF4-FFF2-40B4-BE49-F238E27FC236}">
                <a16:creationId xmlns:a16="http://schemas.microsoft.com/office/drawing/2014/main" id="{4A5A18D9-FDE3-0BA9-C4C7-EEDAE8DBB49F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رَم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</a:p>
        </p:txBody>
      </p:sp>
      <p:sp>
        <p:nvSpPr>
          <p:cNvPr id="15" name="ZoneTexte 23">
            <a:extLst>
              <a:ext uri="{FF2B5EF4-FFF2-40B4-BE49-F238E27FC236}">
                <a16:creationId xmlns:a16="http://schemas.microsoft.com/office/drawing/2014/main" id="{D1A4556E-1075-1C22-8A70-4093BD8D728C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مَش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</a:p>
        </p:txBody>
      </p:sp>
      <p:sp>
        <p:nvSpPr>
          <p:cNvPr id="16" name="ZoneTexte 23">
            <a:extLst>
              <a:ext uri="{FF2B5EF4-FFF2-40B4-BE49-F238E27FC236}">
                <a16:creationId xmlns:a16="http://schemas.microsoft.com/office/drawing/2014/main" id="{21D28633-CD61-6D47-4B1E-6D1D32B51497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dirty="0">
                <a:solidFill>
                  <a:prstClr val="black"/>
                </a:solidFill>
              </a:rPr>
              <a:t>دَع</a:t>
            </a:r>
            <a:r>
              <a:rPr lang="ar-MA" sz="7200" dirty="0">
                <a:solidFill>
                  <a:srgbClr val="C00000"/>
                </a:solidFill>
              </a:rPr>
              <a:t>ا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25" name="ZoneTexte 23">
            <a:extLst>
              <a:ext uri="{FF2B5EF4-FFF2-40B4-BE49-F238E27FC236}">
                <a16:creationId xmlns:a16="http://schemas.microsoft.com/office/drawing/2014/main" id="{74F6213A-D029-9C56-7386-5EB72FFD8F6F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نَج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</a:p>
        </p:txBody>
      </p:sp>
      <p:sp>
        <p:nvSpPr>
          <p:cNvPr id="26" name="ZoneTexte 23">
            <a:extLst>
              <a:ext uri="{FF2B5EF4-FFF2-40B4-BE49-F238E27FC236}">
                <a16:creationId xmlns:a16="http://schemas.microsoft.com/office/drawing/2014/main" id="{14DC9775-FCF6-7CE3-955B-D263CD52EB76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دَن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69D4FA5-610C-3C04-23EF-A1C4360D920C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سَع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</a:p>
        </p:txBody>
      </p:sp>
    </p:spTree>
    <p:extLst>
      <p:ext uri="{BB962C8B-B14F-4D97-AF65-F5344CB8AC3E}">
        <p14:creationId xmlns:p14="http://schemas.microsoft.com/office/powerpoint/2010/main" val="4251424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2F11B-3F25-163E-E0B2-8917E205E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47BA3DC-55CA-3148-98C2-F1CAFE438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05" y="756000"/>
            <a:ext cx="6970568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نسمي الأفعال التي حرفها الأصلي الثالث حرف علة : فعل معتل ناقص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A73E7A-3F8D-641D-6D2D-84BB144EFC67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6337AB-0D9B-F059-EA68-961A1EE4452F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58CA6E46-3D26-567F-6E34-F62173A8F4F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E6B29B1C-8676-7361-ADD9-0F0F04CDC1C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32452BEE-1E22-8158-2C5E-31263EF596A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EA565804-AB10-5F65-EC57-69B51EC1F83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28B16D31-58FF-DF73-045D-A3E02DB437D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DEE3D34F-EC58-9642-A87C-DB8DDFA0F53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215FFC2-CB1D-58E5-E39E-27A830FF76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E115B729-2845-0FB0-B409-D6006B11677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FCCF0D50-3D32-5B65-F7D0-D5EC7A9C2D7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3684C08-7DD2-ADB3-320A-AA6BBCE1E8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E1E3FF-14B1-2E80-2C00-3C419712E0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4467269-E2FF-D8B0-8148-CEC134CE995D}"/>
              </a:ext>
            </a:extLst>
          </p:cNvPr>
          <p:cNvSpPr/>
          <p:nvPr/>
        </p:nvSpPr>
        <p:spPr>
          <a:xfrm>
            <a:off x="579863" y="2241395"/>
            <a:ext cx="7772400" cy="316944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23">
            <a:extLst>
              <a:ext uri="{FF2B5EF4-FFF2-40B4-BE49-F238E27FC236}">
                <a16:creationId xmlns:a16="http://schemas.microsoft.com/office/drawing/2014/main" id="{4D7A0EEC-A3A6-2A94-1D16-6B932BD29CD1}"/>
              </a:ext>
            </a:extLst>
          </p:cNvPr>
          <p:cNvSpPr txBox="1"/>
          <p:nvPr/>
        </p:nvSpPr>
        <p:spPr>
          <a:xfrm>
            <a:off x="2995483" y="5605125"/>
            <a:ext cx="3005383" cy="7137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فِعْلٌ مُعْتَلٌ ناقِصٌ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23">
            <a:extLst>
              <a:ext uri="{FF2B5EF4-FFF2-40B4-BE49-F238E27FC236}">
                <a16:creationId xmlns:a16="http://schemas.microsoft.com/office/drawing/2014/main" id="{5F46E2D8-55F0-8A5D-D1CB-8F831BEDB085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رَم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</a:p>
        </p:txBody>
      </p:sp>
      <p:sp>
        <p:nvSpPr>
          <p:cNvPr id="25" name="ZoneTexte 23">
            <a:extLst>
              <a:ext uri="{FF2B5EF4-FFF2-40B4-BE49-F238E27FC236}">
                <a16:creationId xmlns:a16="http://schemas.microsoft.com/office/drawing/2014/main" id="{5D42B7B2-C7FD-E89E-B373-7CB8B518478B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مَش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</a:p>
        </p:txBody>
      </p:sp>
      <p:sp>
        <p:nvSpPr>
          <p:cNvPr id="26" name="ZoneTexte 23">
            <a:extLst>
              <a:ext uri="{FF2B5EF4-FFF2-40B4-BE49-F238E27FC236}">
                <a16:creationId xmlns:a16="http://schemas.microsoft.com/office/drawing/2014/main" id="{4FDAABAA-45BB-C10A-26EC-72692C20D4C3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dirty="0">
                <a:solidFill>
                  <a:prstClr val="black"/>
                </a:solidFill>
              </a:rPr>
              <a:t>دَع</a:t>
            </a:r>
            <a:r>
              <a:rPr lang="ar-MA" sz="7200" dirty="0">
                <a:solidFill>
                  <a:srgbClr val="C00000"/>
                </a:solidFill>
              </a:rPr>
              <a:t>ا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27" name="ZoneTexte 23">
            <a:extLst>
              <a:ext uri="{FF2B5EF4-FFF2-40B4-BE49-F238E27FC236}">
                <a16:creationId xmlns:a16="http://schemas.microsoft.com/office/drawing/2014/main" id="{82647259-12B5-068F-9348-EEC573988545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نَج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</a:p>
        </p:txBody>
      </p:sp>
      <p:sp>
        <p:nvSpPr>
          <p:cNvPr id="28" name="ZoneTexte 23">
            <a:extLst>
              <a:ext uri="{FF2B5EF4-FFF2-40B4-BE49-F238E27FC236}">
                <a16:creationId xmlns:a16="http://schemas.microsoft.com/office/drawing/2014/main" id="{B8C76186-87D8-4C75-5703-81F462A8883F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دَن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D2F2398-06EE-3C07-0C86-6543ACC6C869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سَع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</a:p>
        </p:txBody>
      </p:sp>
    </p:spTree>
    <p:extLst>
      <p:ext uri="{BB962C8B-B14F-4D97-AF65-F5344CB8AC3E}">
        <p14:creationId xmlns:p14="http://schemas.microsoft.com/office/powerpoint/2010/main" val="37031369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F4160-55A2-7E63-E85A-41853459E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48A3EC9-9687-73C2-F248-8FB05F12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05" y="756000"/>
            <a:ext cx="697056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إن الفعل المعتل هو ما كان أحد أحرفه الأصلية حرف علة (و-ا-ي) و هو ثلاثة أنواع : مثال و أجوف و ناقص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106A3E-B0CF-F151-D115-3EE506D7ED9D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B11997-3BE0-77E2-CFF5-80DCE8B0B638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F6B25D77-88F2-9584-B64C-570BC4DF3DC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FEE9C9CA-D593-8512-323D-51ED7CE6DB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5696326D-2283-A810-B8AF-B8043C06FFF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AB66C559-B857-4F21-2133-DD9C0F2D423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2870422A-3C4D-81DA-BC8B-66B25E3C459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99B38333-1F29-92AC-F45B-CFE9EB2A355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4A29789-F8BC-4CAA-BBE7-D9DC3686B7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99D64D13-76CC-C778-D9DF-4A70B33BE61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F41FFF38-F704-C5D4-ADD7-37DC1C6F00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81A6DAC-BDEC-09C8-3E03-1D3C7D2D90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2F106F-C18C-3916-2E11-EFBC1D747A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FE19412-CDE1-9DC1-7265-F5D5F3B6BD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3838" y="1965406"/>
            <a:ext cx="3938357" cy="2298391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997B0194-8BD2-4E0E-1176-6A031D9307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9339" y="4263796"/>
            <a:ext cx="3990844" cy="234170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0935E3-BBEA-5551-5720-0D4BB3503F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4123" y="1890120"/>
            <a:ext cx="4160638" cy="244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4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A1EF6-9952-E5A8-EBD1-F6F11C127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3873205-A7B7-88FD-30B2-961C01B14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28DD50-3220-B79C-37E6-14762C76F06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F9FBAB-047B-19EB-145B-94F7CAA1E9F3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0160FF0A-F7DD-6FA0-EC6B-FBEE90AFEB6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1F8999AD-446B-995A-A1E1-E16A39E2F26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765EC148-AA90-E438-BE20-8C419881210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D76085D4-D676-4320-009D-A0E473DC1D6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887E5D7C-9CF7-9871-4944-B70865D2D95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5E91D57-1AA6-2AFF-3AA0-9680B5C7C5E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5E3C5D3-9CC4-E799-5513-CE47561658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F27862E8-E6E4-6F25-DF7C-5D8C5743C1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E19B4912-1ABC-7F69-3345-1745614608F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27168EF7-AF46-2A88-DA2B-D3BBBF5CDA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C3D4B0-DF6A-DCA1-2D88-5D82FB9D46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539" y="2370403"/>
            <a:ext cx="2826834" cy="28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15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AB869-8A65-EC34-4FE8-FEBE7E2CE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0EBCDCA-4B49-2C7F-7CE9-3D72E29DB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نوع كل فعل من الأفعال المعتلة التالية: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689A39-5EDB-527C-B12C-7590BCE01420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F3A80C-A06E-9607-C6CC-ACDC14BA5D81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C89CD910-CBEC-1CE6-4C82-1CA8AAA97BC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3A29F67D-D631-B3E7-BC5D-A8700E6D23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9DAD6F42-E65E-D113-0C5B-DFA03D4459C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96039234-B890-9071-426D-5977EBBEF8D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30A191F7-D243-C164-D095-FE67DE73502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D1CB7373-A6EE-4B32-D9F3-FC847B0DD45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C41DA5F-D249-64BC-28CE-7875215954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B23FBAAD-F818-05FE-E9BF-AE9B617631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F6862672-6705-D889-8797-C473198EEA4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9F8A700-9F2B-97FC-3D90-6B0923ACED9D}"/>
              </a:ext>
            </a:extLst>
          </p:cNvPr>
          <p:cNvGrpSpPr/>
          <p:nvPr/>
        </p:nvGrpSpPr>
        <p:grpSpPr>
          <a:xfrm>
            <a:off x="6306706" y="2049849"/>
            <a:ext cx="2452260" cy="784419"/>
            <a:chOff x="4787923" y="2051825"/>
            <a:chExt cx="245226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2F2D18F9-A142-15DF-B091-BBA54D3E20CA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مِثالٌ</a:t>
              </a:r>
              <a:endParaRPr lang="fr-FR" sz="4800" dirty="0">
                <a:solidFill>
                  <a:srgbClr val="002060"/>
                </a:solidFill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D4D7A4D-5071-FB61-E369-62FBC490A9B0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002060"/>
                  </a:solidFill>
                  <a:latin typeface="Microsoft Uighur" panose="02000000000000000000" pitchFamily="2" charset="-78"/>
                </a:rPr>
                <a:t>1</a:t>
              </a:r>
              <a:endParaRPr lang="fr-FR" sz="2800" b="1" dirty="0">
                <a:solidFill>
                  <a:srgbClr val="002060"/>
                </a:solidFill>
                <a:latin typeface="Microsoft Uighur" panose="02000000000000000000" pitchFamily="2" charset="-78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0C955116-7B36-85A8-12F9-64DC8AEFCCDB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وَهَبَ</a:t>
            </a:r>
            <a:endParaRPr lang="fr-FR" sz="7200" dirty="0">
              <a:solidFill>
                <a:srgbClr val="002060"/>
              </a:solidFill>
            </a:endParaRPr>
          </a:p>
        </p:txBody>
      </p: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671B66-3A12-7C13-DAA3-3EE3046236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E3B1A834-759B-3F8A-5068-CDF0FE87B043}"/>
              </a:ext>
            </a:extLst>
          </p:cNvPr>
          <p:cNvGrpSpPr/>
          <p:nvPr/>
        </p:nvGrpSpPr>
        <p:grpSpPr>
          <a:xfrm>
            <a:off x="3576377" y="2075309"/>
            <a:ext cx="2452260" cy="784419"/>
            <a:chOff x="4787923" y="2051825"/>
            <a:chExt cx="2452260" cy="784419"/>
          </a:xfrm>
        </p:grpSpPr>
        <p:sp>
          <p:nvSpPr>
            <p:cNvPr id="25" name="Titre 4">
              <a:extLst>
                <a:ext uri="{FF2B5EF4-FFF2-40B4-BE49-F238E27FC236}">
                  <a16:creationId xmlns:a16="http://schemas.microsoft.com/office/drawing/2014/main" id="{23E324AD-657A-3424-0AFA-1FE8076AC2D4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أَجْوَفٌ</a:t>
              </a:r>
              <a:endParaRPr lang="fr-FR" sz="4800" dirty="0">
                <a:solidFill>
                  <a:srgbClr val="002060"/>
                </a:solidFill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64D0DB3-1D47-1BBD-E40C-8882C8EF8CBA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002060"/>
                  </a:solidFill>
                  <a:latin typeface="Microsoft Uighur" panose="02000000000000000000" pitchFamily="2" charset="-78"/>
                </a:rPr>
                <a:t>2</a:t>
              </a:r>
              <a:endParaRPr lang="fr-FR" sz="2800" b="1" dirty="0">
                <a:solidFill>
                  <a:srgbClr val="002060"/>
                </a:solidFill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3477B02-2F1A-8146-874A-4D9F015EF593}"/>
              </a:ext>
            </a:extLst>
          </p:cNvPr>
          <p:cNvGrpSpPr/>
          <p:nvPr/>
        </p:nvGrpSpPr>
        <p:grpSpPr>
          <a:xfrm>
            <a:off x="576618" y="2075309"/>
            <a:ext cx="2452260" cy="784419"/>
            <a:chOff x="4787923" y="2051825"/>
            <a:chExt cx="2452260" cy="784419"/>
          </a:xfrm>
        </p:grpSpPr>
        <p:sp>
          <p:nvSpPr>
            <p:cNvPr id="29" name="Titre 4">
              <a:extLst>
                <a:ext uri="{FF2B5EF4-FFF2-40B4-BE49-F238E27FC236}">
                  <a16:creationId xmlns:a16="http://schemas.microsoft.com/office/drawing/2014/main" id="{576C5BCF-D96A-2B6F-C5AA-35B4C3D99C15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ناقِصٌ</a:t>
              </a:r>
              <a:endParaRPr lang="fr-FR" sz="4800" dirty="0">
                <a:solidFill>
                  <a:srgbClr val="002060"/>
                </a:solidFill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AD0BA634-AD7D-F4A1-8586-BDA9C89C7253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002060"/>
                  </a:solidFill>
                  <a:latin typeface="Microsoft Uighur" panose="02000000000000000000" pitchFamily="2" charset="-78"/>
                </a:rPr>
                <a:t>3</a:t>
              </a:r>
              <a:endParaRPr lang="fr-FR" sz="2800" b="1" dirty="0">
                <a:solidFill>
                  <a:srgbClr val="002060"/>
                </a:solidFill>
                <a:latin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7802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9F54C-17BE-12B4-4B7B-DE560AFEC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0073BA8-1823-11BE-58D2-D41680E1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وَهَبَ: فعل معتل مثال.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لماذا؟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966A9B-7E87-C122-189B-9739B669E57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1598B2-0BAC-FDB2-0652-31141EA10545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FD5F35C-3F73-789A-5234-362FE4C19AA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59A19D81-55C8-186B-5BF7-7E9654BA384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153531F-C551-F6BB-8082-F4800EEB1FB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E84E1F59-9715-5127-0BB3-E7BBA1E7ECF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52923305-BCCE-D37D-E813-16DEA0980B5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2E05DEDB-29B8-E6B1-42B5-9063F45A833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FFF2FA7-E003-2688-E798-4B08EF4289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985637FF-379A-51A1-E84B-2CE21C46F5E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024C7E69-AABB-C76F-0078-D6828D5E07B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Espace réservé pour une image  3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505FF3D-F3A7-A927-000D-C00D5F8D6C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E560B9A-F655-3320-B0CD-D77A11E424E5}"/>
              </a:ext>
            </a:extLst>
          </p:cNvPr>
          <p:cNvGrpSpPr/>
          <p:nvPr/>
        </p:nvGrpSpPr>
        <p:grpSpPr>
          <a:xfrm>
            <a:off x="6306706" y="2049849"/>
            <a:ext cx="2452260" cy="784419"/>
            <a:chOff x="4787923" y="2051825"/>
            <a:chExt cx="2452260" cy="784419"/>
          </a:xfrm>
        </p:grpSpPr>
        <p:sp>
          <p:nvSpPr>
            <p:cNvPr id="8" name="Titre 4">
              <a:extLst>
                <a:ext uri="{FF2B5EF4-FFF2-40B4-BE49-F238E27FC236}">
                  <a16:creationId xmlns:a16="http://schemas.microsoft.com/office/drawing/2014/main" id="{614EA488-58A2-4E94-5EE6-2F40A24B7E76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مِثالٌ</a:t>
              </a:r>
              <a:endParaRPr lang="fr-FR" sz="4800" dirty="0">
                <a:solidFill>
                  <a:srgbClr val="002060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A4046F4-312F-DBB3-05E4-5F8EC9A2D682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002060"/>
                  </a:solidFill>
                  <a:latin typeface="Microsoft Uighur" panose="02000000000000000000" pitchFamily="2" charset="-78"/>
                </a:rPr>
                <a:t>1</a:t>
              </a:r>
              <a:endParaRPr lang="fr-FR" sz="2800" b="1" dirty="0">
                <a:solidFill>
                  <a:srgbClr val="002060"/>
                </a:solidFill>
                <a:latin typeface="Microsoft Uighur" panose="02000000000000000000" pitchFamily="2" charset="-78"/>
              </a:endParaRPr>
            </a:p>
          </p:txBody>
        </p:sp>
      </p:grpSp>
      <p:sp>
        <p:nvSpPr>
          <p:cNvPr id="10" name="Titre 4">
            <a:extLst>
              <a:ext uri="{FF2B5EF4-FFF2-40B4-BE49-F238E27FC236}">
                <a16:creationId xmlns:a16="http://schemas.microsoft.com/office/drawing/2014/main" id="{0542ABDB-ADD2-605D-404A-B1E3F4D84394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َهَبَ</a:t>
            </a:r>
            <a:endParaRPr lang="fr-FR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22569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F642F-21AC-DA9C-DAF8-C5C86E890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B8D3306-3CBD-CB26-55EE-662E3C00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فعل آخر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025547-518D-CE86-D148-1691C4F04E8E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1B9BEB-B37A-CEDC-8C8D-CE53C4B082FB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F1E01038-2DDB-F254-10D5-A9E997A7023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3A652309-AED1-B450-0F66-441F66FC997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E9B5EA5B-490E-9A90-A42C-5888C1B2037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CBB837DB-684C-0BA7-6F35-0738B4052AF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319604E6-8489-76D7-5A4C-8BAE62FC8C4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3BE339DE-0592-6769-6D70-6946282F2D3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2DA3776-668E-0A5C-1156-AD4D0133A7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24FE9A08-F138-8EAB-B49C-87C764FC38E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79D2C43F-52CE-DE14-51DF-2AB6CB25EB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2E5D1B8-FE1A-8973-B249-71DF0ACF8126}"/>
              </a:ext>
            </a:extLst>
          </p:cNvPr>
          <p:cNvGrpSpPr/>
          <p:nvPr/>
        </p:nvGrpSpPr>
        <p:grpSpPr>
          <a:xfrm>
            <a:off x="6306706" y="2049849"/>
            <a:ext cx="2452260" cy="784419"/>
            <a:chOff x="4787923" y="2051825"/>
            <a:chExt cx="245226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0E20F1DD-4496-0BE1-D19F-3887706F950F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مِثالٌ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C577EB9C-B377-325C-1C5C-E988963789FB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DFE6E47D-F540-ACB3-ED5D-B304003360F4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طالَ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AF25D36-D818-FD8D-E71E-AE5E0BC03D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BBC7E1EA-066D-B91A-0641-DF586F13D41F}"/>
              </a:ext>
            </a:extLst>
          </p:cNvPr>
          <p:cNvGrpSpPr/>
          <p:nvPr/>
        </p:nvGrpSpPr>
        <p:grpSpPr>
          <a:xfrm>
            <a:off x="3576377" y="2075309"/>
            <a:ext cx="2452260" cy="784419"/>
            <a:chOff x="4787923" y="2051825"/>
            <a:chExt cx="2452260" cy="784419"/>
          </a:xfrm>
        </p:grpSpPr>
        <p:sp>
          <p:nvSpPr>
            <p:cNvPr id="25" name="Titre 4">
              <a:extLst>
                <a:ext uri="{FF2B5EF4-FFF2-40B4-BE49-F238E27FC236}">
                  <a16:creationId xmlns:a16="http://schemas.microsoft.com/office/drawing/2014/main" id="{F5919181-115D-7ACF-0F3E-9FB1F1BAAB14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أَجْوَفٌ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BBDE1F5D-EFD2-B017-864B-845C29BEA9D9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4CB51B0-F482-3B8B-5CEA-7FBFC8E3AB58}"/>
              </a:ext>
            </a:extLst>
          </p:cNvPr>
          <p:cNvGrpSpPr/>
          <p:nvPr/>
        </p:nvGrpSpPr>
        <p:grpSpPr>
          <a:xfrm>
            <a:off x="576618" y="2075309"/>
            <a:ext cx="2452260" cy="784419"/>
            <a:chOff x="4787923" y="2051825"/>
            <a:chExt cx="2452260" cy="784419"/>
          </a:xfrm>
        </p:grpSpPr>
        <p:sp>
          <p:nvSpPr>
            <p:cNvPr id="29" name="Titre 4">
              <a:extLst>
                <a:ext uri="{FF2B5EF4-FFF2-40B4-BE49-F238E27FC236}">
                  <a16:creationId xmlns:a16="http://schemas.microsoft.com/office/drawing/2014/main" id="{396F94FF-37B5-E4EE-8F9B-574CC56E33E3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ناقِصٌ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E2B4445-68CD-5695-8B5F-8823CC2E9E7B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9238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F5A6A-401D-CF19-9E63-B4C7E142B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A270B4B-7ED8-7C0A-AD1D-11CD3F132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طال: فعل معتل أجوف.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لماذا؟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AF657F-09DA-81AF-4BAB-F8FA8EF284B6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DDFA3C3-0F8B-8FE4-B639-736B3070C2FD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020EEC7-74C5-7EEA-AE4D-A74BBF50BE7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AE1CDC54-2575-892C-6F92-3AC05A313EE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F62924F-193B-C0DD-0EC4-C78AA026DB9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A1FCE471-4971-1D16-6C5C-02C3B07F30E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0AD1AF25-980D-872A-E90C-5F8CD80F5A5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E93F7A2A-C9B8-4A64-9735-3BE0FB3F63D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7B63695-C137-B0BA-29C6-AE17AD59CC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46872686-734E-6176-8613-03A6AE59E75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9C2AB5B3-A7C9-6BFE-6373-4165FF26EE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Espace réservé pour une image  3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B0797-DDD2-822A-9063-79EF8228E1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itre 4">
            <a:extLst>
              <a:ext uri="{FF2B5EF4-FFF2-40B4-BE49-F238E27FC236}">
                <a16:creationId xmlns:a16="http://schemas.microsoft.com/office/drawing/2014/main" id="{CA243F0D-BD6E-F602-1D51-F25A8823E50C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F8893C6-279E-556F-48C5-D8E4289A5C28}"/>
              </a:ext>
            </a:extLst>
          </p:cNvPr>
          <p:cNvGrpSpPr/>
          <p:nvPr/>
        </p:nvGrpSpPr>
        <p:grpSpPr>
          <a:xfrm>
            <a:off x="3576377" y="2075309"/>
            <a:ext cx="2452260" cy="784419"/>
            <a:chOff x="4787923" y="2051825"/>
            <a:chExt cx="2452260" cy="784419"/>
          </a:xfrm>
        </p:grpSpPr>
        <p:sp>
          <p:nvSpPr>
            <p:cNvPr id="12" name="Titre 4">
              <a:extLst>
                <a:ext uri="{FF2B5EF4-FFF2-40B4-BE49-F238E27FC236}">
                  <a16:creationId xmlns:a16="http://schemas.microsoft.com/office/drawing/2014/main" id="{22780E3A-2EFC-CC32-78BE-EFFB87CA477C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أَجْوَفٌ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E27FB27-132E-1D74-344B-3E875B081A7F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706126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4DC07-2857-1AE1-7543-355935544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4C7A677-A1BB-9083-41B9-01CCE8202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فعل آخر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817020-F495-ADB8-E617-7E9C608E7A52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83EA79-C50E-D7E1-4022-232CF6DE7D09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EA524D58-04B3-0EB1-39A0-869A6A06776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C9788888-88A7-1920-9874-C8BC4E4780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94F95F52-6165-F232-3FC5-059474C4B02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F77C636-BE88-0C27-C2EE-6E00F9BE1D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D0DCECE9-D752-8620-E0D6-C8F0260C4A8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DAB5481A-DDFB-445D-EA66-A86D7B4D9F9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0286B4C-B717-DE11-A5A4-D7B0C97C91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C5D134B3-5C10-FD0B-347D-F0E10EDA958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EEDB171B-6884-5F58-31A5-A6451F29BCF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37E8350-3AEB-5943-7B4B-857E494F703D}"/>
              </a:ext>
            </a:extLst>
          </p:cNvPr>
          <p:cNvGrpSpPr/>
          <p:nvPr/>
        </p:nvGrpSpPr>
        <p:grpSpPr>
          <a:xfrm>
            <a:off x="6306706" y="2049849"/>
            <a:ext cx="2452260" cy="784419"/>
            <a:chOff x="4787923" y="2051825"/>
            <a:chExt cx="245226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134162B3-8910-6FFA-8535-C08192915DA9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مِثالٌ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C3C06BD1-70C9-A183-5D4B-AF87F6168E21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550A408B-43EC-8E83-8D1A-3C08A893B18B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وَهُنَ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F8A607-90B8-B6A8-D997-9BEC651A60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1E252E20-6E1E-8ADC-5BE3-C98BAE566DD6}"/>
              </a:ext>
            </a:extLst>
          </p:cNvPr>
          <p:cNvGrpSpPr/>
          <p:nvPr/>
        </p:nvGrpSpPr>
        <p:grpSpPr>
          <a:xfrm>
            <a:off x="3576377" y="2075309"/>
            <a:ext cx="2452260" cy="784419"/>
            <a:chOff x="4787923" y="2051825"/>
            <a:chExt cx="2452260" cy="784419"/>
          </a:xfrm>
        </p:grpSpPr>
        <p:sp>
          <p:nvSpPr>
            <p:cNvPr id="25" name="Titre 4">
              <a:extLst>
                <a:ext uri="{FF2B5EF4-FFF2-40B4-BE49-F238E27FC236}">
                  <a16:creationId xmlns:a16="http://schemas.microsoft.com/office/drawing/2014/main" id="{4C50BBFF-6CE8-0A5E-91FC-AC9F8D63F121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أَجْوَفٌ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2DE2852-76E8-9A4B-C320-FE3D7A8750A9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639885C-F598-4A61-7EEB-AB209F6193AC}"/>
              </a:ext>
            </a:extLst>
          </p:cNvPr>
          <p:cNvGrpSpPr/>
          <p:nvPr/>
        </p:nvGrpSpPr>
        <p:grpSpPr>
          <a:xfrm>
            <a:off x="576618" y="2075309"/>
            <a:ext cx="2452260" cy="784419"/>
            <a:chOff x="4787923" y="2051825"/>
            <a:chExt cx="2452260" cy="784419"/>
          </a:xfrm>
        </p:grpSpPr>
        <p:sp>
          <p:nvSpPr>
            <p:cNvPr id="29" name="Titre 4">
              <a:extLst>
                <a:ext uri="{FF2B5EF4-FFF2-40B4-BE49-F238E27FC236}">
                  <a16:creationId xmlns:a16="http://schemas.microsoft.com/office/drawing/2014/main" id="{F1399B7D-A1EA-2929-1BAE-12E164824E21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ناقِصٌ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D1E3760-A203-944C-0F43-F967D0E4F261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869526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1F044-D3F6-25B7-B6D2-2DF9BD8ED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D0EEE0C-C46E-8E55-3E74-882636CB7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وهن: فعل معتل مثال.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لماذا؟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4C007C-42A8-D824-BEA0-D3541D76C681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1FDFB4-3E77-8721-633E-4C559E6D2272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63DAE728-C42E-461C-C66E-EC018DD9243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A5665C55-6CF2-1C81-279B-2171CC00E83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255934E-FE89-4845-D2AB-CBC7D32A1E5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4B11F182-27DB-29B8-7F78-F615EDF7300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E87CC987-9BD4-E196-1A51-74537A60304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4B12438-42FA-EE2E-E9F0-2FFF649E886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5427602-C228-9090-3A78-B979ADA7DC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AAD4B016-BEBC-801C-BCF5-61639781A5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A7A3010A-CFFE-7277-9FBC-16C4B5241A1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Espace réservé pour une image  3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3778DE-07FE-E22C-CD7E-4DD8C06835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7A1BFBD-A820-B5A4-FA84-841FDE1B95D3}"/>
              </a:ext>
            </a:extLst>
          </p:cNvPr>
          <p:cNvGrpSpPr/>
          <p:nvPr/>
        </p:nvGrpSpPr>
        <p:grpSpPr>
          <a:xfrm>
            <a:off x="6306706" y="2049849"/>
            <a:ext cx="2452260" cy="784419"/>
            <a:chOff x="4787923" y="2051825"/>
            <a:chExt cx="2452260" cy="784419"/>
          </a:xfrm>
        </p:grpSpPr>
        <p:sp>
          <p:nvSpPr>
            <p:cNvPr id="8" name="Titre 4">
              <a:extLst>
                <a:ext uri="{FF2B5EF4-FFF2-40B4-BE49-F238E27FC236}">
                  <a16:creationId xmlns:a16="http://schemas.microsoft.com/office/drawing/2014/main" id="{8620C3B1-3361-5EDF-4095-3A3E6127FA5C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مِثالٌ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DA2E470-1F6D-BCD4-4B0F-030398FA9477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C2335CDF-03B0-FCD9-E92C-A15F115804F1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وَهُنَ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60311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1397D-40B3-C7A1-3F26-61401B2B6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13695E2-7030-B84F-FFD8-7E80FC69B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فعل آخر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CB235D7-E14F-1C66-2D14-3E6CF96456EF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BA9EB7-9FBF-0653-709F-848402459D48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1CE87949-1585-13AC-BAFD-6B03840A243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46DE17B-57AD-B3B1-5943-7E832520FE6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48E26AEA-CE4F-E5CE-B471-B4731F5193F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7E32E76-37DF-0F68-E0BB-6065164FB09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4EBF2BD-481B-217B-E0E2-0676EEB1C2C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3622F73A-0CC2-D8F1-DD4C-2406266B8D6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5E9C65B-381C-73F5-E684-959AC7DF16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2BC10F33-CD5E-47F7-3765-0712915071D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7825C8AF-3966-95D6-8E07-14EC4F35D0E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114BFCD-D72A-1BB1-9DEC-602D3AC80E62}"/>
              </a:ext>
            </a:extLst>
          </p:cNvPr>
          <p:cNvGrpSpPr/>
          <p:nvPr/>
        </p:nvGrpSpPr>
        <p:grpSpPr>
          <a:xfrm>
            <a:off x="6306706" y="2049849"/>
            <a:ext cx="2452260" cy="784419"/>
            <a:chOff x="4787923" y="2051825"/>
            <a:chExt cx="245226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343F6FBF-D6F6-2010-EC62-81BC44D0EED7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مِثالٌ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7011762-3404-AFBF-C7AF-77C2C3831D1F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CA5E9EED-13D2-F852-2233-3667E43DCC57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نَما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532BE4-C8BF-3907-FA82-B2CC7ED3A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1D86E453-1D17-B918-3A02-9CE339BBD55C}"/>
              </a:ext>
            </a:extLst>
          </p:cNvPr>
          <p:cNvGrpSpPr/>
          <p:nvPr/>
        </p:nvGrpSpPr>
        <p:grpSpPr>
          <a:xfrm>
            <a:off x="3576377" y="2075309"/>
            <a:ext cx="2452260" cy="784419"/>
            <a:chOff x="4787923" y="2051825"/>
            <a:chExt cx="2452260" cy="784419"/>
          </a:xfrm>
        </p:grpSpPr>
        <p:sp>
          <p:nvSpPr>
            <p:cNvPr id="25" name="Titre 4">
              <a:extLst>
                <a:ext uri="{FF2B5EF4-FFF2-40B4-BE49-F238E27FC236}">
                  <a16:creationId xmlns:a16="http://schemas.microsoft.com/office/drawing/2014/main" id="{0A09CD29-7125-DEB7-F7FC-6026669BD847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أَجْوَفٌ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E4DEF2D-359F-A409-379B-E8C2C85F60EC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A4FA94F-2770-F2B8-8EBF-A9DD0F2ED395}"/>
              </a:ext>
            </a:extLst>
          </p:cNvPr>
          <p:cNvGrpSpPr/>
          <p:nvPr/>
        </p:nvGrpSpPr>
        <p:grpSpPr>
          <a:xfrm>
            <a:off x="576618" y="2075309"/>
            <a:ext cx="2452260" cy="784419"/>
            <a:chOff x="4787923" y="2051825"/>
            <a:chExt cx="2452260" cy="784419"/>
          </a:xfrm>
        </p:grpSpPr>
        <p:sp>
          <p:nvSpPr>
            <p:cNvPr id="29" name="Titre 4">
              <a:extLst>
                <a:ext uri="{FF2B5EF4-FFF2-40B4-BE49-F238E27FC236}">
                  <a16:creationId xmlns:a16="http://schemas.microsoft.com/office/drawing/2014/main" id="{C621647C-1659-5CDD-F211-18A2EECDB36A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ناقِصٌ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B0DB8384-135F-F84D-32A3-84523693273A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203808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7ECB5-B228-1DB5-8434-68C2F00D6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E2111D2-E768-2E81-D092-36A0C65C3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نما: فعل معتل ناقص.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لماذا؟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B06E59-59CC-9568-535A-D4C6887EE84D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C16D9E-1B00-29A4-3EA2-AE6536D090AF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68EDE54F-FF7E-71D4-7D83-E6B59BF6288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C5CC6945-9D35-F73A-682F-E3E2986A6B8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1F7E19CA-A9BC-0F59-557A-8E9738EE636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9F20C9D2-E9AD-532B-9E24-6267EC1D23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EEE76D25-4E69-3B82-141D-46FF95798D6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40BB31D3-39C0-277F-F7D9-179D785C465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7A464CC-5884-823A-4A69-77DA06CFE5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FDF7ACCB-A970-5D48-76F5-22AC9983BB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765A0DBA-C691-278D-DB69-576A0FCD3C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Espace réservé pour une image  3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17FD99-74AC-5B0E-162B-736DEA1E89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itre 4">
            <a:extLst>
              <a:ext uri="{FF2B5EF4-FFF2-40B4-BE49-F238E27FC236}">
                <a16:creationId xmlns:a16="http://schemas.microsoft.com/office/drawing/2014/main" id="{E9FE6EBB-59A6-C5D8-95F5-6BD5A04C4473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نَم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854A2D6-50E1-CF5E-ED20-3B806E325ECC}"/>
              </a:ext>
            </a:extLst>
          </p:cNvPr>
          <p:cNvGrpSpPr/>
          <p:nvPr/>
        </p:nvGrpSpPr>
        <p:grpSpPr>
          <a:xfrm>
            <a:off x="576618" y="2075309"/>
            <a:ext cx="2452260" cy="784419"/>
            <a:chOff x="4787923" y="2051825"/>
            <a:chExt cx="2452260" cy="784419"/>
          </a:xfrm>
        </p:grpSpPr>
        <p:sp>
          <p:nvSpPr>
            <p:cNvPr id="11" name="Titre 4">
              <a:extLst>
                <a:ext uri="{FF2B5EF4-FFF2-40B4-BE49-F238E27FC236}">
                  <a16:creationId xmlns:a16="http://schemas.microsoft.com/office/drawing/2014/main" id="{8A5E4624-9E65-DDAC-99B8-BDA2766385F8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مُعْتَلٌ ناقِصٌ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AFC156E9-3A8A-E644-C984-A1EADF9E5347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651467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C3B06-5C53-BF4B-0C60-690ACE582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FB76BBD1-6CA0-FDD8-A7B4-3FAF521C5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الآن الأفعال التالية . هل أحد أحرفها الأصلية هو حرف علة؟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24D395-ED05-D76A-03BA-2580F2C6D991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47C5F8E-1593-8896-F89E-0B9C68C3A27B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E190950-83DD-C1A1-454E-B582F195E5B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AF84811C-19E4-256D-F190-80B3F63F7E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4F740FF1-AE74-F6E8-DAC6-4AA5480C36D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573B5724-CB3F-2864-3424-8213BCBD814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24C91628-E19C-4BCE-D6A9-67316DF73AD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53F50F61-7889-1957-226B-5A11673DD5E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A42A882-DEEB-13E8-2E1E-F910655413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C701B893-8D5D-3B60-45D2-7C4E2F01244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B89E0776-1ED8-B164-7BDF-46822107F9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C58F95-989C-9211-5859-E45A7A59A7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187D8-6E69-0B63-324A-805D0B2469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198234C0-7D3F-36F5-8C11-9EA408B861BB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سَمِعَ 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71C5158E-761B-4BDA-825E-867359FE09E8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رَفَعَ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086B2F14-E79E-B3F4-4DDA-75F5C6E680B6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نَجَحَ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EAEA715D-3C5D-72E9-B35F-631E494DB54B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مَسَحَ</a:t>
            </a: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BB527192-A2F7-BCAF-78FF-93479BE9CCE2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شَبِعَ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3B1C2EE-0E65-B24E-F297-93E107258EFE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فَتَحَ</a:t>
            </a:r>
          </a:p>
        </p:txBody>
      </p:sp>
    </p:spTree>
    <p:extLst>
      <p:ext uri="{BB962C8B-B14F-4D97-AF65-F5344CB8AC3E}">
        <p14:creationId xmlns:p14="http://schemas.microsoft.com/office/powerpoint/2010/main" val="3498847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2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D2125-EF4A-9AE6-7BD7-B9C7925AF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ABB105D-BF81-051A-4130-1DA3CF8B1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جميع هذه الأفعال كل حروفها الأصلية ليست حروف علة. نسمي هذه الأفعال أفعال صحيحة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5F1357-5BE1-0054-8FCE-1361292B5C1F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7C5E36-B896-C5C3-B6DE-715387970D2C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B2471AB1-4676-9C07-7F1F-F3DF10EDBE2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D6A13ACC-87B1-88A2-EDE5-298AC29C846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7FE7C152-0B8E-C353-14CB-85A80C54F05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06C8BE11-BBF4-ABF6-3C55-7D1EEB6F5DF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B082A06-FED8-48ED-157F-4E066B5E4E2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A1B0AACB-CF6D-D49B-70AA-AF2156D7077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16BC87A-6C29-6709-8E75-AE65E77C28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03D28800-5895-8500-7EFC-ABE698A3CF9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4AC9DF3F-862D-B730-A9BA-B4204E0AB4C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2316A9-109A-541A-8202-09E6B73278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75DFAF-FB48-A794-9809-E0CCB245A6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80E6CC94-DC31-9277-4D28-01CE30B93147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سَمِعَ 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A8565B42-6533-A412-A32A-BFD9C4D83791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رَفَعَ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7BE1881E-E7F3-7869-1070-CBBE27E04914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نَجَحَ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586BB57B-A60B-4820-0395-4F611AFFFFBC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مَسَحَ</a:t>
            </a: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11738645-5245-70C9-3C4E-612D6CF3013B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شَبِعَ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729BBE2-55A5-EE79-B44E-7EB7717A0D3D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فَتَحَ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64C343A-3063-7F93-278B-FF4C7139679E}"/>
              </a:ext>
            </a:extLst>
          </p:cNvPr>
          <p:cNvSpPr/>
          <p:nvPr/>
        </p:nvSpPr>
        <p:spPr>
          <a:xfrm>
            <a:off x="579863" y="2241395"/>
            <a:ext cx="7772400" cy="316944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23">
            <a:extLst>
              <a:ext uri="{FF2B5EF4-FFF2-40B4-BE49-F238E27FC236}">
                <a16:creationId xmlns:a16="http://schemas.microsoft.com/office/drawing/2014/main" id="{E846CFFA-DEE6-0157-DCEE-1830CA133486}"/>
              </a:ext>
            </a:extLst>
          </p:cNvPr>
          <p:cNvSpPr txBox="1"/>
          <p:nvPr/>
        </p:nvSpPr>
        <p:spPr>
          <a:xfrm>
            <a:off x="2995483" y="5605125"/>
            <a:ext cx="3005383" cy="7137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فِعْلٌ صَحيحٌ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9050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EC6ED-816F-B5C3-EF82-5CD95EE08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29DD6F6-F140-B09B-B057-224E5D56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تنقسم الأفعال الصحيحة  لثلاثة أنواع أولها  الفعل الصحيح المهموز : هذه أمثلة: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يعرف أفعال صحيحة مهموزة أخرى؟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22FC33-74F5-FF7F-6902-BEBC76040828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2BE334-31C0-A016-7A73-445040194D5F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670FECD1-D073-1695-D701-D3B53387DB3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A04147E5-226B-393C-D1F0-3A567545BCC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30C651D1-9498-572E-D97B-E99E60493B1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CC11CC18-3C6B-169D-35A6-CCD34BF4A60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3B03E55C-403F-942F-DB75-D47257379AC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41BC5B83-8381-FBF5-CDEC-F9D47880EE0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7B53E7-9F29-516C-384B-65CE73CA73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A77A7F58-2FFF-83A5-F8ED-AE57C8723B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3F512011-0A2F-8324-12CE-47D9744DE6E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F635FA-0A4B-2904-F5B2-904677E2D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CF1793-BFB9-4781-2862-52F7C7FDB1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6D8EE8BF-EF40-5D41-033C-40E6D9BEAF58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4822FB28-FC1E-04C4-616B-4AF38FA362B0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بَدَ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0368F1F4-E6CD-F071-454E-FC571EC9D86B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كَلَ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E05A92A1-3B26-FC42-3D82-D523A88960D6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نَشَ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</a:t>
            </a: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A0463A47-F880-10BB-6681-B62551C7A72F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هَدَ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BB46E62-BB4D-E041-1B0E-61388EA6B7B0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</a:t>
            </a:r>
          </a:p>
        </p:txBody>
      </p:sp>
      <p:sp>
        <p:nvSpPr>
          <p:cNvPr id="15" name="ZoneTexte 23">
            <a:extLst>
              <a:ext uri="{FF2B5EF4-FFF2-40B4-BE49-F238E27FC236}">
                <a16:creationId xmlns:a16="http://schemas.microsoft.com/office/drawing/2014/main" id="{1C20357D-BE87-3091-7614-C29E4CACFD08}"/>
              </a:ext>
            </a:extLst>
          </p:cNvPr>
          <p:cNvSpPr txBox="1"/>
          <p:nvPr/>
        </p:nvSpPr>
        <p:spPr>
          <a:xfrm>
            <a:off x="2490993" y="5613371"/>
            <a:ext cx="3949042" cy="7137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فِعْلٌ صَحيحٌ مَهْموزٌ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97F5B1-450D-0C6F-03A0-142EEFF806D2}"/>
              </a:ext>
            </a:extLst>
          </p:cNvPr>
          <p:cNvSpPr/>
          <p:nvPr/>
        </p:nvSpPr>
        <p:spPr>
          <a:xfrm>
            <a:off x="579863" y="2241395"/>
            <a:ext cx="7772400" cy="316944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58596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30C0F-E81F-E78E-D633-93E198ACB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059FD7C-0980-8009-6F44-78E3B7F12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النوع الثاني من الأفعال الصحيحة هو الفعل الصحيح المضعف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 هو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ضعف أحد حروفه الأصلية.      هذه أمثلة.. من يقدم لنا أمثلة أخرى؟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6B886E-A08D-9F8C-DFC7-BF99A5EEC85B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0D1B9E-E195-4DB0-6DAB-27CF960C544F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11B6514A-52F0-B0DB-A58B-9831A1AF3CE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43DF439F-7080-F9D0-3DAD-EB596BB8BE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F0430FB0-429A-ABB2-9A6B-79C6ECB93AF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8C6D37E7-574A-88D8-5A5E-52E5A04DD7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EF3322A8-7086-356C-8E57-069C4E69AA2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E29476B-E878-DC73-52D3-EBAEBF96FFF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51D6F6D-AAEF-A14A-3EC6-E2A573C523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D99EE344-E6D5-7E36-D113-1C63B8EFB95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1222BE8B-8078-31F2-BEE6-32A7245A6E8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0DDC8FE-EF4D-1CE5-3335-1ABAD6D246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0EAC31-3424-926F-6D14-DC6389E373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C1D56BB4-1C83-AA31-BFE6-5E996CDD926F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عَدَّ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1BB1A920-EC98-2B86-5FA9-339E080F6453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رَدَّدَ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12CC1835-6DB1-0243-2909-2BC09AF1906C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دَمَّرَ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D80E75BD-018C-FFCE-A8A6-4F1991CD8CD3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dirty="0">
                <a:solidFill>
                  <a:prstClr val="black"/>
                </a:solidFill>
              </a:rPr>
              <a:t>سَدَّدَ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26400D74-D55C-DB84-56BA-EC57141287AB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عَضَّ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2B34D21-7A66-2517-9708-81E1017402B2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مَدَّ</a:t>
            </a:r>
          </a:p>
        </p:txBody>
      </p:sp>
      <p:sp>
        <p:nvSpPr>
          <p:cNvPr id="15" name="ZoneTexte 23">
            <a:extLst>
              <a:ext uri="{FF2B5EF4-FFF2-40B4-BE49-F238E27FC236}">
                <a16:creationId xmlns:a16="http://schemas.microsoft.com/office/drawing/2014/main" id="{5C61CF40-6AF7-4CCB-1107-8F9F9601D192}"/>
              </a:ext>
            </a:extLst>
          </p:cNvPr>
          <p:cNvSpPr txBox="1"/>
          <p:nvPr/>
        </p:nvSpPr>
        <p:spPr>
          <a:xfrm>
            <a:off x="2490993" y="5613371"/>
            <a:ext cx="3949042" cy="7137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فِعْلٌ صَحيحٌ مُضَعَّفٌ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6DDCF86-3829-784D-A75C-2EB4440D4384}"/>
              </a:ext>
            </a:extLst>
          </p:cNvPr>
          <p:cNvSpPr/>
          <p:nvPr/>
        </p:nvSpPr>
        <p:spPr>
          <a:xfrm>
            <a:off x="579863" y="2241395"/>
            <a:ext cx="7772400" cy="316944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3068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B40B1-3836-6095-6D76-EB02B7902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F74F317-B910-06F6-E480-8ADFD11B5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النوع الأخير  هو الفعل الصحيح السالم : هو ما خلت حروفه الأصلية من الهمزة و التضعيف. لاحظوا الأمثلة التالية.     من يقدم لنا أمثلة لأفعال سالمة أخرى؟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0DAB94-BF04-6FA3-5ABF-F2F7F084479C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A2D755-D607-36E6-A336-B523F9ECF403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E0731C02-0011-7FB9-5ADF-E06E98E8860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6CC573F1-302D-919F-7C6A-670C2123C28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C527ED1-2298-2D64-C18E-C5BA1F60F9A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27A17251-3569-3E17-5B35-87A4E863B59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88549A5-3CDE-492F-288C-B9A98620205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69B1C7E7-65DE-7198-2A6F-CD5BB80B44B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269C9D9-A514-E089-BC52-297EAE0F60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043D8D63-B22D-FA94-6262-7525626F407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9B5D0449-6F5E-E9A8-40AB-B6F1CCC9FF6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96DBF33-010F-D197-FEA2-0D471D41B7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171E5E-9834-D9DF-ACAC-3A7147224B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4A8CAF6F-E3BA-44C0-EBBE-B7C87E7165D5}"/>
              </a:ext>
            </a:extLst>
          </p:cNvPr>
          <p:cNvSpPr txBox="1"/>
          <p:nvPr/>
        </p:nvSpPr>
        <p:spPr>
          <a:xfrm>
            <a:off x="6310907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جَلَسَ</a:t>
            </a:r>
          </a:p>
        </p:txBody>
      </p:sp>
      <p:sp>
        <p:nvSpPr>
          <p:cNvPr id="8" name="ZoneTexte 23">
            <a:extLst>
              <a:ext uri="{FF2B5EF4-FFF2-40B4-BE49-F238E27FC236}">
                <a16:creationId xmlns:a16="http://schemas.microsoft.com/office/drawing/2014/main" id="{6A14B67B-EF7D-9A9E-08EE-F41F6C34E338}"/>
              </a:ext>
            </a:extLst>
          </p:cNvPr>
          <p:cNvSpPr txBox="1"/>
          <p:nvPr/>
        </p:nvSpPr>
        <p:spPr>
          <a:xfrm>
            <a:off x="3568939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رَفَعَ</a:t>
            </a:r>
          </a:p>
        </p:txBody>
      </p:sp>
      <p:sp>
        <p:nvSpPr>
          <p:cNvPr id="10" name="ZoneTexte 23">
            <a:extLst>
              <a:ext uri="{FF2B5EF4-FFF2-40B4-BE49-F238E27FC236}">
                <a16:creationId xmlns:a16="http://schemas.microsoft.com/office/drawing/2014/main" id="{8F1E82BF-FDF3-7E62-3F7F-42C03BD5036B}"/>
              </a:ext>
            </a:extLst>
          </p:cNvPr>
          <p:cNvSpPr txBox="1"/>
          <p:nvPr/>
        </p:nvSpPr>
        <p:spPr>
          <a:xfrm>
            <a:off x="826971" y="2435677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دَخَلَ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BC1B1368-8932-E335-EA1E-11F26911CBC7}"/>
              </a:ext>
            </a:extLst>
          </p:cNvPr>
          <p:cNvSpPr txBox="1"/>
          <p:nvPr/>
        </p:nvSpPr>
        <p:spPr>
          <a:xfrm>
            <a:off x="6315387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dirty="0">
                <a:solidFill>
                  <a:prstClr val="black"/>
                </a:solidFill>
              </a:rPr>
              <a:t>رَجَعَ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23">
            <a:extLst>
              <a:ext uri="{FF2B5EF4-FFF2-40B4-BE49-F238E27FC236}">
                <a16:creationId xmlns:a16="http://schemas.microsoft.com/office/drawing/2014/main" id="{217762FB-ADB5-A5A0-CD2C-D572BBF4D073}"/>
              </a:ext>
            </a:extLst>
          </p:cNvPr>
          <p:cNvSpPr txBox="1"/>
          <p:nvPr/>
        </p:nvSpPr>
        <p:spPr>
          <a:xfrm>
            <a:off x="3573419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فَتَحَ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45CB69B-3C86-45EE-E9D7-7BF665F513D0}"/>
              </a:ext>
            </a:extLst>
          </p:cNvPr>
          <p:cNvSpPr txBox="1"/>
          <p:nvPr/>
        </p:nvSpPr>
        <p:spPr>
          <a:xfrm>
            <a:off x="831451" y="4123128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نَفَخَ</a:t>
            </a:r>
          </a:p>
        </p:txBody>
      </p:sp>
      <p:sp>
        <p:nvSpPr>
          <p:cNvPr id="15" name="ZoneTexte 23">
            <a:extLst>
              <a:ext uri="{FF2B5EF4-FFF2-40B4-BE49-F238E27FC236}">
                <a16:creationId xmlns:a16="http://schemas.microsoft.com/office/drawing/2014/main" id="{6CA2E0AA-0705-6BD7-9FF4-8D1297DFFF5A}"/>
              </a:ext>
            </a:extLst>
          </p:cNvPr>
          <p:cNvSpPr txBox="1"/>
          <p:nvPr/>
        </p:nvSpPr>
        <p:spPr>
          <a:xfrm>
            <a:off x="2490993" y="5613371"/>
            <a:ext cx="3949042" cy="7137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فِعْلٌ صَحيحٌ سالِمٌ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0EC6C40-5BFA-5D45-ECF5-0D836B057537}"/>
              </a:ext>
            </a:extLst>
          </p:cNvPr>
          <p:cNvSpPr/>
          <p:nvPr/>
        </p:nvSpPr>
        <p:spPr>
          <a:xfrm>
            <a:off x="579863" y="2241395"/>
            <a:ext cx="7772400" cy="316944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7766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FC60B-8C21-58DE-875A-E327CBFEA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B8383C-9128-DD49-73CC-19E5DC537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05" y="756000"/>
            <a:ext cx="697056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الفعل الصحيح هو ما كانت أحرفه </a:t>
            </a:r>
            <a:r>
              <a:rPr lang="ar-MA" sz="2400" b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الأصلية خالية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حروف العلة و هو </a:t>
            </a:r>
            <a:r>
              <a:rPr lang="ar-MA" sz="2400" b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ثلاثة أنواع: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49A398-E61F-9972-0B2E-A1DFDF4C96D4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8CF67D-38D3-BF7B-FED2-98A4602350BC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945221EC-1C25-D682-430D-C0DF99F6B16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9B328E8F-841E-2F88-126D-965A1028CC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371E3403-62A5-2BC7-AF3E-CFD66BE6CB4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4E3D9849-90E5-C364-529D-2B569FA1CF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95F7909A-8C78-4008-851D-B48BA3A6072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EEA8B205-0A33-DC3D-102C-1B766E2C584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FABACB-BDAF-29AE-471C-0DAE5A012F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92F1AD95-92A3-ADD9-F73D-EF4811BB9E2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CF555D91-BECF-7703-A500-EF1D141B4F2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A2525B-7021-7A79-F725-3156C704D7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43B7D9-E99D-49D4-3373-D3FF185555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336358-783E-66DF-5639-E7FF51E87D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1917892"/>
            <a:ext cx="4103491" cy="24185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FD0743-17C6-6D00-094C-400A39B6C0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095" y="1917891"/>
            <a:ext cx="4103491" cy="241852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9025AC-5CBA-7A6B-B6E9-56B841004A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58841" y="4152569"/>
            <a:ext cx="4426317" cy="256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477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839B8-0587-5257-2E05-FCC6F1D92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46E5FDE-85F9-DC68-582A-E581C2772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42375D-FE1A-1327-F271-FD9086A58FEE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A500D5-B6A1-C087-C171-7B1F658C9ADC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5A124C3-75A4-30FD-2412-581CFFEBFB8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967A7E23-A45E-0AB8-714A-9D89EE11362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524FA300-A8E0-F7E5-3DFA-4BE44317F27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BA9E0D97-010F-77D3-6756-4B7D4534F1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9E301DAD-7803-7D4C-5FDC-2688E3469DD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0FEBAAE0-6515-55F8-A36D-965BA0166CF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55DE8CE-F9CF-7EC7-602A-33C1E33B18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2E4F3FA8-0B29-967C-5484-72E5CA8C6F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B9570FCF-E3C9-8A43-2B3D-20D5486D53A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7EEA77AA-7A79-DF32-1640-E650899A3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C5BB38-7242-AB03-8767-F8E6307CF5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539" y="2370403"/>
            <a:ext cx="2826834" cy="28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93636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FFCA0-F48B-BD6E-A603-5BA62192B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180DA02-F2AE-CBE3-98E6-15521CB9D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نوع كل فعل من الأفعال الصحيحة التالية: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C2BED0-5A1E-2983-12C4-21520F13FC70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A81EBA-0ABE-CC40-13DD-43169B47E7B6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26B60A71-C156-98A6-C609-F77428581A2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EC32B41-D2D6-54A6-C144-67D96C939BC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79A7C6AE-5849-79E7-BFA0-77E7ABF5527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8B8C3E99-0787-6E59-BE5A-B2E1938BEA0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9F34575D-920D-D7CC-6C2B-8192F8A2A72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0B511F81-3245-72F5-F86C-EF4E4001865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535AF82-F523-E049-D94E-B3302FDD67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3FDE0725-AC89-86D0-A822-572F51F98C9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FF497063-0F2E-814C-3289-623C71CAD78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199BAFB-6C57-1DA5-1AD3-CD730F372661}"/>
              </a:ext>
            </a:extLst>
          </p:cNvPr>
          <p:cNvGrpSpPr/>
          <p:nvPr/>
        </p:nvGrpSpPr>
        <p:grpSpPr>
          <a:xfrm>
            <a:off x="6306706" y="2049849"/>
            <a:ext cx="2452260" cy="784419"/>
            <a:chOff x="4787923" y="2051825"/>
            <a:chExt cx="245226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52345624-746B-FF2E-9AAE-20E439783720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صَحيحُ مَهْموزٌ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783F3E5-9CBE-7D69-A2F0-19BF2F0D6B75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041EA418-DE25-4A2F-C05E-35BD6D559A72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أَمَرَ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EFB9D7-83E8-2BA6-68DC-6110C733B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CEEE3686-E6DB-91A4-26E0-0C0E030BE3F0}"/>
              </a:ext>
            </a:extLst>
          </p:cNvPr>
          <p:cNvGrpSpPr/>
          <p:nvPr/>
        </p:nvGrpSpPr>
        <p:grpSpPr>
          <a:xfrm>
            <a:off x="3576377" y="2075309"/>
            <a:ext cx="2452260" cy="784419"/>
            <a:chOff x="4787923" y="2051825"/>
            <a:chExt cx="2452260" cy="784419"/>
          </a:xfrm>
        </p:grpSpPr>
        <p:sp>
          <p:nvSpPr>
            <p:cNvPr id="25" name="Titre 4">
              <a:extLst>
                <a:ext uri="{FF2B5EF4-FFF2-40B4-BE49-F238E27FC236}">
                  <a16:creationId xmlns:a16="http://schemas.microsoft.com/office/drawing/2014/main" id="{7D8DC74F-8F3F-86B9-058C-DEF968A1D4A9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7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صَحيحٌ مُضَعَّفٌ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FEC265E-2C55-37AB-5151-641F299B58E2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9FB3F3A-F0DE-3178-0827-272A95BAF424}"/>
              </a:ext>
            </a:extLst>
          </p:cNvPr>
          <p:cNvGrpSpPr/>
          <p:nvPr/>
        </p:nvGrpSpPr>
        <p:grpSpPr>
          <a:xfrm>
            <a:off x="576618" y="2075309"/>
            <a:ext cx="2452260" cy="784419"/>
            <a:chOff x="4787923" y="2051825"/>
            <a:chExt cx="2452260" cy="784419"/>
          </a:xfrm>
        </p:grpSpPr>
        <p:sp>
          <p:nvSpPr>
            <p:cNvPr id="29" name="Titre 4">
              <a:extLst>
                <a:ext uri="{FF2B5EF4-FFF2-40B4-BE49-F238E27FC236}">
                  <a16:creationId xmlns:a16="http://schemas.microsoft.com/office/drawing/2014/main" id="{567BE75A-8F70-4B54-8E5A-BD8C58756D52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صَحيحٌ سالِمٌ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B254B75-67DB-287B-E3A3-BC7A77BD168D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2490340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A332F-9863-C46D-0904-E8CDB7712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654685C-CAFD-EACF-13B4-BA6084940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أَمَرَ: فعل صحيح مهموز.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لماذا؟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7798ED5-2B42-753A-D9C1-752792F74709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D839E3-C60A-B456-DAD0-1B59A3373649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EF5735A3-3A31-D9E4-027D-56F5C0526F6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86EAA0FC-442E-460D-6613-B9241A8C817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F9DCD46-9909-6FD9-C5EC-51036E302E7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B3F056B5-64C7-4915-2F3A-C15CA1EEA98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08D27784-60A7-0ADA-3EF2-6D9DD582E8A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D51AD89-6404-B06D-3F0F-8EF473AB975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411A325-9F92-FE59-6403-74C7ECA6F2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B9F53DCD-9564-8082-2F99-EA62F350495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AE78D258-FE48-BD66-EFA3-CD8A92E0B0D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Espace réservé pour une image  3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2C82D5-439A-89B3-D30C-4D7906DED1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27E419-FD31-FE70-14B0-5DCA06A750BB}"/>
              </a:ext>
            </a:extLst>
          </p:cNvPr>
          <p:cNvGrpSpPr/>
          <p:nvPr/>
        </p:nvGrpSpPr>
        <p:grpSpPr>
          <a:xfrm>
            <a:off x="6306706" y="2049849"/>
            <a:ext cx="2452260" cy="784419"/>
            <a:chOff x="4787923" y="2051825"/>
            <a:chExt cx="2452260" cy="784419"/>
          </a:xfrm>
        </p:grpSpPr>
        <p:sp>
          <p:nvSpPr>
            <p:cNvPr id="12" name="Titre 4">
              <a:extLst>
                <a:ext uri="{FF2B5EF4-FFF2-40B4-BE49-F238E27FC236}">
                  <a16:creationId xmlns:a16="http://schemas.microsoft.com/office/drawing/2014/main" id="{65D6B6CF-315F-0DCB-09AA-2E2E15C00B33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صَحيحُ مَهْموزٌ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5900456-9D67-E497-B643-3A1885FCE21F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E625D286-A73C-8266-020E-643671CDE72D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مَرَ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446230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85FD6-8978-C9D1-84FF-6D39A3F9A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D7901BB-0A0F-8C0C-5A07-307AC1226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فعل آخر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D95E40-8452-942E-64C4-2B2654BC0D7B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2F044D-219F-A9B4-1299-C2B0979FEFAB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C4308E45-23EB-D994-D629-9532E6F9F74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7EE01631-4A5A-9383-0534-8CD203B790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578D0CC9-2906-67C6-6B62-32D9168E62D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040BE306-E97B-AA96-1125-9A95F4DB595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9A3BDA48-CCCD-A463-CD62-A2C18ED296A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AD49D556-AC9E-FC7F-AB6C-48EE97AC3F7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1FD1509-7995-CC74-B016-EF95F60560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9EB68394-27D9-5CAC-1699-02025B222C0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458821A7-1178-12B9-6AA7-FCDDFB93881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9410F45-B0F0-7FD9-B547-1CE109EA66EC}"/>
              </a:ext>
            </a:extLst>
          </p:cNvPr>
          <p:cNvGrpSpPr/>
          <p:nvPr/>
        </p:nvGrpSpPr>
        <p:grpSpPr>
          <a:xfrm>
            <a:off x="6306706" y="2049849"/>
            <a:ext cx="2452260" cy="784419"/>
            <a:chOff x="4787923" y="2051825"/>
            <a:chExt cx="245226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115BFEF7-EFB9-6C90-56F4-4600A9758C8C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صَحيحُ مَهْموزٌ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C7E582B-F33F-B6F4-1DBF-369BC88F432D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03BEC212-DE87-0067-0702-36A075E4E184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نَقَلَ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0EED9D-8C2A-409B-0FCC-A031816C05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A610CF09-37C9-C0F2-E6E0-0DE06D3DE69B}"/>
              </a:ext>
            </a:extLst>
          </p:cNvPr>
          <p:cNvGrpSpPr/>
          <p:nvPr/>
        </p:nvGrpSpPr>
        <p:grpSpPr>
          <a:xfrm>
            <a:off x="3576377" y="2075309"/>
            <a:ext cx="2452260" cy="784419"/>
            <a:chOff x="4787923" y="2051825"/>
            <a:chExt cx="2452260" cy="784419"/>
          </a:xfrm>
        </p:grpSpPr>
        <p:sp>
          <p:nvSpPr>
            <p:cNvPr id="25" name="Titre 4">
              <a:extLst>
                <a:ext uri="{FF2B5EF4-FFF2-40B4-BE49-F238E27FC236}">
                  <a16:creationId xmlns:a16="http://schemas.microsoft.com/office/drawing/2014/main" id="{1A0E848B-16C2-80D7-D449-E8736192B102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7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صَحيحٌ مُضَعَّفٌ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58FA9C0-CF69-93E6-C2CE-D0C7681BC60E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A554341-5F2C-108A-AFC4-5AB232B53847}"/>
              </a:ext>
            </a:extLst>
          </p:cNvPr>
          <p:cNvGrpSpPr/>
          <p:nvPr/>
        </p:nvGrpSpPr>
        <p:grpSpPr>
          <a:xfrm>
            <a:off x="576618" y="2075309"/>
            <a:ext cx="2452260" cy="784419"/>
            <a:chOff x="4787923" y="2051825"/>
            <a:chExt cx="2452260" cy="784419"/>
          </a:xfrm>
        </p:grpSpPr>
        <p:sp>
          <p:nvSpPr>
            <p:cNvPr id="29" name="Titre 4">
              <a:extLst>
                <a:ext uri="{FF2B5EF4-FFF2-40B4-BE49-F238E27FC236}">
                  <a16:creationId xmlns:a16="http://schemas.microsoft.com/office/drawing/2014/main" id="{F644866A-DAB3-9D2F-4D83-2D9F0172CE3F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صَحيحٌ سالِمٌ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46FEDDF8-283E-D0EA-9203-1B80C3EFE32F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7035130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E2877-3418-FA27-5969-5B958D5C2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ECFC985-BF53-4605-3683-64CA163AD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نقل: فعل صحيح سالم.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لماذا؟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7B64B8-B847-6CE8-E46D-813B50EBEE85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EAD101-4246-5B54-6981-6BEDA93EBED6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F43C383A-3C9A-E1CE-9096-30DCE82C4BD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B117310E-62B6-3035-4869-223EA17D91A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E664C5B-EE1A-8883-5693-CE3A2169D22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4F02DEA8-4461-F507-CF63-5FE6ACE116F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FFD98805-27D7-9A65-631B-B6A50AAD8BE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2561CCE4-3ADB-0436-324F-675389CBB34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8CF1B02-4C90-743B-7C17-1F824CBE7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2977C286-92C5-F9B6-09D2-DC4957F344B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B782A5CA-D401-5D63-40E3-48E3E95D377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Espace réservé pour une image  3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FB72E7-C932-8EB4-2A0D-FD74A2A9D0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itre 4">
            <a:extLst>
              <a:ext uri="{FF2B5EF4-FFF2-40B4-BE49-F238E27FC236}">
                <a16:creationId xmlns:a16="http://schemas.microsoft.com/office/drawing/2014/main" id="{EFDBFAEE-DF94-E267-063E-CB036C5AEE12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نَقَلَ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A76F9A5-FB39-24E7-E2AB-EFA9A4845CD3}"/>
              </a:ext>
            </a:extLst>
          </p:cNvPr>
          <p:cNvGrpSpPr/>
          <p:nvPr/>
        </p:nvGrpSpPr>
        <p:grpSpPr>
          <a:xfrm>
            <a:off x="576618" y="2075309"/>
            <a:ext cx="2452260" cy="784419"/>
            <a:chOff x="4787923" y="2051825"/>
            <a:chExt cx="2452260" cy="784419"/>
          </a:xfrm>
        </p:grpSpPr>
        <p:sp>
          <p:nvSpPr>
            <p:cNvPr id="26" name="Titre 4">
              <a:extLst>
                <a:ext uri="{FF2B5EF4-FFF2-40B4-BE49-F238E27FC236}">
                  <a16:creationId xmlns:a16="http://schemas.microsoft.com/office/drawing/2014/main" id="{79CEA9CF-C911-0141-F362-0BB1E8096E0D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صَحيحٌ سالِمٌ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8840F3C5-C5D3-BC95-D9D2-78D46EC37E72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0291997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76ECA-FDB9-383E-EA4D-B946D9EA7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41E5F98-E52C-6C93-8101-05FED61E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فعل آخر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5B92A3-83EE-0248-9101-84EB83A45D2B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DE437F-DFB9-02BA-B04C-F1C832B9841C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4FBD1C27-9CC0-3BC4-9F42-9FB9E815DD2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DA2995EF-F34B-CA77-FC59-DC7E3B78FA9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A7F64AFC-50EF-78D4-9B33-C358CCD01B3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F9172BFB-BCDA-F5C7-38C1-F4D2FAFD87A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06F1ACBF-7638-94CD-ADAF-53535DB708B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99812C51-0C15-BDE2-91BF-0F0E1C885A6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2ECDE05-3E32-991A-B61F-57B6266A56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69B33FFE-A0E7-743B-B527-918AFF527B4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4B77B177-025A-825D-85B0-4315344C8D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1828A92-A87B-D5F2-B350-BF111086E83F}"/>
              </a:ext>
            </a:extLst>
          </p:cNvPr>
          <p:cNvGrpSpPr/>
          <p:nvPr/>
        </p:nvGrpSpPr>
        <p:grpSpPr>
          <a:xfrm>
            <a:off x="6306706" y="2049849"/>
            <a:ext cx="2452260" cy="784419"/>
            <a:chOff x="4787923" y="2051825"/>
            <a:chExt cx="245226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96959128-FF99-C77C-9B64-9F2F38BF4402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صَحيحُ مَهْموزٌ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027387C-4741-1A15-83DD-37C688722FE6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EF48CB4E-EEEF-4AF5-A6C2-62514782B7E8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صَدَّ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65FCEB1-1664-3C3C-2893-AA3886890F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12FBFC85-0136-35FA-DDCA-BE9C3680E6F5}"/>
              </a:ext>
            </a:extLst>
          </p:cNvPr>
          <p:cNvGrpSpPr/>
          <p:nvPr/>
        </p:nvGrpSpPr>
        <p:grpSpPr>
          <a:xfrm>
            <a:off x="3576377" y="2075309"/>
            <a:ext cx="2452260" cy="784419"/>
            <a:chOff x="4787923" y="2051825"/>
            <a:chExt cx="2452260" cy="784419"/>
          </a:xfrm>
        </p:grpSpPr>
        <p:sp>
          <p:nvSpPr>
            <p:cNvPr id="25" name="Titre 4">
              <a:extLst>
                <a:ext uri="{FF2B5EF4-FFF2-40B4-BE49-F238E27FC236}">
                  <a16:creationId xmlns:a16="http://schemas.microsoft.com/office/drawing/2014/main" id="{FE352F33-09B6-CA67-A020-5559F226F3C5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7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صَحيحٌ مُضَعَّفٌ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B9B52BA-49A2-2215-7E57-44F2364EFE9F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4E209B4-76CA-DC42-2583-451D5A9ED5C3}"/>
              </a:ext>
            </a:extLst>
          </p:cNvPr>
          <p:cNvGrpSpPr/>
          <p:nvPr/>
        </p:nvGrpSpPr>
        <p:grpSpPr>
          <a:xfrm>
            <a:off x="576618" y="2075309"/>
            <a:ext cx="2452260" cy="784419"/>
            <a:chOff x="4787923" y="2051825"/>
            <a:chExt cx="2452260" cy="784419"/>
          </a:xfrm>
        </p:grpSpPr>
        <p:sp>
          <p:nvSpPr>
            <p:cNvPr id="29" name="Titre 4">
              <a:extLst>
                <a:ext uri="{FF2B5EF4-FFF2-40B4-BE49-F238E27FC236}">
                  <a16:creationId xmlns:a16="http://schemas.microsoft.com/office/drawing/2014/main" id="{0059BFDD-226F-FC91-CB5F-B8840CC4F5D9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صَحيحٌ سالِمٌ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1C439316-E997-2579-A5EE-E0638163C447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1028384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59197-262C-CAE2-6BF1-E43AC1E59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E454CCD-DA91-5F2B-8C0C-97F66EA19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صَدَّ: فعل صحيح مضعف.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لماذا؟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768BFE-3994-9EDA-4476-69A887350E44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23F763-FE29-A0B5-0510-FEA33177FF93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1C93F13F-3AD8-7764-5731-6162505D486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3A061AF9-CB74-44BF-5C61-387C96A67F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56623E07-34AE-C849-430F-2B3D2D7D245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04CCC3A6-14F2-C5D0-E9FD-8F95D81B8A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DB9D3BDE-74AA-3190-2131-40423AEE336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51DB8FAC-74DE-8CB9-A9C6-69CAA8A38A8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560F05C-476C-2E7E-F8A3-84A96EF26B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4BC80C7-8C5C-9D5D-FB26-701EF88520C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D1786132-A9EE-DA9A-21D7-7EF80E817BF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Espace réservé pour une image  3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0637B2-5516-D333-32BD-175E670E55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itre 4">
            <a:extLst>
              <a:ext uri="{FF2B5EF4-FFF2-40B4-BE49-F238E27FC236}">
                <a16:creationId xmlns:a16="http://schemas.microsoft.com/office/drawing/2014/main" id="{9540A3D1-97C9-4853-CB05-CE23553F5BE7}"/>
              </a:ext>
            </a:extLst>
          </p:cNvPr>
          <p:cNvSpPr txBox="1">
            <a:spLocks/>
          </p:cNvSpPr>
          <p:nvPr/>
        </p:nvSpPr>
        <p:spPr>
          <a:xfrm>
            <a:off x="3437354" y="4023734"/>
            <a:ext cx="2481653" cy="1072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صَدَّ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12CB36E-82DB-76A5-1183-A374259E04D0}"/>
              </a:ext>
            </a:extLst>
          </p:cNvPr>
          <p:cNvGrpSpPr/>
          <p:nvPr/>
        </p:nvGrpSpPr>
        <p:grpSpPr>
          <a:xfrm>
            <a:off x="3576377" y="2075309"/>
            <a:ext cx="2452260" cy="784419"/>
            <a:chOff x="4787923" y="2051825"/>
            <a:chExt cx="2452260" cy="784419"/>
          </a:xfrm>
        </p:grpSpPr>
        <p:sp>
          <p:nvSpPr>
            <p:cNvPr id="8" name="Titre 4">
              <a:extLst>
                <a:ext uri="{FF2B5EF4-FFF2-40B4-BE49-F238E27FC236}">
                  <a16:creationId xmlns:a16="http://schemas.microsoft.com/office/drawing/2014/main" id="{669C383E-61BB-ADA4-08D4-F6782527BAA8}"/>
                </a:ext>
              </a:extLst>
            </p:cNvPr>
            <p:cNvSpPr txBox="1">
              <a:spLocks/>
            </p:cNvSpPr>
            <p:nvPr/>
          </p:nvSpPr>
          <p:spPr>
            <a:xfrm>
              <a:off x="4787923" y="2051825"/>
              <a:ext cx="1992754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7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صَحيحٌ مُضَعَّفٌ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EAA465A-2DA3-0E1F-4E55-08AC5053E160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4795727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7F512-5605-1097-A82D-D934C0594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99FB0C6-0D9E-FDE1-071E-36DA55DB9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ينقسم الفعل من حيث نوع الحروف التي يتكون منها إلى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قسمين:فعل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صحيح و فعل معتل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61FF2BF-EF38-5A00-1CA1-F59C1852E62A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F16E7F-1F62-4D95-DA68-3E2585C96FBB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552EE5C9-C3EC-3929-4FCB-CDC84812904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77CC5CCD-C46D-0645-17D0-E9640BBC7F5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B64FD824-F0C1-F6C0-1D61-05590BA6464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0AC51CD8-E2D5-1686-47F6-1D10921E6C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61E3D522-0459-5579-A781-06C2A50F88C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537F7F9-BEF8-E453-1790-5B468EF0702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5341FD3-8049-331F-138E-5EAF036FF7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46DD14F0-385E-3285-5DA5-F0040A672A7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1F32E056-BACF-7F87-4B23-D43CCDE5B02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A79A91E9-BE2C-BC0D-ACFB-E13C8DDC9A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47B6265-CC28-1579-27F7-44927F7245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3326" y="2391151"/>
            <a:ext cx="4072581" cy="300733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F126C7B-0EAD-CA39-0FCA-B4AEA93BCA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419" y="2391151"/>
            <a:ext cx="4179588" cy="302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275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1DF78-F373-4019-BBE2-F85C815EB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CFD09E-365C-62F7-D4AD-3358A0350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B73BE0-3E4D-A748-E720-A7459CF35B18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93665BF-F77A-4F01-2D9E-77402C78BB1C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96730B4D-7EC0-D1E5-060D-FDE2D2281F1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9279F9FB-0FE6-1561-DE13-D07D134AE99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70F8B749-6888-2D13-A7FD-CF5BAB18028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472194CB-976B-47DF-155E-6B459C9E1B4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C0B1CD7-C819-13BC-3715-5E09EE2A24C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10606649-AD5F-AD4F-8D7C-AC73051E165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4F71AFE-DD4E-53B5-C4F8-78DFDF550C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F054F13D-A8E1-EF69-A534-DAA1729484A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B6239D9D-D151-72AD-9EBB-FD04464B165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429E4BB-86A4-F9F2-7B21-A4299A74C1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3326" y="2391151"/>
            <a:ext cx="4072581" cy="300733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9DF6595-8E8C-D793-DA93-0A4E7E34DC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19" y="2391151"/>
            <a:ext cx="4179588" cy="3029648"/>
          </a:xfrm>
          <a:prstGeom prst="rect">
            <a:avLst/>
          </a:prstGeom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2A3E0DF-C92A-12B1-3540-4DD26E1913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8501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20B9A-A331-D999-2E84-0644DF71D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DEBB9C-38C5-0149-B919-D60F00AA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في ثنائيات أجيبوا عن التمرين التالي على كراساتكم الصفحة 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98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5C049F-6B97-A953-89E9-2860CD53B14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C74078-47D9-22F6-BB31-D67CF32E9AA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D8046E42-535D-7660-0EED-CCDCB1F5A2D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C669DD2C-1ADD-7EB3-EF73-BCF57445900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6091B5E-CD43-49F9-BE02-59488ACA394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75948EE-207A-58A3-4B5C-62FBE5144E3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A7F9A31-A376-7116-1462-CBBAA071B0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68721584-6C24-1C24-89BC-E895033CA85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A208C96-56B6-68DC-0D8C-D46B416E7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3B0934A1-A3F9-68FC-91CB-42A3265B468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18C3143F-D500-7A21-A912-CA21DAFB719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22301392-9E2E-8498-506A-2BBBFDB7B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453320-C74C-16DC-46BF-D73233C835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8917" y="1528245"/>
            <a:ext cx="3418515" cy="48837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9127E5B-6D61-E3A8-3719-4950A7B5B0A1}"/>
              </a:ext>
            </a:extLst>
          </p:cNvPr>
          <p:cNvSpPr/>
          <p:nvPr/>
        </p:nvSpPr>
        <p:spPr>
          <a:xfrm>
            <a:off x="2932772" y="3740623"/>
            <a:ext cx="3045552" cy="1410716"/>
          </a:xfrm>
          <a:prstGeom prst="roundRect">
            <a:avLst>
              <a:gd name="adj" fmla="val 1034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3801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D177A-CB68-B39F-DA40-7FBF45E85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76A14-A85A-964E-8950-FB9EB954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أضع خطا تحت الأفعال الموجودة في الجمل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التالية،وأصنفها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الجدول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4 دقائق – سأمر بين الصفوف لمساعدتكم وتقييم إنتاجاتكم. 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F6A560-C8B9-E209-47A8-A0C279C63CB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19F802-BF7E-F83E-E5A3-884BF755285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59264C69-2DAD-2CF1-92C7-FA08807C11B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93B4E85-F2F6-2BFB-DDF0-C1B9FF18B3C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A9DAEF41-0E21-D2EE-0BCB-F471E3C31CB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297B196-6E81-9662-6405-F15465E94D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EF2CCA3-E627-175D-6908-A15C7580B74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B8ED428F-2A4C-28DF-BB31-6EBD4C525AA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4DC047-B7FC-2D38-419A-C3C07A2002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B2F905B8-9E8A-9DC1-C514-22EFB5B1700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D3AE5983-0A18-0FD9-9D75-0F5C694342E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30D90DE0-57AB-DB50-CCB8-B421F293A8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9C3FC3-FC3E-EF0F-56D3-818476FFC0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976" y="1489231"/>
            <a:ext cx="7049111" cy="71871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905B68C-F9C6-B62C-A202-922326A59C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9979" y="2890588"/>
            <a:ext cx="4171968" cy="53344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89F74F-162D-C818-A80F-110239941C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69" y="2918416"/>
            <a:ext cx="4078329" cy="5105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C48234-CC79-ECDB-38B8-04BDBD941D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92185" y="3429000"/>
            <a:ext cx="3353091" cy="51820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AE0742-3A4B-3635-9030-222EAFA9F7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069" y="3429000"/>
            <a:ext cx="4206605" cy="53344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0459659-83B4-5D9D-60BE-E647CE8088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08405" y="3939584"/>
            <a:ext cx="3901778" cy="53344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F484563-BBB3-11B4-1104-43842F6098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1723" y="4611030"/>
            <a:ext cx="8345899" cy="174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536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68FD-0205-B434-6539-33C2FA41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5877E-0A7D-40E1-A898-6A458DCA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نحدد أولا الأفعال في الجمل.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 لتبرز الأفعال.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7393EB-6120-9640-58C6-3F2BFF84791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37DB46-6490-5937-368B-2432AF01743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8421A058-5CC6-D8F2-7369-0DCC19EFC49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8ADF1715-C9E4-A72F-86FC-CA7F63CABC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63A1D9F5-91D3-4629-D0F3-8A5950144A8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9FCEB193-F187-975A-D52C-90FF2D4A49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AF6DC267-6459-7D54-EE44-760E75E983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911AEFD8-1929-1D30-0633-E85E29EBA89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AD1036D-FEC9-6EFF-03E4-6692B800BF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7B758C7C-4A2E-100B-F714-665015A346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BE46DED-AC21-E893-29F1-B8A97C92E5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7CF90C2E-8B67-FE6B-9165-DAC9922B7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4988DC-D42A-E6B9-D8FC-5C3C64875F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9979" y="2890588"/>
            <a:ext cx="4171968" cy="5334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EA0AC7-4EEF-D6B0-92CC-7E9F813078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2918416"/>
            <a:ext cx="4078329" cy="51058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A85705E-2949-C459-0294-54A6EB7D5B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185" y="3429000"/>
            <a:ext cx="3353091" cy="51820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880D8DE-951E-3FD9-3BF3-F7DC279DFB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069" y="3429000"/>
            <a:ext cx="4206605" cy="53344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34719BB-E449-C31D-EFDF-8C62A89410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08405" y="3939584"/>
            <a:ext cx="3901778" cy="53344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EB644B1-74C0-1BE8-045A-E4655A3200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2976" y="1489231"/>
            <a:ext cx="7049111" cy="718710"/>
          </a:xfrm>
          <a:prstGeom prst="rect">
            <a:avLst/>
          </a:prstGeom>
        </p:spPr>
      </p:pic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A6E5655-2E3F-C4E8-38BD-686EF0A0F560}"/>
              </a:ext>
            </a:extLst>
          </p:cNvPr>
          <p:cNvCxnSpPr>
            <a:cxnSpLocks/>
          </p:cNvCxnSpPr>
          <p:nvPr/>
        </p:nvCxnSpPr>
        <p:spPr>
          <a:xfrm flipH="1">
            <a:off x="8148252" y="3300761"/>
            <a:ext cx="55323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20A998F8-3B5B-4453-9735-01EC4A701723}"/>
              </a:ext>
            </a:extLst>
          </p:cNvPr>
          <p:cNvCxnSpPr>
            <a:cxnSpLocks/>
          </p:cNvCxnSpPr>
          <p:nvPr/>
        </p:nvCxnSpPr>
        <p:spPr>
          <a:xfrm flipH="1">
            <a:off x="3773257" y="3308195"/>
            <a:ext cx="55323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2F5922B2-33CD-8D01-7F7C-1293B5AF88B9}"/>
              </a:ext>
            </a:extLst>
          </p:cNvPr>
          <p:cNvCxnSpPr>
            <a:cxnSpLocks/>
          </p:cNvCxnSpPr>
          <p:nvPr/>
        </p:nvCxnSpPr>
        <p:spPr>
          <a:xfrm flipH="1">
            <a:off x="8040457" y="3883829"/>
            <a:ext cx="55323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60BA3C51-DD82-9EE3-EC2F-F27D12618085}"/>
              </a:ext>
            </a:extLst>
          </p:cNvPr>
          <p:cNvCxnSpPr>
            <a:cxnSpLocks/>
          </p:cNvCxnSpPr>
          <p:nvPr/>
        </p:nvCxnSpPr>
        <p:spPr>
          <a:xfrm flipH="1">
            <a:off x="3867413" y="3861014"/>
            <a:ext cx="55323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8312F2B8-7433-7DA8-16F9-FBC5191EC0DC}"/>
              </a:ext>
            </a:extLst>
          </p:cNvPr>
          <p:cNvCxnSpPr>
            <a:cxnSpLocks/>
          </p:cNvCxnSpPr>
          <p:nvPr/>
        </p:nvCxnSpPr>
        <p:spPr>
          <a:xfrm flipH="1">
            <a:off x="5973763" y="4405611"/>
            <a:ext cx="55323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910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A3498-B68D-1CEF-DB5D-523AA5DDC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5927C-873D-5067-D314-FAFD5401D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نصنف  الآن الأفعال في الجدول: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 لتظهر الإجابات.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7DF71A8-BDA7-1C55-27D2-47C64A61006B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0484A51-AE1C-14AD-8C92-B64E44FD3D8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761CA0C1-5A67-900C-72EF-1FE327FBC16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081B8612-CCB5-7A72-9666-89E234E5CB7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94934C89-8FF4-ECF9-D4B6-F9355328A1F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519AB79A-5B35-ED03-4143-C9ED8F93F7B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A58EF5F1-93E7-D584-D15D-8C1FFCFD74B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721ED8B8-30C7-4426-17CE-52FF5366A17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A08A869-0F41-8A28-7F26-5DA207E744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6F8EF269-9B86-4591-63AA-849426CFD57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019AA2DA-CB6B-C98D-3808-51BD42EFFD8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989B46C1-9C32-0EB5-F1A3-0A81B68E4F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4BF7CE-56D9-A843-32C4-BE846DE68A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9979" y="2890588"/>
            <a:ext cx="4171968" cy="5334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4B2EED-DF81-32BA-42CB-A2F5448F2D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2918416"/>
            <a:ext cx="4078329" cy="51058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CA01851-D601-BFAB-E601-146F7E0849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185" y="3429000"/>
            <a:ext cx="3353091" cy="51820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FC3C7EA-7AC0-7F14-3ECF-C01B00D289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069" y="3429000"/>
            <a:ext cx="4206605" cy="53344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204190B-E992-77DB-F88A-799AD2FCC4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08405" y="3939584"/>
            <a:ext cx="3901778" cy="53344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937E377-55EA-D412-9CBA-0EC8AEE4B2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2976" y="1489231"/>
            <a:ext cx="7049111" cy="718710"/>
          </a:xfrm>
          <a:prstGeom prst="rect">
            <a:avLst/>
          </a:prstGeom>
        </p:spPr>
      </p:pic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01BD3B6-F3A7-6836-2835-75D7A7731227}"/>
              </a:ext>
            </a:extLst>
          </p:cNvPr>
          <p:cNvCxnSpPr>
            <a:cxnSpLocks/>
          </p:cNvCxnSpPr>
          <p:nvPr/>
        </p:nvCxnSpPr>
        <p:spPr>
          <a:xfrm flipH="1">
            <a:off x="8148252" y="3300761"/>
            <a:ext cx="55323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3A128B99-0ABE-381E-C18C-3B601468C13E}"/>
              </a:ext>
            </a:extLst>
          </p:cNvPr>
          <p:cNvCxnSpPr>
            <a:cxnSpLocks/>
          </p:cNvCxnSpPr>
          <p:nvPr/>
        </p:nvCxnSpPr>
        <p:spPr>
          <a:xfrm flipH="1">
            <a:off x="3773257" y="3308195"/>
            <a:ext cx="55323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656F0BF-F788-A6B0-29D5-3F00DA05D487}"/>
              </a:ext>
            </a:extLst>
          </p:cNvPr>
          <p:cNvCxnSpPr>
            <a:cxnSpLocks/>
          </p:cNvCxnSpPr>
          <p:nvPr/>
        </p:nvCxnSpPr>
        <p:spPr>
          <a:xfrm flipH="1">
            <a:off x="8040457" y="3883829"/>
            <a:ext cx="55323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7EAF3D7A-68A3-3FCE-FC31-0726BFB0D0B7}"/>
              </a:ext>
            </a:extLst>
          </p:cNvPr>
          <p:cNvCxnSpPr>
            <a:cxnSpLocks/>
          </p:cNvCxnSpPr>
          <p:nvPr/>
        </p:nvCxnSpPr>
        <p:spPr>
          <a:xfrm flipH="1">
            <a:off x="3867413" y="3861014"/>
            <a:ext cx="55323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0DCCBE62-03E8-1CF9-EBCC-4ACCB3C1607E}"/>
              </a:ext>
            </a:extLst>
          </p:cNvPr>
          <p:cNvCxnSpPr>
            <a:cxnSpLocks/>
          </p:cNvCxnSpPr>
          <p:nvPr/>
        </p:nvCxnSpPr>
        <p:spPr>
          <a:xfrm flipH="1">
            <a:off x="5973763" y="4405611"/>
            <a:ext cx="55323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Image 39">
            <a:extLst>
              <a:ext uri="{FF2B5EF4-FFF2-40B4-BE49-F238E27FC236}">
                <a16:creationId xmlns:a16="http://schemas.microsoft.com/office/drawing/2014/main" id="{DB68379E-4C8E-094F-9860-262B0C1FC6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1723" y="4611030"/>
            <a:ext cx="8345899" cy="1744544"/>
          </a:xfrm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90A78C09-5CA4-9918-6FDE-3BE55B716EB2}"/>
              </a:ext>
            </a:extLst>
          </p:cNvPr>
          <p:cNvSpPr/>
          <p:nvPr/>
        </p:nvSpPr>
        <p:spPr>
          <a:xfrm>
            <a:off x="7518417" y="5528261"/>
            <a:ext cx="981600" cy="733176"/>
          </a:xfrm>
          <a:custGeom>
            <a:avLst/>
            <a:gdLst>
              <a:gd name="csX0" fmla="*/ 0 w 981600"/>
              <a:gd name="csY0" fmla="*/ 122198 h 733176"/>
              <a:gd name="csX1" fmla="*/ 122198 w 981600"/>
              <a:gd name="csY1" fmla="*/ 0 h 733176"/>
              <a:gd name="csX2" fmla="*/ 859402 w 981600"/>
              <a:gd name="csY2" fmla="*/ 0 h 733176"/>
              <a:gd name="csX3" fmla="*/ 981600 w 981600"/>
              <a:gd name="csY3" fmla="*/ 122198 h 733176"/>
              <a:gd name="csX4" fmla="*/ 981600 w 981600"/>
              <a:gd name="csY4" fmla="*/ 610978 h 733176"/>
              <a:gd name="csX5" fmla="*/ 859402 w 981600"/>
              <a:gd name="csY5" fmla="*/ 733176 h 733176"/>
              <a:gd name="csX6" fmla="*/ 122198 w 981600"/>
              <a:gd name="csY6" fmla="*/ 733176 h 733176"/>
              <a:gd name="csX7" fmla="*/ 0 w 981600"/>
              <a:gd name="csY7" fmla="*/ 610978 h 733176"/>
              <a:gd name="csX8" fmla="*/ 0 w 98160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8160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46074" y="51059"/>
                  <a:pt x="698603" y="-59467"/>
                  <a:pt x="859402" y="0"/>
                </a:cubicBezTo>
                <a:cubicBezTo>
                  <a:pt x="920592" y="6151"/>
                  <a:pt x="981187" y="56990"/>
                  <a:pt x="981600" y="122198"/>
                </a:cubicBezTo>
                <a:cubicBezTo>
                  <a:pt x="981406" y="202118"/>
                  <a:pt x="1012534" y="528602"/>
                  <a:pt x="981600" y="610978"/>
                </a:cubicBezTo>
                <a:cubicBezTo>
                  <a:pt x="990049" y="679468"/>
                  <a:pt x="930369" y="726017"/>
                  <a:pt x="859402" y="733176"/>
                </a:cubicBezTo>
                <a:cubicBezTo>
                  <a:pt x="710211" y="733082"/>
                  <a:pt x="229499" y="673136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نَشَرَ</a:t>
            </a: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A7BF1E7A-AA90-E8D8-961D-F2B0FC7CEC0A}"/>
              </a:ext>
            </a:extLst>
          </p:cNvPr>
          <p:cNvSpPr/>
          <p:nvPr/>
        </p:nvSpPr>
        <p:spPr>
          <a:xfrm>
            <a:off x="6084392" y="5528261"/>
            <a:ext cx="981600" cy="733176"/>
          </a:xfrm>
          <a:custGeom>
            <a:avLst/>
            <a:gdLst>
              <a:gd name="csX0" fmla="*/ 0 w 981600"/>
              <a:gd name="csY0" fmla="*/ 122198 h 733176"/>
              <a:gd name="csX1" fmla="*/ 122198 w 981600"/>
              <a:gd name="csY1" fmla="*/ 0 h 733176"/>
              <a:gd name="csX2" fmla="*/ 859402 w 981600"/>
              <a:gd name="csY2" fmla="*/ 0 h 733176"/>
              <a:gd name="csX3" fmla="*/ 981600 w 981600"/>
              <a:gd name="csY3" fmla="*/ 122198 h 733176"/>
              <a:gd name="csX4" fmla="*/ 981600 w 981600"/>
              <a:gd name="csY4" fmla="*/ 610978 h 733176"/>
              <a:gd name="csX5" fmla="*/ 859402 w 981600"/>
              <a:gd name="csY5" fmla="*/ 733176 h 733176"/>
              <a:gd name="csX6" fmla="*/ 122198 w 981600"/>
              <a:gd name="csY6" fmla="*/ 733176 h 733176"/>
              <a:gd name="csX7" fmla="*/ 0 w 981600"/>
              <a:gd name="csY7" fmla="*/ 610978 h 733176"/>
              <a:gd name="csX8" fmla="*/ 0 w 98160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8160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46074" y="51059"/>
                  <a:pt x="698603" y="-59467"/>
                  <a:pt x="859402" y="0"/>
                </a:cubicBezTo>
                <a:cubicBezTo>
                  <a:pt x="920592" y="6151"/>
                  <a:pt x="981187" y="56990"/>
                  <a:pt x="981600" y="122198"/>
                </a:cubicBezTo>
                <a:cubicBezTo>
                  <a:pt x="981406" y="202118"/>
                  <a:pt x="1012534" y="528602"/>
                  <a:pt x="981600" y="610978"/>
                </a:cubicBezTo>
                <a:cubicBezTo>
                  <a:pt x="990049" y="679468"/>
                  <a:pt x="930369" y="726017"/>
                  <a:pt x="859402" y="733176"/>
                </a:cubicBezTo>
                <a:cubicBezTo>
                  <a:pt x="710211" y="733082"/>
                  <a:pt x="229499" y="673136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حَمَّلَ</a:t>
            </a:r>
          </a:p>
        </p:txBody>
      </p:sp>
      <p:sp>
        <p:nvSpPr>
          <p:cNvPr id="11" name="Rectangle à coins arrondis 8">
            <a:extLst>
              <a:ext uri="{FF2B5EF4-FFF2-40B4-BE49-F238E27FC236}">
                <a16:creationId xmlns:a16="http://schemas.microsoft.com/office/drawing/2014/main" id="{0F3015A2-9128-6C17-09DE-B82EB9AEAB9D}"/>
              </a:ext>
            </a:extLst>
          </p:cNvPr>
          <p:cNvSpPr/>
          <p:nvPr/>
        </p:nvSpPr>
        <p:spPr>
          <a:xfrm>
            <a:off x="3439043" y="5528261"/>
            <a:ext cx="981600" cy="733176"/>
          </a:xfrm>
          <a:custGeom>
            <a:avLst/>
            <a:gdLst>
              <a:gd name="csX0" fmla="*/ 0 w 981600"/>
              <a:gd name="csY0" fmla="*/ 122198 h 733176"/>
              <a:gd name="csX1" fmla="*/ 122198 w 981600"/>
              <a:gd name="csY1" fmla="*/ 0 h 733176"/>
              <a:gd name="csX2" fmla="*/ 859402 w 981600"/>
              <a:gd name="csY2" fmla="*/ 0 h 733176"/>
              <a:gd name="csX3" fmla="*/ 981600 w 981600"/>
              <a:gd name="csY3" fmla="*/ 122198 h 733176"/>
              <a:gd name="csX4" fmla="*/ 981600 w 981600"/>
              <a:gd name="csY4" fmla="*/ 610978 h 733176"/>
              <a:gd name="csX5" fmla="*/ 859402 w 981600"/>
              <a:gd name="csY5" fmla="*/ 733176 h 733176"/>
              <a:gd name="csX6" fmla="*/ 122198 w 981600"/>
              <a:gd name="csY6" fmla="*/ 733176 h 733176"/>
              <a:gd name="csX7" fmla="*/ 0 w 981600"/>
              <a:gd name="csY7" fmla="*/ 610978 h 733176"/>
              <a:gd name="csX8" fmla="*/ 0 w 98160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8160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46074" y="51059"/>
                  <a:pt x="698603" y="-59467"/>
                  <a:pt x="859402" y="0"/>
                </a:cubicBezTo>
                <a:cubicBezTo>
                  <a:pt x="920592" y="6151"/>
                  <a:pt x="981187" y="56990"/>
                  <a:pt x="981600" y="122198"/>
                </a:cubicBezTo>
                <a:cubicBezTo>
                  <a:pt x="981406" y="202118"/>
                  <a:pt x="1012534" y="528602"/>
                  <a:pt x="981600" y="610978"/>
                </a:cubicBezTo>
                <a:cubicBezTo>
                  <a:pt x="990049" y="679468"/>
                  <a:pt x="930369" y="726017"/>
                  <a:pt x="859402" y="733176"/>
                </a:cubicBezTo>
                <a:cubicBezTo>
                  <a:pt x="710211" y="733082"/>
                  <a:pt x="229499" y="673136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وَصَلَ</a:t>
            </a: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8E7D078F-3F2F-7E16-811E-9A28D2795FF8}"/>
              </a:ext>
            </a:extLst>
          </p:cNvPr>
          <p:cNvSpPr/>
          <p:nvPr/>
        </p:nvSpPr>
        <p:spPr>
          <a:xfrm>
            <a:off x="615269" y="5368769"/>
            <a:ext cx="981600" cy="733176"/>
          </a:xfrm>
          <a:custGeom>
            <a:avLst/>
            <a:gdLst>
              <a:gd name="csX0" fmla="*/ 0 w 981600"/>
              <a:gd name="csY0" fmla="*/ 122198 h 733176"/>
              <a:gd name="csX1" fmla="*/ 122198 w 981600"/>
              <a:gd name="csY1" fmla="*/ 0 h 733176"/>
              <a:gd name="csX2" fmla="*/ 859402 w 981600"/>
              <a:gd name="csY2" fmla="*/ 0 h 733176"/>
              <a:gd name="csX3" fmla="*/ 981600 w 981600"/>
              <a:gd name="csY3" fmla="*/ 122198 h 733176"/>
              <a:gd name="csX4" fmla="*/ 981600 w 981600"/>
              <a:gd name="csY4" fmla="*/ 610978 h 733176"/>
              <a:gd name="csX5" fmla="*/ 859402 w 981600"/>
              <a:gd name="csY5" fmla="*/ 733176 h 733176"/>
              <a:gd name="csX6" fmla="*/ 122198 w 981600"/>
              <a:gd name="csY6" fmla="*/ 733176 h 733176"/>
              <a:gd name="csX7" fmla="*/ 0 w 981600"/>
              <a:gd name="csY7" fmla="*/ 610978 h 733176"/>
              <a:gd name="csX8" fmla="*/ 0 w 98160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8160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46074" y="51059"/>
                  <a:pt x="698603" y="-59467"/>
                  <a:pt x="859402" y="0"/>
                </a:cubicBezTo>
                <a:cubicBezTo>
                  <a:pt x="920592" y="6151"/>
                  <a:pt x="981187" y="56990"/>
                  <a:pt x="981600" y="122198"/>
                </a:cubicBezTo>
                <a:cubicBezTo>
                  <a:pt x="981406" y="202118"/>
                  <a:pt x="1012534" y="528602"/>
                  <a:pt x="981600" y="610978"/>
                </a:cubicBezTo>
                <a:cubicBezTo>
                  <a:pt x="990049" y="679468"/>
                  <a:pt x="930369" y="726017"/>
                  <a:pt x="859402" y="733176"/>
                </a:cubicBezTo>
                <a:cubicBezTo>
                  <a:pt x="710211" y="733082"/>
                  <a:pt x="229499" y="673136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سَعى</a:t>
            </a:r>
          </a:p>
        </p:txBody>
      </p:sp>
      <p:sp>
        <p:nvSpPr>
          <p:cNvPr id="13" name="Rectangle à coins arrondis 8">
            <a:extLst>
              <a:ext uri="{FF2B5EF4-FFF2-40B4-BE49-F238E27FC236}">
                <a16:creationId xmlns:a16="http://schemas.microsoft.com/office/drawing/2014/main" id="{A8BED01E-0513-3BE8-32B8-32AE2AC5D1BA}"/>
              </a:ext>
            </a:extLst>
          </p:cNvPr>
          <p:cNvSpPr/>
          <p:nvPr/>
        </p:nvSpPr>
        <p:spPr>
          <a:xfrm>
            <a:off x="615269" y="5797493"/>
            <a:ext cx="981600" cy="733176"/>
          </a:xfrm>
          <a:custGeom>
            <a:avLst/>
            <a:gdLst>
              <a:gd name="csX0" fmla="*/ 0 w 981600"/>
              <a:gd name="csY0" fmla="*/ 122198 h 733176"/>
              <a:gd name="csX1" fmla="*/ 122198 w 981600"/>
              <a:gd name="csY1" fmla="*/ 0 h 733176"/>
              <a:gd name="csX2" fmla="*/ 859402 w 981600"/>
              <a:gd name="csY2" fmla="*/ 0 h 733176"/>
              <a:gd name="csX3" fmla="*/ 981600 w 981600"/>
              <a:gd name="csY3" fmla="*/ 122198 h 733176"/>
              <a:gd name="csX4" fmla="*/ 981600 w 981600"/>
              <a:gd name="csY4" fmla="*/ 610978 h 733176"/>
              <a:gd name="csX5" fmla="*/ 859402 w 981600"/>
              <a:gd name="csY5" fmla="*/ 733176 h 733176"/>
              <a:gd name="csX6" fmla="*/ 122198 w 981600"/>
              <a:gd name="csY6" fmla="*/ 733176 h 733176"/>
              <a:gd name="csX7" fmla="*/ 0 w 981600"/>
              <a:gd name="csY7" fmla="*/ 610978 h 733176"/>
              <a:gd name="csX8" fmla="*/ 0 w 98160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8160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46074" y="51059"/>
                  <a:pt x="698603" y="-59467"/>
                  <a:pt x="859402" y="0"/>
                </a:cubicBezTo>
                <a:cubicBezTo>
                  <a:pt x="920592" y="6151"/>
                  <a:pt x="981187" y="56990"/>
                  <a:pt x="981600" y="122198"/>
                </a:cubicBezTo>
                <a:cubicBezTo>
                  <a:pt x="981406" y="202118"/>
                  <a:pt x="1012534" y="528602"/>
                  <a:pt x="981600" y="610978"/>
                </a:cubicBezTo>
                <a:cubicBezTo>
                  <a:pt x="990049" y="679468"/>
                  <a:pt x="930369" y="726017"/>
                  <a:pt x="859402" y="733176"/>
                </a:cubicBezTo>
                <a:cubicBezTo>
                  <a:pt x="710211" y="733082"/>
                  <a:pt x="229499" y="673136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دَعا</a:t>
            </a:r>
          </a:p>
        </p:txBody>
      </p:sp>
    </p:spTree>
    <p:extLst>
      <p:ext uri="{BB962C8B-B14F-4D97-AF65-F5344CB8AC3E}">
        <p14:creationId xmlns:p14="http://schemas.microsoft.com/office/powerpoint/2010/main" val="41538377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75437-35D2-E802-2924-4471A471A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1B929-9AEC-7A60-2C31-5D5E89B2F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التمرين التالي :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B9F24C-A768-F943-88BB-F65EB30ADBB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D663CC-F7B8-0EDE-2191-6E21BA4C3FCB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18452A3D-CFC4-AFB1-19CC-7942CF6C481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482A86C0-6A04-1A55-62BD-7C99D63A554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1B6EFFEC-DD84-F85E-944D-B50C0C5BB98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51BE35EF-1F9A-274C-0840-79E2C11CB09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85994323-49EC-7DD9-AD29-C0E8F116220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F6AE5627-EDB8-3704-6580-7D51F71B210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C8FCCD-EE7B-429E-4BAB-9C7BF3A400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5A6D4C0A-67F7-1196-D125-3238F0A3519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7091290-9EC1-5BA6-C3C3-A59BD24E01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DD36B25A-6085-9A36-917A-22E68E8CB5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2DB157-1DE2-6EFD-828F-F1364C2A92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8917" y="1528245"/>
            <a:ext cx="3418515" cy="48837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6EFE8E2-8D7D-77C3-1EF7-09FEC68DFA24}"/>
              </a:ext>
            </a:extLst>
          </p:cNvPr>
          <p:cNvSpPr/>
          <p:nvPr/>
        </p:nvSpPr>
        <p:spPr>
          <a:xfrm>
            <a:off x="2932772" y="5329755"/>
            <a:ext cx="3045552" cy="869798"/>
          </a:xfrm>
          <a:prstGeom prst="roundRect">
            <a:avLst>
              <a:gd name="adj" fmla="val 1034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88572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95A70-749F-CC08-1D51-54746E194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E98627-3C88-005D-158E-50779B5D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نوع كل فعل وأوظفه في جملة من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إنتاجي:وجد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مَشى – زار – أرسل - نشر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BBF4EB-5E56-9490-4809-B92544584C8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1AB9F5-58E9-851F-D85C-C13D0F1D429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0C64C1BC-CCFE-415B-5761-F82AD485255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038BB7AA-AEC5-E418-1640-E62573E957C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4ACBCECA-5E94-0C78-ECAD-7EA24FAE8B8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4C7BD2F-78C5-11CA-BCDD-2F6A4643B1A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26147669-FB65-6EDE-FEA3-D70CDC3ADCF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89DBDBED-BEBB-7300-737E-099C1FF8BE8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6B728E-26E5-604E-D25F-F7024E965E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3892C162-2808-E615-9EE1-8ABB13A436F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1F78804E-FBE7-8487-618C-6533146EDA5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2F648AD0-EA3B-3176-1B23-8AAA9F2A22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8F0212-7226-0BB3-F2A6-4DC8DBD130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208" y="1914651"/>
            <a:ext cx="8237934" cy="5715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C119B-54AD-BA46-D9A1-FC040419F8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057" y="2486202"/>
            <a:ext cx="8379192" cy="409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13138"/>
      </p:ext>
    </p:extLst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FF475-1ADA-E2F4-D4E8-59F305B10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6567C5-73EB-511E-0901-54CF078E4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من يصحح الفعل الأول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 النموذجية.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1B0046-977C-0E8A-1478-812A8E6EC2B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FF786E-4E2C-180B-5562-3A89C293C41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41707E67-1416-2607-9BF6-69AAAEA6CDC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2B00F8E7-EF61-D4E7-266D-28FF62F51D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330AC674-B16A-9D24-B8C1-C74BCF472F4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292B5C22-5019-D254-E003-C928E123D1F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4723F49B-9CB8-E178-9C4B-D3422C66E3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4DDD544D-441F-AFD4-A6BA-C41F1834900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7035B16-A382-12EB-29F4-8CD0074E39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987B24BD-C0DD-AA8E-FAC9-5431226BCC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2189845-1670-C7E1-2DAE-8E1797FF867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AC0E293F-AA2D-1DDE-57D2-8A58598D4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16E780-A500-2A62-9CE0-1C73E58F57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208" y="1914651"/>
            <a:ext cx="8237934" cy="5715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CD21E0-62A5-4F7B-2442-6831354AC6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915" y="2486201"/>
            <a:ext cx="8379192" cy="4095352"/>
          </a:xfrm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AFFC72C9-080D-087F-5969-DFD97FE8CF5D}"/>
              </a:ext>
            </a:extLst>
          </p:cNvPr>
          <p:cNvSpPr/>
          <p:nvPr/>
        </p:nvSpPr>
        <p:spPr>
          <a:xfrm>
            <a:off x="7312780" y="3614491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</a:t>
            </a:r>
          </a:p>
        </p:txBody>
      </p:sp>
      <p:sp>
        <p:nvSpPr>
          <p:cNvPr id="27" name="Rectangle à coins arrondis 8">
            <a:extLst>
              <a:ext uri="{FF2B5EF4-FFF2-40B4-BE49-F238E27FC236}">
                <a16:creationId xmlns:a16="http://schemas.microsoft.com/office/drawing/2014/main" id="{F00E86FA-F0EA-C152-79D2-7B07F5ABC6E5}"/>
              </a:ext>
            </a:extLst>
          </p:cNvPr>
          <p:cNvSpPr/>
          <p:nvPr/>
        </p:nvSpPr>
        <p:spPr>
          <a:xfrm>
            <a:off x="5276105" y="3614491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مُعْتَلٌ مِثالٌ</a:t>
            </a:r>
          </a:p>
        </p:txBody>
      </p:sp>
      <p:sp>
        <p:nvSpPr>
          <p:cNvPr id="29" name="Rectangle à coins arrondis 8">
            <a:extLst>
              <a:ext uri="{FF2B5EF4-FFF2-40B4-BE49-F238E27FC236}">
                <a16:creationId xmlns:a16="http://schemas.microsoft.com/office/drawing/2014/main" id="{822D8750-8AB7-CF12-D5FE-43FA65519E98}"/>
              </a:ext>
            </a:extLst>
          </p:cNvPr>
          <p:cNvSpPr/>
          <p:nvPr/>
        </p:nvSpPr>
        <p:spPr>
          <a:xfrm>
            <a:off x="632373" y="3614491"/>
            <a:ext cx="4674088" cy="733176"/>
          </a:xfrm>
          <a:custGeom>
            <a:avLst/>
            <a:gdLst>
              <a:gd name="csX0" fmla="*/ 0 w 4674088"/>
              <a:gd name="csY0" fmla="*/ 122198 h 733176"/>
              <a:gd name="csX1" fmla="*/ 122198 w 4674088"/>
              <a:gd name="csY1" fmla="*/ 0 h 733176"/>
              <a:gd name="csX2" fmla="*/ 4551890 w 4674088"/>
              <a:gd name="csY2" fmla="*/ 0 h 733176"/>
              <a:gd name="csX3" fmla="*/ 4674088 w 4674088"/>
              <a:gd name="csY3" fmla="*/ 122198 h 733176"/>
              <a:gd name="csX4" fmla="*/ 4674088 w 4674088"/>
              <a:gd name="csY4" fmla="*/ 610978 h 733176"/>
              <a:gd name="csX5" fmla="*/ 4551890 w 4674088"/>
              <a:gd name="csY5" fmla="*/ 733176 h 733176"/>
              <a:gd name="csX6" fmla="*/ 122198 w 4674088"/>
              <a:gd name="csY6" fmla="*/ 733176 h 733176"/>
              <a:gd name="csX7" fmla="*/ 0 w 4674088"/>
              <a:gd name="csY7" fmla="*/ 610978 h 733176"/>
              <a:gd name="csX8" fmla="*/ 0 w 4674088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74088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762585" y="132882"/>
                  <a:pt x="3189280" y="-84951"/>
                  <a:pt x="4551890" y="0"/>
                </a:cubicBezTo>
                <a:cubicBezTo>
                  <a:pt x="4613080" y="6151"/>
                  <a:pt x="4673675" y="56990"/>
                  <a:pt x="4674088" y="122198"/>
                </a:cubicBezTo>
                <a:cubicBezTo>
                  <a:pt x="4673894" y="202118"/>
                  <a:pt x="4705022" y="528602"/>
                  <a:pt x="4674088" y="610978"/>
                </a:cubicBezTo>
                <a:cubicBezTo>
                  <a:pt x="4682537" y="679468"/>
                  <a:pt x="4622857" y="726017"/>
                  <a:pt x="4551890" y="733176"/>
                </a:cubicBezTo>
                <a:cubicBezTo>
                  <a:pt x="3980317" y="820815"/>
                  <a:pt x="17442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ٱلْأَطْفالُ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راحَتَهُمْ في ٱلْحَدائِقِ.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89854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7" grpId="0"/>
      <p:bldP spid="29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BD1A1-1D8C-53DB-8096-8CAA1F0B9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FFB351-B7E6-B7CA-7EAD-B6DF90739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من يصحح الفعل الثاني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CBEB78-461A-3DF9-A9BC-67F063F7C25B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312233D-3376-AAEE-3A6B-FFC3DA5A1C7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8FE2AF15-08DB-B6F7-E38F-6F835ACB087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3A83566A-DF7B-AE04-2A9D-97EA92E488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405DC5AF-C50D-06CF-CC04-15CACA49FD7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769A0D88-FDA3-20D2-0F57-286DAE4434D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2C6C564F-CDE9-B810-A79E-508C11B4619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6D796923-F096-C793-66A3-90E9AE66ED4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D757B59-F89F-1704-26EC-3FDF5D6DA0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722CD739-4F2E-C21E-3F9F-AF52E7EA43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C3DDD9C9-C42D-FF04-AF85-F3B6148D839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B37A0708-9AD7-7E86-180B-DB2148AF12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C80C40-D632-7B04-BD4B-37702EC8AE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208" y="1914651"/>
            <a:ext cx="8237934" cy="5715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59E5FF-1400-32A4-3906-2D393AD925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915" y="2486201"/>
            <a:ext cx="8379192" cy="4095352"/>
          </a:xfrm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8730CB1A-58D1-43C2-5608-0BE8375E379D}"/>
              </a:ext>
            </a:extLst>
          </p:cNvPr>
          <p:cNvSpPr/>
          <p:nvPr/>
        </p:nvSpPr>
        <p:spPr>
          <a:xfrm>
            <a:off x="7312780" y="3614491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</a:t>
            </a: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9B89B8E8-E74A-AD06-E5E1-684B99CACF8C}"/>
              </a:ext>
            </a:extLst>
          </p:cNvPr>
          <p:cNvSpPr/>
          <p:nvPr/>
        </p:nvSpPr>
        <p:spPr>
          <a:xfrm>
            <a:off x="7312780" y="4078082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مَشى</a:t>
            </a:r>
          </a:p>
        </p:txBody>
      </p:sp>
      <p:sp>
        <p:nvSpPr>
          <p:cNvPr id="27" name="Rectangle à coins arrondis 8">
            <a:extLst>
              <a:ext uri="{FF2B5EF4-FFF2-40B4-BE49-F238E27FC236}">
                <a16:creationId xmlns:a16="http://schemas.microsoft.com/office/drawing/2014/main" id="{A65B3092-8E52-A90A-C46D-D4527E656E99}"/>
              </a:ext>
            </a:extLst>
          </p:cNvPr>
          <p:cNvSpPr/>
          <p:nvPr/>
        </p:nvSpPr>
        <p:spPr>
          <a:xfrm>
            <a:off x="5276105" y="3614491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مُعْتَلٌ مِثالٌ</a:t>
            </a:r>
          </a:p>
        </p:txBody>
      </p:sp>
      <p:sp>
        <p:nvSpPr>
          <p:cNvPr id="29" name="Rectangle à coins arrondis 8">
            <a:extLst>
              <a:ext uri="{FF2B5EF4-FFF2-40B4-BE49-F238E27FC236}">
                <a16:creationId xmlns:a16="http://schemas.microsoft.com/office/drawing/2014/main" id="{D5379865-3883-CBA5-4052-EDA366CBF0E0}"/>
              </a:ext>
            </a:extLst>
          </p:cNvPr>
          <p:cNvSpPr/>
          <p:nvPr/>
        </p:nvSpPr>
        <p:spPr>
          <a:xfrm>
            <a:off x="632373" y="3614491"/>
            <a:ext cx="4674088" cy="733176"/>
          </a:xfrm>
          <a:custGeom>
            <a:avLst/>
            <a:gdLst>
              <a:gd name="csX0" fmla="*/ 0 w 4674088"/>
              <a:gd name="csY0" fmla="*/ 122198 h 733176"/>
              <a:gd name="csX1" fmla="*/ 122198 w 4674088"/>
              <a:gd name="csY1" fmla="*/ 0 h 733176"/>
              <a:gd name="csX2" fmla="*/ 4551890 w 4674088"/>
              <a:gd name="csY2" fmla="*/ 0 h 733176"/>
              <a:gd name="csX3" fmla="*/ 4674088 w 4674088"/>
              <a:gd name="csY3" fmla="*/ 122198 h 733176"/>
              <a:gd name="csX4" fmla="*/ 4674088 w 4674088"/>
              <a:gd name="csY4" fmla="*/ 610978 h 733176"/>
              <a:gd name="csX5" fmla="*/ 4551890 w 4674088"/>
              <a:gd name="csY5" fmla="*/ 733176 h 733176"/>
              <a:gd name="csX6" fmla="*/ 122198 w 4674088"/>
              <a:gd name="csY6" fmla="*/ 733176 h 733176"/>
              <a:gd name="csX7" fmla="*/ 0 w 4674088"/>
              <a:gd name="csY7" fmla="*/ 610978 h 733176"/>
              <a:gd name="csX8" fmla="*/ 0 w 4674088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74088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762585" y="132882"/>
                  <a:pt x="3189280" y="-84951"/>
                  <a:pt x="4551890" y="0"/>
                </a:cubicBezTo>
                <a:cubicBezTo>
                  <a:pt x="4613080" y="6151"/>
                  <a:pt x="4673675" y="56990"/>
                  <a:pt x="4674088" y="122198"/>
                </a:cubicBezTo>
                <a:cubicBezTo>
                  <a:pt x="4673894" y="202118"/>
                  <a:pt x="4705022" y="528602"/>
                  <a:pt x="4674088" y="610978"/>
                </a:cubicBezTo>
                <a:cubicBezTo>
                  <a:pt x="4682537" y="679468"/>
                  <a:pt x="4622857" y="726017"/>
                  <a:pt x="4551890" y="733176"/>
                </a:cubicBezTo>
                <a:cubicBezTo>
                  <a:pt x="3980317" y="820815"/>
                  <a:pt x="17442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ٱلْأَطْفالُ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راحَتَهُمْ في ٱلْحَدائِقِ.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 à coins arrondis 8">
            <a:extLst>
              <a:ext uri="{FF2B5EF4-FFF2-40B4-BE49-F238E27FC236}">
                <a16:creationId xmlns:a16="http://schemas.microsoft.com/office/drawing/2014/main" id="{014CFE43-2BC4-2B0B-AC65-51F0F9C0A829}"/>
              </a:ext>
            </a:extLst>
          </p:cNvPr>
          <p:cNvSpPr/>
          <p:nvPr/>
        </p:nvSpPr>
        <p:spPr>
          <a:xfrm>
            <a:off x="5319292" y="4100834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مُعْتَلْ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ناقِصٌ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à coins arrondis 8">
            <a:extLst>
              <a:ext uri="{FF2B5EF4-FFF2-40B4-BE49-F238E27FC236}">
                <a16:creationId xmlns:a16="http://schemas.microsoft.com/office/drawing/2014/main" id="{47A93CF8-AD77-E6C7-209C-18ED9A07DAF4}"/>
              </a:ext>
            </a:extLst>
          </p:cNvPr>
          <p:cNvSpPr/>
          <p:nvPr/>
        </p:nvSpPr>
        <p:spPr>
          <a:xfrm>
            <a:off x="187173" y="4139367"/>
            <a:ext cx="5157990" cy="733176"/>
          </a:xfrm>
          <a:custGeom>
            <a:avLst/>
            <a:gdLst>
              <a:gd name="csX0" fmla="*/ 0 w 5157990"/>
              <a:gd name="csY0" fmla="*/ 122198 h 733176"/>
              <a:gd name="csX1" fmla="*/ 122198 w 5157990"/>
              <a:gd name="csY1" fmla="*/ 0 h 733176"/>
              <a:gd name="csX2" fmla="*/ 5035792 w 5157990"/>
              <a:gd name="csY2" fmla="*/ 0 h 733176"/>
              <a:gd name="csX3" fmla="*/ 5157990 w 5157990"/>
              <a:gd name="csY3" fmla="*/ 122198 h 733176"/>
              <a:gd name="csX4" fmla="*/ 5157990 w 5157990"/>
              <a:gd name="csY4" fmla="*/ 610978 h 733176"/>
              <a:gd name="csX5" fmla="*/ 5035792 w 5157990"/>
              <a:gd name="csY5" fmla="*/ 733176 h 733176"/>
              <a:gd name="csX6" fmla="*/ 122198 w 5157990"/>
              <a:gd name="csY6" fmla="*/ 733176 h 733176"/>
              <a:gd name="csX7" fmla="*/ 0 w 5157990"/>
              <a:gd name="csY7" fmla="*/ 610978 h 733176"/>
              <a:gd name="csX8" fmla="*/ 0 w 515799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15799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52323" y="132882"/>
                  <a:pt x="3708497" y="-84951"/>
                  <a:pt x="5035792" y="0"/>
                </a:cubicBezTo>
                <a:cubicBezTo>
                  <a:pt x="5096982" y="6151"/>
                  <a:pt x="5157577" y="56990"/>
                  <a:pt x="5157990" y="122198"/>
                </a:cubicBezTo>
                <a:cubicBezTo>
                  <a:pt x="5157796" y="202118"/>
                  <a:pt x="5188924" y="528602"/>
                  <a:pt x="5157990" y="610978"/>
                </a:cubicBezTo>
                <a:cubicBezTo>
                  <a:pt x="5166439" y="679468"/>
                  <a:pt x="5106759" y="726017"/>
                  <a:pt x="5035792" y="733176"/>
                </a:cubicBezTo>
                <a:cubicBezTo>
                  <a:pt x="2800243" y="820815"/>
                  <a:pt x="21465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مَشى ٱلْمُتَطَوِّعونَ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أَراضيهُمُ </a:t>
            </a:r>
            <a:r>
              <a:rPr kumimoji="0" lang="ar-MA" sz="4000" b="1" i="0" u="none" strike="noStrike" kern="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ٱلْمُحَرَّرَةِ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34935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0" grpId="0"/>
      <p:bldP spid="31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D0490-416B-32C3-91C1-5E6445CCF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FF63CC-B99F-9E43-655A-B4EC2E232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من يصحح الفعل الثالث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80BA46-4A8C-9E25-C5E5-01A400E1AC6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5BD33E-42AE-15E9-AACE-1214A6B7B8F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1DCE3CF4-8735-C944-10FE-A06CDD627DB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0B550136-DE88-02A9-65E6-BB7FA4AE06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81E1C4EB-2E18-3E51-9B59-8DC938C12E3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A04CBF71-2611-2EE6-0187-307C1A1AC4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A7224B7C-CD82-DA9B-5440-3A683B4D3E9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6ABB4CD0-4D1C-83AD-E3DE-994F5057F17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8C76AEC-EBA1-58C7-2527-67C87B4885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64061BDD-A275-FF86-7CAC-46DEC95C870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5EBE272C-8C0E-20CD-CBD1-9ED7B687346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AA22D850-FC96-ED54-4837-A4F39BCA9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591ADF-DC8A-CDBB-7DC3-2DFCF6B956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208" y="1914651"/>
            <a:ext cx="8237934" cy="5715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A78F84-D66D-416B-31A6-982936559E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915" y="2486201"/>
            <a:ext cx="8379192" cy="4095352"/>
          </a:xfrm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68AB2579-90E3-B15F-094D-4803B9349DA4}"/>
              </a:ext>
            </a:extLst>
          </p:cNvPr>
          <p:cNvSpPr/>
          <p:nvPr/>
        </p:nvSpPr>
        <p:spPr>
          <a:xfrm>
            <a:off x="7312780" y="3614491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</a:t>
            </a: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6665ECA9-5BA9-643C-57CE-6781AA5576FE}"/>
              </a:ext>
            </a:extLst>
          </p:cNvPr>
          <p:cNvSpPr/>
          <p:nvPr/>
        </p:nvSpPr>
        <p:spPr>
          <a:xfrm>
            <a:off x="7312780" y="4078082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مَشى</a:t>
            </a:r>
          </a:p>
        </p:txBody>
      </p:sp>
      <p:sp>
        <p:nvSpPr>
          <p:cNvPr id="17" name="Rectangle à coins arrondis 8">
            <a:extLst>
              <a:ext uri="{FF2B5EF4-FFF2-40B4-BE49-F238E27FC236}">
                <a16:creationId xmlns:a16="http://schemas.microsoft.com/office/drawing/2014/main" id="{8DC4359F-2C20-DD36-284C-5A694108F2FE}"/>
              </a:ext>
            </a:extLst>
          </p:cNvPr>
          <p:cNvSpPr/>
          <p:nvPr/>
        </p:nvSpPr>
        <p:spPr>
          <a:xfrm>
            <a:off x="7350374" y="4516693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زارَ</a:t>
            </a:r>
          </a:p>
        </p:txBody>
      </p:sp>
      <p:sp>
        <p:nvSpPr>
          <p:cNvPr id="27" name="Rectangle à coins arrondis 8">
            <a:extLst>
              <a:ext uri="{FF2B5EF4-FFF2-40B4-BE49-F238E27FC236}">
                <a16:creationId xmlns:a16="http://schemas.microsoft.com/office/drawing/2014/main" id="{3FD88F33-7668-5F7E-A74D-BC4D0C53B1C8}"/>
              </a:ext>
            </a:extLst>
          </p:cNvPr>
          <p:cNvSpPr/>
          <p:nvPr/>
        </p:nvSpPr>
        <p:spPr>
          <a:xfrm>
            <a:off x="5276105" y="3614491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مُعْتَلٌ مِثالٌ</a:t>
            </a:r>
          </a:p>
        </p:txBody>
      </p:sp>
      <p:sp>
        <p:nvSpPr>
          <p:cNvPr id="29" name="Rectangle à coins arrondis 8">
            <a:extLst>
              <a:ext uri="{FF2B5EF4-FFF2-40B4-BE49-F238E27FC236}">
                <a16:creationId xmlns:a16="http://schemas.microsoft.com/office/drawing/2014/main" id="{3F4F6720-7117-107F-AEE9-0B0B93BBDD3A}"/>
              </a:ext>
            </a:extLst>
          </p:cNvPr>
          <p:cNvSpPr/>
          <p:nvPr/>
        </p:nvSpPr>
        <p:spPr>
          <a:xfrm>
            <a:off x="632373" y="3614491"/>
            <a:ext cx="4674088" cy="733176"/>
          </a:xfrm>
          <a:custGeom>
            <a:avLst/>
            <a:gdLst>
              <a:gd name="csX0" fmla="*/ 0 w 4674088"/>
              <a:gd name="csY0" fmla="*/ 122198 h 733176"/>
              <a:gd name="csX1" fmla="*/ 122198 w 4674088"/>
              <a:gd name="csY1" fmla="*/ 0 h 733176"/>
              <a:gd name="csX2" fmla="*/ 4551890 w 4674088"/>
              <a:gd name="csY2" fmla="*/ 0 h 733176"/>
              <a:gd name="csX3" fmla="*/ 4674088 w 4674088"/>
              <a:gd name="csY3" fmla="*/ 122198 h 733176"/>
              <a:gd name="csX4" fmla="*/ 4674088 w 4674088"/>
              <a:gd name="csY4" fmla="*/ 610978 h 733176"/>
              <a:gd name="csX5" fmla="*/ 4551890 w 4674088"/>
              <a:gd name="csY5" fmla="*/ 733176 h 733176"/>
              <a:gd name="csX6" fmla="*/ 122198 w 4674088"/>
              <a:gd name="csY6" fmla="*/ 733176 h 733176"/>
              <a:gd name="csX7" fmla="*/ 0 w 4674088"/>
              <a:gd name="csY7" fmla="*/ 610978 h 733176"/>
              <a:gd name="csX8" fmla="*/ 0 w 4674088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74088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762585" y="132882"/>
                  <a:pt x="3189280" y="-84951"/>
                  <a:pt x="4551890" y="0"/>
                </a:cubicBezTo>
                <a:cubicBezTo>
                  <a:pt x="4613080" y="6151"/>
                  <a:pt x="4673675" y="56990"/>
                  <a:pt x="4674088" y="122198"/>
                </a:cubicBezTo>
                <a:cubicBezTo>
                  <a:pt x="4673894" y="202118"/>
                  <a:pt x="4705022" y="528602"/>
                  <a:pt x="4674088" y="610978"/>
                </a:cubicBezTo>
                <a:cubicBezTo>
                  <a:pt x="4682537" y="679468"/>
                  <a:pt x="4622857" y="726017"/>
                  <a:pt x="4551890" y="733176"/>
                </a:cubicBezTo>
                <a:cubicBezTo>
                  <a:pt x="3980317" y="820815"/>
                  <a:pt x="17442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ٱلْأَطْفالُ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راحَتَهُمْ في ٱلْحَدائِقِ.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 à coins arrondis 8">
            <a:extLst>
              <a:ext uri="{FF2B5EF4-FFF2-40B4-BE49-F238E27FC236}">
                <a16:creationId xmlns:a16="http://schemas.microsoft.com/office/drawing/2014/main" id="{0E7E20BA-6518-3C6E-50C1-636841301863}"/>
              </a:ext>
            </a:extLst>
          </p:cNvPr>
          <p:cNvSpPr/>
          <p:nvPr/>
        </p:nvSpPr>
        <p:spPr>
          <a:xfrm>
            <a:off x="5319292" y="4100834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مُعْتَلْ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ناقِصٌ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à coins arrondis 8">
            <a:extLst>
              <a:ext uri="{FF2B5EF4-FFF2-40B4-BE49-F238E27FC236}">
                <a16:creationId xmlns:a16="http://schemas.microsoft.com/office/drawing/2014/main" id="{BB326BDF-7235-BB9A-B711-F2593AD6E5AE}"/>
              </a:ext>
            </a:extLst>
          </p:cNvPr>
          <p:cNvSpPr/>
          <p:nvPr/>
        </p:nvSpPr>
        <p:spPr>
          <a:xfrm>
            <a:off x="187173" y="4139367"/>
            <a:ext cx="5157990" cy="733176"/>
          </a:xfrm>
          <a:custGeom>
            <a:avLst/>
            <a:gdLst>
              <a:gd name="csX0" fmla="*/ 0 w 5157990"/>
              <a:gd name="csY0" fmla="*/ 122198 h 733176"/>
              <a:gd name="csX1" fmla="*/ 122198 w 5157990"/>
              <a:gd name="csY1" fmla="*/ 0 h 733176"/>
              <a:gd name="csX2" fmla="*/ 5035792 w 5157990"/>
              <a:gd name="csY2" fmla="*/ 0 h 733176"/>
              <a:gd name="csX3" fmla="*/ 5157990 w 5157990"/>
              <a:gd name="csY3" fmla="*/ 122198 h 733176"/>
              <a:gd name="csX4" fmla="*/ 5157990 w 5157990"/>
              <a:gd name="csY4" fmla="*/ 610978 h 733176"/>
              <a:gd name="csX5" fmla="*/ 5035792 w 5157990"/>
              <a:gd name="csY5" fmla="*/ 733176 h 733176"/>
              <a:gd name="csX6" fmla="*/ 122198 w 5157990"/>
              <a:gd name="csY6" fmla="*/ 733176 h 733176"/>
              <a:gd name="csX7" fmla="*/ 0 w 5157990"/>
              <a:gd name="csY7" fmla="*/ 610978 h 733176"/>
              <a:gd name="csX8" fmla="*/ 0 w 515799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15799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52323" y="132882"/>
                  <a:pt x="3708497" y="-84951"/>
                  <a:pt x="5035792" y="0"/>
                </a:cubicBezTo>
                <a:cubicBezTo>
                  <a:pt x="5096982" y="6151"/>
                  <a:pt x="5157577" y="56990"/>
                  <a:pt x="5157990" y="122198"/>
                </a:cubicBezTo>
                <a:cubicBezTo>
                  <a:pt x="5157796" y="202118"/>
                  <a:pt x="5188924" y="528602"/>
                  <a:pt x="5157990" y="610978"/>
                </a:cubicBezTo>
                <a:cubicBezTo>
                  <a:pt x="5166439" y="679468"/>
                  <a:pt x="5106759" y="726017"/>
                  <a:pt x="5035792" y="733176"/>
                </a:cubicBezTo>
                <a:cubicBezTo>
                  <a:pt x="2800243" y="820815"/>
                  <a:pt x="21465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مَشى ٱلْمُتَطَوِّعونَ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أَراضيهُمُ </a:t>
            </a:r>
            <a:r>
              <a:rPr kumimoji="0" lang="ar-MA" sz="4000" b="1" i="0" u="none" strike="noStrike" kern="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ٱلْمُحَرَّرَةِ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à coins arrondis 8">
            <a:extLst>
              <a:ext uri="{FF2B5EF4-FFF2-40B4-BE49-F238E27FC236}">
                <a16:creationId xmlns:a16="http://schemas.microsoft.com/office/drawing/2014/main" id="{9698C9A5-26F6-E736-C9F4-C6D58B001383}"/>
              </a:ext>
            </a:extLst>
          </p:cNvPr>
          <p:cNvSpPr/>
          <p:nvPr/>
        </p:nvSpPr>
        <p:spPr>
          <a:xfrm>
            <a:off x="5300495" y="4595073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مُعْتَلٌ أَجْوَفُ</a:t>
            </a:r>
          </a:p>
        </p:txBody>
      </p:sp>
      <p:sp>
        <p:nvSpPr>
          <p:cNvPr id="33" name="Rectangle à coins arrondis 8">
            <a:extLst>
              <a:ext uri="{FF2B5EF4-FFF2-40B4-BE49-F238E27FC236}">
                <a16:creationId xmlns:a16="http://schemas.microsoft.com/office/drawing/2014/main" id="{263ACC4F-FAD9-8AA9-4624-A9BCEBE93F8A}"/>
              </a:ext>
            </a:extLst>
          </p:cNvPr>
          <p:cNvSpPr/>
          <p:nvPr/>
        </p:nvSpPr>
        <p:spPr>
          <a:xfrm>
            <a:off x="180967" y="4669454"/>
            <a:ext cx="5157990" cy="733176"/>
          </a:xfrm>
          <a:custGeom>
            <a:avLst/>
            <a:gdLst>
              <a:gd name="csX0" fmla="*/ 0 w 5157990"/>
              <a:gd name="csY0" fmla="*/ 122198 h 733176"/>
              <a:gd name="csX1" fmla="*/ 122198 w 5157990"/>
              <a:gd name="csY1" fmla="*/ 0 h 733176"/>
              <a:gd name="csX2" fmla="*/ 5035792 w 5157990"/>
              <a:gd name="csY2" fmla="*/ 0 h 733176"/>
              <a:gd name="csX3" fmla="*/ 5157990 w 5157990"/>
              <a:gd name="csY3" fmla="*/ 122198 h 733176"/>
              <a:gd name="csX4" fmla="*/ 5157990 w 5157990"/>
              <a:gd name="csY4" fmla="*/ 610978 h 733176"/>
              <a:gd name="csX5" fmla="*/ 5035792 w 5157990"/>
              <a:gd name="csY5" fmla="*/ 733176 h 733176"/>
              <a:gd name="csX6" fmla="*/ 122198 w 5157990"/>
              <a:gd name="csY6" fmla="*/ 733176 h 733176"/>
              <a:gd name="csX7" fmla="*/ 0 w 5157990"/>
              <a:gd name="csY7" fmla="*/ 610978 h 733176"/>
              <a:gd name="csX8" fmla="*/ 0 w 515799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15799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52323" y="132882"/>
                  <a:pt x="3708497" y="-84951"/>
                  <a:pt x="5035792" y="0"/>
                </a:cubicBezTo>
                <a:cubicBezTo>
                  <a:pt x="5096982" y="6151"/>
                  <a:pt x="5157577" y="56990"/>
                  <a:pt x="5157990" y="122198"/>
                </a:cubicBezTo>
                <a:cubicBezTo>
                  <a:pt x="5157796" y="202118"/>
                  <a:pt x="5188924" y="528602"/>
                  <a:pt x="5157990" y="610978"/>
                </a:cubicBezTo>
                <a:cubicBezTo>
                  <a:pt x="5166439" y="679468"/>
                  <a:pt x="5106759" y="726017"/>
                  <a:pt x="5035792" y="733176"/>
                </a:cubicBezTo>
                <a:cubicBezTo>
                  <a:pt x="2800243" y="820815"/>
                  <a:pt x="21465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زارَ ٱلسُّيّاحُ أَهَمَّ ٱلْمَآثِرِ ٱلتّاريخِيَّةِ.</a:t>
            </a:r>
          </a:p>
        </p:txBody>
      </p:sp>
    </p:spTree>
    <p:extLst>
      <p:ext uri="{BB962C8B-B14F-4D97-AF65-F5344CB8AC3E}">
        <p14:creationId xmlns:p14="http://schemas.microsoft.com/office/powerpoint/2010/main" val="35659428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2" grpId="0"/>
      <p:bldP spid="3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F2C32-62D5-0894-AEC8-FA2DE0964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E46BA-2C30-8344-E8B8-2CB3DE636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من يصحح الفعل الرابع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AC17C4-C700-983D-91EC-4CFFCBD28977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5774DA-5E61-A9EB-18C8-5832FEC10AE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E6FFC41C-A20C-744B-832F-A600A6C8302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37A1B2B4-BCD7-D670-C290-99BD06B0BB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3C735D66-E07A-914D-ABF1-01A6C88FA04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FD8B970B-120C-12CA-DC43-ADCB73AF80D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65451CD6-DD4B-2916-6C92-15BCAFAB595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0440E766-EF71-6ADF-56C1-8387AA12517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27BDF3A-5118-BCD9-9B83-0ED82A1AF8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5D9318B3-C6FB-FAF1-5330-7377B49D325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C9364BE7-C156-37A1-F2FD-3EEFDB3387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B5BCDA4B-7420-7721-16B6-A1B27E45D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48EED5-3DC6-BAF0-353B-494F9F9C07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208" y="1914651"/>
            <a:ext cx="8237934" cy="5715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E64496-6F74-9448-D8A5-93D9882478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915" y="2486201"/>
            <a:ext cx="8379192" cy="4095352"/>
          </a:xfrm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9C839902-51CE-3B2F-732D-698F9DC04ABA}"/>
              </a:ext>
            </a:extLst>
          </p:cNvPr>
          <p:cNvSpPr/>
          <p:nvPr/>
        </p:nvSpPr>
        <p:spPr>
          <a:xfrm>
            <a:off x="7312780" y="3614491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</a:t>
            </a: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94D4A5DA-7ED9-EF7F-FEC0-97FD0BDDC62B}"/>
              </a:ext>
            </a:extLst>
          </p:cNvPr>
          <p:cNvSpPr/>
          <p:nvPr/>
        </p:nvSpPr>
        <p:spPr>
          <a:xfrm>
            <a:off x="7312780" y="4078082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مَشى</a:t>
            </a:r>
          </a:p>
        </p:txBody>
      </p:sp>
      <p:sp>
        <p:nvSpPr>
          <p:cNvPr id="17" name="Rectangle à coins arrondis 8">
            <a:extLst>
              <a:ext uri="{FF2B5EF4-FFF2-40B4-BE49-F238E27FC236}">
                <a16:creationId xmlns:a16="http://schemas.microsoft.com/office/drawing/2014/main" id="{72907062-D80C-46A7-CEC8-56203EE1F15E}"/>
              </a:ext>
            </a:extLst>
          </p:cNvPr>
          <p:cNvSpPr/>
          <p:nvPr/>
        </p:nvSpPr>
        <p:spPr>
          <a:xfrm>
            <a:off x="7350374" y="4516693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زارَ</a:t>
            </a:r>
          </a:p>
        </p:txBody>
      </p:sp>
      <p:sp>
        <p:nvSpPr>
          <p:cNvPr id="25" name="Rectangle à coins arrondis 8">
            <a:extLst>
              <a:ext uri="{FF2B5EF4-FFF2-40B4-BE49-F238E27FC236}">
                <a16:creationId xmlns:a16="http://schemas.microsoft.com/office/drawing/2014/main" id="{8C6A78D0-1121-E8F3-D6E4-807A1A5E0292}"/>
              </a:ext>
            </a:extLst>
          </p:cNvPr>
          <p:cNvSpPr/>
          <p:nvPr/>
        </p:nvSpPr>
        <p:spPr>
          <a:xfrm>
            <a:off x="7331577" y="5110512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أَرْسَلَ</a:t>
            </a:r>
          </a:p>
        </p:txBody>
      </p:sp>
      <p:sp>
        <p:nvSpPr>
          <p:cNvPr id="27" name="Rectangle à coins arrondis 8">
            <a:extLst>
              <a:ext uri="{FF2B5EF4-FFF2-40B4-BE49-F238E27FC236}">
                <a16:creationId xmlns:a16="http://schemas.microsoft.com/office/drawing/2014/main" id="{7482AA8D-B295-1A97-D1E0-DBA52AC63A09}"/>
              </a:ext>
            </a:extLst>
          </p:cNvPr>
          <p:cNvSpPr/>
          <p:nvPr/>
        </p:nvSpPr>
        <p:spPr>
          <a:xfrm>
            <a:off x="5276105" y="3614491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مُعْتَلٌ مِثالٌ</a:t>
            </a:r>
          </a:p>
        </p:txBody>
      </p:sp>
      <p:sp>
        <p:nvSpPr>
          <p:cNvPr id="29" name="Rectangle à coins arrondis 8">
            <a:extLst>
              <a:ext uri="{FF2B5EF4-FFF2-40B4-BE49-F238E27FC236}">
                <a16:creationId xmlns:a16="http://schemas.microsoft.com/office/drawing/2014/main" id="{D1AB65F0-6E2D-958F-909D-380448D9B17D}"/>
              </a:ext>
            </a:extLst>
          </p:cNvPr>
          <p:cNvSpPr/>
          <p:nvPr/>
        </p:nvSpPr>
        <p:spPr>
          <a:xfrm>
            <a:off x="632373" y="3614491"/>
            <a:ext cx="4674088" cy="733176"/>
          </a:xfrm>
          <a:custGeom>
            <a:avLst/>
            <a:gdLst>
              <a:gd name="csX0" fmla="*/ 0 w 4674088"/>
              <a:gd name="csY0" fmla="*/ 122198 h 733176"/>
              <a:gd name="csX1" fmla="*/ 122198 w 4674088"/>
              <a:gd name="csY1" fmla="*/ 0 h 733176"/>
              <a:gd name="csX2" fmla="*/ 4551890 w 4674088"/>
              <a:gd name="csY2" fmla="*/ 0 h 733176"/>
              <a:gd name="csX3" fmla="*/ 4674088 w 4674088"/>
              <a:gd name="csY3" fmla="*/ 122198 h 733176"/>
              <a:gd name="csX4" fmla="*/ 4674088 w 4674088"/>
              <a:gd name="csY4" fmla="*/ 610978 h 733176"/>
              <a:gd name="csX5" fmla="*/ 4551890 w 4674088"/>
              <a:gd name="csY5" fmla="*/ 733176 h 733176"/>
              <a:gd name="csX6" fmla="*/ 122198 w 4674088"/>
              <a:gd name="csY6" fmla="*/ 733176 h 733176"/>
              <a:gd name="csX7" fmla="*/ 0 w 4674088"/>
              <a:gd name="csY7" fmla="*/ 610978 h 733176"/>
              <a:gd name="csX8" fmla="*/ 0 w 4674088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74088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762585" y="132882"/>
                  <a:pt x="3189280" y="-84951"/>
                  <a:pt x="4551890" y="0"/>
                </a:cubicBezTo>
                <a:cubicBezTo>
                  <a:pt x="4613080" y="6151"/>
                  <a:pt x="4673675" y="56990"/>
                  <a:pt x="4674088" y="122198"/>
                </a:cubicBezTo>
                <a:cubicBezTo>
                  <a:pt x="4673894" y="202118"/>
                  <a:pt x="4705022" y="528602"/>
                  <a:pt x="4674088" y="610978"/>
                </a:cubicBezTo>
                <a:cubicBezTo>
                  <a:pt x="4682537" y="679468"/>
                  <a:pt x="4622857" y="726017"/>
                  <a:pt x="4551890" y="733176"/>
                </a:cubicBezTo>
                <a:cubicBezTo>
                  <a:pt x="3980317" y="820815"/>
                  <a:pt x="17442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ٱلْأَطْفالُ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راحَتَهُمْ في ٱلْحَدائِقِ.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 à coins arrondis 8">
            <a:extLst>
              <a:ext uri="{FF2B5EF4-FFF2-40B4-BE49-F238E27FC236}">
                <a16:creationId xmlns:a16="http://schemas.microsoft.com/office/drawing/2014/main" id="{DA95626D-BB19-868D-FD6E-664405073E01}"/>
              </a:ext>
            </a:extLst>
          </p:cNvPr>
          <p:cNvSpPr/>
          <p:nvPr/>
        </p:nvSpPr>
        <p:spPr>
          <a:xfrm>
            <a:off x="5319292" y="4100834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مُعْتَلْ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ناقِصٌ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à coins arrondis 8">
            <a:extLst>
              <a:ext uri="{FF2B5EF4-FFF2-40B4-BE49-F238E27FC236}">
                <a16:creationId xmlns:a16="http://schemas.microsoft.com/office/drawing/2014/main" id="{DBB00C89-FC24-3DC5-40C5-A4F3D98AACA9}"/>
              </a:ext>
            </a:extLst>
          </p:cNvPr>
          <p:cNvSpPr/>
          <p:nvPr/>
        </p:nvSpPr>
        <p:spPr>
          <a:xfrm>
            <a:off x="187173" y="4139367"/>
            <a:ext cx="5157990" cy="733176"/>
          </a:xfrm>
          <a:custGeom>
            <a:avLst/>
            <a:gdLst>
              <a:gd name="csX0" fmla="*/ 0 w 5157990"/>
              <a:gd name="csY0" fmla="*/ 122198 h 733176"/>
              <a:gd name="csX1" fmla="*/ 122198 w 5157990"/>
              <a:gd name="csY1" fmla="*/ 0 h 733176"/>
              <a:gd name="csX2" fmla="*/ 5035792 w 5157990"/>
              <a:gd name="csY2" fmla="*/ 0 h 733176"/>
              <a:gd name="csX3" fmla="*/ 5157990 w 5157990"/>
              <a:gd name="csY3" fmla="*/ 122198 h 733176"/>
              <a:gd name="csX4" fmla="*/ 5157990 w 5157990"/>
              <a:gd name="csY4" fmla="*/ 610978 h 733176"/>
              <a:gd name="csX5" fmla="*/ 5035792 w 5157990"/>
              <a:gd name="csY5" fmla="*/ 733176 h 733176"/>
              <a:gd name="csX6" fmla="*/ 122198 w 5157990"/>
              <a:gd name="csY6" fmla="*/ 733176 h 733176"/>
              <a:gd name="csX7" fmla="*/ 0 w 5157990"/>
              <a:gd name="csY7" fmla="*/ 610978 h 733176"/>
              <a:gd name="csX8" fmla="*/ 0 w 515799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15799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52323" y="132882"/>
                  <a:pt x="3708497" y="-84951"/>
                  <a:pt x="5035792" y="0"/>
                </a:cubicBezTo>
                <a:cubicBezTo>
                  <a:pt x="5096982" y="6151"/>
                  <a:pt x="5157577" y="56990"/>
                  <a:pt x="5157990" y="122198"/>
                </a:cubicBezTo>
                <a:cubicBezTo>
                  <a:pt x="5157796" y="202118"/>
                  <a:pt x="5188924" y="528602"/>
                  <a:pt x="5157990" y="610978"/>
                </a:cubicBezTo>
                <a:cubicBezTo>
                  <a:pt x="5166439" y="679468"/>
                  <a:pt x="5106759" y="726017"/>
                  <a:pt x="5035792" y="733176"/>
                </a:cubicBezTo>
                <a:cubicBezTo>
                  <a:pt x="2800243" y="820815"/>
                  <a:pt x="21465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مَشى ٱلْمُتَطَوِّعونَ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أَراضيهُمُ </a:t>
            </a:r>
            <a:r>
              <a:rPr kumimoji="0" lang="ar-MA" sz="4000" b="1" i="0" u="none" strike="noStrike" kern="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ٱلْمُحَرَّرَةِ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à coins arrondis 8">
            <a:extLst>
              <a:ext uri="{FF2B5EF4-FFF2-40B4-BE49-F238E27FC236}">
                <a16:creationId xmlns:a16="http://schemas.microsoft.com/office/drawing/2014/main" id="{790D6983-BA17-FB93-D02D-74875CE10BBB}"/>
              </a:ext>
            </a:extLst>
          </p:cNvPr>
          <p:cNvSpPr/>
          <p:nvPr/>
        </p:nvSpPr>
        <p:spPr>
          <a:xfrm>
            <a:off x="5300495" y="4595073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مُعْتَلٌ أَجْوَفُ</a:t>
            </a:r>
          </a:p>
        </p:txBody>
      </p:sp>
      <p:sp>
        <p:nvSpPr>
          <p:cNvPr id="33" name="Rectangle à coins arrondis 8">
            <a:extLst>
              <a:ext uri="{FF2B5EF4-FFF2-40B4-BE49-F238E27FC236}">
                <a16:creationId xmlns:a16="http://schemas.microsoft.com/office/drawing/2014/main" id="{F201F8A1-A466-185D-9848-2AD03B2B2318}"/>
              </a:ext>
            </a:extLst>
          </p:cNvPr>
          <p:cNvSpPr/>
          <p:nvPr/>
        </p:nvSpPr>
        <p:spPr>
          <a:xfrm>
            <a:off x="180967" y="4669454"/>
            <a:ext cx="5157990" cy="733176"/>
          </a:xfrm>
          <a:custGeom>
            <a:avLst/>
            <a:gdLst>
              <a:gd name="csX0" fmla="*/ 0 w 5157990"/>
              <a:gd name="csY0" fmla="*/ 122198 h 733176"/>
              <a:gd name="csX1" fmla="*/ 122198 w 5157990"/>
              <a:gd name="csY1" fmla="*/ 0 h 733176"/>
              <a:gd name="csX2" fmla="*/ 5035792 w 5157990"/>
              <a:gd name="csY2" fmla="*/ 0 h 733176"/>
              <a:gd name="csX3" fmla="*/ 5157990 w 5157990"/>
              <a:gd name="csY3" fmla="*/ 122198 h 733176"/>
              <a:gd name="csX4" fmla="*/ 5157990 w 5157990"/>
              <a:gd name="csY4" fmla="*/ 610978 h 733176"/>
              <a:gd name="csX5" fmla="*/ 5035792 w 5157990"/>
              <a:gd name="csY5" fmla="*/ 733176 h 733176"/>
              <a:gd name="csX6" fmla="*/ 122198 w 5157990"/>
              <a:gd name="csY6" fmla="*/ 733176 h 733176"/>
              <a:gd name="csX7" fmla="*/ 0 w 5157990"/>
              <a:gd name="csY7" fmla="*/ 610978 h 733176"/>
              <a:gd name="csX8" fmla="*/ 0 w 515799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15799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52323" y="132882"/>
                  <a:pt x="3708497" y="-84951"/>
                  <a:pt x="5035792" y="0"/>
                </a:cubicBezTo>
                <a:cubicBezTo>
                  <a:pt x="5096982" y="6151"/>
                  <a:pt x="5157577" y="56990"/>
                  <a:pt x="5157990" y="122198"/>
                </a:cubicBezTo>
                <a:cubicBezTo>
                  <a:pt x="5157796" y="202118"/>
                  <a:pt x="5188924" y="528602"/>
                  <a:pt x="5157990" y="610978"/>
                </a:cubicBezTo>
                <a:cubicBezTo>
                  <a:pt x="5166439" y="679468"/>
                  <a:pt x="5106759" y="726017"/>
                  <a:pt x="5035792" y="733176"/>
                </a:cubicBezTo>
                <a:cubicBezTo>
                  <a:pt x="2800243" y="820815"/>
                  <a:pt x="21465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زارَ ٱلسُّيّاحُ أَهَمَّ ٱلْمَآثِرِ ٱلتّاريخِيَّةِ.</a:t>
            </a:r>
          </a:p>
        </p:txBody>
      </p:sp>
      <p:sp>
        <p:nvSpPr>
          <p:cNvPr id="34" name="Rectangle à coins arrondis 8">
            <a:extLst>
              <a:ext uri="{FF2B5EF4-FFF2-40B4-BE49-F238E27FC236}">
                <a16:creationId xmlns:a16="http://schemas.microsoft.com/office/drawing/2014/main" id="{FE719A09-124A-3374-5BCF-0040B7DD36D7}"/>
              </a:ext>
            </a:extLst>
          </p:cNvPr>
          <p:cNvSpPr/>
          <p:nvPr/>
        </p:nvSpPr>
        <p:spPr>
          <a:xfrm>
            <a:off x="5263389" y="5092447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صَحيحٌ مِثالُ</a:t>
            </a:r>
          </a:p>
        </p:txBody>
      </p:sp>
      <p:sp>
        <p:nvSpPr>
          <p:cNvPr id="36" name="Rectangle à coins arrondis 8">
            <a:extLst>
              <a:ext uri="{FF2B5EF4-FFF2-40B4-BE49-F238E27FC236}">
                <a16:creationId xmlns:a16="http://schemas.microsoft.com/office/drawing/2014/main" id="{0F32E297-CC71-9914-9E31-9209677C1928}"/>
              </a:ext>
            </a:extLst>
          </p:cNvPr>
          <p:cNvSpPr/>
          <p:nvPr/>
        </p:nvSpPr>
        <p:spPr>
          <a:xfrm>
            <a:off x="258586" y="5122344"/>
            <a:ext cx="5157990" cy="733176"/>
          </a:xfrm>
          <a:custGeom>
            <a:avLst/>
            <a:gdLst>
              <a:gd name="csX0" fmla="*/ 0 w 5157990"/>
              <a:gd name="csY0" fmla="*/ 122198 h 733176"/>
              <a:gd name="csX1" fmla="*/ 122198 w 5157990"/>
              <a:gd name="csY1" fmla="*/ 0 h 733176"/>
              <a:gd name="csX2" fmla="*/ 5035792 w 5157990"/>
              <a:gd name="csY2" fmla="*/ 0 h 733176"/>
              <a:gd name="csX3" fmla="*/ 5157990 w 5157990"/>
              <a:gd name="csY3" fmla="*/ 122198 h 733176"/>
              <a:gd name="csX4" fmla="*/ 5157990 w 5157990"/>
              <a:gd name="csY4" fmla="*/ 610978 h 733176"/>
              <a:gd name="csX5" fmla="*/ 5035792 w 5157990"/>
              <a:gd name="csY5" fmla="*/ 733176 h 733176"/>
              <a:gd name="csX6" fmla="*/ 122198 w 5157990"/>
              <a:gd name="csY6" fmla="*/ 733176 h 733176"/>
              <a:gd name="csX7" fmla="*/ 0 w 5157990"/>
              <a:gd name="csY7" fmla="*/ 610978 h 733176"/>
              <a:gd name="csX8" fmla="*/ 0 w 515799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15799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52323" y="132882"/>
                  <a:pt x="3708497" y="-84951"/>
                  <a:pt x="5035792" y="0"/>
                </a:cubicBezTo>
                <a:cubicBezTo>
                  <a:pt x="5096982" y="6151"/>
                  <a:pt x="5157577" y="56990"/>
                  <a:pt x="5157990" y="122198"/>
                </a:cubicBezTo>
                <a:cubicBezTo>
                  <a:pt x="5157796" y="202118"/>
                  <a:pt x="5188924" y="528602"/>
                  <a:pt x="5157990" y="610978"/>
                </a:cubicBezTo>
                <a:cubicBezTo>
                  <a:pt x="5166439" y="679468"/>
                  <a:pt x="5106759" y="726017"/>
                  <a:pt x="5035792" y="733176"/>
                </a:cubicBezTo>
                <a:cubicBezTo>
                  <a:pt x="2800243" y="820815"/>
                  <a:pt x="21465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أَرْسَلَ أَحْمَدُ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لِصَديقِهِ رِسالَةَ إِلِكْتْرونِيَّةً.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9579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4" grpId="0"/>
      <p:bldP spid="36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C9EE9-8B65-FD2D-76AD-DB59726BE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02B1A-507E-41F1-4C59-90AA8173C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من يصحح الفعل الخامس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9BD933-9E52-EB4E-90FC-26A7D5B99A1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8BCE0F2-79A5-099E-6F9B-348899550EE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181B8AA7-32EC-52A1-ABAE-A02488A9A81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E2EDECB2-CE0D-69CC-B06B-668F35285BB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DF52FC39-26FB-0C59-08B6-410E6CB1B0E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38078EE4-8095-164E-1AEE-06462DCE4D2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D447383D-5630-3B99-D8DF-ACEF3F17853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D3D88685-287E-BAB2-EB77-936C26CDA45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F4D1CCC-D465-9F92-9CFC-55996CD7F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A156CFD8-058F-C11E-52F8-565EED53E7F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38C4E922-9684-3329-616F-7B56836EE9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06C4A450-EB65-9997-609E-1F15DBE527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9BF622-9654-683A-8401-05762D783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208" y="1914651"/>
            <a:ext cx="8237934" cy="5715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0A5E4C-2304-F792-E76E-1D10C0DE10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915" y="2486201"/>
            <a:ext cx="8379192" cy="4095352"/>
          </a:xfrm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AA83686B-BD1C-FB33-45AB-A9E4AB19BF83}"/>
              </a:ext>
            </a:extLst>
          </p:cNvPr>
          <p:cNvSpPr/>
          <p:nvPr/>
        </p:nvSpPr>
        <p:spPr>
          <a:xfrm>
            <a:off x="7312780" y="3614491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</a:t>
            </a: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595626C4-6299-AA5F-4037-666B3DD95A2B}"/>
              </a:ext>
            </a:extLst>
          </p:cNvPr>
          <p:cNvSpPr/>
          <p:nvPr/>
        </p:nvSpPr>
        <p:spPr>
          <a:xfrm>
            <a:off x="7312780" y="4078082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مَشى</a:t>
            </a:r>
          </a:p>
        </p:txBody>
      </p:sp>
      <p:sp>
        <p:nvSpPr>
          <p:cNvPr id="17" name="Rectangle à coins arrondis 8">
            <a:extLst>
              <a:ext uri="{FF2B5EF4-FFF2-40B4-BE49-F238E27FC236}">
                <a16:creationId xmlns:a16="http://schemas.microsoft.com/office/drawing/2014/main" id="{036A13F5-BF4B-1AE1-9AAD-5CE86D269B3D}"/>
              </a:ext>
            </a:extLst>
          </p:cNvPr>
          <p:cNvSpPr/>
          <p:nvPr/>
        </p:nvSpPr>
        <p:spPr>
          <a:xfrm>
            <a:off x="7350374" y="4516693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زارَ</a:t>
            </a:r>
          </a:p>
        </p:txBody>
      </p:sp>
      <p:sp>
        <p:nvSpPr>
          <p:cNvPr id="25" name="Rectangle à coins arrondis 8">
            <a:extLst>
              <a:ext uri="{FF2B5EF4-FFF2-40B4-BE49-F238E27FC236}">
                <a16:creationId xmlns:a16="http://schemas.microsoft.com/office/drawing/2014/main" id="{DCCB1281-0BB3-C18F-6C2B-6146744849BF}"/>
              </a:ext>
            </a:extLst>
          </p:cNvPr>
          <p:cNvSpPr/>
          <p:nvPr/>
        </p:nvSpPr>
        <p:spPr>
          <a:xfrm>
            <a:off x="7331577" y="5110512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أَرْسَلَ</a:t>
            </a:r>
          </a:p>
        </p:txBody>
      </p:sp>
      <p:sp>
        <p:nvSpPr>
          <p:cNvPr id="26" name="Rectangle à coins arrondis 8">
            <a:extLst>
              <a:ext uri="{FF2B5EF4-FFF2-40B4-BE49-F238E27FC236}">
                <a16:creationId xmlns:a16="http://schemas.microsoft.com/office/drawing/2014/main" id="{279DEBB3-0690-1A5A-1E14-87967D86CD55}"/>
              </a:ext>
            </a:extLst>
          </p:cNvPr>
          <p:cNvSpPr/>
          <p:nvPr/>
        </p:nvSpPr>
        <p:spPr>
          <a:xfrm>
            <a:off x="7366846" y="5644982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نَشَرَ</a:t>
            </a:r>
          </a:p>
        </p:txBody>
      </p:sp>
      <p:sp>
        <p:nvSpPr>
          <p:cNvPr id="27" name="Rectangle à coins arrondis 8">
            <a:extLst>
              <a:ext uri="{FF2B5EF4-FFF2-40B4-BE49-F238E27FC236}">
                <a16:creationId xmlns:a16="http://schemas.microsoft.com/office/drawing/2014/main" id="{8F641241-2BA8-7A37-C215-1A99B06BF5E6}"/>
              </a:ext>
            </a:extLst>
          </p:cNvPr>
          <p:cNvSpPr/>
          <p:nvPr/>
        </p:nvSpPr>
        <p:spPr>
          <a:xfrm>
            <a:off x="5276105" y="3614491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مُعْتَلٌ مِثالٌ</a:t>
            </a:r>
          </a:p>
        </p:txBody>
      </p:sp>
      <p:sp>
        <p:nvSpPr>
          <p:cNvPr id="29" name="Rectangle à coins arrondis 8">
            <a:extLst>
              <a:ext uri="{FF2B5EF4-FFF2-40B4-BE49-F238E27FC236}">
                <a16:creationId xmlns:a16="http://schemas.microsoft.com/office/drawing/2014/main" id="{E9BD351D-6F30-D791-8D99-E6884241F8F4}"/>
              </a:ext>
            </a:extLst>
          </p:cNvPr>
          <p:cNvSpPr/>
          <p:nvPr/>
        </p:nvSpPr>
        <p:spPr>
          <a:xfrm>
            <a:off x="632373" y="3614491"/>
            <a:ext cx="4674088" cy="733176"/>
          </a:xfrm>
          <a:custGeom>
            <a:avLst/>
            <a:gdLst>
              <a:gd name="csX0" fmla="*/ 0 w 4674088"/>
              <a:gd name="csY0" fmla="*/ 122198 h 733176"/>
              <a:gd name="csX1" fmla="*/ 122198 w 4674088"/>
              <a:gd name="csY1" fmla="*/ 0 h 733176"/>
              <a:gd name="csX2" fmla="*/ 4551890 w 4674088"/>
              <a:gd name="csY2" fmla="*/ 0 h 733176"/>
              <a:gd name="csX3" fmla="*/ 4674088 w 4674088"/>
              <a:gd name="csY3" fmla="*/ 122198 h 733176"/>
              <a:gd name="csX4" fmla="*/ 4674088 w 4674088"/>
              <a:gd name="csY4" fmla="*/ 610978 h 733176"/>
              <a:gd name="csX5" fmla="*/ 4551890 w 4674088"/>
              <a:gd name="csY5" fmla="*/ 733176 h 733176"/>
              <a:gd name="csX6" fmla="*/ 122198 w 4674088"/>
              <a:gd name="csY6" fmla="*/ 733176 h 733176"/>
              <a:gd name="csX7" fmla="*/ 0 w 4674088"/>
              <a:gd name="csY7" fmla="*/ 610978 h 733176"/>
              <a:gd name="csX8" fmla="*/ 0 w 4674088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74088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762585" y="132882"/>
                  <a:pt x="3189280" y="-84951"/>
                  <a:pt x="4551890" y="0"/>
                </a:cubicBezTo>
                <a:cubicBezTo>
                  <a:pt x="4613080" y="6151"/>
                  <a:pt x="4673675" y="56990"/>
                  <a:pt x="4674088" y="122198"/>
                </a:cubicBezTo>
                <a:cubicBezTo>
                  <a:pt x="4673894" y="202118"/>
                  <a:pt x="4705022" y="528602"/>
                  <a:pt x="4674088" y="610978"/>
                </a:cubicBezTo>
                <a:cubicBezTo>
                  <a:pt x="4682537" y="679468"/>
                  <a:pt x="4622857" y="726017"/>
                  <a:pt x="4551890" y="733176"/>
                </a:cubicBezTo>
                <a:cubicBezTo>
                  <a:pt x="3980317" y="820815"/>
                  <a:pt x="17442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ٱلْأَطْفالُ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راحَتَهُمْ في ٱلْحَدائِقِ.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 à coins arrondis 8">
            <a:extLst>
              <a:ext uri="{FF2B5EF4-FFF2-40B4-BE49-F238E27FC236}">
                <a16:creationId xmlns:a16="http://schemas.microsoft.com/office/drawing/2014/main" id="{B04F40C1-D376-C4ED-D8F9-3089647D7574}"/>
              </a:ext>
            </a:extLst>
          </p:cNvPr>
          <p:cNvSpPr/>
          <p:nvPr/>
        </p:nvSpPr>
        <p:spPr>
          <a:xfrm>
            <a:off x="5319292" y="4100834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مُعْتَلْ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ناقِصٌ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à coins arrondis 8">
            <a:extLst>
              <a:ext uri="{FF2B5EF4-FFF2-40B4-BE49-F238E27FC236}">
                <a16:creationId xmlns:a16="http://schemas.microsoft.com/office/drawing/2014/main" id="{ED502DB6-D822-220E-FD4C-2B9C8BAAE177}"/>
              </a:ext>
            </a:extLst>
          </p:cNvPr>
          <p:cNvSpPr/>
          <p:nvPr/>
        </p:nvSpPr>
        <p:spPr>
          <a:xfrm>
            <a:off x="187173" y="4139367"/>
            <a:ext cx="5157990" cy="733176"/>
          </a:xfrm>
          <a:custGeom>
            <a:avLst/>
            <a:gdLst>
              <a:gd name="csX0" fmla="*/ 0 w 5157990"/>
              <a:gd name="csY0" fmla="*/ 122198 h 733176"/>
              <a:gd name="csX1" fmla="*/ 122198 w 5157990"/>
              <a:gd name="csY1" fmla="*/ 0 h 733176"/>
              <a:gd name="csX2" fmla="*/ 5035792 w 5157990"/>
              <a:gd name="csY2" fmla="*/ 0 h 733176"/>
              <a:gd name="csX3" fmla="*/ 5157990 w 5157990"/>
              <a:gd name="csY3" fmla="*/ 122198 h 733176"/>
              <a:gd name="csX4" fmla="*/ 5157990 w 5157990"/>
              <a:gd name="csY4" fmla="*/ 610978 h 733176"/>
              <a:gd name="csX5" fmla="*/ 5035792 w 5157990"/>
              <a:gd name="csY5" fmla="*/ 733176 h 733176"/>
              <a:gd name="csX6" fmla="*/ 122198 w 5157990"/>
              <a:gd name="csY6" fmla="*/ 733176 h 733176"/>
              <a:gd name="csX7" fmla="*/ 0 w 5157990"/>
              <a:gd name="csY7" fmla="*/ 610978 h 733176"/>
              <a:gd name="csX8" fmla="*/ 0 w 515799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15799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52323" y="132882"/>
                  <a:pt x="3708497" y="-84951"/>
                  <a:pt x="5035792" y="0"/>
                </a:cubicBezTo>
                <a:cubicBezTo>
                  <a:pt x="5096982" y="6151"/>
                  <a:pt x="5157577" y="56990"/>
                  <a:pt x="5157990" y="122198"/>
                </a:cubicBezTo>
                <a:cubicBezTo>
                  <a:pt x="5157796" y="202118"/>
                  <a:pt x="5188924" y="528602"/>
                  <a:pt x="5157990" y="610978"/>
                </a:cubicBezTo>
                <a:cubicBezTo>
                  <a:pt x="5166439" y="679468"/>
                  <a:pt x="5106759" y="726017"/>
                  <a:pt x="5035792" y="733176"/>
                </a:cubicBezTo>
                <a:cubicBezTo>
                  <a:pt x="2800243" y="820815"/>
                  <a:pt x="21465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مَشى ٱلْمُتَطَوِّعونَ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أَراضيهُمُ </a:t>
            </a:r>
            <a:r>
              <a:rPr kumimoji="0" lang="ar-MA" sz="4000" b="1" i="0" u="none" strike="noStrike" kern="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ٱلْمُحَرَّرَةِ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à coins arrondis 8">
            <a:extLst>
              <a:ext uri="{FF2B5EF4-FFF2-40B4-BE49-F238E27FC236}">
                <a16:creationId xmlns:a16="http://schemas.microsoft.com/office/drawing/2014/main" id="{50F465E5-47D0-189B-4678-63D7031CAA06}"/>
              </a:ext>
            </a:extLst>
          </p:cNvPr>
          <p:cNvSpPr/>
          <p:nvPr/>
        </p:nvSpPr>
        <p:spPr>
          <a:xfrm>
            <a:off x="5300495" y="4595073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مُعْتَلٌ أَجْوَفُ</a:t>
            </a:r>
          </a:p>
        </p:txBody>
      </p:sp>
      <p:sp>
        <p:nvSpPr>
          <p:cNvPr id="33" name="Rectangle à coins arrondis 8">
            <a:extLst>
              <a:ext uri="{FF2B5EF4-FFF2-40B4-BE49-F238E27FC236}">
                <a16:creationId xmlns:a16="http://schemas.microsoft.com/office/drawing/2014/main" id="{DD3F5159-EFB2-31EC-119E-1F2C4C6F5864}"/>
              </a:ext>
            </a:extLst>
          </p:cNvPr>
          <p:cNvSpPr/>
          <p:nvPr/>
        </p:nvSpPr>
        <p:spPr>
          <a:xfrm>
            <a:off x="180967" y="4669454"/>
            <a:ext cx="5157990" cy="733176"/>
          </a:xfrm>
          <a:custGeom>
            <a:avLst/>
            <a:gdLst>
              <a:gd name="csX0" fmla="*/ 0 w 5157990"/>
              <a:gd name="csY0" fmla="*/ 122198 h 733176"/>
              <a:gd name="csX1" fmla="*/ 122198 w 5157990"/>
              <a:gd name="csY1" fmla="*/ 0 h 733176"/>
              <a:gd name="csX2" fmla="*/ 5035792 w 5157990"/>
              <a:gd name="csY2" fmla="*/ 0 h 733176"/>
              <a:gd name="csX3" fmla="*/ 5157990 w 5157990"/>
              <a:gd name="csY3" fmla="*/ 122198 h 733176"/>
              <a:gd name="csX4" fmla="*/ 5157990 w 5157990"/>
              <a:gd name="csY4" fmla="*/ 610978 h 733176"/>
              <a:gd name="csX5" fmla="*/ 5035792 w 5157990"/>
              <a:gd name="csY5" fmla="*/ 733176 h 733176"/>
              <a:gd name="csX6" fmla="*/ 122198 w 5157990"/>
              <a:gd name="csY6" fmla="*/ 733176 h 733176"/>
              <a:gd name="csX7" fmla="*/ 0 w 5157990"/>
              <a:gd name="csY7" fmla="*/ 610978 h 733176"/>
              <a:gd name="csX8" fmla="*/ 0 w 515799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15799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52323" y="132882"/>
                  <a:pt x="3708497" y="-84951"/>
                  <a:pt x="5035792" y="0"/>
                </a:cubicBezTo>
                <a:cubicBezTo>
                  <a:pt x="5096982" y="6151"/>
                  <a:pt x="5157577" y="56990"/>
                  <a:pt x="5157990" y="122198"/>
                </a:cubicBezTo>
                <a:cubicBezTo>
                  <a:pt x="5157796" y="202118"/>
                  <a:pt x="5188924" y="528602"/>
                  <a:pt x="5157990" y="610978"/>
                </a:cubicBezTo>
                <a:cubicBezTo>
                  <a:pt x="5166439" y="679468"/>
                  <a:pt x="5106759" y="726017"/>
                  <a:pt x="5035792" y="733176"/>
                </a:cubicBezTo>
                <a:cubicBezTo>
                  <a:pt x="2800243" y="820815"/>
                  <a:pt x="21465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زارَ ٱلسُّيّاحُ أَهَمَّ ٱلْمَآثِرِ ٱلتّاريخِيَّةِ.</a:t>
            </a:r>
          </a:p>
        </p:txBody>
      </p:sp>
      <p:sp>
        <p:nvSpPr>
          <p:cNvPr id="34" name="Rectangle à coins arrondis 8">
            <a:extLst>
              <a:ext uri="{FF2B5EF4-FFF2-40B4-BE49-F238E27FC236}">
                <a16:creationId xmlns:a16="http://schemas.microsoft.com/office/drawing/2014/main" id="{3DBA3171-E841-0080-7170-C563A9493C70}"/>
              </a:ext>
            </a:extLst>
          </p:cNvPr>
          <p:cNvSpPr/>
          <p:nvPr/>
        </p:nvSpPr>
        <p:spPr>
          <a:xfrm>
            <a:off x="5263389" y="5092447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صَحيحٌ مِثالُ</a:t>
            </a:r>
          </a:p>
        </p:txBody>
      </p:sp>
      <p:sp>
        <p:nvSpPr>
          <p:cNvPr id="36" name="Rectangle à coins arrondis 8">
            <a:extLst>
              <a:ext uri="{FF2B5EF4-FFF2-40B4-BE49-F238E27FC236}">
                <a16:creationId xmlns:a16="http://schemas.microsoft.com/office/drawing/2014/main" id="{B4E8CA10-1391-978E-8159-06E39167EE27}"/>
              </a:ext>
            </a:extLst>
          </p:cNvPr>
          <p:cNvSpPr/>
          <p:nvPr/>
        </p:nvSpPr>
        <p:spPr>
          <a:xfrm>
            <a:off x="258586" y="5122344"/>
            <a:ext cx="5157990" cy="733176"/>
          </a:xfrm>
          <a:custGeom>
            <a:avLst/>
            <a:gdLst>
              <a:gd name="csX0" fmla="*/ 0 w 5157990"/>
              <a:gd name="csY0" fmla="*/ 122198 h 733176"/>
              <a:gd name="csX1" fmla="*/ 122198 w 5157990"/>
              <a:gd name="csY1" fmla="*/ 0 h 733176"/>
              <a:gd name="csX2" fmla="*/ 5035792 w 5157990"/>
              <a:gd name="csY2" fmla="*/ 0 h 733176"/>
              <a:gd name="csX3" fmla="*/ 5157990 w 5157990"/>
              <a:gd name="csY3" fmla="*/ 122198 h 733176"/>
              <a:gd name="csX4" fmla="*/ 5157990 w 5157990"/>
              <a:gd name="csY4" fmla="*/ 610978 h 733176"/>
              <a:gd name="csX5" fmla="*/ 5035792 w 5157990"/>
              <a:gd name="csY5" fmla="*/ 733176 h 733176"/>
              <a:gd name="csX6" fmla="*/ 122198 w 5157990"/>
              <a:gd name="csY6" fmla="*/ 733176 h 733176"/>
              <a:gd name="csX7" fmla="*/ 0 w 5157990"/>
              <a:gd name="csY7" fmla="*/ 610978 h 733176"/>
              <a:gd name="csX8" fmla="*/ 0 w 515799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15799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52323" y="132882"/>
                  <a:pt x="3708497" y="-84951"/>
                  <a:pt x="5035792" y="0"/>
                </a:cubicBezTo>
                <a:cubicBezTo>
                  <a:pt x="5096982" y="6151"/>
                  <a:pt x="5157577" y="56990"/>
                  <a:pt x="5157990" y="122198"/>
                </a:cubicBezTo>
                <a:cubicBezTo>
                  <a:pt x="5157796" y="202118"/>
                  <a:pt x="5188924" y="528602"/>
                  <a:pt x="5157990" y="610978"/>
                </a:cubicBezTo>
                <a:cubicBezTo>
                  <a:pt x="5166439" y="679468"/>
                  <a:pt x="5106759" y="726017"/>
                  <a:pt x="5035792" y="733176"/>
                </a:cubicBezTo>
                <a:cubicBezTo>
                  <a:pt x="2800243" y="820815"/>
                  <a:pt x="21465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أَرْسَلَ أَحْمَدُ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لِصَديقِهِ رِسالَةَ إِلِكْتْرونِيَّةً.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 à coins arrondis 8">
            <a:extLst>
              <a:ext uri="{FF2B5EF4-FFF2-40B4-BE49-F238E27FC236}">
                <a16:creationId xmlns:a16="http://schemas.microsoft.com/office/drawing/2014/main" id="{DDBF3365-C1FE-827A-2FA2-7ED8A873A20D}"/>
              </a:ext>
            </a:extLst>
          </p:cNvPr>
          <p:cNvSpPr/>
          <p:nvPr/>
        </p:nvSpPr>
        <p:spPr>
          <a:xfrm>
            <a:off x="5282186" y="5622534"/>
            <a:ext cx="1894642" cy="733176"/>
          </a:xfrm>
          <a:custGeom>
            <a:avLst/>
            <a:gdLst>
              <a:gd name="csX0" fmla="*/ 0 w 1894642"/>
              <a:gd name="csY0" fmla="*/ 122198 h 733176"/>
              <a:gd name="csX1" fmla="*/ 122198 w 1894642"/>
              <a:gd name="csY1" fmla="*/ 0 h 733176"/>
              <a:gd name="csX2" fmla="*/ 1772444 w 1894642"/>
              <a:gd name="csY2" fmla="*/ 0 h 733176"/>
              <a:gd name="csX3" fmla="*/ 1894642 w 1894642"/>
              <a:gd name="csY3" fmla="*/ 122198 h 733176"/>
              <a:gd name="csX4" fmla="*/ 1894642 w 1894642"/>
              <a:gd name="csY4" fmla="*/ 610978 h 733176"/>
              <a:gd name="csX5" fmla="*/ 1772444 w 1894642"/>
              <a:gd name="csY5" fmla="*/ 733176 h 733176"/>
              <a:gd name="csX6" fmla="*/ 122198 w 1894642"/>
              <a:gd name="csY6" fmla="*/ 733176 h 733176"/>
              <a:gd name="csX7" fmla="*/ 0 w 1894642"/>
              <a:gd name="csY7" fmla="*/ 610978 h 733176"/>
              <a:gd name="csX8" fmla="*/ 0 w 189464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9464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359154" y="-91566"/>
                  <a:pt x="988873" y="-67664"/>
                  <a:pt x="1772444" y="0"/>
                </a:cubicBezTo>
                <a:cubicBezTo>
                  <a:pt x="1833634" y="6151"/>
                  <a:pt x="1894229" y="56990"/>
                  <a:pt x="1894642" y="122198"/>
                </a:cubicBezTo>
                <a:cubicBezTo>
                  <a:pt x="1894448" y="202118"/>
                  <a:pt x="1925576" y="528602"/>
                  <a:pt x="1894642" y="610978"/>
                </a:cubicBezTo>
                <a:cubicBezTo>
                  <a:pt x="1903091" y="679468"/>
                  <a:pt x="1843411" y="726017"/>
                  <a:pt x="1772444" y="733176"/>
                </a:cubicBezTo>
                <a:cubicBezTo>
                  <a:pt x="980259" y="826235"/>
                  <a:pt x="923613" y="86733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صَحيحٌ سالِمٌ</a:t>
            </a:r>
          </a:p>
        </p:txBody>
      </p:sp>
      <p:sp>
        <p:nvSpPr>
          <p:cNvPr id="38" name="Rectangle à coins arrondis 8">
            <a:extLst>
              <a:ext uri="{FF2B5EF4-FFF2-40B4-BE49-F238E27FC236}">
                <a16:creationId xmlns:a16="http://schemas.microsoft.com/office/drawing/2014/main" id="{2E5FC8DE-14DE-6356-1E5E-A39EF1F8DA72}"/>
              </a:ext>
            </a:extLst>
          </p:cNvPr>
          <p:cNvSpPr/>
          <p:nvPr/>
        </p:nvSpPr>
        <p:spPr>
          <a:xfrm>
            <a:off x="331738" y="5664499"/>
            <a:ext cx="5157990" cy="733176"/>
          </a:xfrm>
          <a:custGeom>
            <a:avLst/>
            <a:gdLst>
              <a:gd name="csX0" fmla="*/ 0 w 5157990"/>
              <a:gd name="csY0" fmla="*/ 122198 h 733176"/>
              <a:gd name="csX1" fmla="*/ 122198 w 5157990"/>
              <a:gd name="csY1" fmla="*/ 0 h 733176"/>
              <a:gd name="csX2" fmla="*/ 5035792 w 5157990"/>
              <a:gd name="csY2" fmla="*/ 0 h 733176"/>
              <a:gd name="csX3" fmla="*/ 5157990 w 5157990"/>
              <a:gd name="csY3" fmla="*/ 122198 h 733176"/>
              <a:gd name="csX4" fmla="*/ 5157990 w 5157990"/>
              <a:gd name="csY4" fmla="*/ 610978 h 733176"/>
              <a:gd name="csX5" fmla="*/ 5035792 w 5157990"/>
              <a:gd name="csY5" fmla="*/ 733176 h 733176"/>
              <a:gd name="csX6" fmla="*/ 122198 w 5157990"/>
              <a:gd name="csY6" fmla="*/ 733176 h 733176"/>
              <a:gd name="csX7" fmla="*/ 0 w 5157990"/>
              <a:gd name="csY7" fmla="*/ 610978 h 733176"/>
              <a:gd name="csX8" fmla="*/ 0 w 515799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15799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52323" y="132882"/>
                  <a:pt x="3708497" y="-84951"/>
                  <a:pt x="5035792" y="0"/>
                </a:cubicBezTo>
                <a:cubicBezTo>
                  <a:pt x="5096982" y="6151"/>
                  <a:pt x="5157577" y="56990"/>
                  <a:pt x="5157990" y="122198"/>
                </a:cubicBezTo>
                <a:cubicBezTo>
                  <a:pt x="5157796" y="202118"/>
                  <a:pt x="5188924" y="528602"/>
                  <a:pt x="5157990" y="610978"/>
                </a:cubicBezTo>
                <a:cubicBezTo>
                  <a:pt x="5166439" y="679468"/>
                  <a:pt x="5106759" y="726017"/>
                  <a:pt x="5035792" y="733176"/>
                </a:cubicBezTo>
                <a:cubicBezTo>
                  <a:pt x="2800243" y="820815"/>
                  <a:pt x="214652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نَشَرَ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ٱلصَّقْرُ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أَجْنِحَتُهُ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عالِيّاً.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3777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7" grpId="0"/>
      <p:bldP spid="3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76746-6A18-CC2A-1B72-7EC110A5B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CC0BDC-9370-18F1-5256-7239E76C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اختــتام الحــصة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E4DE471-CF3D-9112-99DE-15EDFB01E4A7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  <a:endParaRPr lang="a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واجباتي المنزلية.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02;p9">
            <a:extLst>
              <a:ext uri="{FF2B5EF4-FFF2-40B4-BE49-F238E27FC236}">
                <a16:creationId xmlns:a16="http://schemas.microsoft.com/office/drawing/2014/main" id="{7A1339B1-66EF-0C37-E3E7-3BF19D9179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51401" y="1656979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2640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69F40-89A5-6ACF-5FDF-3669B1C47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FB60B-4A8B-9ABB-B847-99721D40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التذكير بحصيلة الحصة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D3CD95-F1A6-5BE5-5237-134F9F63819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B8C861-4C6B-B279-5CC5-1DCFC2E8916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2C664796-A906-A01C-EBB3-755EBAF9C2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E5714945-B76D-9570-2FD6-72DE1BE5CE6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17F4592A-B756-8ECB-CFC2-ECA2C04D9B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0CC03320-1700-603E-6E19-E02AC9FD77F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A2FAE3B2-2681-728F-331A-FC6C7F46506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49AF4FC-208F-CF6D-F92C-F880CAB15E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Google Shape;1300;p9">
            <a:extLst>
              <a:ext uri="{FF2B5EF4-FFF2-40B4-BE49-F238E27FC236}">
                <a16:creationId xmlns:a16="http://schemas.microsoft.com/office/drawing/2014/main" id="{B2DA8951-91CC-57E3-4954-A338396C42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ECDFC7D-4D7F-D8A6-1A9B-AF36B3D7BE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9EB4420-4A13-B576-30B6-78E523AFB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F301F20-EFB9-1606-D17C-5068904127E1}"/>
              </a:ext>
            </a:extLst>
          </p:cNvPr>
          <p:cNvSpPr/>
          <p:nvPr/>
        </p:nvSpPr>
        <p:spPr>
          <a:xfrm>
            <a:off x="5710183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تَوْظيفِ إِسْتْراتيجِيَّةِ  تَحْديدِ ٱلسَّبَبِ وَ ٱلنَّتيجَةِ.</a:t>
            </a:r>
          </a:p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8DE6EF6-B1E2-C3A0-5486-28BD70055FDF}"/>
              </a:ext>
            </a:extLst>
          </p:cNvPr>
          <p:cNvSpPr/>
          <p:nvPr/>
        </p:nvSpPr>
        <p:spPr>
          <a:xfrm>
            <a:off x="454571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تَمْييزِ  الْفِعْلِ الصَّحيحِ وَ الْمُعْتَلِّ وَ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ٱسْتِعْمالِهِما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إِنْتاجي ٱلْكِتابِيِّ.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89B86D-45F1-2CA1-3026-325FBF140CD7}"/>
              </a:ext>
            </a:extLst>
          </p:cNvPr>
          <p:cNvSpPr/>
          <p:nvPr/>
        </p:nvSpPr>
        <p:spPr>
          <a:xfrm>
            <a:off x="3414742" y="1744300"/>
            <a:ext cx="2314516" cy="173043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F861F4B1-F190-83FE-3208-17BE5809C8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CD99AF66-0B05-27B4-1E26-493FF483BA30}"/>
              </a:ext>
            </a:extLst>
          </p:cNvPr>
          <p:cNvCxnSpPr>
            <a:stCxn id="23" idx="3"/>
            <a:endCxn id="18" idx="0"/>
          </p:cNvCxnSpPr>
          <p:nvPr/>
        </p:nvCxnSpPr>
        <p:spPr>
          <a:xfrm>
            <a:off x="5729258" y="2609515"/>
            <a:ext cx="1510925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9A08AC7D-BB1D-F97D-9218-3E30C4739E51}"/>
              </a:ext>
            </a:extLst>
          </p:cNvPr>
          <p:cNvCxnSpPr>
            <a:stCxn id="23" idx="1"/>
            <a:endCxn id="19" idx="0"/>
          </p:cNvCxnSpPr>
          <p:nvPr/>
        </p:nvCxnSpPr>
        <p:spPr>
          <a:xfrm rot="10800000" flipV="1">
            <a:off x="1984572" y="2609514"/>
            <a:ext cx="1430171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797754"/>
      </p:ext>
    </p:extLst>
  </p:cSld>
  <p:clrMapOvr>
    <a:masterClrMapping/>
  </p:clrMapOvr>
  <p:transition spd="slow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A2B6F-B6C9-1CD4-F249-B9F08D3E7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576D7-5560-4546-8D18-31E72E00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كراساتكم في المنزل انجزوا التمرين التالي</a:t>
            </a:r>
            <a:endParaRPr lang="fr-FR" sz="2400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5AF7D81-D17E-81D7-17E9-4B2BFC934C37}"/>
              </a:ext>
            </a:extLst>
          </p:cNvPr>
          <p:cNvSpPr/>
          <p:nvPr/>
        </p:nvSpPr>
        <p:spPr>
          <a:xfrm>
            <a:off x="2735725" y="2353684"/>
            <a:ext cx="2827606" cy="2381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11B03E12-64B4-2161-BF34-01EE23A61F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24562" y="365094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B6A2AAE-AFD7-14D3-194F-901E8E1DD2F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AA1FA86-4E55-505B-B101-F05182E898D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DC7196F-1DC1-F105-584C-319B9DEDC38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476197-042C-9A77-1F07-FA1981862A1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23EA2407-6D4A-5718-F383-93FCFD72BD0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C7BB0EF1-AB83-F296-A49F-C2FCC0367AC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E538FC6B-E3EE-DD10-A89B-A61F4D9D0CB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1306;p9">
            <a:extLst>
              <a:ext uri="{FF2B5EF4-FFF2-40B4-BE49-F238E27FC236}">
                <a16:creationId xmlns:a16="http://schemas.microsoft.com/office/drawing/2014/main" id="{B8BAA767-14F0-9924-E2E4-62C3058A057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4" name="Google Shape;1307;p9">
            <a:extLst>
              <a:ext uri="{FF2B5EF4-FFF2-40B4-BE49-F238E27FC236}">
                <a16:creationId xmlns:a16="http://schemas.microsoft.com/office/drawing/2014/main" id="{2A62DB73-682D-9D28-2163-EE16430A9E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918C991-F6E1-94A1-4357-1EB4DCAC76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Google Shape;1300;p9">
            <a:extLst>
              <a:ext uri="{FF2B5EF4-FFF2-40B4-BE49-F238E27FC236}">
                <a16:creationId xmlns:a16="http://schemas.microsoft.com/office/drawing/2014/main" id="{573E8402-A7AC-7559-491D-D7F5E4D6B47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62FB1D-FA8B-4B62-F11F-576570F396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3CC9207-C707-154C-729E-7500F00C7E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B17E4C-752F-8B26-B18C-96044C2441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Espace réservé pour une image  9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84D1C4F1-9575-7D8B-C047-038D1FD2BBE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8024" y="1283068"/>
            <a:ext cx="1260000" cy="1260000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1C5AC43D-8502-983F-A67F-E8814A4D7196}"/>
              </a:ext>
            </a:extLst>
          </p:cNvPr>
          <p:cNvSpPr txBox="1">
            <a:spLocks/>
          </p:cNvSpPr>
          <p:nvPr/>
        </p:nvSpPr>
        <p:spPr>
          <a:xfrm>
            <a:off x="326688" y="2436669"/>
            <a:ext cx="8355510" cy="1635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اِبْحَثوا في ٱلنَّصِّ ٱلْقِرائِيِّ " وَسائِلُ ٱلتَّواصُلِ" عَنْ أَفْعالٍ صَحيحَةٍ وَ أَفْعالٍ مُعْتَلَّةٍ كَما هُوَ مُبَيَّنٌ في ٱلْجَدْوَلِ ٱلتّالي:</a:t>
            </a:r>
            <a:endParaRPr lang="fr-FR" sz="4400" dirty="0">
              <a:solidFill>
                <a:srgbClr val="002060"/>
              </a:solidFill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4822A646-D62C-3C2A-940C-D4B0964F9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909169"/>
              </p:ext>
            </p:extLst>
          </p:nvPr>
        </p:nvGraphicFramePr>
        <p:xfrm>
          <a:off x="1835725" y="3955741"/>
          <a:ext cx="6088524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4262">
                  <a:extLst>
                    <a:ext uri="{9D8B030D-6E8A-4147-A177-3AD203B41FA5}">
                      <a16:colId xmlns:a16="http://schemas.microsoft.com/office/drawing/2014/main" val="3942722290"/>
                    </a:ext>
                  </a:extLst>
                </a:gridCol>
                <a:gridCol w="3044262">
                  <a:extLst>
                    <a:ext uri="{9D8B030D-6E8A-4147-A177-3AD203B41FA5}">
                      <a16:colId xmlns:a16="http://schemas.microsoft.com/office/drawing/2014/main" val="3053857414"/>
                    </a:ext>
                  </a:extLst>
                </a:gridCol>
              </a:tblGrid>
              <a:tr h="488478"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أَفْعالٌ مُعْتَلَّةٌ</a:t>
                      </a:r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أَفْعالٌ صَحيحَةٌ</a:t>
                      </a:r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185396"/>
                  </a:ext>
                </a:extLst>
              </a:tr>
              <a:tr h="488478">
                <a:tc>
                  <a:txBody>
                    <a:bodyPr/>
                    <a:lstStyle/>
                    <a:p>
                      <a:pPr algn="ctr"/>
                      <a:endParaRPr lang="fr-FR" sz="320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626101"/>
                  </a:ext>
                </a:extLst>
              </a:tr>
              <a:tr h="488478">
                <a:tc>
                  <a:txBody>
                    <a:bodyPr/>
                    <a:lstStyle/>
                    <a:p>
                      <a:pPr algn="ctr"/>
                      <a:endParaRPr lang="fr-FR" sz="320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221555"/>
                  </a:ext>
                </a:extLst>
              </a:tr>
              <a:tr h="488478"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508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6175160"/>
      </p:ext>
    </p:extLst>
  </p:cSld>
  <p:clrMapOvr>
    <a:masterClrMapping/>
  </p:clrMapOvr>
  <p:transition spd="slow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 وكتابة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1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1_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22649</TotalTime>
  <Words>2933</Words>
  <Application>Microsoft Office PowerPoint</Application>
  <PresentationFormat>Affichage à l'écran (4:3)</PresentationFormat>
  <Paragraphs>788</Paragraphs>
  <Slides>95</Slides>
  <Notes>12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36</vt:i4>
      </vt:variant>
      <vt:variant>
        <vt:lpstr>Titres des diapositives</vt:lpstr>
      </vt:variant>
      <vt:variant>
        <vt:i4>95</vt:i4>
      </vt:variant>
    </vt:vector>
  </HeadingPairs>
  <TitlesOfParts>
    <vt:vector size="143" baseType="lpstr">
      <vt:lpstr>Dosis Medium</vt:lpstr>
      <vt:lpstr>Calibri Light</vt:lpstr>
      <vt:lpstr>Microsoft Uighur</vt:lpstr>
      <vt:lpstr>Arial Rounded MT Bold</vt:lpstr>
      <vt:lpstr>Arial</vt:lpstr>
      <vt:lpstr>Noto Sans Symbols</vt:lpstr>
      <vt:lpstr>Dosis ExtraBold</vt:lpstr>
      <vt:lpstr>Wingdings</vt:lpstr>
      <vt:lpstr>Dosis SemiBold</vt:lpstr>
      <vt:lpstr>Calibri</vt:lpstr>
      <vt:lpstr>Modern Love</vt:lpstr>
      <vt:lpstr>Dosis</vt:lpstr>
      <vt:lpstr>6_Conception personnalisée</vt:lpstr>
      <vt:lpstr>sarf wa tahwil (new)</vt:lpstr>
      <vt:lpstr>00_Env-Enseignant</vt:lpstr>
      <vt:lpstr>2_Env-Apprenant_Tmplt</vt:lpstr>
      <vt:lpstr>01- نشاط اعتيادي</vt:lpstr>
      <vt:lpstr>1_01- نشاط اعتيادي</vt:lpstr>
      <vt:lpstr>02- معــــــــــجم</vt:lpstr>
      <vt:lpstr>05- اختتام الحصة</vt:lpstr>
      <vt:lpstr>03- استماع وتحدث</vt:lpstr>
      <vt:lpstr>04- قراءة/ كتابة</vt:lpstr>
      <vt:lpstr>3_Env-Apprenant_Tmplt</vt:lpstr>
      <vt:lpstr>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قراءة وكتابة </vt:lpstr>
      <vt:lpstr>القراءة  </vt:lpstr>
      <vt:lpstr>قراءة</vt:lpstr>
      <vt:lpstr>1_القراءة  </vt:lpstr>
      <vt:lpstr>3_القراءة  </vt:lpstr>
      <vt:lpstr>1_Env-Enseignant</vt:lpstr>
      <vt:lpstr>1_قراءة</vt:lpstr>
      <vt:lpstr>2_Env-Enseignant</vt:lpstr>
      <vt:lpstr>Thème Office</vt:lpstr>
      <vt:lpstr>3_Env-Enseignant</vt:lpstr>
      <vt:lpstr>3_01- نشاط اعتيادي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Présentation PowerPoint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قراءة</vt:lpstr>
      <vt:lpstr>تابعوا معي ، سأقرأ الجزء الأول من النص</vt:lpstr>
      <vt:lpstr>الآن؛ سأعين 3 تلاميذ لقراءة فقرات الجزء الثاني – تابعوا </vt:lpstr>
      <vt:lpstr>كَيْفَ كانَتْ قِراءَةُ زَميلِكُمْ/زَميلَتِكُمْ؟</vt:lpstr>
      <vt:lpstr>الآن؛ ستعملون على توظيف استراتيجية الكلمات المفاتيح لاستنتاج معلومات ضمنية من النص.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صرف و تحويل</vt:lpstr>
      <vt:lpstr>في هذه الحصة سنتعلم كيف نميز الفعل المعتل عن الفعل الصحيح.</vt:lpstr>
      <vt:lpstr>أولا تذكروا جيدا هذه الحروف: و – ا – ي : نسميها حروف العلة</vt:lpstr>
      <vt:lpstr>لاحظوا الأفعال التالية:</vt:lpstr>
      <vt:lpstr>كل حروف هذه الأفعال أصلية ( لا يمكن حذفها) و كلها تبتدئ بأحد  حروف العلة التالية: و-يــ</vt:lpstr>
      <vt:lpstr>نسمي الأفعال التي تبتدئ بحرف من حروف العلة : فعل معتل مثال</vt:lpstr>
      <vt:lpstr>الآن لاحظوا الأفعال التالية و حددوا حروف العلة فيها</vt:lpstr>
      <vt:lpstr>كل حروف هذه الأفعال أصلية ( لا يمكن حذفها) و كلها تبتدئ بأحد  حروف العلة التالية: و-يــ</vt:lpstr>
      <vt:lpstr>نسمي الأفعال التي حرفها الأصلي الثاني حرف علة : فعل معتل أجوف</vt:lpstr>
      <vt:lpstr>الآن لاحظوا الأفعال التالية و حددوا حروف العلة فيها</vt:lpstr>
      <vt:lpstr>كل حروف هذه الأفعال أصلية ( لا يمكن حذفها) و كلها تبتدئ بأحد  حروف العلة التالية: و-يــ</vt:lpstr>
      <vt:lpstr>نسمي الأفعال التي حرفها الأصلي الثالث حرف علة : فعل معتل ناقص</vt:lpstr>
      <vt:lpstr>إن الفعل المعتل هو ما كان أحد أحرفه الأصلية حرف علة (و-ا-ي) و هو ثلاثة أنواع : مثال و أجوف و ناقص</vt:lpstr>
      <vt:lpstr>خذوا ألواحكم</vt:lpstr>
      <vt:lpstr>اكتبوا نوع كل فعل من الأفعال المعتلة التالية:</vt:lpstr>
      <vt:lpstr>صححوا: وَهَبَ: فعل معتل مثال. لماذا؟</vt:lpstr>
      <vt:lpstr>فعل آخر</vt:lpstr>
      <vt:lpstr>صححوا: طال: فعل معتل أجوف. لماذا؟</vt:lpstr>
      <vt:lpstr>فعل آخر</vt:lpstr>
      <vt:lpstr>صححوا: وهن: فعل معتل مثال. لماذا؟</vt:lpstr>
      <vt:lpstr>فعل آخر</vt:lpstr>
      <vt:lpstr>صححوا: نما: فعل معتل ناقص. لماذا؟</vt:lpstr>
      <vt:lpstr>لاحظوا الآن الأفعال التالية . هل أحد أحرفها الأصلية هو حرف علة؟</vt:lpstr>
      <vt:lpstr>جميع هذه الأفعال كل حروفها الأصلية ليست حروف علة. نسمي هذه الأفعال أفعال صحيحة</vt:lpstr>
      <vt:lpstr>تنقسم الأفعال الصحيحة  لثلاثة أنواع أولها  الفعل الصحيح المهموز : هذه أمثلة: من يعرف أفعال صحيحة مهموزة أخرى؟</vt:lpstr>
      <vt:lpstr>النوع الثاني من الأفعال الصحيحة هو الفعل الصحيح المضعف و هو ما ضعف أحد حروفه الأصلية.      هذه أمثلة.. من يقدم لنا أمثلة أخرى؟</vt:lpstr>
      <vt:lpstr>النوع الأخير  هو الفعل الصحيح السالم : هو ما خلت حروفه الأصلية من الهمزة و التضعيف. لاحظوا الأمثلة التالية.     من يقدم لنا أمثلة لأفعال سالمة أخرى؟</vt:lpstr>
      <vt:lpstr>إذن الفعل الصحيح هو ما كانت أحرفه الأصلية خالية من حروف العلة و هو ثلاثة أنواع: </vt:lpstr>
      <vt:lpstr>خذوا ألواحكم</vt:lpstr>
      <vt:lpstr>اكتبوا نوع كل فعل من الأفعال الصحيحة التالية:</vt:lpstr>
      <vt:lpstr>صححوا: أَمَرَ: فعل صحيح مهموز. لماذا؟</vt:lpstr>
      <vt:lpstr>فعل آخر</vt:lpstr>
      <vt:lpstr>صححوا: نقل: فعل صحيح سالم. لماذا؟</vt:lpstr>
      <vt:lpstr>فعل آخر</vt:lpstr>
      <vt:lpstr>صححوا: صَدَّ: فعل صحيح مضعف. لماذا؟</vt:lpstr>
      <vt:lpstr>ينقسم الفعل من حيث نوع الحروف التي يتكون منها إلى قسمين:فعل صحيح و فعل معتل</vt:lpstr>
      <vt:lpstr>من يقرأ؟</vt:lpstr>
      <vt:lpstr>الآن في ثنائيات أجيبوا عن التمرين التالي على كراساتكم الصفحة  98</vt:lpstr>
      <vt:lpstr>أضع خطا تحت الأفعال الموجودة في الجمل التالية،وأصنفها في الجدول أمامكم  4 دقائق – سأمر بين الصفوف لمساعدتكم وتقييم إنتاجاتكم. </vt:lpstr>
      <vt:lpstr>انتهى الوقت – نصحح: نحدد أولا الأفعال في الجمل.  -يضغط الأستاذ على زر جهاز التحكم  لتبرز الأفعال.</vt:lpstr>
      <vt:lpstr>نصنف  الآن الأفعال في الجدول: -يضغط الأستاذ على زر جهاز التحكم  لتظهر الإجابات.</vt:lpstr>
      <vt:lpstr>الآن بمفردكم أجيبوا عن التمرين التالي :</vt:lpstr>
      <vt:lpstr>أحدد نوع كل فعل وأوظفه في جملة من إنتاجي:وجد – مَشى – زار – أرسل - نشر</vt:lpstr>
      <vt:lpstr>انتهى الوقت – نصحح: من يصحح الفعل الأول -يضغط الأستاذ على زر جهاز التحكم لتظهر الإجابات النموذجية.</vt:lpstr>
      <vt:lpstr>انتهى الوقت – نصحح: من يصحح الفعل الثاني -يضغط الأستاذ على زر جهاز التحكم لتظهر الإجابات.</vt:lpstr>
      <vt:lpstr>انتهى الوقت – نصحح: من يصحح الفعل الثالث -يضغط الأستاذ على زر جهاز التحكم لتظهر الإجابات.</vt:lpstr>
      <vt:lpstr>انتهى الوقت – نصحح: من يصحح الفعل الرابع -يضغط الأستاذ على زر جهاز التحكم لتظهر الإجابات.</vt:lpstr>
      <vt:lpstr>انتهى الوقت – نصحح: من يصحح الفعل الخامس -يضغط الأستاذ على زر جهاز التحكم لتظهر الإجابات.</vt:lpstr>
      <vt:lpstr>اختــتام الحــصة</vt:lpstr>
      <vt:lpstr>ماذا تعلمتم اليوم؟ تناوب متعلمين على التذكير بحصيلة الحصة</vt:lpstr>
      <vt:lpstr>على كراساتكم في المنزل انجزوا التمرين التالي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 HAMDOUNI BTIHAJ</dc:creator>
  <cp:lastModifiedBy>EL HAMDOUNI BTIHAJ</cp:lastModifiedBy>
  <cp:revision>61</cp:revision>
  <dcterms:created xsi:type="dcterms:W3CDTF">2023-09-20T21:35:22Z</dcterms:created>
  <dcterms:modified xsi:type="dcterms:W3CDTF">2026-04-05T15:23:14Z</dcterms:modified>
</cp:coreProperties>
</file>