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9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1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2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3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97" r:id="rId1"/>
    <p:sldMasterId id="2147483738" r:id="rId2"/>
    <p:sldMasterId id="2147483804" r:id="rId3"/>
    <p:sldMasterId id="2147483752" r:id="rId4"/>
    <p:sldMasterId id="2147483755" r:id="rId5"/>
    <p:sldMasterId id="2147483761" r:id="rId6"/>
    <p:sldMasterId id="2147483770" r:id="rId7"/>
    <p:sldMasterId id="2147483777" r:id="rId8"/>
    <p:sldMasterId id="2147483787" r:id="rId9"/>
    <p:sldMasterId id="2147483726" r:id="rId10"/>
    <p:sldMasterId id="2147483794" r:id="rId11"/>
    <p:sldMasterId id="2147483827" r:id="rId12"/>
    <p:sldMasterId id="2147483850" r:id="rId13"/>
    <p:sldMasterId id="2147483873" r:id="rId14"/>
    <p:sldMasterId id="2147483899" r:id="rId15"/>
    <p:sldMasterId id="2147483918" r:id="rId16"/>
    <p:sldMasterId id="2147483922" r:id="rId17"/>
    <p:sldMasterId id="2147483951" r:id="rId18"/>
    <p:sldMasterId id="2147483977" r:id="rId19"/>
    <p:sldMasterId id="2147483994" r:id="rId20"/>
    <p:sldMasterId id="2147484006" r:id="rId21"/>
    <p:sldMasterId id="2147484023" r:id="rId22"/>
    <p:sldMasterId id="2147484046" r:id="rId23"/>
    <p:sldMasterId id="2147484069" r:id="rId24"/>
  </p:sldMasterIdLst>
  <p:notesMasterIdLst>
    <p:notesMasterId r:id="rId97"/>
  </p:notesMasterIdLst>
  <p:sldIdLst>
    <p:sldId id="2134806368" r:id="rId25"/>
    <p:sldId id="2147482483" r:id="rId26"/>
    <p:sldId id="2147482463" r:id="rId27"/>
    <p:sldId id="2147482484" r:id="rId28"/>
    <p:sldId id="2147482488" r:id="rId29"/>
    <p:sldId id="2147482532" r:id="rId30"/>
    <p:sldId id="2147482725" r:id="rId31"/>
    <p:sldId id="2147482533" r:id="rId32"/>
    <p:sldId id="2147482611" r:id="rId33"/>
    <p:sldId id="2147482811" r:id="rId34"/>
    <p:sldId id="2147482812" r:id="rId35"/>
    <p:sldId id="2147482584" r:id="rId36"/>
    <p:sldId id="266" r:id="rId37"/>
    <p:sldId id="2147482542" r:id="rId38"/>
    <p:sldId id="2147482772" r:id="rId39"/>
    <p:sldId id="2147482813" r:id="rId40"/>
    <p:sldId id="2147482814" r:id="rId41"/>
    <p:sldId id="2147482815" r:id="rId42"/>
    <p:sldId id="2147482816" r:id="rId43"/>
    <p:sldId id="267" r:id="rId44"/>
    <p:sldId id="2147482561" r:id="rId45"/>
    <p:sldId id="2147482540" r:id="rId46"/>
    <p:sldId id="2147482543" r:id="rId47"/>
    <p:sldId id="2147482607" r:id="rId48"/>
    <p:sldId id="2147482608" r:id="rId49"/>
    <p:sldId id="2147482541" r:id="rId50"/>
    <p:sldId id="2147482558" r:id="rId51"/>
    <p:sldId id="2147482609" r:id="rId52"/>
    <p:sldId id="2147482559" r:id="rId53"/>
    <p:sldId id="2147482560" r:id="rId54"/>
    <p:sldId id="2147482567" r:id="rId55"/>
    <p:sldId id="2147482737" r:id="rId56"/>
    <p:sldId id="2147482569" r:id="rId57"/>
    <p:sldId id="2147482570" r:id="rId58"/>
    <p:sldId id="2147482745" r:id="rId59"/>
    <p:sldId id="2147482746" r:id="rId60"/>
    <p:sldId id="2147482747" r:id="rId61"/>
    <p:sldId id="2147482748" r:id="rId62"/>
    <p:sldId id="2147482749" r:id="rId63"/>
    <p:sldId id="2147482750" r:id="rId64"/>
    <p:sldId id="2147482557" r:id="rId65"/>
    <p:sldId id="2147482740" r:id="rId66"/>
    <p:sldId id="2147482635" r:id="rId67"/>
    <p:sldId id="2147482636" r:id="rId68"/>
    <p:sldId id="2147482729" r:id="rId69"/>
    <p:sldId id="2147482612" r:id="rId70"/>
    <p:sldId id="2147482579" r:id="rId71"/>
    <p:sldId id="2147482610" r:id="rId72"/>
    <p:sldId id="2147482751" r:id="rId73"/>
    <p:sldId id="2147482756" r:id="rId74"/>
    <p:sldId id="2147482757" r:id="rId75"/>
    <p:sldId id="2147482758" r:id="rId76"/>
    <p:sldId id="2147482760" r:id="rId77"/>
    <p:sldId id="2147482759" r:id="rId78"/>
    <p:sldId id="2147482761" r:id="rId79"/>
    <p:sldId id="2147482755" r:id="rId80"/>
    <p:sldId id="2147482590" r:id="rId81"/>
    <p:sldId id="2147482615" r:id="rId82"/>
    <p:sldId id="2147482591" r:id="rId83"/>
    <p:sldId id="2147482592" r:id="rId84"/>
    <p:sldId id="2147482752" r:id="rId85"/>
    <p:sldId id="2147482753" r:id="rId86"/>
    <p:sldId id="2147482640" r:id="rId87"/>
    <p:sldId id="2147482641" r:id="rId88"/>
    <p:sldId id="2147482642" r:id="rId89"/>
    <p:sldId id="2147482754" r:id="rId90"/>
    <p:sldId id="2147482564" r:id="rId91"/>
    <p:sldId id="2147482613" r:id="rId92"/>
    <p:sldId id="2147482646" r:id="rId93"/>
    <p:sldId id="2147482647" r:id="rId94"/>
    <p:sldId id="2147482563" r:id="rId95"/>
    <p:sldId id="2147482625" r:id="rId96"/>
  </p:sldIdLst>
  <p:sldSz cx="9144000" cy="6858000" type="screen4x3"/>
  <p:notesSz cx="6858000" cy="9144000"/>
  <p:embeddedFontLs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Modern Love" panose="04090805081005020601" pitchFamily="82" charset="0"/>
      <p:regular r:id="rId105"/>
    </p:embeddedFont>
    <p:embeddedFont>
      <p:font typeface="Noto Sans Symbols" panose="020B0604020202020204" charset="0"/>
      <p:regular r:id="rId106"/>
      <p:bold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2060"/>
    <a:srgbClr val="009242"/>
    <a:srgbClr val="C00000"/>
    <a:srgbClr val="424D7B"/>
    <a:srgbClr val="424D7C"/>
    <a:srgbClr val="00ACA4"/>
    <a:srgbClr val="4472C4"/>
    <a:srgbClr val="565F88"/>
    <a:srgbClr val="EF8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59875-0009-4E84-BD7E-25879F7347E0}" v="1086" dt="2025-08-04T15:24:41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6" autoAdjust="0"/>
    <p:restoredTop sz="93395" autoAdjust="0"/>
  </p:normalViewPr>
  <p:slideViewPr>
    <p:cSldViewPr snapToGrid="0">
      <p:cViewPr varScale="1">
        <p:scale>
          <a:sx n="64" d="100"/>
          <a:sy n="64" d="100"/>
        </p:scale>
        <p:origin x="135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microsoft.com/office/2015/10/relationships/revisionInfo" Target="revisionInfo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0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font" Target="fonts/font6.fntdata"/><Relationship Id="rId108" Type="http://schemas.openxmlformats.org/officeDocument/2006/relationships/presProps" Target="presProps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font" Target="fonts/font9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slide" Target="slides/slide70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viewProps" Target="viewProps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theme" Target="theme/theme1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525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819B6-915E-2FD7-57B1-15FB98C51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8E5226-35AF-E324-4994-26E2E77EDE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9EFD74-7D40-10BA-7E5A-E751BCB34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A6993C-2693-B708-26A2-785AAAEAB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002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BCBB2-A5D8-C450-E844-5A8945EB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CE0F85-B8C5-D31D-C146-FD10C0E57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3250F0-593C-109D-AED2-D61B8D99B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82155F-79CC-7D1C-D9CA-39567DAFD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810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3AEF2-9D16-86AD-A07F-1483211EB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1E6E4D-CE42-1090-9CA9-3A8F6D719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681D3-0520-D21D-77F6-DB2D7E8C2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C78D77-DD2E-F460-DC72-85A47A0FB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65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3F7DC-A573-3410-A6CE-D5543C00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716569-2E61-0606-E22A-3E1CD58E9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1CF3D8-4CB6-6D7C-CF38-81AEE88ED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11BFC4-7B60-3B82-BD37-E4295CFCFD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184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1A578-A213-DFCD-90EE-7F08093B7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69C255-3274-02AB-1569-0CE9EA051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070F15-D404-0AA6-6137-6A635B3DF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99A7C5-9254-449A-CE72-525817370E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455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899DF-68FE-1694-C85A-A16C13072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9D4ACF-EA29-EC7C-F9AF-AB3799F86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CD5D08-8EB8-D8CA-104C-C8CFB199A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7CF9C-F67B-CCBD-1592-F04F36A92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459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A3B79-A969-DD54-895E-DCC9DB03D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9ACA81-44D4-91BB-D4CA-E5FE91F9D8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6F05D1-1C2F-BC63-9237-A2040FF41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87326D-66C3-4B3E-9C93-2008F3692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532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EAF85-B362-08F8-6F04-60CE9E4F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E0FA87-3D7B-1D6C-E7C5-0B354ACABF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12D852-7FB3-8812-A6C9-3F593544C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882223-1AC9-AC47-1821-1DB513BED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7683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pn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7.png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3142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9218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2518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7470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9426181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0214200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490749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3973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86189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82882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87602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272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8975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8407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75437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039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01320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6799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8155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9956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3816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71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14908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2530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03696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3154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76916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4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6069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68430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488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4707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3876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9632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039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974477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2448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3231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41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3616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845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824172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67190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9413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9341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900952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1206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14394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0150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782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2061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5134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6197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5185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685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16877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690496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7537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004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15273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92187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286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2792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1949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06885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2128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8880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4718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75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0886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5098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6361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31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6010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9147514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53468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134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5474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370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98692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84395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1736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674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36893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5650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2941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8338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837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1897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229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686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295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31918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781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819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01301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2053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676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7551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839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60552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1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13221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202904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9609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8299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958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13288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4659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6409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2912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836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8852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88419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25587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8430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8599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142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9061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53441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1818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79632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497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340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70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8947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9639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579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86103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54950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147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6859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826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1073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9576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7324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6426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9828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45909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55829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6995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9103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4089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16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172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60875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19561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921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693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9313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2369262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36551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94819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7961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46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1122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269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043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53186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22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8029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88574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72694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70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6541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6840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0001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6673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586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163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14236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898840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06572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0962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8068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18777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8453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66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8026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1648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8535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21785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3781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44272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889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024765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18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299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930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4685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1462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48905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9450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41013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724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51405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2473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1456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50382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5083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9577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3780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5248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19764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8887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4212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8542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382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23825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2858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2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4393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2339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14128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90215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8216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7370267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0582006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5919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901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7101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04047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34623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61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385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7132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3031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3535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335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116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4468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307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88699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1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4853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1537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33845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8036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9967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25525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92504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4423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433917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039551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948935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92332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660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9243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37917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36960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83711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5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74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66232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9430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8512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66421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5923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01866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94838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6396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51501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84667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655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72629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9074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62061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5416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04215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8219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78911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70587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95493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7960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17799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01730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45027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08376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00921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05070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5014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0154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0391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40371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7522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78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88340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9003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29962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3868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71454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89744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18484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7131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38011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8614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57215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30318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743377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34306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3363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2702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149987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02855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35505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293194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534688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5675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30475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77078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7844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71014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54207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253522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4622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8269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4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4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image" Target="../media/image1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8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27.jpg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4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216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image" Target="../media/image27.jp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slideLayout" Target="../slideLayouts/slideLayout313.xml"/><Relationship Id="rId18" Type="http://schemas.openxmlformats.org/officeDocument/2006/relationships/slideLayout" Target="../slideLayouts/slideLayout318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17" Type="http://schemas.openxmlformats.org/officeDocument/2006/relationships/slideLayout" Target="../slideLayouts/slideLayout317.xml"/><Relationship Id="rId2" Type="http://schemas.openxmlformats.org/officeDocument/2006/relationships/slideLayout" Target="../slideLayouts/slideLayout302.xml"/><Relationship Id="rId16" Type="http://schemas.openxmlformats.org/officeDocument/2006/relationships/slideLayout" Target="../slideLayouts/slideLayout31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10.xml"/><Relationship Id="rId19" Type="http://schemas.openxmlformats.org/officeDocument/2006/relationships/theme" Target="../theme/theme24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Relationship Id="rId14" Type="http://schemas.openxmlformats.org/officeDocument/2006/relationships/slideLayout" Target="../slideLayouts/slideLayout3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9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5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94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45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3189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77126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</p:spTree>
    <p:extLst>
      <p:ext uri="{BB962C8B-B14F-4D97-AF65-F5344CB8AC3E}">
        <p14:creationId xmlns:p14="http://schemas.microsoft.com/office/powerpoint/2010/main" val="38899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412192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92859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9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9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94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7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0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46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846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3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87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2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  <p:sldLayoutId id="2147484039" r:id="rId15"/>
    <p:sldLayoutId id="2147484040" r:id="rId16"/>
    <p:sldLayoutId id="2147484041" r:id="rId17"/>
    <p:sldLayoutId id="2147484042" r:id="rId18"/>
    <p:sldLayoutId id="2147484043" r:id="rId19"/>
    <p:sldLayoutId id="2147484044" r:id="rId20"/>
    <p:sldLayoutId id="2147484045" r:id="rId21"/>
    <p:sldLayoutId id="214748408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  <p:sldLayoutId id="2147484067" r:id="rId21"/>
    <p:sldLayoutId id="21474840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805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  <p:sldLayoutId id="2147484085" r:id="rId16"/>
    <p:sldLayoutId id="2147484086" r:id="rId17"/>
    <p:sldLayoutId id="21474840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6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image" Target="../media/image40.gif"/><Relationship Id="rId10" Type="http://schemas.openxmlformats.org/officeDocument/2006/relationships/image" Target="../media/image19.png"/><Relationship Id="rId4" Type="http://schemas.openxmlformats.org/officeDocument/2006/relationships/image" Target="../media/image49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54.png"/><Relationship Id="rId11" Type="http://schemas.openxmlformats.org/officeDocument/2006/relationships/image" Target="../media/image18.png"/><Relationship Id="rId5" Type="http://schemas.openxmlformats.org/officeDocument/2006/relationships/image" Target="../media/image53.png"/><Relationship Id="rId10" Type="http://schemas.openxmlformats.org/officeDocument/2006/relationships/image" Target="../media/image17.png"/><Relationship Id="rId4" Type="http://schemas.openxmlformats.org/officeDocument/2006/relationships/image" Target="../media/image52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8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69.png"/><Relationship Id="rId4" Type="http://schemas.openxmlformats.org/officeDocument/2006/relationships/image" Target="../media/image17.png"/><Relationship Id="rId9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69.png"/><Relationship Id="rId4" Type="http://schemas.openxmlformats.org/officeDocument/2006/relationships/image" Target="../media/image17.png"/><Relationship Id="rId9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71.png"/><Relationship Id="rId4" Type="http://schemas.openxmlformats.org/officeDocument/2006/relationships/image" Target="../media/image17.png"/><Relationship Id="rId9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71.png"/><Relationship Id="rId4" Type="http://schemas.openxmlformats.org/officeDocument/2006/relationships/image" Target="../media/image17.png"/><Relationship Id="rId9" Type="http://schemas.openxmlformats.org/officeDocument/2006/relationships/image" Target="../media/image7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11" Type="http://schemas.openxmlformats.org/officeDocument/2006/relationships/image" Target="../media/image74.png"/><Relationship Id="rId5" Type="http://schemas.openxmlformats.org/officeDocument/2006/relationships/image" Target="../media/image18.png"/><Relationship Id="rId10" Type="http://schemas.openxmlformats.org/officeDocument/2006/relationships/image" Target="../media/image73.png"/><Relationship Id="rId4" Type="http://schemas.openxmlformats.org/officeDocument/2006/relationships/image" Target="../media/image17.png"/><Relationship Id="rId9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6.png"/><Relationship Id="rId7" Type="http://schemas.openxmlformats.org/officeDocument/2006/relationships/image" Target="../media/image7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6.png"/><Relationship Id="rId7" Type="http://schemas.openxmlformats.org/officeDocument/2006/relationships/image" Target="../media/image7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6.png"/><Relationship Id="rId7" Type="http://schemas.openxmlformats.org/officeDocument/2006/relationships/image" Target="../media/image7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7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7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7.png"/><Relationship Id="rId7" Type="http://schemas.openxmlformats.org/officeDocument/2006/relationships/image" Target="../media/image8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7.png"/><Relationship Id="rId7" Type="http://schemas.openxmlformats.org/officeDocument/2006/relationships/image" Target="../media/image8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6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7.png"/><Relationship Id="rId7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8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7.png"/><Relationship Id="rId7" Type="http://schemas.openxmlformats.org/officeDocument/2006/relationships/image" Target="../media/image8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8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4.png"/><Relationship Id="rId4" Type="http://schemas.openxmlformats.org/officeDocument/2006/relationships/image" Target="../media/image40.gi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0B02732-5CA8-DC9B-7AD4-03CE2AFE0A2D}"/>
              </a:ext>
            </a:extLst>
          </p:cNvPr>
          <p:cNvGrpSpPr/>
          <p:nvPr/>
        </p:nvGrpSpPr>
        <p:grpSpPr>
          <a:xfrm>
            <a:off x="1" y="0"/>
            <a:ext cx="9142856" cy="6858000"/>
            <a:chOff x="1" y="0"/>
            <a:chExt cx="9142856" cy="685800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C1CE3135-C8EF-7405-F4E0-BE053DA16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9142856" cy="6858000"/>
            </a:xfrm>
            <a:prstGeom prst="rect">
              <a:avLst/>
            </a:prstGeom>
          </p:spPr>
        </p:pic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2D19C02-61F4-D726-E5EE-49C2B89D4D65}"/>
                </a:ext>
              </a:extLst>
            </p:cNvPr>
            <p:cNvSpPr/>
            <p:nvPr/>
          </p:nvSpPr>
          <p:spPr>
            <a:xfrm>
              <a:off x="3434576" y="4850787"/>
              <a:ext cx="1037063" cy="446049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ar-MA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الثالث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 الثالث</a:t>
            </a:r>
            <a:endParaRPr lang="fr-MA" sz="4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التوقع والتحقق- الفهم العام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تعلم استراتيجية الفهم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D53A7F-C756-E52E-5AC3-598AEE4884A8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D75C446-CB8A-9806-90F7-CDEC35A7908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12DD9CF9-55BC-AA05-9BCB-B1002F3A5A9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F91C3EF-6939-6170-40D9-75B4E2E55AC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099AEDCD-4202-879D-3328-2A10AA22C42C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83834" y="3414699"/>
            <a:ext cx="4726841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وَسائِلُ ٱلتَّواصُلِ-التوقع و التحقق والفهم العام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وَسائِلُ ٱلتَّواصُلِ- تعلم استراتيجية الفهم.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23747" y="2908660"/>
            <a:ext cx="7496253" cy="890781"/>
            <a:chOff x="531292" y="2851205"/>
            <a:chExt cx="749625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54678" y="3134373"/>
              <a:ext cx="5411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النص القرائي و الإجابة على أسئلة الفهم العام؛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23747" y="4022136"/>
            <a:ext cx="7496253" cy="890781"/>
            <a:chOff x="531292" y="2851205"/>
            <a:chExt cx="7496253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531292" y="3134373"/>
              <a:ext cx="57350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استراتيجية تحديد السبب و النتيجة.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EF1038-1112-6798-BF19-F8FBF27C0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9F05C-FB01-147D-9BBC-BD137C44AF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F5A26-257B-6349-F9AB-9F12F0C4FBF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E753-85C7-076A-71FB-82F85C7FAB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412C8-0A19-1AA7-F7A7-C69B8E6AB50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FF0D36-E1BC-DACC-9B7D-9A76395CC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565177-5DCF-C270-5A8C-8A5667E3C5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76EA2A-150D-FC26-DB09-1CF3545F9F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CCA905-54CA-63BB-0F25-BA9309210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B01C5F-5AD6-BDF4-B37A-2253CECFD5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376D4-D72C-0B6E-9295-106D1D89470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E37AB-51F4-551B-19A3-C22A86ACF3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89B1A-4874-CC8A-FB9C-9AD05ED6C7E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8736C4-C7A9-19A7-99C4-68E598FB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28C9D5-E53D-8B2B-E8B5-83826ACA6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3BE951-5EC6-98AF-88BE-AC342F6FC5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51768BDA-4E77-B02A-95E4-DD474B66F095}"/>
              </a:ext>
            </a:extLst>
          </p:cNvPr>
          <p:cNvSpPr txBox="1">
            <a:spLocks/>
          </p:cNvSpPr>
          <p:nvPr/>
        </p:nvSpPr>
        <p:spPr>
          <a:xfrm>
            <a:off x="1954944" y="5546535"/>
            <a:ext cx="603585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بِقَواعِدِ ميثاقِ ٱلْقِسْمِ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50E1873-A895-28DF-963A-DB4E9190B850}"/>
              </a:ext>
            </a:extLst>
          </p:cNvPr>
          <p:cNvGrpSpPr/>
          <p:nvPr/>
        </p:nvGrpSpPr>
        <p:grpSpPr>
          <a:xfrm>
            <a:off x="482866" y="1701043"/>
            <a:ext cx="7342712" cy="883451"/>
            <a:chOff x="469717" y="1932691"/>
            <a:chExt cx="7342712" cy="883451"/>
          </a:xfrm>
        </p:grpSpPr>
        <p:sp>
          <p:nvSpPr>
            <p:cNvPr id="11" name="Google Shape;1333;p8">
              <a:extLst>
                <a:ext uri="{FF2B5EF4-FFF2-40B4-BE49-F238E27FC236}">
                  <a16:creationId xmlns:a16="http://schemas.microsoft.com/office/drawing/2014/main" id="{24677406-1B65-8E2D-DE66-0AA9B0F8BE3E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8C08DF0-7149-3219-2730-F0D43AC62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3DDDD0C-1217-AFC6-B4FD-20D5A6961D9A}"/>
              </a:ext>
            </a:extLst>
          </p:cNvPr>
          <p:cNvGrpSpPr/>
          <p:nvPr/>
        </p:nvGrpSpPr>
        <p:grpSpPr>
          <a:xfrm>
            <a:off x="269225" y="2584494"/>
            <a:ext cx="8179830" cy="1299635"/>
            <a:chOff x="545748" y="2618879"/>
            <a:chExt cx="8179830" cy="129963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72E9B81-56F2-DB17-D6AC-CE9587D7A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0" name="Google Shape;1333;p8">
              <a:extLst>
                <a:ext uri="{FF2B5EF4-FFF2-40B4-BE49-F238E27FC236}">
                  <a16:creationId xmlns:a16="http://schemas.microsoft.com/office/drawing/2014/main" id="{7608E57D-777D-4249-3DE3-53EE268B049C}"/>
                </a:ext>
              </a:extLst>
            </p:cNvPr>
            <p:cNvSpPr txBox="1"/>
            <p:nvPr/>
          </p:nvSpPr>
          <p:spPr>
            <a:xfrm>
              <a:off x="545748" y="2841336"/>
              <a:ext cx="7152504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2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FAC66F82-ECC0-32C9-B558-6D176939DB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71" y="3688804"/>
            <a:ext cx="2053057" cy="205305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88F5E-548A-7E6E-F761-3BE6EFE9FA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34877E-B727-F8BF-CCCA-621EF0517CB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AA4DE-2648-F328-70F7-FD9FF523ED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4DA39-7086-70E2-9ED6-6BD13419CB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5CA4E-B4B3-AD27-EB90-C9A294AAFA2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AFEEF3F-0282-DFA2-6629-0A9C7521E4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18A68-508F-5F4C-0004-7D1E9C4DA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F0ACCC-98B5-DD42-B1E2-8FD41CA49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86459D-4AC2-A541-952F-E8AAA664B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73" y="2077463"/>
            <a:ext cx="2896783" cy="4177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DD01FD-201A-DB3E-4EA0-274125EE6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811" y="1680130"/>
            <a:ext cx="2896783" cy="421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D35001-EE98-0D2F-EFEC-E4ED295B8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076" y="2255413"/>
            <a:ext cx="2877633" cy="422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B6A9489-46AE-D770-EED0-226BABF75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337" y="1750213"/>
            <a:ext cx="3126122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29A855E-7CDD-4C64-82C9-57E0617DA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872217"/>
            <a:ext cx="3141524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FA720-5C41-4C50-7EFE-E18BE8CC15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1463FB-FA60-E222-6826-8A26FC20928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6912D6-D497-028F-3C77-56ADEEA1B80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DEE0B3-14B9-3642-2D98-CA18B9326DC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021AB-7B81-4D56-3E33-45214F55DCF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E103FCC-AF16-B624-F9DE-7FFFF786B6C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87445F-34AD-3BE0-9BC9-362EAF18EC5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E09B48-0993-7773-9B0A-331F352862C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1739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CD7805-817F-FFE8-D3F4-F01B69D31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D68AA0-E032-48A4-879E-85AF3C87858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55CA44-7D00-A81E-C085-F1D7BC6DE27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A9FC49-8429-7C06-AD17-3E6C157571C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3C5BF8-846B-B1A4-C5E4-960191E5534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6AEAB4-3023-7152-F5D4-94032FB89E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38C174-79CF-32CE-5B4D-EC33C75D06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6B571D-89F7-419D-A047-56DA74DF76C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1239406" y="1787287"/>
            <a:ext cx="625220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شَبَّهَ ٱلْوَلَدُ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ٱلْأَهْراماتِ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بِحارِسَةٍ لِلزَّمانِ؟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078784" y="4561983"/>
            <a:ext cx="6740913" cy="779458"/>
            <a:chOff x="897977" y="2740490"/>
            <a:chExt cx="6740913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تَقَعُ قُرْبَ ٱلْبَحْرِ.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078784" y="3689621"/>
            <a:ext cx="6740913" cy="779458"/>
            <a:chOff x="897977" y="2740490"/>
            <a:chExt cx="6740913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897977" y="2753032"/>
              <a:ext cx="630906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مَبْنِيَّةٌ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ٱلذَّهَبِ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078784" y="2817259"/>
            <a:ext cx="6730578" cy="779458"/>
            <a:chOff x="1562955" y="2740490"/>
            <a:chExt cx="6075935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562955" y="2753032"/>
              <a:ext cx="56440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شامِخَةٌ وَصامِدَةٌ وَسَطَ ٱلصَّحْراءِ مُنْذُ آلَافِ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ٱلسِّنينَ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078784" y="5459429"/>
            <a:ext cx="6740913" cy="779458"/>
            <a:chOff x="897977" y="2740490"/>
            <a:chExt cx="6740913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عَلَيْها نُقوشاً تُسَجِّلُ ٱلتّاريخَ.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E832AF9-E4F6-C03E-C3FD-FD40C10CA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22C900-D1E8-0E4A-9C08-7D6761EE20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E3972B-3303-25E2-FB63-49ED7863017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0DC610-6013-37CD-6E9D-C505A7A989C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BF72FE-A7A3-77D7-B136-19CF2E065A8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422E26-64D3-E3D6-037A-6D76AEB788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D11528-DB21-1970-CCA9-FC232BB378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7CF55F-A82D-5214-3550-0C9ED7DB75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252F6C-EB9C-E345-875C-C8615D534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40" y="1872117"/>
            <a:ext cx="8394920" cy="428585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897892-268D-DFD6-DA0B-935B8476A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799B93-6913-2155-3C37-D2F6A36C9C2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FEB32-F690-85E7-293F-021AF020CF2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146550-6244-EAAF-8C3E-06E6E1AE79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168BCF-9A45-7EB1-C6AF-05A682162AD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C6143AF-4171-4777-FF1F-FFBDA5F63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94D681-BB9C-4140-1379-233134B434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AA11E0-F7AA-FA94-D7FD-83925E1D88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37BE47-B610-7C52-191D-4B90DF637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60947A-84FD-89C5-7884-9899FCB29F9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03D499-B0D8-F11E-1A43-9E9B805D110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9AE442-ECC2-25BB-A6B6-BEF4E3BD15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F595F-70ED-F0DA-4991-48764F74727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373E2E-07B6-0BC3-8C29-B194D5613C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FBBE3-8CF4-FEAA-52F0-208440A802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A6585C-3752-A295-3CA3-F5348DC133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E18903FE-AFC8-9A99-1A05-A79E6F7204AB}"/>
              </a:ext>
            </a:extLst>
          </p:cNvPr>
          <p:cNvSpPr txBox="1"/>
          <p:nvPr/>
        </p:nvSpPr>
        <p:spPr>
          <a:xfrm>
            <a:off x="1239406" y="1787287"/>
            <a:ext cx="625220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شَبَّهَ ٱلْوَلَدُ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ٱلْأَهْراماتِ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بِحارِسَةٍ لِلزَّمانِ؟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36058CE-8C57-A9CF-A546-76FE126698CA}"/>
              </a:ext>
            </a:extLst>
          </p:cNvPr>
          <p:cNvGrpSpPr/>
          <p:nvPr/>
        </p:nvGrpSpPr>
        <p:grpSpPr>
          <a:xfrm>
            <a:off x="1078784" y="4561983"/>
            <a:ext cx="6740913" cy="779458"/>
            <a:chOff x="897977" y="2740490"/>
            <a:chExt cx="6740913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A72F675-6F3F-712B-F0CE-30C410E92F7D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تَقَعُ قُرْبَ ٱلْبَحْرِ.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6CCA269-7C36-12FA-83B4-564277692AB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596D6EA-A3ED-F63E-2488-CC0FE629DDA3}"/>
              </a:ext>
            </a:extLst>
          </p:cNvPr>
          <p:cNvGrpSpPr/>
          <p:nvPr/>
        </p:nvGrpSpPr>
        <p:grpSpPr>
          <a:xfrm>
            <a:off x="1078784" y="3689621"/>
            <a:ext cx="6740913" cy="779458"/>
            <a:chOff x="897977" y="2740490"/>
            <a:chExt cx="6740913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5A1CC57-0223-EA1A-37BB-2A4120F47C4E}"/>
                </a:ext>
              </a:extLst>
            </p:cNvPr>
            <p:cNvSpPr/>
            <p:nvPr/>
          </p:nvSpPr>
          <p:spPr>
            <a:xfrm>
              <a:off x="897977" y="2753032"/>
              <a:ext cx="630906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مَبْنِيَّةٌ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ٱلذَّهَبِ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D907ED4-0FF4-66FC-C2A5-169BC8C900D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2BEE663-D984-A5D8-2EB9-D490F4E15487}"/>
              </a:ext>
            </a:extLst>
          </p:cNvPr>
          <p:cNvGrpSpPr/>
          <p:nvPr/>
        </p:nvGrpSpPr>
        <p:grpSpPr>
          <a:xfrm>
            <a:off x="1078784" y="2817259"/>
            <a:ext cx="6730578" cy="779458"/>
            <a:chOff x="1562955" y="2740490"/>
            <a:chExt cx="6075935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B4BDE7-24A7-8CCD-455B-AF05F74FB49D}"/>
                </a:ext>
              </a:extLst>
            </p:cNvPr>
            <p:cNvSpPr/>
            <p:nvPr/>
          </p:nvSpPr>
          <p:spPr>
            <a:xfrm>
              <a:off x="1562955" y="2753032"/>
              <a:ext cx="56440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شامِخَةٌ وَصامِدَةٌ وَسَطَ ٱلصَّحْراءِ مُنْذُ آلَافِ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ٱلسِّنينَ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DF5E238-CDDD-36D3-A0A5-13AAEE68017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4785985-CE99-EB56-6090-CFE9E1E4D569}"/>
              </a:ext>
            </a:extLst>
          </p:cNvPr>
          <p:cNvGrpSpPr/>
          <p:nvPr/>
        </p:nvGrpSpPr>
        <p:grpSpPr>
          <a:xfrm>
            <a:off x="1078784" y="5459429"/>
            <a:ext cx="6740913" cy="779458"/>
            <a:chOff x="897977" y="2740490"/>
            <a:chExt cx="6740913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B2D210F-72BC-0A63-E4F0-12649DFDF2B2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عَلَيْها نُقوشاً تُسَجِّلُ ٱلتّاريخَ.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B6118CA-C3A9-6967-711A-76316ABC3A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249" y="2858823"/>
            <a:ext cx="498436" cy="49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AB97ED-3FCD-1C65-2AA5-25AFEA005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BC603E-F10F-3140-9B89-2549A48A554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25D0DE-9E31-E8B4-6B0B-2F3E9F1FF44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2EEFEC-3222-25C8-4A9B-2468A7AA90A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187D9-B2D2-2836-008F-62B6DB0EC4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5091FA-19C1-B6C4-948E-64F852CADC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8ABFA-3994-34A5-0A85-7FC4030F00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E51005-C5B4-9344-4B5E-EAEA42A8FA2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7E2AAFF5-A077-6F8D-45A3-07ECA53FEE8B}"/>
              </a:ext>
            </a:extLst>
          </p:cNvPr>
          <p:cNvSpPr txBox="1"/>
          <p:nvPr/>
        </p:nvSpPr>
        <p:spPr>
          <a:xfrm>
            <a:off x="1239406" y="1787287"/>
            <a:ext cx="625220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شَبَّهَ ٱلْوَلَدُ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ٱلْأَهْراماتِ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بِحارِسَةٍ لِلزَّمانِ؟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1741B6B-5EE3-2D88-0E31-7ADF906F4611}"/>
              </a:ext>
            </a:extLst>
          </p:cNvPr>
          <p:cNvGrpSpPr/>
          <p:nvPr/>
        </p:nvGrpSpPr>
        <p:grpSpPr>
          <a:xfrm>
            <a:off x="1078784" y="4561983"/>
            <a:ext cx="6740913" cy="779458"/>
            <a:chOff x="897977" y="2740490"/>
            <a:chExt cx="6740913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0EDBB69-8904-6534-AEA8-C00C545B2C6E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تَقَعُ قُرْبَ ٱلْبَحْرِ.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3E6C4B2-94C3-EDA6-E5DE-11D4242BEAD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AF4B391-E734-809A-578F-B3C6856CFECF}"/>
              </a:ext>
            </a:extLst>
          </p:cNvPr>
          <p:cNvGrpSpPr/>
          <p:nvPr/>
        </p:nvGrpSpPr>
        <p:grpSpPr>
          <a:xfrm>
            <a:off x="1078784" y="3689621"/>
            <a:ext cx="6740913" cy="779458"/>
            <a:chOff x="897977" y="2740490"/>
            <a:chExt cx="6740913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C7F47F9-2095-A648-87E6-A3D6F9A19A38}"/>
                </a:ext>
              </a:extLst>
            </p:cNvPr>
            <p:cNvSpPr/>
            <p:nvPr/>
          </p:nvSpPr>
          <p:spPr>
            <a:xfrm>
              <a:off x="897977" y="2753032"/>
              <a:ext cx="630906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مَبْنِيَّةٌ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ٱلذَّهَبِ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63C87AF-39E8-D1DC-A395-8CA7606BA9B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F90E6F-2A61-5B47-2102-38B492CFB729}"/>
              </a:ext>
            </a:extLst>
          </p:cNvPr>
          <p:cNvGrpSpPr/>
          <p:nvPr/>
        </p:nvGrpSpPr>
        <p:grpSpPr>
          <a:xfrm>
            <a:off x="1078784" y="2817259"/>
            <a:ext cx="6730578" cy="779458"/>
            <a:chOff x="1562955" y="2740490"/>
            <a:chExt cx="6075935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7730325-0B41-8B48-8AB1-B33711509ECA}"/>
                </a:ext>
              </a:extLst>
            </p:cNvPr>
            <p:cNvSpPr/>
            <p:nvPr/>
          </p:nvSpPr>
          <p:spPr>
            <a:xfrm>
              <a:off x="1562955" y="2753032"/>
              <a:ext cx="56440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شامِخَةٌ وَصامِدَةٌ وَسَطَ ٱلصَّحْراءِ مُنْذُ آلَافِ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ٱلسِّنينَ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1E6E9E5-D076-47D2-BA8B-39632A405FC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228279-BE38-3756-36CF-B65504E9A1F9}"/>
              </a:ext>
            </a:extLst>
          </p:cNvPr>
          <p:cNvGrpSpPr/>
          <p:nvPr/>
        </p:nvGrpSpPr>
        <p:grpSpPr>
          <a:xfrm>
            <a:off x="1078784" y="5459429"/>
            <a:ext cx="6740913" cy="779458"/>
            <a:chOff x="897977" y="2740490"/>
            <a:chExt cx="6740913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3605B18-49EC-2A19-1412-E32E0931ECF5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عَلَيْها نُقوشاً تُسَجِّلُ ٱلتّاريخَ.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926031A-9620-EC80-012E-74D8A388E8D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نادى ٱلْوَلَدُ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ٱلزَّرْزورَ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وَسَأَلَهُ أَنْ يَحْمِلَهُ أَيْضاً؟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060971" y="4487235"/>
            <a:ext cx="7022058" cy="779458"/>
            <a:chOff x="616832" y="2740490"/>
            <a:chExt cx="7022058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ٱلزَّرْزُورَ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طَلَبَ مِنْهُ ذَلِكَ.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060970" y="3614873"/>
            <a:ext cx="7022059" cy="779458"/>
            <a:chOff x="2528756" y="2740490"/>
            <a:chExt cx="5110134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2528756" y="2753032"/>
              <a:ext cx="467828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ٱلطَّيَرانَ.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060971" y="2742511"/>
            <a:ext cx="7011722" cy="779458"/>
            <a:chOff x="1309155" y="2740490"/>
            <a:chExt cx="6329735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309155" y="2753032"/>
              <a:ext cx="58978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طائِرَتَهُ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ٱلْوَرَقِيَّةَ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تَعَطَّلَتْ.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060971" y="5384681"/>
            <a:ext cx="7022058" cy="779458"/>
            <a:chOff x="616832" y="2740490"/>
            <a:chExt cx="7022058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أَبْصَرَ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ٱلزَّرْزورَ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صَغيراً يَلْمَعُ كَقَوْقَعَةٍ زَرْقاءَ فَأَغْراهُ جَمالُهُ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F849B24-0E0D-9F51-BF5D-513CEE382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D3394F-F79E-6573-540E-481D67F1C92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1A53CF-4434-E639-761E-60387108AD8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A1DC39-0E64-AFBD-4308-AB3A8800DBC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AB95A-5DDE-8BF4-6EDA-601A458F6CC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17B3C-E661-BF34-8D8D-C519A928F2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303057-A337-C73D-02BA-1399010FFE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B1F1E9-45A0-C38C-EA5B-B17E692C9B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327EFC-22B9-387F-C43B-6183FCE71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40" y="1872117"/>
            <a:ext cx="8394920" cy="42858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40DB5D-3087-05EB-3283-08A43F0AC4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7F471B-622F-C1C1-5EBC-820114E8D4C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79746F-C543-6F17-8709-A77FA7BA14F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8752A-5570-D451-A6DE-13DDD8F7A29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DB1FBA-9E84-6560-06F9-A48795B0702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56DBF9-2BD2-CEBB-2D75-F4B52B0A66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DB6A5F-F2DD-7055-273B-F495BFA523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4DCDD3-3B9E-7B06-4550-2D8393E18E7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2F8F7A-3683-D624-F4F1-DC6D99A6E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ABB7FF-570C-E929-487F-6FA157E8DD8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99DAA-3FB8-405E-6A5E-FFD827EF210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D765B8-2CE7-F3B4-8656-61C25D9873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AE9288-3B5C-A875-BB81-6413B2C0EF2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FA9BC3-9130-836D-0288-81DB681BA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88A0D4-C2C3-46A5-C2E5-05B6760F27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3BF021-25ED-89DB-7602-16836EB2B3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73EA87B8-B88B-8BA7-28F8-378354FDD7FD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نادى ٱلْوَلَدُ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ٱلزَّرْزورَ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وَسَأَلَهُ أَنْ يَحْمِلَهُ أَيْضاً؟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45CC7D-75BB-B14E-EBEB-3F35B18A5BE3}"/>
              </a:ext>
            </a:extLst>
          </p:cNvPr>
          <p:cNvGrpSpPr/>
          <p:nvPr/>
        </p:nvGrpSpPr>
        <p:grpSpPr>
          <a:xfrm>
            <a:off x="1060971" y="4487235"/>
            <a:ext cx="7022058" cy="779458"/>
            <a:chOff x="616832" y="2740490"/>
            <a:chExt cx="702205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A860D2-3D89-6D4A-1EC4-4A44B899268F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ٱلزَّرْزُورَ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طَلَبَ مِنْهُ ذَلِكَ.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D5B4BA0-039D-C0A3-18B4-B90796D103E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940879-6828-40A7-CE5C-D80CCBD5E9C2}"/>
              </a:ext>
            </a:extLst>
          </p:cNvPr>
          <p:cNvGrpSpPr/>
          <p:nvPr/>
        </p:nvGrpSpPr>
        <p:grpSpPr>
          <a:xfrm>
            <a:off x="1060970" y="3614873"/>
            <a:ext cx="7022059" cy="779458"/>
            <a:chOff x="2528756" y="2740490"/>
            <a:chExt cx="5110134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BC1476-B252-3536-195B-BC746D9748FD}"/>
                </a:ext>
              </a:extLst>
            </p:cNvPr>
            <p:cNvSpPr/>
            <p:nvPr/>
          </p:nvSpPr>
          <p:spPr>
            <a:xfrm>
              <a:off x="2528756" y="2753032"/>
              <a:ext cx="467828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ٱلطَّيَرانَ.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64E6EFC-F6C5-EA17-9DFC-216159859C6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9D7FD27-12B2-A0A2-3674-643788166566}"/>
              </a:ext>
            </a:extLst>
          </p:cNvPr>
          <p:cNvGrpSpPr/>
          <p:nvPr/>
        </p:nvGrpSpPr>
        <p:grpSpPr>
          <a:xfrm>
            <a:off x="1060971" y="2742511"/>
            <a:ext cx="7011722" cy="779458"/>
            <a:chOff x="1309155" y="2740490"/>
            <a:chExt cx="6329735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4A07757-9BCE-BD40-59E8-28D70511AF1F}"/>
                </a:ext>
              </a:extLst>
            </p:cNvPr>
            <p:cNvSpPr/>
            <p:nvPr/>
          </p:nvSpPr>
          <p:spPr>
            <a:xfrm>
              <a:off x="1309155" y="2753032"/>
              <a:ext cx="58978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طائِرَتَهُ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ٱلْوَرَقِيَّةَ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تَعَطَّلَتْ.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03D2012-DCAF-3A1C-21E9-47E6B3A3B26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2D0025C-35BE-1F6F-E7B2-9B1D03EACDCE}"/>
              </a:ext>
            </a:extLst>
          </p:cNvPr>
          <p:cNvGrpSpPr/>
          <p:nvPr/>
        </p:nvGrpSpPr>
        <p:grpSpPr>
          <a:xfrm>
            <a:off x="1060971" y="5384681"/>
            <a:ext cx="7022058" cy="779458"/>
            <a:chOff x="616832" y="2740490"/>
            <a:chExt cx="702205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94831E0-D483-BD87-A2A6-5BC219D617DC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أَبْصَرَ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ٱلزَّرْزورَ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صَغيراً يَلْمَعُ كَقَوْقَعَةٍ زَرْقاءَ فَأَغْراهُ جَمالُهُ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288005F-961E-564F-8A2A-056F9728051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5031" y="5426245"/>
            <a:ext cx="498436" cy="4984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78A352C-7CDF-738F-986F-68BB7855B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87046A-31A9-F2E4-4050-1BED1D7795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030C4A-34EB-6FC7-907B-1342DA9C403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7524C2-8E95-A973-69E5-D157F1B3DE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68EE04-70CB-34D6-607A-8829D535BD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899AC82-B505-252F-DF88-2E93264A2C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D559A9-5A3E-DFE0-8E98-3157869334C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92E58B-1222-1DE7-0864-0D1CB121D7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36616154-80F0-0B4F-DC79-B5FF95F6C358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نادى ٱلْوَلَدُ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ٱلزَّرْزورَ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وَسَأَلَهُ أَنْ يَحْمِلَهُ أَيْضاً؟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F2CA30F-9A64-558E-0324-38C86628844B}"/>
              </a:ext>
            </a:extLst>
          </p:cNvPr>
          <p:cNvGrpSpPr/>
          <p:nvPr/>
        </p:nvGrpSpPr>
        <p:grpSpPr>
          <a:xfrm>
            <a:off x="1060971" y="4487235"/>
            <a:ext cx="7022058" cy="779458"/>
            <a:chOff x="616832" y="2740490"/>
            <a:chExt cx="7022058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57196C-6A8A-B468-3723-D1491FA96481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ٱلزَّرْزُورَ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طَلَبَ مِنْهُ ذَلِكَ.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4634EC3-06F8-287C-E65E-70BCF18F872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8DAD26-DCDE-A36B-87B1-E26B00A8CA80}"/>
              </a:ext>
            </a:extLst>
          </p:cNvPr>
          <p:cNvGrpSpPr/>
          <p:nvPr/>
        </p:nvGrpSpPr>
        <p:grpSpPr>
          <a:xfrm>
            <a:off x="1060970" y="3614873"/>
            <a:ext cx="7022059" cy="779458"/>
            <a:chOff x="2528756" y="2740490"/>
            <a:chExt cx="5110134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BB07A70-D697-1CD0-D44F-FB5FF02638BF}"/>
                </a:ext>
              </a:extLst>
            </p:cNvPr>
            <p:cNvSpPr/>
            <p:nvPr/>
          </p:nvSpPr>
          <p:spPr>
            <a:xfrm>
              <a:off x="2528756" y="2753032"/>
              <a:ext cx="467828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ٱلطَّيَرانَ.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5F42137-4B53-ECA4-FBE6-9FBF4E3DA6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1606415-55A7-A26F-9F18-990998B7419B}"/>
              </a:ext>
            </a:extLst>
          </p:cNvPr>
          <p:cNvGrpSpPr/>
          <p:nvPr/>
        </p:nvGrpSpPr>
        <p:grpSpPr>
          <a:xfrm>
            <a:off x="1060971" y="2742511"/>
            <a:ext cx="7011722" cy="779458"/>
            <a:chOff x="1309155" y="2740490"/>
            <a:chExt cx="6329735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351B18-6537-6083-4645-2230A4D55ABA}"/>
                </a:ext>
              </a:extLst>
            </p:cNvPr>
            <p:cNvSpPr/>
            <p:nvPr/>
          </p:nvSpPr>
          <p:spPr>
            <a:xfrm>
              <a:off x="1309155" y="2753032"/>
              <a:ext cx="58978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طائِرَتَهُ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ٱلْوَرَقِيَّةَ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تَعَطَّلَتْ.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1333988-4DDB-0BF9-C386-1232BECC444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2191D5A-38DA-156A-E78A-8547238FFA27}"/>
              </a:ext>
            </a:extLst>
          </p:cNvPr>
          <p:cNvGrpSpPr/>
          <p:nvPr/>
        </p:nvGrpSpPr>
        <p:grpSpPr>
          <a:xfrm>
            <a:off x="1060971" y="5384681"/>
            <a:ext cx="7022058" cy="779458"/>
            <a:chOff x="616832" y="2740490"/>
            <a:chExt cx="7022058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088AEB9-7F19-A029-684D-C4431515C875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أَبْصَرَ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ٱلزَّرْزورَ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صَغيراً يَلْمَعُ كَقَوْقَعَةٍ زَرْقاءَ فَأَغْراهُ جَمالُهُ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8F2827F-1602-9A37-1450-7452D15A696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FF1E84F-3E7D-9030-5211-7C6B0EEA5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40" y="1872117"/>
            <a:ext cx="8394920" cy="42858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5C0423-A01E-4360-BFBC-54AE76C7A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8257F4-7748-699C-635B-C718885284B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3BB10-2D75-F9FD-0984-0A798601BBB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10765E-3FD9-BCB9-B70B-BD8FE014BA0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95FC7B-C550-BD4C-39EE-077DA25469B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227D7F-E81D-9D8A-336A-6111ED9015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C1BA93-D506-6904-AA81-96215C98EF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028B48-A482-1F3C-52AC-2E2FDD00367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1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وَسائِلُ ٱلتَّواصُلِ: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 التحقق والفهم العام 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45539A-4AB3-3B40-8373-2245743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سنقرأ نصا بعنوان "وَسائِلُ ٱلتَّواصُلِ"</a:t>
            </a:r>
            <a:endParaRPr lang="fr-FR" sz="2400" dirty="0"/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8C0C5-8AB9-4008-99CE-6BE5484A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2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7B6E53-0C82-E9BA-7077-856208520C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440AA-23D2-890C-0A83-13066F2CF6A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E35DD-9762-F3A2-4E6A-1B5479E9E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F67402-370A-4DE7-0157-5D094D54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C0551-0F32-BFA5-7658-6798B926F0A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78626E-EB11-09CC-9C32-E851BC29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E94E8-F8B4-0316-5E60-84DF375AE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A5922-3AF3-A562-8352-4FB2D581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52FC8A7-5B44-6963-88DA-99AF8BF40ED2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22863DC-4513-8B64-EF37-26A9567F1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14A8F76-DB39-184B-2BC5-89F0DF5D7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006257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56000"/>
            <a:ext cx="699925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النص،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مفرداتٍ ستساعدكم على الفهم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540237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شَعْبِيَّةٌ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42B4A4-2105-47B7-993F-165DFCF1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5275B5-E0F2-3963-768E-1E9DB4F4E94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B83029-9080-33F7-174B-ACE3E0CE96B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C7B163-AFA8-7D92-77C2-A4FC39A2B07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E7CAE6-D4D2-D2EF-1C65-67207B080B1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1121D0-9379-9088-2F9F-55EA063F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70AD0E-EE0A-DF50-83E3-F63F2426F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C1F2F4-7724-EE68-0484-61F208E07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BDCF6AE-B4BD-3B1D-EAA5-2B79ED1790C9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FF0924D-4903-24D0-8303-8C47F9F006C8}"/>
              </a:ext>
            </a:extLst>
          </p:cNvPr>
          <p:cNvSpPr txBox="1"/>
          <p:nvPr/>
        </p:nvSpPr>
        <p:spPr>
          <a:xfrm>
            <a:off x="5540237" y="439304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اِخْتِراعٌ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534B0DE-925A-4F60-81EF-D312F5525E60}"/>
              </a:ext>
            </a:extLst>
          </p:cNvPr>
          <p:cNvSpPr txBox="1"/>
          <p:nvPr/>
        </p:nvSpPr>
        <p:spPr>
          <a:xfrm>
            <a:off x="1716876" y="439304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تَطْبيقاتٌ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7">
            <a:extLst>
              <a:ext uri="{FF2B5EF4-FFF2-40B4-BE49-F238E27FC236}">
                <a16:creationId xmlns:a16="http://schemas.microsoft.com/office/drawing/2014/main" id="{C58513FE-BC8A-1F1D-B864-5537A6C94E29}"/>
              </a:ext>
            </a:extLst>
          </p:cNvPr>
          <p:cNvSpPr txBox="1"/>
          <p:nvPr/>
        </p:nvSpPr>
        <p:spPr>
          <a:xfrm>
            <a:off x="7066934" y="3279555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عَصْرٌ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89E5FD9-9779-76A3-998E-B1F64BBD9ACA}"/>
              </a:ext>
            </a:extLst>
          </p:cNvPr>
          <p:cNvSpPr txBox="1"/>
          <p:nvPr/>
        </p:nvSpPr>
        <p:spPr>
          <a:xfrm>
            <a:off x="7202925" y="5245008"/>
            <a:ext cx="144374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تَطْبيقاتٌ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3D4FC1E-A8C6-85DF-36DF-6A2B1671980D}"/>
              </a:ext>
            </a:extLst>
          </p:cNvPr>
          <p:cNvSpPr txBox="1"/>
          <p:nvPr/>
        </p:nvSpPr>
        <p:spPr>
          <a:xfrm>
            <a:off x="7129019" y="2296829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شَعْبِيَّةٌ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0007A375-A8E1-C351-B7B2-BDBEE4C59A6F}"/>
              </a:ext>
            </a:extLst>
          </p:cNvPr>
          <p:cNvSpPr txBox="1"/>
          <p:nvPr/>
        </p:nvSpPr>
        <p:spPr>
          <a:xfrm>
            <a:off x="7114687" y="4262281"/>
            <a:ext cx="151186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اِخْتِراعٌ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546409" y="2324137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شُهْرَةٌ واسِعَةٌ.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DE1B4050-9A40-0124-0984-EEED0E6A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3A2B35-0F75-BEAF-9545-8F6DE4C1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AD4A24-D170-3FAB-D992-738FC4C87C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0E3157-80FD-A93E-FD5F-D7D6555DBA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254168-94D9-26C4-392A-829492626D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F9E075-B771-8CE2-5592-2ED310CBAEF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EAC013-1F12-487B-60EC-D40A2897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B3AB18-D1A8-AE47-776A-499FA71E8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591A63-8C54-A1F6-B4C8-A33326D809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24F9368F-F461-4A17-A594-7BE5B2CA2667}"/>
              </a:ext>
            </a:extLst>
          </p:cNvPr>
          <p:cNvSpPr txBox="1"/>
          <p:nvPr/>
        </p:nvSpPr>
        <p:spPr>
          <a:xfrm>
            <a:off x="546409" y="3201114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صُنْعُ شَيْءٍ جَديدٍ لَمْ يَكُنْ مَوْجوداً مِنْ قَبْلُ.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F1D02A-4F39-3FE7-6947-6E6C8F705790}"/>
              </a:ext>
            </a:extLst>
          </p:cNvPr>
          <p:cNvSpPr txBox="1"/>
          <p:nvPr/>
        </p:nvSpPr>
        <p:spPr>
          <a:xfrm>
            <a:off x="546409" y="4117580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زَمَنٌ طَويلٌ يُمُرُّ عَلى ٱلنّاسِ.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71C8D-1CC2-DB5D-EBCC-A5528FC16E04}"/>
              </a:ext>
            </a:extLst>
          </p:cNvPr>
          <p:cNvSpPr txBox="1"/>
          <p:nvPr/>
        </p:nvSpPr>
        <p:spPr>
          <a:xfrm>
            <a:off x="624468" y="4994557"/>
            <a:ext cx="5076868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بَرامِجُ صَغيرَةٌ نَضَعُها في ٱلْهاتِفِ أَوِ ٱلْحاسوبِ لِتُساعِدَنا في أَشْياءَ مُخْتَلِفَةٍ.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CBB8513-D264-1645-E21C-35530744072F}"/>
              </a:ext>
            </a:extLst>
          </p:cNvPr>
          <p:cNvCxnSpPr>
            <a:cxnSpLocks/>
            <a:stCxn id="20" idx="1"/>
            <a:endCxn id="3" idx="3"/>
          </p:cNvCxnSpPr>
          <p:nvPr/>
        </p:nvCxnSpPr>
        <p:spPr>
          <a:xfrm flipH="1" flipV="1">
            <a:off x="5623277" y="2629185"/>
            <a:ext cx="1505742" cy="2764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9040985-192C-0368-B968-854752AA5A26}"/>
              </a:ext>
            </a:extLst>
          </p:cNvPr>
          <p:cNvCxnSpPr>
            <a:cxnSpLocks/>
            <a:stCxn id="18" idx="1"/>
            <a:endCxn id="7" idx="3"/>
          </p:cNvCxnSpPr>
          <p:nvPr/>
        </p:nvCxnSpPr>
        <p:spPr>
          <a:xfrm flipH="1">
            <a:off x="5623277" y="3639555"/>
            <a:ext cx="1443657" cy="78307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5DACF3D-BA02-D955-C655-D28914F112FC}"/>
              </a:ext>
            </a:extLst>
          </p:cNvPr>
          <p:cNvCxnSpPr>
            <a:cxnSpLocks/>
            <a:stCxn id="21" idx="1"/>
            <a:endCxn id="6" idx="3"/>
          </p:cNvCxnSpPr>
          <p:nvPr/>
        </p:nvCxnSpPr>
        <p:spPr>
          <a:xfrm flipH="1" flipV="1">
            <a:off x="5623277" y="3506162"/>
            <a:ext cx="1491410" cy="1116119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1A6D1B3-306A-4F3F-A20C-3437BBD9B263}"/>
              </a:ext>
            </a:extLst>
          </p:cNvPr>
          <p:cNvCxnSpPr>
            <a:cxnSpLocks/>
            <a:stCxn id="19" idx="1"/>
            <a:endCxn id="8" idx="3"/>
          </p:cNvCxnSpPr>
          <p:nvPr/>
        </p:nvCxnSpPr>
        <p:spPr>
          <a:xfrm flipH="1">
            <a:off x="5701336" y="5605008"/>
            <a:ext cx="1501589" cy="0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643315" y="3220800"/>
            <a:ext cx="7941110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زَمَنٌ طَويلٌ يُمُرُّ عَلى ٱلنّاسِ.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8DC417-8F70-2E81-DED7-B762B45C20CA}"/>
              </a:ext>
            </a:extLst>
          </p:cNvPr>
          <p:cNvSpPr txBox="1"/>
          <p:nvPr/>
        </p:nvSpPr>
        <p:spPr>
          <a:xfrm>
            <a:off x="632373" y="4998029"/>
            <a:ext cx="7962523" cy="1175758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تَطْبيقاتٌ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بَرامِجُ صَغيرَةٌ نَضَعُها في ٱلْهاتِفِ أَوِ ٱلْحاسوبِ لِتُساعِدَنا في أَشْياءَ مُخْتَلِفَةٍ.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643314" y="2301689"/>
            <a:ext cx="7930639" cy="61200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شَعْبِيَّةٌ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36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شُهْرَةٌ واسِعَةٌ.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632373" y="4139912"/>
            <a:ext cx="7962523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اِخْتِراعٌ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صُنْعُ شَيْءٍ جَديدٍ لَمْ يَكُنْ مَوْجوداً مِنْ قَبْلُ.</a:t>
            </a:r>
          </a:p>
        </p:txBody>
      </p:sp>
      <p:pic>
        <p:nvPicPr>
          <p:cNvPr id="13" name="Espace réservé pour une image  19">
            <a:extLst>
              <a:ext uri="{FF2B5EF4-FFF2-40B4-BE49-F238E27FC236}">
                <a16:creationId xmlns:a16="http://schemas.microsoft.com/office/drawing/2014/main" id="{CF4E1AFD-D769-AE7C-EC82-2649D079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D98BC-6F95-6072-856D-0D61FBB3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5F2D45-E153-6A08-10D8-31AF3F5B7AA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B2151B-04CD-C11E-6A8F-27F57B47278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00ABF-BB9B-1983-69A2-DD8319126B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3986C-D7E1-E8FE-9842-3CFD3E665DB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7A86E6-DDC2-5274-5F6F-32495B5C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923C6-9FA7-AB2F-10E8-DABC397CB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4CBBB3-A208-6CD5-CE54-E1FA38EE18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وسائل التواصل التي تستعملونها في تواصلكم اليومي مع أهلكم و أصدقاءكم؟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2040382-146A-8DE8-A03D-DD4C49F5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2DEC4-BE2C-CF0E-6540-413D3A29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D86D88-0488-239F-7449-D0298997EE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A7AC3-AA66-1D3A-6E2E-CC3792EBDB6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D1CF-CC4A-51FE-658F-8192D6B432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B57CB-78AE-6E6C-81D5-B2A4294C85C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F976C-E1DB-A35C-36A2-4FB4AA287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E555B0-4CE9-25A7-FD57-5B41F7714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7AFFB3-881F-1648-D151-E726A6FD7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E440314-89F3-5DAE-0C9D-49F7349E88E1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54129F3-3A03-8A84-66A3-45C3B6538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888D954-E756-44FC-640C-9C1A5B4AC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96D4694D-0714-E387-2365-D3A56C06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017830-B0F4-612C-0519-9A9D47E90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A5B314-833D-32F7-BD4B-B7FCC12F988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28ACB-7BB0-2CFF-FC11-A78A736819C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98376-2E39-528F-363C-D30713C5CE4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F1938-7B65-C4AE-C6A9-C7CAA1AC72A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A7DFA6-91E8-27FE-46A9-0737E5CF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37773-2FE2-C199-851D-42C2ACE4C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2E279-C4BB-A576-2C30-5FEC9083F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C3A5903-07AA-E6E4-C8C4-AB2D5C4AC108}"/>
              </a:ext>
            </a:extLst>
          </p:cNvPr>
          <p:cNvGrpSpPr/>
          <p:nvPr/>
        </p:nvGrpSpPr>
        <p:grpSpPr>
          <a:xfrm>
            <a:off x="1256150" y="1675111"/>
            <a:ext cx="6386182" cy="4639971"/>
            <a:chOff x="1105431" y="1675111"/>
            <a:chExt cx="6386182" cy="463997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771DB7-359C-747C-F653-2F2BB7FB1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6B7ABB-A580-4D0D-C80C-1A6CDEA90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94 و 95.اقرأوا النص للتحقق من توقعاتكم. 3 دقائق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D87F06-CE22-B719-2BCC-E0F412136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10075" y="542817"/>
            <a:ext cx="953524" cy="9535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84D35B-BC4C-A908-3FBB-9D93E8B0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4E6414-D15C-024B-4E6F-5356F215C9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89A8E-B8F2-8DF9-6999-49252F9CAE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A25A0F-F232-F898-1614-1E9F5C29338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6C844-D21A-C059-7F28-264CD4ACFB4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E2DBFC-E504-1D56-31AB-C880EE3D2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3B436-D850-2025-4159-2C8E924AF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41B25-99C6-F105-5372-D96A4E580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1C72D72-65DD-318E-B65B-71D9AA66EAD3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5DFAF4A-6907-DAB0-FF50-D1664122C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4438180-9384-E18A-E802-F8407BA88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13" y="684213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433E8A2A-11CA-8A91-80CE-0840DA4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9B38FA-82A6-F22D-C7A2-F4D19D2581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7DAFC-D894-8707-EC6E-B3836AE4390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F470-50E0-9A3C-0AA7-5EA4B764E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0C152-F86F-458B-E72C-6693A0C6D4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9A4CB1-4B79-E881-0CAD-5CE33A90E88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D382BC-B25B-64B7-8282-C7F203CF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A72DC-7FD3-97F6-B17E-FF72A520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0FC110-F503-8D03-40F8-D81746737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BA2C4CC-AE76-B7C8-E197-323606C4ED80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6DA3D8D-1363-2083-2461-F5BE3FDA4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01E0AB7-3D1D-EA94-A062-DD85F9E30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النص.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1679382F-D613-3D33-7033-44F54601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04BBE-7844-851F-BF8B-23C20DC6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CC361-C568-F229-92F2-D4BA4D5414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45CC6-9275-2710-ADDE-7BB0CBA655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154E0-850E-9C90-A68A-5FBC167FE5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071B8-C020-C0F3-CDA0-E700A549055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390277A-4360-3343-2A18-90C75C5C1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7C9117-6162-20B4-74CB-5B1641BB94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131C43-F7E5-7480-7119-59D6AB560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C17FBD0-1B0A-8B2C-B839-FE1BDF2DF744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E10D30F-AD91-D252-C8FB-4FE15A067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61943EF-E645-2FF7-1BF7-3B8BA5009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سأعين 3 تلاميذ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لقراءة فقرات الجزء الثاني – تابعوا 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67724604-7E6C-578D-BF62-11F4063F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0FE00A-710D-3F0A-BA8C-84575C1E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A8E46-1E05-3737-4AB0-47471431F2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CC0114-C510-4591-8B73-D629D2F189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69E2-1A2E-E8BC-72D2-692B142DA8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205F89-D008-E852-C9B5-E2FEC54B180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C5CD7D-A085-A5D1-ED57-98C9D30C0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33ADAB-E605-743E-77A7-B8A8DE0C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78C3EE-1465-E282-E6D0-182E04AEE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75B98A5-8DC1-6A08-4C37-52AA346DAA6C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D2D7CF2-FA25-A457-A789-3220F3B31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E4C9F1F-65A1-8249-6F85-EB415075A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0855D-79B4-A8DA-84E8-841329015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6860D55-06C6-F88F-5CFF-353B107DD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اانص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:. كَمْ عَدَدُ فَقَراتِ ٱلنَّصِّ؟</a:t>
            </a:r>
            <a:endParaRPr lang="fr-FR" sz="24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3CC6117F-C56F-9157-BBD9-EB413F988A98}"/>
              </a:ext>
            </a:extLst>
          </p:cNvPr>
          <p:cNvSpPr txBox="1">
            <a:spLocks/>
          </p:cNvSpPr>
          <p:nvPr/>
        </p:nvSpPr>
        <p:spPr>
          <a:xfrm>
            <a:off x="3703789" y="3872010"/>
            <a:ext cx="406589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5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EBEEAF65-86BB-6648-D12C-11FB59DA8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523D07-DE44-A2B9-21AE-7C63A65CC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4B7749-AD74-F81A-976C-64F8FB25552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8A416A-5E4C-BA3E-91A6-DA898CFAE8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E22958-0DAA-FDDA-EDDD-525969F6927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D71966-F16A-FDA0-F423-404C1B9F0F3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9E6F0F2-551C-D27F-DB72-F51F8203B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9A4563-C21D-7A2A-77CF-0F955F73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F64CED-E34A-DA55-A434-F6AAB781D0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A96AA9-16DE-C741-8C99-C62EE6295B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555008"/>
            <a:ext cx="2160778" cy="20235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3297779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يتكون النص من خمس فقرات. من يحددها على السبورة؟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لتبرز الفقرات.</a:t>
            </a:r>
            <a:endParaRPr lang="fr-FR" sz="2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D08E7ED-CB63-4094-348F-B55B7B1A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A85F7F-75A3-22F1-E764-8747B8B4E8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380F7F-D5EC-7879-681D-39A0DC9F6D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1FDFD-0AFC-5716-62BB-41B41AB9E40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046E3-136B-E477-B6D3-8E4CD3ED364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ADB9F-82DD-7E14-8CD6-712D694C5F3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C22077-3D07-CCB5-15FD-D3D12BCD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C04316-392B-7809-6226-1C8A3A33BB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96707E-E8EB-E026-CE65-F8F0C15C00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846836-FB8E-889A-60E6-3CEDCC691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7982" y="1593904"/>
            <a:ext cx="5872665" cy="4293940"/>
          </a:xfrm>
          <a:prstGeom prst="rect">
            <a:avLst/>
          </a:prstGeom>
        </p:spPr>
      </p:pic>
      <p:sp>
        <p:nvSpPr>
          <p:cNvPr id="22" name="Espace réservé du texte 1">
            <a:extLst>
              <a:ext uri="{FF2B5EF4-FFF2-40B4-BE49-F238E27FC236}">
                <a16:creationId xmlns:a16="http://schemas.microsoft.com/office/drawing/2014/main" id="{B43A2B49-E6C3-224E-9A87-559A787A6B19}"/>
              </a:ext>
            </a:extLst>
          </p:cNvPr>
          <p:cNvSpPr txBox="1">
            <a:spLocks/>
          </p:cNvSpPr>
          <p:nvPr/>
        </p:nvSpPr>
        <p:spPr>
          <a:xfrm>
            <a:off x="1897017" y="5770948"/>
            <a:ext cx="587266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يَتَكَوَّنُ النَّصُّ مِنْ خَمْسِ فَقَراتٍ.</a:t>
            </a:r>
            <a:endParaRPr kumimoji="0" lang="tzm-Arab-MA" sz="5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D747A-96EB-834C-2D4A-2AD3CB78DFC1}"/>
              </a:ext>
            </a:extLst>
          </p:cNvPr>
          <p:cNvSpPr/>
          <p:nvPr/>
        </p:nvSpPr>
        <p:spPr>
          <a:xfrm rot="21235476">
            <a:off x="5361511" y="2767683"/>
            <a:ext cx="1486373" cy="58396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218B6A9-0136-37A3-AA35-50CE7BA2918F}"/>
              </a:ext>
            </a:extLst>
          </p:cNvPr>
          <p:cNvSpPr/>
          <p:nvPr/>
        </p:nvSpPr>
        <p:spPr>
          <a:xfrm rot="21235476">
            <a:off x="5706905" y="3321834"/>
            <a:ext cx="1225156" cy="874836"/>
          </a:xfrm>
          <a:prstGeom prst="roundRect">
            <a:avLst/>
          </a:prstGeom>
          <a:noFill/>
          <a:ln w="28575"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DE9D853-E709-62F8-AD2E-87D592B55F4F}"/>
              </a:ext>
            </a:extLst>
          </p:cNvPr>
          <p:cNvSpPr/>
          <p:nvPr/>
        </p:nvSpPr>
        <p:spPr>
          <a:xfrm rot="21235476">
            <a:off x="5785887" y="4188028"/>
            <a:ext cx="1225156" cy="1048056"/>
          </a:xfrm>
          <a:prstGeom prst="roundRect">
            <a:avLst>
              <a:gd name="adj" fmla="val 926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35A014B-DFD0-24CF-1088-B5DE7E59684C}"/>
              </a:ext>
            </a:extLst>
          </p:cNvPr>
          <p:cNvSpPr/>
          <p:nvPr/>
        </p:nvSpPr>
        <p:spPr>
          <a:xfrm rot="21235476">
            <a:off x="3026836" y="2023915"/>
            <a:ext cx="1276024" cy="1566567"/>
          </a:xfrm>
          <a:prstGeom prst="roundRect">
            <a:avLst>
              <a:gd name="adj" fmla="val 9261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40D7576-68E8-1CFE-4928-56A637810BB0}"/>
              </a:ext>
            </a:extLst>
          </p:cNvPr>
          <p:cNvSpPr/>
          <p:nvPr/>
        </p:nvSpPr>
        <p:spPr>
          <a:xfrm rot="21235476">
            <a:off x="3216895" y="3568370"/>
            <a:ext cx="1276024" cy="1700781"/>
          </a:xfrm>
          <a:prstGeom prst="roundRect">
            <a:avLst>
              <a:gd name="adj" fmla="val 9261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CA82DF1-B33C-A4B4-6B28-68A092682C80}"/>
              </a:ext>
            </a:extLst>
          </p:cNvPr>
          <p:cNvSpPr/>
          <p:nvPr/>
        </p:nvSpPr>
        <p:spPr>
          <a:xfrm>
            <a:off x="6901065" y="2750925"/>
            <a:ext cx="324000" cy="324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F295F85-90FB-CFBF-EEC2-FE962EA3E9EE}"/>
              </a:ext>
            </a:extLst>
          </p:cNvPr>
          <p:cNvSpPr/>
          <p:nvPr/>
        </p:nvSpPr>
        <p:spPr>
          <a:xfrm>
            <a:off x="7050989" y="3405080"/>
            <a:ext cx="324000" cy="324000"/>
          </a:xfrm>
          <a:prstGeom prst="ellipse">
            <a:avLst/>
          </a:prstGeom>
          <a:solidFill>
            <a:srgbClr val="009242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DA66CE2C-AACE-ECF5-976E-A028E458984D}"/>
              </a:ext>
            </a:extLst>
          </p:cNvPr>
          <p:cNvSpPr/>
          <p:nvPr/>
        </p:nvSpPr>
        <p:spPr>
          <a:xfrm>
            <a:off x="7163557" y="4327113"/>
            <a:ext cx="324000" cy="324000"/>
          </a:xfrm>
          <a:prstGeom prst="ellipse">
            <a:avLst/>
          </a:prstGeom>
          <a:solidFill>
            <a:srgbClr val="002060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20BA6D8-089E-3D66-ADCC-D3EC9086DB6D}"/>
              </a:ext>
            </a:extLst>
          </p:cNvPr>
          <p:cNvSpPr/>
          <p:nvPr/>
        </p:nvSpPr>
        <p:spPr>
          <a:xfrm>
            <a:off x="2623518" y="1840973"/>
            <a:ext cx="324000" cy="324000"/>
          </a:xfrm>
          <a:prstGeom prst="ellipse">
            <a:avLst/>
          </a:prstGeom>
          <a:solidFill>
            <a:srgbClr val="FFC000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1D365281-E3B4-6AB9-88D0-808840F53B75}"/>
              </a:ext>
            </a:extLst>
          </p:cNvPr>
          <p:cNvSpPr/>
          <p:nvPr/>
        </p:nvSpPr>
        <p:spPr>
          <a:xfrm>
            <a:off x="3530907" y="5322734"/>
            <a:ext cx="324000" cy="324000"/>
          </a:xfrm>
          <a:prstGeom prst="ellipse">
            <a:avLst/>
          </a:prstGeom>
          <a:solidFill>
            <a:schemeClr val="tx1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4652-8CAE-C01A-F652-8EF5A1BB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F93010-1755-E845-AB93-41B8D55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ألواحكم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999E29-2022-A43E-91AA-51F0BFABB6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56CFF7-AC5F-35A0-D6FA-C311A0978CA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33942-972D-50E2-F909-ECA6963EFCF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A5A4F8-C4C7-9835-BB4C-A6E17F6EB2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755AE9-4FAA-62A7-0E49-54F97583886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62C72-122D-F5E9-CE5C-B0392044F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B79168-E432-40E8-4310-17BA138928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55D55-CCE2-F293-A7E7-D4D6EFF70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0EBB22-EA40-52E2-29D6-08A57A618E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12" y="2205658"/>
            <a:ext cx="2837575" cy="28375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0BC7B0-8EBC-1DA2-ACDE-8A7B95E7C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487" y="606523"/>
            <a:ext cx="910953" cy="91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295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10329-25A4-800D-06C8-D5E0FE117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EE52BF5-16BC-4306-0768-0458ED97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١. ضَعْ عَلامَةَ (✓) أَمامَ ٱلْجَوابِ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ٱلصَّحِيحِ:يَتَحَدَّثُ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ٱلنَّصُّ عَنْ: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BF08DE-2135-7DB6-3AD0-1E15F81781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3D4CC1-4A21-AD69-74AF-B3C370F35B4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99EA70-62B8-FD35-1B65-A232F8926E6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FC8940-4419-8E28-FE8E-7E92E18C88A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84DA27-9FB8-FD27-4311-6737DB5C2B8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732B597-9B0A-7C75-B521-D4030FF28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4D6C13-6705-EB34-43AD-8560F51761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E9DAEB-025E-DBE0-7445-2BBC27913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871C16-D90D-06A2-FA56-FBF59D125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5CF53FE9-6AEA-4CFE-986B-D7EA8F694D23}"/>
              </a:ext>
            </a:extLst>
          </p:cNvPr>
          <p:cNvSpPr txBox="1"/>
          <p:nvPr/>
        </p:nvSpPr>
        <p:spPr>
          <a:xfrm>
            <a:off x="2104236" y="1783795"/>
            <a:ext cx="493970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يَتَحَدَّثُ ٱلنَّصُّ عَنْ: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78E6C0-3312-DAE2-B0B9-27A55F032FE2}"/>
              </a:ext>
            </a:extLst>
          </p:cNvPr>
          <p:cNvGrpSpPr/>
          <p:nvPr/>
        </p:nvGrpSpPr>
        <p:grpSpPr>
          <a:xfrm>
            <a:off x="2348346" y="4617740"/>
            <a:ext cx="4808795" cy="779458"/>
            <a:chOff x="2830095" y="2740490"/>
            <a:chExt cx="4808795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F9B6933-CE37-04D7-C40B-E25E019C1867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اِخْتِراعِ ٱلْحاسوبِ.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6A88CF3-D7A0-C75C-80BA-01FD9EB58D4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ج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103BCC-B7B6-28A3-CF9E-C4CC9104B1FA}"/>
              </a:ext>
            </a:extLst>
          </p:cNvPr>
          <p:cNvGrpSpPr/>
          <p:nvPr/>
        </p:nvGrpSpPr>
        <p:grpSpPr>
          <a:xfrm>
            <a:off x="2348346" y="3745378"/>
            <a:ext cx="4808795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8951E01-10A2-F21B-3037-CCF1FCC8D991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وَسائِلِ ٱلتَّواصُلِ عَبْرَ ٱلتّارِيخِ.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0D30C55-5115-18C1-4D04-B502B6A6C21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88B601A-1C20-1DAF-5E0A-8C1033FDCE4B}"/>
              </a:ext>
            </a:extLst>
          </p:cNvPr>
          <p:cNvGrpSpPr/>
          <p:nvPr/>
        </p:nvGrpSpPr>
        <p:grpSpPr>
          <a:xfrm>
            <a:off x="2348346" y="2873016"/>
            <a:ext cx="4798460" cy="779458"/>
            <a:chOff x="3307147" y="2740490"/>
            <a:chExt cx="4331743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E35CA6-39F2-B403-F843-CF9C998C34D1}"/>
                </a:ext>
              </a:extLst>
            </p:cNvPr>
            <p:cNvSpPr/>
            <p:nvPr/>
          </p:nvSpPr>
          <p:spPr>
            <a:xfrm>
              <a:off x="3307147" y="2753032"/>
              <a:ext cx="389989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تاريخِ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ٱلْحَضاراتِ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ٱلْقَديمَةِ.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85CAD48-B0AA-EAB8-63C8-ACDFF7CD0AE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74EDD4-3081-51F6-F5DD-6518FE7738DE}"/>
              </a:ext>
            </a:extLst>
          </p:cNvPr>
          <p:cNvGrpSpPr/>
          <p:nvPr/>
        </p:nvGrpSpPr>
        <p:grpSpPr>
          <a:xfrm>
            <a:off x="2348346" y="5515186"/>
            <a:ext cx="4808795" cy="779458"/>
            <a:chOff x="2830095" y="2740490"/>
            <a:chExt cx="4808795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AD650B5-B3A9-4E1C-C757-514D4D12E8DB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أَضْرارُ ٱسْتِعْمالِ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ٱلْأَنْتِرْنيتِ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B72C08E-2F93-2E72-9A0D-CC031CF0619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د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54442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C4CF1-F664-46EC-62EB-34942E54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23F463D-FD11-33A4-8359-DC258363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ألواحكم. كيف عرفتم ذلك؟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4AF9C8-7762-9220-DA48-79E2E47437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2AFB62-0C13-CE0E-068B-F8F30BF265F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C225C9-6CCD-54BF-B605-4594C008A44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258365-B4F0-152D-13D1-BAC17E59CDA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289180-1F3F-65D7-5349-74BCEF61226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2E5561E-980B-D675-B44A-F0238FFEE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BE59A9-B438-9C52-B4FD-1C92D2D1B6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169A75-1DF3-568E-EE41-1D738262CF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7AAA66-63D2-4F25-3DDF-CCF210D158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4C18B502-E9EF-2F28-ABBD-CF3FBDB4239F}"/>
              </a:ext>
            </a:extLst>
          </p:cNvPr>
          <p:cNvSpPr txBox="1"/>
          <p:nvPr/>
        </p:nvSpPr>
        <p:spPr>
          <a:xfrm>
            <a:off x="2104236" y="1783795"/>
            <a:ext cx="493970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يَتَحَدَّثُ ٱلنَّصُّ عَنْ: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F930AD1-62ED-984A-BCE2-7141917EA9FC}"/>
              </a:ext>
            </a:extLst>
          </p:cNvPr>
          <p:cNvGrpSpPr/>
          <p:nvPr/>
        </p:nvGrpSpPr>
        <p:grpSpPr>
          <a:xfrm>
            <a:off x="2348346" y="4617740"/>
            <a:ext cx="4808795" cy="779458"/>
            <a:chOff x="2830095" y="2740490"/>
            <a:chExt cx="4808795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21DB9D4-EA63-AF60-379E-00C58FE61F26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اِخْتِراعِ ٱلْحاسوبِ.</a:t>
              </a:r>
              <a:endParaRPr lang="fr-FR" sz="3600" b="1" kern="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BEC67DB-C11D-3190-ED93-FEADA7609AF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ج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68B0C9-974D-B11C-0BB4-925906C071C4}"/>
              </a:ext>
            </a:extLst>
          </p:cNvPr>
          <p:cNvGrpSpPr/>
          <p:nvPr/>
        </p:nvGrpSpPr>
        <p:grpSpPr>
          <a:xfrm>
            <a:off x="2348346" y="3745378"/>
            <a:ext cx="4808795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B34F48-0727-3137-AA7B-49CE4C9EF6B6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وَسائِلِ ٱلتَّواصُلِ عَبْرَ ٱلتّارِيخِ.</a:t>
              </a:r>
              <a:endPara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6DFED87-6773-D2EE-D9E0-E2C5309316A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B507008-4820-4BDD-D1A2-9D6F189F7F47}"/>
              </a:ext>
            </a:extLst>
          </p:cNvPr>
          <p:cNvGrpSpPr/>
          <p:nvPr/>
        </p:nvGrpSpPr>
        <p:grpSpPr>
          <a:xfrm>
            <a:off x="2348346" y="2873016"/>
            <a:ext cx="4798460" cy="779458"/>
            <a:chOff x="3307147" y="2740490"/>
            <a:chExt cx="4331743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E4671ED-C94D-6365-64AD-7771B6936371}"/>
                </a:ext>
              </a:extLst>
            </p:cNvPr>
            <p:cNvSpPr/>
            <p:nvPr/>
          </p:nvSpPr>
          <p:spPr>
            <a:xfrm>
              <a:off x="3307147" y="2753032"/>
              <a:ext cx="389989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تاريخِ </a:t>
              </a:r>
              <a:r>
                <a:rPr lang="ar-MA" sz="3600" b="1" kern="0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ٱلْحَضاراتِ</a:t>
              </a: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ٱلْقَديمَةِ.</a:t>
              </a:r>
              <a:endParaRPr lang="fr-FR" sz="3600" b="1" kern="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72A2A56-B460-AFFF-540C-FC67E9E8DC8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0FADB5D-D4DF-2F24-9288-29240578AF1B}"/>
              </a:ext>
            </a:extLst>
          </p:cNvPr>
          <p:cNvGrpSpPr/>
          <p:nvPr/>
        </p:nvGrpSpPr>
        <p:grpSpPr>
          <a:xfrm>
            <a:off x="2348346" y="5515186"/>
            <a:ext cx="4808795" cy="779458"/>
            <a:chOff x="2830095" y="2740490"/>
            <a:chExt cx="4808795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CE1789A-F1F5-64B4-3A65-65F5BB7710FA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أَضْرارُ ٱسْتِعْمالِ </a:t>
              </a:r>
              <a:r>
                <a:rPr lang="ar-MA" sz="3600" b="1" kern="0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ٱلْأَنْتِرْنيتِ</a:t>
              </a: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EA03B28-FF47-A8DE-810E-7D105C931DD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د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72600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845E8-ABD8-E776-C90D-7D095BA3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2774F0B-DC96-6DD6-CE27-6088211C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مَنِ ٱلَّذي ٱخْتَرَعَ جِهازَ ٱلْهاتِفِ؟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09F25B-B585-F84D-4C8F-949B9D456E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DF96D4-DECB-72DF-4425-B5532DA3D17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489AC4-694F-66AB-50A6-D501E6B7683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E6027E-7766-F467-1578-956E8C41911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E4AF58-C9D7-FF26-3CBC-C1B13761564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708C5B-457C-8A70-8FA5-F82355B64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1A5B1-2381-73DC-CFF9-062C254AC1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3BDF725-7AB2-38B1-22B8-7A0A46DE56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778104-14C6-4F91-357D-EB49274904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FC8078BA-3510-CBA5-A63D-8620969EA12D}"/>
              </a:ext>
            </a:extLst>
          </p:cNvPr>
          <p:cNvSpPr txBox="1"/>
          <p:nvPr/>
        </p:nvSpPr>
        <p:spPr>
          <a:xfrm>
            <a:off x="2104236" y="1783795"/>
            <a:ext cx="493970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مَنِ ٱلَّذي ٱخْتَرَعَ جِهازَ ٱلْهاتِفِ؟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BD8F12-1F15-E0F2-1757-0B2CA89667CD}"/>
              </a:ext>
            </a:extLst>
          </p:cNvPr>
          <p:cNvGrpSpPr/>
          <p:nvPr/>
        </p:nvGrpSpPr>
        <p:grpSpPr>
          <a:xfrm>
            <a:off x="2348346" y="4617740"/>
            <a:ext cx="4808795" cy="779458"/>
            <a:chOff x="2830095" y="2740490"/>
            <a:chExt cx="4808795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20F9652-F578-2A49-A83B-1EA09E2EC71D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جونْ لوجي بيرْدْ.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F05C01D-2709-64AA-3F52-1EC5CF40890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DE0307-0DB7-8250-A722-9FE9323B2CBD}"/>
              </a:ext>
            </a:extLst>
          </p:cNvPr>
          <p:cNvGrpSpPr/>
          <p:nvPr/>
        </p:nvGrpSpPr>
        <p:grpSpPr>
          <a:xfrm>
            <a:off x="2348346" y="3745378"/>
            <a:ext cx="4808795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658B770-CCDD-FD7F-BEA1-2B4573963561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أَلَكْسَنْدَر جْراهامْ بِلْ.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DFE1DE8-5A6D-323E-D27B-076D0C47567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4695193-21F4-84AD-C4A8-1479B1AFB78E}"/>
              </a:ext>
            </a:extLst>
          </p:cNvPr>
          <p:cNvGrpSpPr/>
          <p:nvPr/>
        </p:nvGrpSpPr>
        <p:grpSpPr>
          <a:xfrm>
            <a:off x="2348346" y="2873016"/>
            <a:ext cx="4798460" cy="779458"/>
            <a:chOff x="3307147" y="2740490"/>
            <a:chExt cx="4331743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82E2A76-707B-0F56-1102-4742830C9B7E}"/>
                </a:ext>
              </a:extLst>
            </p:cNvPr>
            <p:cNvSpPr/>
            <p:nvPr/>
          </p:nvSpPr>
          <p:spPr>
            <a:xfrm>
              <a:off x="3307147" y="2753032"/>
              <a:ext cx="389989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غُولْيِيمو مارْكونِي.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187E3E5-3802-A72D-741F-4DA8461F607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22892B2-3803-C3D7-13C6-76051097000F}"/>
              </a:ext>
            </a:extLst>
          </p:cNvPr>
          <p:cNvGrpSpPr/>
          <p:nvPr/>
        </p:nvGrpSpPr>
        <p:grpSpPr>
          <a:xfrm>
            <a:off x="2348346" y="5515186"/>
            <a:ext cx="4808795" cy="779458"/>
            <a:chOff x="2830095" y="2740490"/>
            <a:chExt cx="4808795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0E76409-C445-CF0A-1441-E7A93CB01B79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أَلْبِرْتْ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إِنْشْطايْنْ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0F9D2E4-22DA-1D57-115A-34276C69A6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6115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2C36D-D546-E536-018B-415B04E20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C654A8F-BDB7-E802-BA73-43F51F956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ألواحكم. في أي فقرة وجدتم الجواب؟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B8BC11-AA8C-7C59-06A2-6D6D2FF8F5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2675E2-429E-4B97-EF78-DE2BD4C667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A00FA7-027D-7638-D84A-48E402736BD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0C199B-674E-BF00-979D-13D4F9907EB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9CB2BC-9039-E61D-6C2C-90633DDAA74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C260CB0-1FA2-236A-1BDE-A6CD17AD9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0FA7D7-D707-8ED8-B5B2-24A7A57860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F9848D-902E-814F-8448-600625D778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F80BBE-6DF1-7535-5A4D-135F6630F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A719C0CF-03B2-1DEC-4710-9601785F395E}"/>
              </a:ext>
            </a:extLst>
          </p:cNvPr>
          <p:cNvSpPr txBox="1"/>
          <p:nvPr/>
        </p:nvSpPr>
        <p:spPr>
          <a:xfrm>
            <a:off x="2104236" y="1783795"/>
            <a:ext cx="493970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مَنِ ٱلَّذي ٱخْتَرَعَ جِهازَ ٱلْهاتِفِ؟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A2DB97B-F8A0-11CB-5AFD-F1A3EC3FA37B}"/>
              </a:ext>
            </a:extLst>
          </p:cNvPr>
          <p:cNvGrpSpPr/>
          <p:nvPr/>
        </p:nvGrpSpPr>
        <p:grpSpPr>
          <a:xfrm>
            <a:off x="2348346" y="4617740"/>
            <a:ext cx="4808795" cy="779458"/>
            <a:chOff x="2830095" y="2740490"/>
            <a:chExt cx="4808795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1850BC2-7F3A-797E-B4C0-9BED5582FA62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جونْ لوجي بيرْدْ.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7F87319-674A-E774-C248-83221037E3D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C7B9F3F-84E9-C3E6-DD9E-A54AB42AE870}"/>
              </a:ext>
            </a:extLst>
          </p:cNvPr>
          <p:cNvGrpSpPr/>
          <p:nvPr/>
        </p:nvGrpSpPr>
        <p:grpSpPr>
          <a:xfrm>
            <a:off x="2348346" y="3745378"/>
            <a:ext cx="4808795" cy="779458"/>
            <a:chOff x="2830095" y="2740490"/>
            <a:chExt cx="4808795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5E4FD3A-46A8-197F-8F8E-9748788F87DC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أَلَكْسَنْدَر جْراهامْ بِلْ.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D71767B-DAA7-33A0-577F-67453BE54BD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EEC336F-0497-DBD9-E4BC-FC75094B08A2}"/>
              </a:ext>
            </a:extLst>
          </p:cNvPr>
          <p:cNvGrpSpPr/>
          <p:nvPr/>
        </p:nvGrpSpPr>
        <p:grpSpPr>
          <a:xfrm>
            <a:off x="2348346" y="2873016"/>
            <a:ext cx="4798460" cy="779458"/>
            <a:chOff x="3307147" y="2740490"/>
            <a:chExt cx="4331743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B70DFED-7AE6-53EB-9AFB-3CED8B6D322F}"/>
                </a:ext>
              </a:extLst>
            </p:cNvPr>
            <p:cNvSpPr/>
            <p:nvPr/>
          </p:nvSpPr>
          <p:spPr>
            <a:xfrm>
              <a:off x="3307147" y="2753032"/>
              <a:ext cx="389989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غُولْيِيمو مارْكونِي.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BF9E132-B757-AB2E-045D-8CA3330660E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3C699DE-985F-3B5A-2255-BFC140B47534}"/>
              </a:ext>
            </a:extLst>
          </p:cNvPr>
          <p:cNvGrpSpPr/>
          <p:nvPr/>
        </p:nvGrpSpPr>
        <p:grpSpPr>
          <a:xfrm>
            <a:off x="2348346" y="5515186"/>
            <a:ext cx="4808795" cy="779458"/>
            <a:chOff x="2830095" y="2740490"/>
            <a:chExt cx="4808795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E70AAFA-AE13-AB27-45A1-DB5B470EF809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أَلْبِرْتْ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إِنْشْطايْنْ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FC727ED-E44D-D453-7E8E-B4F598CACCC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60262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6EA3E-4E8D-A69C-C0DE-F05515F72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C8B8E27-9AA7-A88A-986E-5080D027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لِماذا قَلَّتْ أَهَمِّيَّةُ ٱلْجَرائِدِ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ٱلْوَرَقِيَّةِ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وَٱلرّادِيو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وَٱلتِّلْفازِ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7A5FAC-B808-F289-3095-C3923C17FD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31F182-AA7B-0420-1C7A-E9CF9D9B277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4DE0EF-6949-5A28-461E-46EB842446D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95EE30-EB0D-F700-F43A-C344F87010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1BC89E-293B-3D43-BBFC-FB0031EC0E8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DE9C803-B430-5A3F-5336-5A4DAFF9A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B55699-0E12-7A3D-B70D-567C4B6BCC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ECC598-C613-7FF1-8B30-428D97CDCD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5349B9-9004-16FA-FECA-338F4CF948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AB7ED85B-BECB-F1BE-1B04-B42B77C546EE}"/>
              </a:ext>
            </a:extLst>
          </p:cNvPr>
          <p:cNvSpPr txBox="1"/>
          <p:nvPr/>
        </p:nvSpPr>
        <p:spPr>
          <a:xfrm>
            <a:off x="882664" y="1838768"/>
            <a:ext cx="713315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قَلَّتْ أَهَمِّيَّةُ ٱلْجَرائِدِ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وَٱلرّادِيو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وَٱلتِّلْفازِ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A5C3BE3-88CB-AA0F-0A04-6C13AFAB06AB}"/>
              </a:ext>
            </a:extLst>
          </p:cNvPr>
          <p:cNvGrpSpPr/>
          <p:nvPr/>
        </p:nvGrpSpPr>
        <p:grpSpPr>
          <a:xfrm>
            <a:off x="1025909" y="4617740"/>
            <a:ext cx="6878361" cy="779458"/>
            <a:chOff x="760529" y="2740490"/>
            <a:chExt cx="6878361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1776F9B-0D7C-F68E-747F-9BB557A92BE8}"/>
                </a:ext>
              </a:extLst>
            </p:cNvPr>
            <p:cNvSpPr/>
            <p:nvPr/>
          </p:nvSpPr>
          <p:spPr>
            <a:xfrm>
              <a:off x="760529" y="2753032"/>
              <a:ext cx="64465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ٱلْوَسائِطَ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ٱلْجَديدَةَ أَصْبَحَتْ أَسْرَعَ وَأَسْهَلَ وَأَكْثَرَ مُتْعَةً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7024237-E33E-835D-E88D-A3E808FE963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0CDFBB-8631-65F4-EEF0-7385790E9FB4}"/>
              </a:ext>
            </a:extLst>
          </p:cNvPr>
          <p:cNvGrpSpPr/>
          <p:nvPr/>
        </p:nvGrpSpPr>
        <p:grpSpPr>
          <a:xfrm>
            <a:off x="1064271" y="3745378"/>
            <a:ext cx="6840000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8133706-8087-8280-8B06-6BE2CF48BF3D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ٱلنّاسَ لَمْ يَعودوا يَقْرَؤونَ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2744FCF-ABBC-CCF2-D59B-D0B487BCDC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742C9B-0B8F-8ADB-4016-324F1E4E6B63}"/>
              </a:ext>
            </a:extLst>
          </p:cNvPr>
          <p:cNvGrpSpPr/>
          <p:nvPr/>
        </p:nvGrpSpPr>
        <p:grpSpPr>
          <a:xfrm>
            <a:off x="1064271" y="2873016"/>
            <a:ext cx="6829664" cy="779458"/>
            <a:chOff x="1473506" y="2740490"/>
            <a:chExt cx="6165384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FF7AF67-39B5-EE47-D806-4E02700CF704}"/>
                </a:ext>
              </a:extLst>
            </p:cNvPr>
            <p:cNvSpPr/>
            <p:nvPr/>
          </p:nvSpPr>
          <p:spPr>
            <a:xfrm>
              <a:off x="1473506" y="2753032"/>
              <a:ext cx="57335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أَصْبَحَتْ غالِيَةَ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ٱلثَّمَنِ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94EB76EE-3598-31E9-CABD-03B991C3804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69F5C2C-BA85-2608-DA27-BAB49C88803E}"/>
              </a:ext>
            </a:extLst>
          </p:cNvPr>
          <p:cNvGrpSpPr/>
          <p:nvPr/>
        </p:nvGrpSpPr>
        <p:grpSpPr>
          <a:xfrm>
            <a:off x="1064271" y="5515186"/>
            <a:ext cx="6839999" cy="779458"/>
            <a:chOff x="798891" y="2740490"/>
            <a:chExt cx="68399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9D50ABB-BD30-0327-4C20-C3A624B01DA8}"/>
                </a:ext>
              </a:extLst>
            </p:cNvPr>
            <p:cNvSpPr/>
            <p:nvPr/>
          </p:nvSpPr>
          <p:spPr>
            <a:xfrm>
              <a:off x="798891" y="2753032"/>
              <a:ext cx="64081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لِأَنَّها تُقَدِّمُ مَعْلوماتٍ غَيْرُ صَحيحَةٍ.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8708E9E-7038-1CCF-30D8-4315D369648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15959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BE05-BA73-7809-8DAD-A39E61A5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78BEEDD-9194-CB17-959B-6B64462D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ألواحكم. في أي فقرة وجدتم الجواب؟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3B8090-21C9-DA73-29C5-3808C7F49B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7A84B9-8DA6-4F4F-E19F-D024C60A14A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94048A-A4F0-902E-2EBF-AE96FF7AEAC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8C4046-4106-A348-B9A7-BB414EB0ACB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F15D26-4B27-ECF3-D96F-92AD5BADD85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04DE02B-FA7A-C7FD-F48E-82658120F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6DA94D-D297-002A-0E1E-BC66604D6A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B2C617-9CDE-88D6-10BD-9E9AB91348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907BA1-20EE-D20C-574D-87A0CD39B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04FFAD9A-9C6B-0610-FAD2-7E6A16BAD9A4}"/>
              </a:ext>
            </a:extLst>
          </p:cNvPr>
          <p:cNvSpPr txBox="1"/>
          <p:nvPr/>
        </p:nvSpPr>
        <p:spPr>
          <a:xfrm>
            <a:off x="882664" y="1838768"/>
            <a:ext cx="713315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قَلَّتْ أَهَمِّيَّةُ ٱلْجَرائِدِ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وَٱلرّادِيو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وَٱلتِّلْفازِ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0C56591-9CBC-6B99-6454-5F8687009422}"/>
              </a:ext>
            </a:extLst>
          </p:cNvPr>
          <p:cNvGrpSpPr/>
          <p:nvPr/>
        </p:nvGrpSpPr>
        <p:grpSpPr>
          <a:xfrm>
            <a:off x="1025909" y="4617740"/>
            <a:ext cx="6878361" cy="779458"/>
            <a:chOff x="760529" y="2740490"/>
            <a:chExt cx="6878361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74F220B-FD19-A2B9-1620-3D1C99F6ECCB}"/>
                </a:ext>
              </a:extLst>
            </p:cNvPr>
            <p:cNvSpPr/>
            <p:nvPr/>
          </p:nvSpPr>
          <p:spPr>
            <a:xfrm>
              <a:off x="760529" y="2753032"/>
              <a:ext cx="64465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ٱلْوَسائِطَ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ٱلْجَديدَةَ أَصْبَحَتْ أَسْرَعَ وَأَسْهَلَ وَأَكْثَرَ مُتْعَةً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65D1123-3384-367E-2721-8F45AD2C85A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82BE1E6-E69C-8C94-2CAC-B8336E0DD104}"/>
              </a:ext>
            </a:extLst>
          </p:cNvPr>
          <p:cNvGrpSpPr/>
          <p:nvPr/>
        </p:nvGrpSpPr>
        <p:grpSpPr>
          <a:xfrm>
            <a:off x="1064271" y="3745378"/>
            <a:ext cx="6840000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21E08B0-9B5B-254E-9F53-EF057BA75C15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ٱلنّاسَ لَمْ يَعودوا يَقْرَؤونَ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155402-BBB4-EA73-2445-672C163F687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9E63C6B-8E2D-F6EC-54DC-120EEE1C120C}"/>
              </a:ext>
            </a:extLst>
          </p:cNvPr>
          <p:cNvGrpSpPr/>
          <p:nvPr/>
        </p:nvGrpSpPr>
        <p:grpSpPr>
          <a:xfrm>
            <a:off x="1064271" y="2873016"/>
            <a:ext cx="6829664" cy="779458"/>
            <a:chOff x="1473506" y="2740490"/>
            <a:chExt cx="6165384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658356D-DF0C-1EF1-3A02-2B132667A69D}"/>
                </a:ext>
              </a:extLst>
            </p:cNvPr>
            <p:cNvSpPr/>
            <p:nvPr/>
          </p:nvSpPr>
          <p:spPr>
            <a:xfrm>
              <a:off x="1473506" y="2753032"/>
              <a:ext cx="57335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أَصْبَحَتْ غالِيَةَ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ٱلثَّمَنِ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B614E40-1D07-B12A-0888-F255CCB485A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903433-3B67-9928-9C3E-168BC7715643}"/>
              </a:ext>
            </a:extLst>
          </p:cNvPr>
          <p:cNvGrpSpPr/>
          <p:nvPr/>
        </p:nvGrpSpPr>
        <p:grpSpPr>
          <a:xfrm>
            <a:off x="1064271" y="5515186"/>
            <a:ext cx="6839999" cy="779458"/>
            <a:chOff x="798891" y="2740490"/>
            <a:chExt cx="68399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7169120-5F7E-FF2B-CEC2-F1438D51EA4C}"/>
                </a:ext>
              </a:extLst>
            </p:cNvPr>
            <p:cNvSpPr/>
            <p:nvPr/>
          </p:nvSpPr>
          <p:spPr>
            <a:xfrm>
              <a:off x="798891" y="2753032"/>
              <a:ext cx="64081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لِأَنَّها تُقَدِّمُ مَعْلوماتٍ غَيْرُ صَحيحَةٍ.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30C25CBC-3667-4F0F-A60D-9F4E1FFC828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332276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السؤال 5: أحدد نوعية النص: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4" name="Image 13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6541BA4-CF3F-72FC-6533-272E2C243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53" y="2567428"/>
            <a:ext cx="7955769" cy="12834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76817FBC-E86F-D77A-46D3-0A468D8E7A55}"/>
              </a:ext>
            </a:extLst>
          </p:cNvPr>
          <p:cNvSpPr txBox="1"/>
          <p:nvPr/>
        </p:nvSpPr>
        <p:spPr>
          <a:xfrm>
            <a:off x="3009367" y="2710302"/>
            <a:ext cx="1088398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513770-5EE6-04F3-BFD6-A1862623D2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6E00D1-558F-55C4-104D-7DBA6D1BCEF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B662DF-E549-4662-E249-0B3789F282D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54FFF-C1E9-A062-4FAE-826B206A6CB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788059-EF6E-11A9-46DF-516172B8BEC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BED2C08-C73C-DFBE-43C8-1EFC08DB26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DBC26F-4183-2E03-1275-D69A8B682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7EE154-2B84-ADED-CF31-5CD78C05D6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203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اَلنَّصُّ أَدَبِيٌّ: لِأَنَّهُ يَتَناوَلُ مَعْلوماتٍ حَقيقِيَّةً وَمَوْضوعِيَّةً عَنْ تارِيخِ وَسائِلِ ٱلتَّواصُلِ، مِنَ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ٱلْحَمامِ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ٱلزّاجِلِ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وَصولاً إِلى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ٱلْوَسائِطِ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ٱلْإِلِكْترونِيَّةِ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B264A760-81DC-022D-95A6-7CECBDFDE8F1}"/>
              </a:ext>
            </a:extLst>
          </p:cNvPr>
          <p:cNvSpPr txBox="1"/>
          <p:nvPr/>
        </p:nvSpPr>
        <p:spPr>
          <a:xfrm>
            <a:off x="572636" y="3429000"/>
            <a:ext cx="7998727" cy="1971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اَلنَّصُّ أَدَبِيٌّ: لِأَنَّهُ يَتَناوَلُ مَعْلوماتٍ حَقيقِيَّةً وَمَوْضوعِيَّةً عَنْ تارِيخِ وَسائِلِ ٱلتَّواصُلِ، مِنَ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ٱلْحَمامِ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ٱلزّاجِلِ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وَصولاً إِلى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ٱلْوَسائِطِ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ٱلْإِلِكْترونِيَّةِ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93D6E5-73BC-15CE-757C-E8618C845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4521F7-4A0E-1ECF-6BF4-B66624B8577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6AD06B-A507-8619-F2C9-F97BC0B0865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2D7407-89A7-8F27-D949-DE91A6C22E6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FEDF60-509A-1956-CDE0-A2E0CBDE7E3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6CEA3CA-3561-7E8E-97F9-2D483C2D6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7A3C76B-DCF8-EF5C-F0D4-60E0D4E6B9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5D4BE7-7E36-10A2-8FD2-6A833B535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43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0D868-2E1C-3159-8283-2BF00DD2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981C-7B28-5A7B-8CCE-14C13E0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حذوا كراساتكم على الصفحة 97 و أجيبوا عن التمرين التالي: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52219385-6F54-D641-1B05-556B172E1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86BF4-8726-B04D-EF05-B17F0CA5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52563-D379-D7CD-54BE-A7484AE3EC1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53464-3F2C-1389-00A7-3CEA75393B1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376-41D3-8D46-496B-190ED6C35F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91698-A4C6-B84B-F94E-F622B400FCB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CF58B-4E49-E3E0-4684-3DA95A50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CE426E-760A-E6A3-DE06-146E2E09A3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F24EFE-A52B-7F2B-8319-7F099BC13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0A5C4E-1D7C-FF68-E729-CFAA3C0353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132" y="1515075"/>
            <a:ext cx="3491736" cy="493033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20CCD4-05B0-A70B-23BB-8AA7D11BE44A}"/>
              </a:ext>
            </a:extLst>
          </p:cNvPr>
          <p:cNvSpPr/>
          <p:nvPr/>
        </p:nvSpPr>
        <p:spPr>
          <a:xfrm>
            <a:off x="3201278" y="2118731"/>
            <a:ext cx="2897398" cy="791737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AF01-C2DA-D7D1-46C5-6B1F035F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77EC2-F57F-4DF3-19D8-512F5B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أستخرج من النص الكلمات التي تفيد المعنى نفسه.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D060E413-D5D0-8E9F-5992-86DE1D3F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45AC9-8207-F349-6ADA-CF0A2906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AD7CF8-1FD9-CDE0-4961-FF449CE2403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4BAAE-6E2E-692A-00F6-A8CC389F73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D8131A-E7BD-6919-D61D-0751430C774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C6B54-174A-0315-E92A-8F7D1727DAE5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2D96C5-28F1-64A1-6731-8C03A530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9890E8-C20C-AAEA-1D32-BD53D5F1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322DE-E7DF-3785-6FE5-A5AB764D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920A10-17F2-5CB3-3B1D-0428CBD59C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9210" y="1515075"/>
            <a:ext cx="5845865" cy="65646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24FD47-822B-5836-E5F3-AE6A2C7E69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723" y="2694725"/>
            <a:ext cx="7866553" cy="240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9923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43ACD-CD42-0B14-8F6C-11E45927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CBF65C-D211-66CF-82FC-4F8D343E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6191993-D772-E9FB-6C11-0337E6CA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141B4B-A5BF-1DEC-F5EB-62421F496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F55A54-E056-80F8-5D64-E779DB882C9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406452-41EE-4E3B-D091-63C7A0F0EF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F4E1A-8285-D85C-7B30-801F5D0ECF5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500484-5DEA-63F7-3490-06E87DDE0A9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001455-1973-9947-F4F4-43E423F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C2F0C7-6030-D407-4989-EF6ADAFCA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A9E832-CBE7-0674-CA6E-5C886569B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53D4B7-F8DB-A42B-8C3C-90FAF20959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9210" y="1515075"/>
            <a:ext cx="5845865" cy="6564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E141C9-ECE4-B9F0-7533-FB1CBB0AC8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723" y="2694725"/>
            <a:ext cx="7866553" cy="2401383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6D76DA33-B2A1-5D23-1D45-5865DC516D91}"/>
              </a:ext>
            </a:extLst>
          </p:cNvPr>
          <p:cNvSpPr txBox="1">
            <a:spLocks/>
          </p:cNvSpPr>
          <p:nvPr/>
        </p:nvSpPr>
        <p:spPr>
          <a:xfrm>
            <a:off x="4449241" y="2844878"/>
            <a:ext cx="24123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لا مَحالَةَ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AF3211E-2483-99CA-CB18-766A42C7F45C}"/>
              </a:ext>
            </a:extLst>
          </p:cNvPr>
          <p:cNvSpPr txBox="1">
            <a:spLocks/>
          </p:cNvSpPr>
          <p:nvPr/>
        </p:nvSpPr>
        <p:spPr>
          <a:xfrm>
            <a:off x="131610" y="2817000"/>
            <a:ext cx="24123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ٱلطَّريفِ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13D6C39C-41C9-0428-378D-3F4AA7A8A512}"/>
              </a:ext>
            </a:extLst>
          </p:cNvPr>
          <p:cNvSpPr txBox="1">
            <a:spLocks/>
          </p:cNvSpPr>
          <p:nvPr/>
        </p:nvSpPr>
        <p:spPr>
          <a:xfrm>
            <a:off x="4794865" y="3664493"/>
            <a:ext cx="24123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يُسَخِّرونَ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00F02C2-CAB5-C9D1-CDD6-ADC41230235A}"/>
              </a:ext>
            </a:extLst>
          </p:cNvPr>
          <p:cNvSpPr txBox="1">
            <a:spLocks/>
          </p:cNvSpPr>
          <p:nvPr/>
        </p:nvSpPr>
        <p:spPr>
          <a:xfrm>
            <a:off x="131610" y="3664493"/>
            <a:ext cx="301133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عَجيبٌ وَمُثيرٌ لِلدَّهْشَةِ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7EF11DD-9939-D5CC-625C-B863EB885173}"/>
              </a:ext>
            </a:extLst>
          </p:cNvPr>
          <p:cNvSpPr txBox="1">
            <a:spLocks/>
          </p:cNvSpPr>
          <p:nvPr/>
        </p:nvSpPr>
        <p:spPr>
          <a:xfrm>
            <a:off x="4725943" y="4484108"/>
            <a:ext cx="301133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ذِهْنَكَ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11DEE88-08C6-0ADB-AC4B-0C8BC35F7964}"/>
              </a:ext>
            </a:extLst>
          </p:cNvPr>
          <p:cNvSpPr txBox="1">
            <a:spLocks/>
          </p:cNvSpPr>
          <p:nvPr/>
        </p:nvSpPr>
        <p:spPr>
          <a:xfrm>
            <a:off x="189939" y="4484108"/>
            <a:ext cx="301133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تَعُجُّ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6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80946" y="3946678"/>
            <a:ext cx="682200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وَسائِلُ ٱلتَّواصُلِ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تعلم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تحديد السبب و النتيجة.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E2D4-D18A-B141-827D-26317FF1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سنواصل تدربنا  على توظيف استراتيجية  السبب و النتيجة.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F2AEFA-DDD1-BFC9-B333-0D7F2C4C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4105B7-3A61-C9D9-EEEF-7C1A8B4D97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799F8-6147-BD2D-704B-4F52FB004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C8F93F-68E5-2182-6DC0-7B50698DD76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82A5D-C7AD-9D24-2B2A-958D7B9CE35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040C7B-8113-D411-6BD0-CB867430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4CF893-4F0F-2C17-CECF-9C7904417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584177-7F5F-B10C-049C-3EA1ABB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4C5598-9D14-3FA6-9180-B512762B2057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ٱلسَّبَبِ وَ ٱلنَّتيجَةِ.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54E139-749F-6C7E-B1E6-AFD3CB764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80EEF-881D-D537-D2F5-9F5E4FB0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7B674A-9464-7680-3A5D-BD7C7E42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F9FC68-7383-9543-E652-69E7F5706A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C3D36E-3137-00E7-BC29-D122FD7727E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B6B22-75EE-527D-3A14-BF76D54D2CF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CE772B-612D-7DE0-1411-B3D6FC6DA8F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7A2F2-6A4E-9DA3-0014-3390DB473AF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FABBA1-2327-59B7-9CCC-3EBE8ECE4F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EA9555-70BA-F77D-ADA1-36DBCF104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ACB65D-394F-0B8D-DCC8-9A336D99D4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CFFF54-F35D-F714-5951-497AC5EDC3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EF0DBB9-EDCF-890E-7D0F-0BCBE561D439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06C2FD-9A50-9635-B7C1-13D44582C70C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ٱلسَّبَبِ وَ ٱلنَّتيجَةِ.</a:t>
            </a:r>
          </a:p>
        </p:txBody>
      </p:sp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9B4DB2DF-BF04-BB0D-A7F8-BD4635E320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864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7C934-008A-8A47-363F-63F7891BF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72A083-EEF6-B1B6-F304-4492AF97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02EA7E-A321-7E00-90DA-68F719A0CD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66A59E-F7F7-2178-D29E-E675EEBEA47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50E100-46CB-4122-0C96-FF1CD42C734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F19D59-A90F-38DE-1854-990F1C012D2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D8EA2F-A78C-CE40-E6D4-17A85B07A48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38AC42-2F77-1B62-DA2B-FF66E76E5B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D6C3CC-A6CB-A9E3-4EEA-FC20C2716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8E2945-05FF-C627-6198-45161D9DCF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6EFD8E-3D19-2263-76A7-1DD42E7A2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BEA9E66-D37F-6F4D-BA9B-D6E207E53E3E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B8478B-776F-C8FD-AEA7-711CFFA6212B}"/>
              </a:ext>
            </a:extLst>
          </p:cNvPr>
          <p:cNvSpPr txBox="1"/>
          <p:nvPr/>
        </p:nvSpPr>
        <p:spPr>
          <a:xfrm>
            <a:off x="1204237" y="1755297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E81F048-733C-3AF1-3CCF-F09CF736ACDC}"/>
              </a:ext>
            </a:extLst>
          </p:cNvPr>
          <p:cNvSpPr txBox="1"/>
          <p:nvPr/>
        </p:nvSpPr>
        <p:spPr>
          <a:xfrm>
            <a:off x="937839" y="2760110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سَبَبُ 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5928022-F22B-CC20-01DA-9BABEB90E30D}"/>
              </a:ext>
            </a:extLst>
          </p:cNvPr>
          <p:cNvSpPr txBox="1"/>
          <p:nvPr/>
        </p:nvSpPr>
        <p:spPr>
          <a:xfrm>
            <a:off x="5552871" y="2536539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ٱلسَّبَبِ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E69FCF90-E39C-5710-6E31-FC66B0337962}"/>
              </a:ext>
            </a:extLst>
          </p:cNvPr>
          <p:cNvCxnSpPr>
            <a:stCxn id="22" idx="1"/>
          </p:cNvCxnSpPr>
          <p:nvPr/>
        </p:nvCxnSpPr>
        <p:spPr>
          <a:xfrm rot="10800000">
            <a:off x="4215161" y="2526609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 : en angle 24">
            <a:extLst>
              <a:ext uri="{FF2B5EF4-FFF2-40B4-BE49-F238E27FC236}">
                <a16:creationId xmlns:a16="http://schemas.microsoft.com/office/drawing/2014/main" id="{E82EE77F-A0ED-8CD5-3A11-8FCAE411E065}"/>
              </a:ext>
            </a:extLst>
          </p:cNvPr>
          <p:cNvCxnSpPr>
            <a:stCxn id="22" idx="1"/>
          </p:cNvCxnSpPr>
          <p:nvPr/>
        </p:nvCxnSpPr>
        <p:spPr>
          <a:xfrm rot="10800000" flipV="1">
            <a:off x="4125873" y="3120808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F9FDC4B7-ABEB-E48B-0E9A-179A584981C6}"/>
              </a:ext>
            </a:extLst>
          </p:cNvPr>
          <p:cNvSpPr txBox="1"/>
          <p:nvPr/>
        </p:nvSpPr>
        <p:spPr>
          <a:xfrm>
            <a:off x="1184285" y="3870704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نَتيجَةُ.........؟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A149B3-9DC2-0161-CC31-B7EE9E4BDA5C}"/>
              </a:ext>
            </a:extLst>
          </p:cNvPr>
          <p:cNvSpPr txBox="1"/>
          <p:nvPr/>
        </p:nvSpPr>
        <p:spPr>
          <a:xfrm>
            <a:off x="917887" y="4875517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أَدّى..........؟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D650924-06A5-6C35-1315-2966BD4D7CA4}"/>
              </a:ext>
            </a:extLst>
          </p:cNvPr>
          <p:cNvSpPr txBox="1"/>
          <p:nvPr/>
        </p:nvSpPr>
        <p:spPr>
          <a:xfrm>
            <a:off x="5532919" y="4651946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9" name="Connecteur : en angle 28">
            <a:extLst>
              <a:ext uri="{FF2B5EF4-FFF2-40B4-BE49-F238E27FC236}">
                <a16:creationId xmlns:a16="http://schemas.microsoft.com/office/drawing/2014/main" id="{43FF09C1-17AF-5A1B-53CA-D6720F81DB90}"/>
              </a:ext>
            </a:extLst>
          </p:cNvPr>
          <p:cNvCxnSpPr>
            <a:stCxn id="28" idx="1"/>
          </p:cNvCxnSpPr>
          <p:nvPr/>
        </p:nvCxnSpPr>
        <p:spPr>
          <a:xfrm rot="10800000">
            <a:off x="4195209" y="4642016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DC399B13-72AB-B6F1-226C-4F48688D9679}"/>
              </a:ext>
            </a:extLst>
          </p:cNvPr>
          <p:cNvCxnSpPr>
            <a:stCxn id="28" idx="1"/>
          </p:cNvCxnSpPr>
          <p:nvPr/>
        </p:nvCxnSpPr>
        <p:spPr>
          <a:xfrm rot="10800000" flipV="1">
            <a:off x="4105921" y="5236215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5DBF102-7D97-E123-4E72-B1706B6372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88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FCAD3-81D8-05EE-865D-3C6E432DF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3AE840B-93D8-1DA0-F079-E6BF6A720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قد تتضمن الجملة علاقة سبب/نتيجة  أو علاقة مشكل حل كما في الأمثلة التالية: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86657-EA96-10AD-6D3D-F8DCAA242F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D06AD3-5DE9-B354-1B2F-E760EEEC5D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A28015-D345-8DFF-A96C-D1FEF66FEEF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9AA82B-9302-4480-B84D-D9D3952F83A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C4C115-E68A-A7F2-CD09-2D31F777380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AA9CAD-EB38-C4E1-C3E3-F3367B10FB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6A2164-0706-CC3E-092E-2F48ED258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32DB37-12EC-B935-FAF5-8CD730C3A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4C544E-3BE0-7975-44B8-208016E4FE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B2A600B7-4897-2CC4-0FBE-A8B47056213D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DB19CA9-6948-2FB9-7E28-1733DC6AFC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F67128-E101-D571-807E-CD6B3769CD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0467" y="1556307"/>
            <a:ext cx="3137548" cy="938657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36B8E2C-B926-66C9-2A3B-3BA1A1C48D72}"/>
              </a:ext>
            </a:extLst>
          </p:cNvPr>
          <p:cNvSpPr txBox="1">
            <a:spLocks/>
          </p:cNvSpPr>
          <p:nvPr/>
        </p:nvSpPr>
        <p:spPr>
          <a:xfrm>
            <a:off x="368676" y="2025635"/>
            <a:ext cx="7776351" cy="2721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ٱلْوَسائِطُ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ٱلْجَديدَةُ أَسْرَعَ وَأَسْهَلَ وَأَكْثَرَ مُتْعَةً  مِمّا أَدّى إِلى فُقْدانِ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ٱلْعَديدِ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وَسائِلِ ٱلتَّواصُلِ أَهَمِّيَتَها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كَٱلْجَرائِدِ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ٱلْوَرَقِيَّةِ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وَٱلرّادِيو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1224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EC1A1-64C2-771D-E561-38D005FAB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9A8417C-AD67-2D32-34A5-D58D2EAB2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السبب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الجملة:أَصْبَحَتِ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ٱلْوَسائِطُ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ٱلْجَديدَةُ أَسْرَعَ وَأَسْهَلَ وَأَكْثَرَ مُتْعَةً.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1DD671-064E-C984-7A21-9A534B1EA1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1BF539-A6E3-01BE-23C1-80CF243F0A0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2D7C71-F5FA-F8F1-C689-213C32AF76D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A1C2A7-A0DB-D056-3ACB-FBCFFB81745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9199B7-8898-204B-73EA-44AFBB7ED99B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11B120-4A64-F7DD-CA77-3646128766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90FC29-76E8-07BC-96BD-8A62EA416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BE9C89-952B-213F-DB2A-A8265C3B2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3EC8C89-624B-2007-3F43-B02E8D17AE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CD2181E2-4F1B-6012-B4AF-D4D4325EC9FB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2030947-9C0F-3894-CC60-CD2DA13E64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C90921-F640-F7BA-50E4-A189B53843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0467" y="1556307"/>
            <a:ext cx="3137548" cy="938657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73739764-FB47-08F1-781A-552F03068D1E}"/>
              </a:ext>
            </a:extLst>
          </p:cNvPr>
          <p:cNvSpPr txBox="1">
            <a:spLocks/>
          </p:cNvSpPr>
          <p:nvPr/>
        </p:nvSpPr>
        <p:spPr>
          <a:xfrm>
            <a:off x="368676" y="2025635"/>
            <a:ext cx="7776351" cy="2721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ٱلْوَسائِطُ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ٱلْجَديدَةُ أَسْرَعَ وَأَسْهَلَ وَأَكْثَرَ مُتْعَةً 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مِمّا أَدّى إِلى فُقْدانِ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ٱلْعَديدِ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وَسائِلِ ٱلتَّواصُلِ أَهَمِّيَتَها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كَٱلْجَرائِدِ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ٱلْوَرَقِيَّةِ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وَٱلرّادِيو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EFC8CDB-C79A-5D42-021D-45EFEAF2BE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017" y="4289173"/>
            <a:ext cx="8397968" cy="1985947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31CC3BD-7784-31BA-03FD-120F9E351139}"/>
              </a:ext>
            </a:extLst>
          </p:cNvPr>
          <p:cNvSpPr txBox="1">
            <a:spLocks/>
          </p:cNvSpPr>
          <p:nvPr/>
        </p:nvSpPr>
        <p:spPr>
          <a:xfrm>
            <a:off x="4593563" y="5143745"/>
            <a:ext cx="4025017" cy="1174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ٱلْوَسائِطُ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ٱلْجَديدَةُ أَسْرَعَ وَأَسْهَلَ وَأَكْثَرَ مُتْعَةً.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138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CE65F-324A-91C5-C4E4-3CFEBAAA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76A127C-5CA7-9850-71F3-157A383D4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017" y="765338"/>
            <a:ext cx="7140510" cy="612000"/>
          </a:xfrm>
        </p:spPr>
        <p:txBody>
          <a:bodyPr>
            <a:noAutofit/>
          </a:bodyPr>
          <a:lstStyle/>
          <a:p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النتيجة  في </a:t>
            </a:r>
            <a:r>
              <a:rPr lang="ar-MA" sz="28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الجملة:فُقْدانُ</a:t>
            </a:r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ٱلْعَديدِ</a:t>
            </a:r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وَسائِلِ ٱلتَّواصُلِ أَهَمِّيَتَها </a:t>
            </a:r>
            <a:r>
              <a:rPr lang="ar-MA" sz="28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كَٱلْجَرائِدِ</a:t>
            </a:r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ٱلْوَرَقِيَّةِ</a:t>
            </a:r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وَٱلرّادِيو</a:t>
            </a:r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2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E5923B-8BAD-502B-545E-D6FBB1E476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F29BAB-DB6E-9142-B44E-4B5E7416567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C0EAFA-37A4-5ED1-E44F-A9466D598DD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E8F2B2-B850-4BA7-4A15-AF55371C04E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B51EE-E3E9-19CC-C65F-A50E57F014C0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97879F-2091-FDFC-DA5A-62E79C5206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E50185-0BED-1250-EF05-A8053EAF1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A4E6CF-F82C-4A1C-BE6A-032730225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3882125-B7E3-A3DE-769A-F5309988D0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60FAD1E-05E9-3898-345F-5D84FBAAAB87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8FC7ACC-0F77-5BEA-DEA5-FDD4708A8B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C2610F-A22D-3FE4-E1F3-A9F0CB2F38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0467" y="1556307"/>
            <a:ext cx="3137548" cy="938657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C58E8BB8-972C-7A28-8207-1E09E2B6029A}"/>
              </a:ext>
            </a:extLst>
          </p:cNvPr>
          <p:cNvSpPr txBox="1">
            <a:spLocks/>
          </p:cNvSpPr>
          <p:nvPr/>
        </p:nvSpPr>
        <p:spPr>
          <a:xfrm>
            <a:off x="368676" y="2025635"/>
            <a:ext cx="7776351" cy="2721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ٱلْوَسائِطُ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ٱلْجَديدَةُ أَسْرَعَ وَأَسْهَلَ وَأَكْثَرَ مُتْعَةً  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مِمّا أَدّى إِلى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فُقْدانِ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ٱلْعَديدِ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وَسائِلِ ٱلتَّواصُلِ أَهَمِّيَتَها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كَٱلْجَرائِدِ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ٱلْوَرَقِيَّةِ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وَٱلرّادِيو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4400" dirty="0">
              <a:solidFill>
                <a:srgbClr val="00B05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5FFEF77-DD57-F353-AB36-E9E02B2A91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017" y="4289173"/>
            <a:ext cx="8397968" cy="1985947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F81DCEB0-04CF-0FE7-5862-A9B3714DA510}"/>
              </a:ext>
            </a:extLst>
          </p:cNvPr>
          <p:cNvSpPr txBox="1">
            <a:spLocks/>
          </p:cNvSpPr>
          <p:nvPr/>
        </p:nvSpPr>
        <p:spPr>
          <a:xfrm>
            <a:off x="4593563" y="5143745"/>
            <a:ext cx="4025017" cy="1174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ٱلْوَسائِطُ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ٱلْجَديدَةُ أَسْرَعَ وَأَسْهَلَ وَأَكْثَرَ مُتْعَةً.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6987B45-1D15-21C7-42B7-DDF75953FCC1}"/>
              </a:ext>
            </a:extLst>
          </p:cNvPr>
          <p:cNvSpPr txBox="1">
            <a:spLocks/>
          </p:cNvSpPr>
          <p:nvPr/>
        </p:nvSpPr>
        <p:spPr>
          <a:xfrm>
            <a:off x="234177" y="5121443"/>
            <a:ext cx="4421662" cy="1390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فُقْدانُ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ٱلْعَديدِ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وَسائِلِ ٱلتَّواصُلِ أَهَمِّيَتَها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كَٱلْجَرائِدِ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ٱلْوَرَقِيَّةِ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وَٱلرّادِيو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36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D421C-7312-6421-9AB0-477188C6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BA771C5-B0FA-2B7A-0C91-53B7A625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أن  تتضمن الجملة علاقة مشكل / حل كما في المثال التالي: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DF27EE-446C-E346-1DCF-89B5794B79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30E329-9086-A882-A142-A1335C1061E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A0C54C-DAD1-8A53-CCE2-A55682CFED1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813DCC-31C7-54C6-A5A6-EB647F02332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592741-3D01-A854-B3BD-91EFED7B108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AF2D52-464A-F5C4-FB02-8D9DC76E7D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717021-8A75-DCB9-0FDC-9F695C80C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6A0034-FD4D-D05D-7F85-832D658C14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BD394B9-C067-B9BC-08D9-EF82EFC22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8E7958DC-4036-9830-8AF3-D66599582610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C43395D-F6CC-6C0B-7CE0-ABD373BDED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EDB0FE-2224-60F2-C6A6-1F1B3D99FA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3178" y="1492828"/>
            <a:ext cx="3059804" cy="917941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59B8740-410C-4B19-E8A0-A8EB69DD493F}"/>
              </a:ext>
            </a:extLst>
          </p:cNvPr>
          <p:cNvSpPr txBox="1">
            <a:spLocks/>
          </p:cNvSpPr>
          <p:nvPr/>
        </p:nvSpPr>
        <p:spPr>
          <a:xfrm>
            <a:off x="463052" y="2934005"/>
            <a:ext cx="7776351" cy="1812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أَدّى ٱخْتِراعُ تِقْنِيّاتٍ جَديدَةٍ مِثْلَ: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ٱلْفاكْسِ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وَٱلْبَريدِ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ٱلْإِلِكْترونِيِّ إِلى حَلِّ مُشْكِلِ ٱلْحاجَةِ إِلى ٱلتَّواصُلِ عَنْ بُعْدٍ بِشَكْلٍ أَسْرَعَ. 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545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5E762-6192-C9B0-19CE-E2CEE697B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2F7B3CB-FFFA-077A-110F-D4A05B9F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المشكل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الجملة:اَلْحاجَةِ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ٱلتَّواصُلِ عَنْ بُعْدٍ بِشَكْلٍ أَسْرَعَ.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0CA39F-2766-5F43-0072-8B562F693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C4E92B-C595-7117-9198-013833E945B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1E96BB-EA15-6586-0FE2-223CDCDB877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ED02AB-4F8F-281D-0D9B-08BF5B10EE2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A73116-6353-ACA6-6015-ABDDE530558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471680-2F81-6599-ECD6-727B5BB008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505EB77-83E0-5797-7364-A6AE081E8F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4AF5B6-108D-3A83-66B2-54ACC60809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588CDE0-A45B-CD02-1716-5ED9A518FC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9911D399-6838-5B03-A8CD-FA432B2A1195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E5BBAC2-2148-3BA5-3123-1B8513E322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4EDCC6E-F5E4-500B-A54D-8850FF4941A5}"/>
              </a:ext>
            </a:extLst>
          </p:cNvPr>
          <p:cNvSpPr txBox="1">
            <a:spLocks/>
          </p:cNvSpPr>
          <p:nvPr/>
        </p:nvSpPr>
        <p:spPr>
          <a:xfrm>
            <a:off x="719531" y="2298385"/>
            <a:ext cx="7776351" cy="1812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أَدّى ٱخْتِراعُ تِقْنِيّاتٍ جَديدَةٍ مِثْلَ: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ٱلْفاكْسِ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وَٱلْبَريدِ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ٱلْإِلِكْترونِيِّ إِلى حَلِّ مُشْكِلِ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ٱلْحاجَةِ إِلى ٱلتَّواصُلِ عَنْ بُعْدٍ بِشَكْلٍ أَسْرَعَ. 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0277EA8-8706-E533-1F27-D7DB6F76E5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3178" y="1492828"/>
            <a:ext cx="3059804" cy="9179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2FC6E35-AEEE-02DA-2147-6A6F21224A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281" y="4556567"/>
            <a:ext cx="8397968" cy="189966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C04BCF0-2324-2C97-0603-9AF2947794A5}"/>
              </a:ext>
            </a:extLst>
          </p:cNvPr>
          <p:cNvSpPr txBox="1">
            <a:spLocks/>
          </p:cNvSpPr>
          <p:nvPr/>
        </p:nvSpPr>
        <p:spPr>
          <a:xfrm>
            <a:off x="4584330" y="5331719"/>
            <a:ext cx="4025017" cy="1174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اَلْحاجَةِ إِلى ٱلتَّواصُلِ عَنْ بُعْدٍ بِشَكْلٍ أَسْرَعَ.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183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2F93E-96E0-C92F-4A32-F23DB68D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9D62F45-71BA-8AEB-51FF-EFACCC49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الحل 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الجملة:اِخْتِراعُ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تِقْنِيّاتٍ جَديدَةٍ مِثْلَ: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ٱلْفاكْسِ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وَٱلْبَريدِ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BBC868-5B54-C8E9-3C9E-A3A83DC88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E7EC41-F09E-64A9-9C03-1844A4E6CCB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EFA676-ED58-F618-CCA3-24362E484C7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B49E3B-A295-6150-4BC7-E526D7AD74D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B72BD4-0179-4406-4642-DD9DB0F9AFB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2755136-7E10-E378-0773-CAD04E9885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C296DA-F2BC-9F27-B581-E380E28B6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CC3F3B-BDF8-B298-B2F8-39118EFD22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AF4242-D91C-1E46-E49C-EBD79CF27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BEC88964-8A20-9EDF-B966-00FC32383EC2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5122611-63EE-FB15-EB5E-929D364434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D95C1C1-8F46-143C-CAED-901AD1EE3AB9}"/>
              </a:ext>
            </a:extLst>
          </p:cNvPr>
          <p:cNvSpPr txBox="1">
            <a:spLocks/>
          </p:cNvSpPr>
          <p:nvPr/>
        </p:nvSpPr>
        <p:spPr>
          <a:xfrm>
            <a:off x="719531" y="2298385"/>
            <a:ext cx="7776351" cy="1812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أَدّى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ٱخْتِراعُ تِقْنِيّاتٍ جَديدَةٍ مِثْلَ: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ٱلْفاكْسِ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وَٱلْبَريدِ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ِّ إِلى حَلِّ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مُشْكِلِ ٱلْحاجَةِ إِلى ٱلتَّواصُلِ عَنْ بُعْدٍ بِشَكْلٍ أَسْرَعَ. 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FCE3008-7324-9DA3-1E1B-90D6A2EF8C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3178" y="1492828"/>
            <a:ext cx="3059804" cy="9179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916347-4ADD-9229-EABC-59F4E571AB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281" y="4556567"/>
            <a:ext cx="8397968" cy="189966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AFFF64F-5B86-521D-CC13-89EFFEB347A2}"/>
              </a:ext>
            </a:extLst>
          </p:cNvPr>
          <p:cNvSpPr txBox="1">
            <a:spLocks/>
          </p:cNvSpPr>
          <p:nvPr/>
        </p:nvSpPr>
        <p:spPr>
          <a:xfrm>
            <a:off x="4584330" y="5331719"/>
            <a:ext cx="4025017" cy="1174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اَلْحاجَةِ إِلى ٱلتَّواصُلِ عَنْ بُعْدٍ بِشَكْلٍ أَسْرَعَ.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AA2FE36-600B-E9A1-8D6C-5E6929657CB0}"/>
              </a:ext>
            </a:extLst>
          </p:cNvPr>
          <p:cNvSpPr txBox="1">
            <a:spLocks/>
          </p:cNvSpPr>
          <p:nvPr/>
        </p:nvSpPr>
        <p:spPr>
          <a:xfrm>
            <a:off x="234177" y="5121443"/>
            <a:ext cx="4421662" cy="1390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اِخْتِراعُ تِقْنِيّاتٍ جَديدَةٍ مِثْلَ: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ٱلْفاكْسِ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وَٱلْبَريدِ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ٱلْإِلِكْترونِي.</a:t>
            </a:r>
            <a:endParaRPr lang="fr-FR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884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E6091-A226-1FDC-99A4-8D3F60BDF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5C79B3F-2103-0665-B2D8-0332AFAA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لتحديد الأسباب و النتائج (المشاكل و الحلول) الواردة في نص أتبع الخطوات التالية: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B5CDF8-87C1-7C9D-795A-D8D16352EF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470787-B14B-3359-0D27-5469C6881D0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FCA054-7E03-401A-6049-808D06A3FAF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DFA59D-3B47-E394-C132-CA531D3C95F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F97C8-95F4-66B7-50D2-9A54B53BB2B3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C5CDAD-8B8E-66C6-5022-73B56A2C25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572226-D282-5089-D7F3-12E028343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7EC2A9-7466-4E10-443F-7702DBE74A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4006C12-1AA5-6C8D-9DE1-FD38E71FF9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60897C1-5561-36D4-A35D-24F9ADF1B2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A42946-14A0-5C3A-F3F4-076D553F7E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219" y="2654065"/>
            <a:ext cx="8084503" cy="9221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9D64E6D-8286-805E-4A4D-4F70EEF2C3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998" y="3957032"/>
            <a:ext cx="8001693" cy="93734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3C29800-3244-226B-BEFD-429B5A7F3D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309" y="5141797"/>
            <a:ext cx="8329382" cy="96020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E2DE9D1-5B73-D9EE-3FF0-A4A9EC627A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5173" y="1438680"/>
            <a:ext cx="4773076" cy="97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68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0D33-4F99-9666-44CC-11E2B2EF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58B64EF-E96F-4C47-B311-8FEFF0E8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على الصفحة رقم 96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5234CCE-3984-F9E0-3524-4EC823A95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B3BAAB-7762-B0C2-AF66-FB4D443C5C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3BB965-6DF4-5156-2FC1-93A7B1194A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F05EB-31AC-4C1D-D609-63E9DD34750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F29E5-5CC7-26F4-018F-A9B4ACE77D0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C6CDF-9262-9BD9-8FBC-54F3BB0D51C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356397-8D38-06D8-2890-D8FC15D44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FA886F-0085-32FE-79EB-D6A4D2C7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EEAC16-69CE-331C-1982-AA8B88BB6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0EEF8C-8149-64E3-FA6E-C1D35EF09B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712" y="1572676"/>
            <a:ext cx="3485667" cy="49060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2827316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2F8B-35F7-BF3B-FD11-9126D6E3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BA864B0-B902-1329-FACE-09F0A8BD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أجيبوا عن السؤال التالي: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460A10CA-4F2F-88E4-3F29-E52FE9E37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6B351A-F8EF-CDCB-9366-FAABC0AF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05706C-EF63-7604-8AE7-88D1F52FDD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1161-FD9E-741E-784F-1E738E7164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74B17-AE6D-6B45-BBC2-9E5C1A0450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23AF0-0FD9-2113-D3FE-A822D646D11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EA4792-CF60-F4AC-D133-4A4C5D35B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436102-8A07-0397-9598-B7399FD0B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D8AC5E-FBAA-9EA6-1BAB-0ABD43417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7A4D73E-04A8-E2B8-0955-76516DC9B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712" y="1572676"/>
            <a:ext cx="3485667" cy="49060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89B187-E565-E2A2-18C4-0323B91BBF97}"/>
              </a:ext>
            </a:extLst>
          </p:cNvPr>
          <p:cNvSpPr/>
          <p:nvPr/>
        </p:nvSpPr>
        <p:spPr>
          <a:xfrm>
            <a:off x="2988701" y="3633476"/>
            <a:ext cx="3077390" cy="1217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14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72A8-96B0-C977-740C-82F549AF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D0BA0C5-F45F-6449-A7A6-D453A92E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كل جملة ثم أملأ الجدول: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3198EBD-C53A-6E1B-2E70-40E705988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63B7B9-82CB-3CF6-9775-69EF2ACF1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BDFE07-9955-D0A2-4B20-DABF4CD1436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9CFE5-7F12-9945-D9F1-EBB491CDD9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5877A-F96B-486B-9B1D-EC1502F03E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7BCB8-A8AD-DE96-F82D-DC4B497DA88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44E609-4AE4-B1DF-CBF7-B85754FE6A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A65AE-2D43-82FE-2FDD-A9C37FB3A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4C7AC1-D227-F321-69D6-7F7CA9D4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55086D-8384-353B-AA60-945F0E6F9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9531" y="1445948"/>
            <a:ext cx="3419420" cy="61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03E798-C3A9-EE44-4AC6-C1E18CFB7D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319" y="2311090"/>
            <a:ext cx="8147362" cy="6119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34CB32D-7082-959C-C6F5-99BCB9855C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016" y="3243137"/>
            <a:ext cx="8397968" cy="198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7291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B52E7-B784-8385-2E45-B17E4081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BB47CFF-A040-2942-835A-9B0E6AEE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32B1CB10-8A71-6640-9C0F-07EDEBFBE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38747D-B220-5D4F-22C8-91D6BA57FE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0406D2-6286-E712-8653-5EA2FFCE94F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EDF742-2CFB-E669-4C0D-18BC1383EF8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E930AF-EAD2-4AE4-28DF-912AE91488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069982-8EFE-58EA-540F-27DD9354E4B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DAFD1C-3B14-5B11-E01A-D9FA375673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98562D-31AE-2E6A-812A-194B9973F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8EC9C0-6A1E-FC48-7380-C9D3F48417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269E9F-4C55-25F1-9482-99AE36E27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19" y="2311090"/>
            <a:ext cx="8147362" cy="6119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0CC31E-846E-2918-7582-32DDFEF5F5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016" y="3243137"/>
            <a:ext cx="8397968" cy="1985947"/>
          </a:xfrm>
          <a:prstGeom prst="rect">
            <a:avLst/>
          </a:prstGeom>
        </p:spPr>
      </p:pic>
      <p:sp>
        <p:nvSpPr>
          <p:cNvPr id="17" name="Titre 9">
            <a:extLst>
              <a:ext uri="{FF2B5EF4-FFF2-40B4-BE49-F238E27FC236}">
                <a16:creationId xmlns:a16="http://schemas.microsoft.com/office/drawing/2014/main" id="{145313F2-C56C-57AB-8C18-E414F36B980B}"/>
              </a:ext>
            </a:extLst>
          </p:cNvPr>
          <p:cNvSpPr txBox="1">
            <a:spLocks/>
          </p:cNvSpPr>
          <p:nvPr/>
        </p:nvSpPr>
        <p:spPr>
          <a:xfrm>
            <a:off x="4797153" y="4345150"/>
            <a:ext cx="365528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تَوَفُّرُ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ٱلْمِنَصّاتِ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ٱلرَّقْمِيَّةِ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خَزّانٍ هائِلٍ مِنَ ٱلْمَعْلوماتِ.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AAEA2ECD-4541-9C1D-53C3-C5F84CEA4D70}"/>
              </a:ext>
            </a:extLst>
          </p:cNvPr>
          <p:cNvSpPr txBox="1">
            <a:spLocks/>
          </p:cNvSpPr>
          <p:nvPr/>
        </p:nvSpPr>
        <p:spPr>
          <a:xfrm>
            <a:off x="498319" y="4345150"/>
            <a:ext cx="365528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اِكْتَسَبَتِ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ٱلْمِنَصّاتُ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ٱلرَّقْمِيَّةُ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شُهْرَةً وَشَعْبِيَّةً كَبيرَةً.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8FF940-3D8B-C848-9A9D-A8863F7AD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9531" y="1445948"/>
            <a:ext cx="3419420" cy="6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59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EDE1-CE5E-BD39-26BC-FE5F75682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1EEE67A-70D7-1384-4E70-BBE9A6C9C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449EF4A-B7B5-787E-24EC-1D1D20EA55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887F98-A2D1-1E30-F4ED-F8C886D552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43CDF7-8686-843F-973C-61B5D4A50BD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A1609-E6B8-6B5B-8A2D-5727C1A48C0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432498-E881-D979-00A3-F4855FE1961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0C518E-936F-970B-BCAA-F9629CD962B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D61F93-7A2D-41BB-59FF-94E43498D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FDA05-2C68-6293-59F3-60AB5D247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95D909-9BF5-414E-F965-95870D7E8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D89B5F-1F5B-8751-0565-00F28BF38D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9531" y="1462110"/>
            <a:ext cx="3419420" cy="6119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662A15-78CD-395C-1FEE-B1F4F02CE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491" y="2335161"/>
            <a:ext cx="8208354" cy="11381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EFBD86-08EC-7AEA-75B9-3C87B47867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469" y="3767579"/>
            <a:ext cx="8397968" cy="189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2873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3EDD1-28B3-D240-43E8-879D0672A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1D1D461-14E7-17CE-6765-A64713F57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3B63E8C1-FF38-40A4-BC89-D5943EB87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4F4B88-A0F6-3E3B-4C14-6832C9515F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F29327-F06A-2AE3-B615-B4038427475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C0622D-1DA7-6065-0C4D-875CF908F97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7796-B265-1997-6AF6-A205AC58875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F12C79-96C5-2C96-2104-AC81D5B842F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73F4964-13A2-0A65-C23C-D66C1AABC5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A67537-BB83-F326-1C5E-75F621C4D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09412-0087-0665-A842-2772526195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521D61-C669-89EC-2423-8D6D97635F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491" y="2335161"/>
            <a:ext cx="8208354" cy="11381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F84E38-2A23-E579-ECE6-DF2AB1DED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469" y="3767579"/>
            <a:ext cx="8397968" cy="1899660"/>
          </a:xfrm>
          <a:prstGeom prst="rect">
            <a:avLst/>
          </a:prstGeom>
        </p:spPr>
      </p:pic>
      <p:sp>
        <p:nvSpPr>
          <p:cNvPr id="19" name="Titre 9">
            <a:extLst>
              <a:ext uri="{FF2B5EF4-FFF2-40B4-BE49-F238E27FC236}">
                <a16:creationId xmlns:a16="http://schemas.microsoft.com/office/drawing/2014/main" id="{698094C5-6E61-D757-52B7-F8BF5E93C50F}"/>
              </a:ext>
            </a:extLst>
          </p:cNvPr>
          <p:cNvSpPr txBox="1">
            <a:spLocks/>
          </p:cNvSpPr>
          <p:nvPr/>
        </p:nvSpPr>
        <p:spPr>
          <a:xfrm>
            <a:off x="4859128" y="4822354"/>
            <a:ext cx="387840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اَلْحاجَةُ إِلى ٱلتَّواصُلِ عَنْ بُعْدٍ بِشَكْلٍ أَسْرَعَ.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0B4FEFE2-5034-F7AE-D0F3-A8BC18A6240E}"/>
              </a:ext>
            </a:extLst>
          </p:cNvPr>
          <p:cNvSpPr txBox="1">
            <a:spLocks/>
          </p:cNvSpPr>
          <p:nvPr/>
        </p:nvSpPr>
        <p:spPr>
          <a:xfrm>
            <a:off x="-3316" y="4747544"/>
            <a:ext cx="457531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اِخْتِراعُ تِقْنِيّاتٍ جَديدَةٍ مِثْلَ: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ٱلْفاكْسِ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وَٱلتِّلْفازِ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وَٱلْبَريدِ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ٱلْإِلِكْترونِيِّ.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98AB02-B74F-9713-3473-F5B47ACAF0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9531" y="1462110"/>
            <a:ext cx="3419420" cy="6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50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2073A-7902-F868-BEFF-3A608CB9C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65B7C48-C11E-628B-E977-B4835D4C5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السؤال التالي: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47B43D9-CBA0-5EA1-E128-BCEFEDF6A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7BDDB4-53F4-797D-5977-BCD49D12E9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75FF6C-1DC2-6B16-FFEE-1BB977C46D1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D51593-79CA-1A6A-E71F-4DDE3CDE182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14E9B9-615A-24B2-2E59-A5E7BD6A041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B271E-7AD7-BD4A-83C9-16E92290454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39F249-5248-9AB7-B8CF-AB52B4DCAF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4B7431-E329-AC77-CD6A-8AEAA1607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D0E5D5-DA83-17E4-C43F-E6C51F0058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7ECF73-261D-3D9A-6F77-0BE7B5F90D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712" y="1572676"/>
            <a:ext cx="3485667" cy="49060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332B5E8-6D02-FBBA-609A-C39E89C8E87E}"/>
              </a:ext>
            </a:extLst>
          </p:cNvPr>
          <p:cNvSpPr/>
          <p:nvPr/>
        </p:nvSpPr>
        <p:spPr>
          <a:xfrm>
            <a:off x="2988701" y="4982763"/>
            <a:ext cx="3077390" cy="12953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1312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325C-E0BE-29EB-FEC7-2F2A11AB2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F149695-8333-7960-A776-A460A6325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88" y="756000"/>
            <a:ext cx="7040985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أستخرج جملتين من النص تتضمنان إستراتيجية التفسير ( سبب/نتيجة) أو (مشكل/حل) و أملأ الجدول: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3CB7C5-67CB-E734-2A16-D0B48BCEC2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44A7BA-E72B-8EC6-FDED-08C76FEC03A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238F29-C521-AF23-F93F-323A2763954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298508-58DE-0B4D-78A2-60EED78D3B3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C5CAC-7269-1F6E-711E-A4FE8E35C8EB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8D9507-FFD5-45BA-F608-6888B97DAD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535FC3-0502-A420-8E25-0C7155CE9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326207-D5D0-FA61-1D9B-5724B97CF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FFA97E-B1A0-DD6B-0A74-1EE32642F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96" y="652192"/>
            <a:ext cx="819615" cy="8196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AAFB36-3E69-77D5-DFE2-36A5A4B2C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88" y="1949378"/>
            <a:ext cx="8344623" cy="92972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ADBFD1-3577-ED1F-243A-E4A536FE7C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09" y="2972296"/>
            <a:ext cx="8344623" cy="323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0108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55CDD-C795-DF74-2438-6D61AF4D6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D15FD26-0F62-03D8-8DC2-ED9FF2D6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 نصحح  جدول سبب/ نتيجة.                  من يتقاسم معنا إجابته؟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F3C8D8-6BCF-8D32-D882-9429DC75D3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B16434-6E88-B3CF-AF67-52DA88A05EF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A14E4B-CEB5-E4F2-4B08-D96E461C93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1ED3C-5A92-E113-1609-4614E817D23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E9A176-249B-0A9E-4FDC-1680B4B433E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BDFC63-EB4D-EBFE-A1C8-6B418B8497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734DB6-2AA3-EB36-25B2-457C78EC8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BEB991-7D32-5DDE-7D6B-6A0EC72615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8BA2C59-F2AC-DDCB-C03E-6114A6C21F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016" y="3856454"/>
            <a:ext cx="8397968" cy="19859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B715F8-90AC-FB1C-7BD7-BB20DD7221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88" y="1949378"/>
            <a:ext cx="8344623" cy="92972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39DBEA-B99B-6EDE-21DE-FE08EBEE86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290" y="696797"/>
            <a:ext cx="929721" cy="929721"/>
          </a:xfrm>
          <a:prstGeom prst="rect">
            <a:avLst/>
          </a:prstGeom>
        </p:spPr>
      </p:pic>
      <p:sp>
        <p:nvSpPr>
          <p:cNvPr id="19" name="Titre 9">
            <a:extLst>
              <a:ext uri="{FF2B5EF4-FFF2-40B4-BE49-F238E27FC236}">
                <a16:creationId xmlns:a16="http://schemas.microsoft.com/office/drawing/2014/main" id="{D16165FE-7ED7-848C-93A5-1053CA910C4D}"/>
              </a:ext>
            </a:extLst>
          </p:cNvPr>
          <p:cNvSpPr txBox="1">
            <a:spLocks/>
          </p:cNvSpPr>
          <p:nvPr/>
        </p:nvSpPr>
        <p:spPr>
          <a:xfrm>
            <a:off x="4793400" y="4967319"/>
            <a:ext cx="387840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اِنْتِشارُِٱلْإِنْتَرْنِتِ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C143C809-DE23-6639-8C1E-7820DD71107C}"/>
              </a:ext>
            </a:extLst>
          </p:cNvPr>
          <p:cNvSpPr txBox="1">
            <a:spLocks/>
          </p:cNvSpPr>
          <p:nvPr/>
        </p:nvSpPr>
        <p:spPr>
          <a:xfrm>
            <a:off x="-69044" y="4892509"/>
            <a:ext cx="457531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ظَهَرَتْ أَجْهِزَةٌ ذَكِيَّةٌ مِثْلَ ٱلْحاسوبِ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وَٱللَّوْحِ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ٱلْإِلِكْترونِيِّ.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AD71AB67-0B90-A2C6-5030-ECEE5A9B31DE}"/>
              </a:ext>
            </a:extLst>
          </p:cNvPr>
          <p:cNvSpPr txBox="1">
            <a:spLocks/>
          </p:cNvSpPr>
          <p:nvPr/>
        </p:nvSpPr>
        <p:spPr>
          <a:xfrm>
            <a:off x="100361" y="3032427"/>
            <a:ext cx="85714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«بِفَضْلِ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ٱلْإِنْتَرْنِتِ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ظَهَرَتْ أَجْهِزَةٌ ذَكِيَّةٌ مِثْلَ ٱلْحاسوبِ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وَٱلْهاتِفِ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وَٱللَّوْحِ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ٱلْإِلِكْتُرونِيِّ، وَسَهَّلَتْ عَلَيْنا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أَقْرِبائِنا وَأَصْدِقائِنا مَهْما تَباعَدَتِ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ٱلْمَسافاتُ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.»</a:t>
            </a:r>
            <a:endParaRPr lang="fr-FR" sz="36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46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64EC6-ACB0-3707-4C00-B1E3F91C6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CEB9413-9292-A419-0C13-7C5E884A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 نصحح  جدول مشكل/ حل.                  من يتقاسم معنا إجابته؟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425EFB2-674E-F7DD-F44D-E1EA036765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18A556-B213-74FD-1F82-DDB20B12AAE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D20143-B04E-5F79-0F0D-B2E3D46ABD1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9DDE95-F8D5-65C6-599A-ABFE266ECAB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58E60B-265E-F3BB-5889-4756C42505A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241029-F3CC-0A41-9905-7EBAA5E715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FE4961-E90B-832C-D6DC-13EA86C78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3DC1F0-A1CB-48E4-828D-3E9755F315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66F304-F931-BAFC-7793-C4902F3ED4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388" y="1949378"/>
            <a:ext cx="8344623" cy="9297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BA9D58-71B6-FC38-1072-5A46353BD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15" y="4202340"/>
            <a:ext cx="8397968" cy="18996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11305E-97F4-57E5-2881-46212EC5E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290" y="696797"/>
            <a:ext cx="929721" cy="929721"/>
          </a:xfrm>
          <a:prstGeom prst="rect">
            <a:avLst/>
          </a:prstGeom>
        </p:spPr>
      </p:pic>
      <p:sp>
        <p:nvSpPr>
          <p:cNvPr id="15" name="Titre 9">
            <a:extLst>
              <a:ext uri="{FF2B5EF4-FFF2-40B4-BE49-F238E27FC236}">
                <a16:creationId xmlns:a16="http://schemas.microsoft.com/office/drawing/2014/main" id="{4577B280-D621-F85D-24CB-760CA4677206}"/>
              </a:ext>
            </a:extLst>
          </p:cNvPr>
          <p:cNvSpPr txBox="1">
            <a:spLocks/>
          </p:cNvSpPr>
          <p:nvPr/>
        </p:nvSpPr>
        <p:spPr>
          <a:xfrm>
            <a:off x="4736369" y="5223731"/>
            <a:ext cx="387840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اَلْحاجَةُ إِلى نَقْلِ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ٱلْخِطاباتِ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وَٱلرَّسائِلِ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ٱلنّاسِ قَديماً.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FD6FB201-D8B8-2CD7-EA63-CEF4CB93966D}"/>
              </a:ext>
            </a:extLst>
          </p:cNvPr>
          <p:cNvSpPr txBox="1">
            <a:spLocks/>
          </p:cNvSpPr>
          <p:nvPr/>
        </p:nvSpPr>
        <p:spPr>
          <a:xfrm>
            <a:off x="-126075" y="5148921"/>
            <a:ext cx="457531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اِسْتِخْدامُ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ٱلْحَمامِ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ٱلزّاجِلِ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لِتَثْبيتِ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ٱلرَّسائِلِ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رَقَبَتِهِ أَوْ قائِمَتِهِ.</a:t>
            </a:r>
            <a:endParaRPr lang="fr-FR" sz="4000" i="1" dirty="0">
              <a:solidFill>
                <a:srgbClr val="C00000"/>
              </a:solidFill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A164003F-14A6-BC0B-EFC6-BB26A4655F6D}"/>
              </a:ext>
            </a:extLst>
          </p:cNvPr>
          <p:cNvSpPr txBox="1">
            <a:spLocks/>
          </p:cNvSpPr>
          <p:nvPr/>
        </p:nvSpPr>
        <p:spPr>
          <a:xfrm>
            <a:off x="67721" y="3127007"/>
            <a:ext cx="873496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«كانَ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ٱلنَّاسُ يُسَخِّرونَ هذا ٱلطَّائِرَ الذَّكِيَّ لِنَقْلِ خِطاباتِهِمْ وَرَسائِلِهِمْ، عَبْرَ تَثْبيتِها عَلى رَقَبَتِهِ أَوْ قائِمَتِهِ.»</a:t>
            </a:r>
            <a:endParaRPr lang="fr-FR" sz="4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03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واجباتكم اليومية.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A3A6-2692-3F7C-114D-329A8F4D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8BB98D-0AD7-6DC1-0C69-77985A03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EA8D52-A2D1-12B5-D62F-80B0E8C1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66A3A7-B352-8D14-763C-4E31F322743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55F49-A15B-0899-01C6-DEDF5ACF21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D18B-866D-338E-23B0-602496E4C8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07FA4-515A-58F3-5E44-0EBBF7C60F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58D2C0-CD3C-23BA-7149-7CED598E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6774C6-6349-427D-1E94-ACBD57F6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51D62D-1866-3746-C94D-6A407DA33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9AB196-ED46-B7DA-34A0-91B3D252F7E4}"/>
              </a:ext>
            </a:extLst>
          </p:cNvPr>
          <p:cNvCxnSpPr>
            <a:cxnSpLocks/>
            <a:stCxn id="22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268989-B5E7-D96D-0E52-955BB722F55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عَلَى تَوَقُّعِ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43213B-EC36-83B2-BFA6-6D2A80480379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كَيْفِيَّةَ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ٱسْتِعْمالِ إِسْتْراتيجِيَّةِ  تَحْديدِ ٱلسَّبَبِ وَ ٱلنَّتيجَةِ.</a:t>
            </a:r>
          </a:p>
          <a:p>
            <a:pPr algn="ctr" defTabSz="914400">
              <a:defRPr/>
            </a:pP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8D3DD4-B860-6CF1-42EA-11262D4BE0D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D44CF5D0-79DC-923D-D9AD-9FF8704F83C3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B81C0E60-3089-66E3-FA06-32632F4BE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6652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90B5-2EE4-619F-C4E9-96A9523D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D06816-E518-7004-F677-8036AE1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168DC-1C80-2A49-1EF1-780BD98AB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8FCB8-AC24-6E53-25CD-C3FCF5B924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E08D0-346C-505A-D8E3-C772AB6D1A2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E77CD-21A2-C65D-C44E-A620909A1E1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71894A-F340-52EB-9684-D4F20A40CD2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9E5315-D457-6D6E-7441-F03226C5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9173C-C81A-3F0A-6783-FB0FB22BF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A793F-CEBB-40FD-03DC-F691E1C67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3418A5-A1FD-6E47-84DC-AC5DFF69A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859354-DD68-BE99-3F09-9E1B6E2B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4F8682-E4FF-7D7F-99DF-98C92EE3D5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342" y="2744220"/>
            <a:ext cx="8322526" cy="246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590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BFB2-D018-9A83-9F3C-1CBE6AB8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07831A-AEAA-52AC-A7EC-2E0EB50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6BF6440-118E-164B-B750-28985E71E874}"/>
              </a:ext>
            </a:extLst>
          </p:cNvPr>
          <p:cNvSpPr txBox="1"/>
          <p:nvPr/>
        </p:nvSpPr>
        <p:spPr>
          <a:xfrm>
            <a:off x="587690" y="2952865"/>
            <a:ext cx="778667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قِراءَةُ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قَواعِدِ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-2. اِسْتِعْمالُ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ٱلْمُبَسَّطِ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F31E8-6F67-F9FF-40A1-F2968431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622D1F-97E3-C540-4346-737BCC9F6FC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16AD0-E41C-DD09-7D72-C7C96C0CC1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F2C826-836E-7240-AF07-C886421FC72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4D36E-6FDE-C7AD-1B6B-32A63233D8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9F483C-171A-D7CD-C838-137F532DA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A688D5-1A2B-1E25-2B91-ACA45F35E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B2EB38-0CE1-DD17-8C19-5259D75D6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C15837-A8B7-1874-6176-F09D38089B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3BB196-B57C-7CEA-CB45-D2086CC09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866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21510</TotalTime>
  <Words>2368</Words>
  <Application>Microsoft Office PowerPoint</Application>
  <PresentationFormat>Affichage à l'écran (4:3)</PresentationFormat>
  <Paragraphs>547</Paragraphs>
  <Slides>72</Slides>
  <Notes>20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72</vt:i4>
      </vt:variant>
    </vt:vector>
  </HeadingPairs>
  <TitlesOfParts>
    <vt:vector size="107" baseType="lpstr">
      <vt:lpstr>Dosis Medium</vt:lpstr>
      <vt:lpstr>Calibri Light</vt:lpstr>
      <vt:lpstr>Microsoft Uighur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Office Theme 2013 - 2022</vt:lpstr>
      <vt:lpstr>00_Env-Enseignant</vt:lpstr>
      <vt:lpstr>1_01- نشاط اعتيادي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3_Env-Apprenant_Tmplt</vt:lpstr>
      <vt:lpstr>2_Simple Light</vt:lpstr>
      <vt:lpstr>1_04- قراءة/ كتابة</vt:lpstr>
      <vt:lpstr>2_04- قراءة/ كتابة</vt:lpstr>
      <vt:lpstr>اختتام الحصة</vt:lpstr>
      <vt:lpstr>قراءة</vt:lpstr>
      <vt:lpstr>1_Env-Enseignant</vt:lpstr>
      <vt:lpstr>5_Env-Apprenant_Tmplt</vt:lpstr>
      <vt:lpstr>2_01- نشاط اعتيادي</vt:lpstr>
      <vt:lpstr>3_04- قراءة/ كتابة</vt:lpstr>
      <vt:lpstr>2_Env-Enseignant</vt:lpstr>
      <vt:lpstr>Thème Office</vt:lpstr>
      <vt:lpstr>3_Env-Enseignant</vt:lpstr>
      <vt:lpstr>3_01- نشاط اعتيادي</vt:lpstr>
      <vt:lpstr>4_01- نشاط اعتيادي</vt:lpstr>
      <vt:lpstr>1_03- استماع وتحدث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 1 </vt:lpstr>
      <vt:lpstr>الآن سنقرأ نصا بعنوان "وَسائِلُ ٱلتَّواصُلِ"</vt:lpstr>
      <vt:lpstr>قبل قراءة النص، ستتعرفون مفرداتٍ ستساعدكم على الفهم.</vt:lpstr>
      <vt:lpstr>ما التعريف المناسب لكل كلمة؟ </vt:lpstr>
      <vt:lpstr>من يقرأ؟ </vt:lpstr>
      <vt:lpstr>ماهي وسائل التواصل التي تستعملونها في تواصلكم اليومي مع أهلكم و أصدقاءكم؟</vt:lpstr>
      <vt:lpstr>انطلاقا من العنوان والصورة، ما توقعاتكم حول النص؟</vt:lpstr>
      <vt:lpstr>خذوا كراساتكم على الصفحتين 94 و 95.اقرأوا النص للتحقق من توقعاتكم. 3 دقائق </vt:lpstr>
      <vt:lpstr>من كان توقعه موافقا لمضمون النص ؟ ما الذي يدل على ذلك من النص القرائي؟.</vt:lpstr>
      <vt:lpstr>تابعوا معي ، سأقرأ الجزء الأول من النص.</vt:lpstr>
      <vt:lpstr>الآن، سأعين 3 تلاميذ لقراءة فقرات الجزء الثاني – تابعوا </vt:lpstr>
      <vt:lpstr>نتحقق الآن من فهمكم اانص:. كَمْ عَدَدُ فَقَراتِ ٱلنَّصِّ؟</vt:lpstr>
      <vt:lpstr>يتكون النص من خمس فقرات. من يحددها على السبورة؟ -يضغط الأستاذ على زر جهاز التحكم لتبرز الفقرات.</vt:lpstr>
      <vt:lpstr>خذوا ألواحكم</vt:lpstr>
      <vt:lpstr>١. ضَعْ عَلامَةَ (✓) أَمامَ ٱلْجَوابِ ٱلصَّحِيحِ:يَتَحَدَّثُ ٱلنَّصُّ عَنْ:</vt:lpstr>
      <vt:lpstr>ارفعوا ألواحكم. كيف عرفتم ذلك؟</vt:lpstr>
      <vt:lpstr>مَنِ ٱلَّذي ٱخْتَرَعَ جِهازَ ٱلْهاتِفِ؟</vt:lpstr>
      <vt:lpstr>ارفعوا ألواحكم. في أي فقرة وجدتم الجواب؟</vt:lpstr>
      <vt:lpstr>لِماذا قَلَّتْ أَهَمِّيَّةُ ٱلْجَرائِدِ ٱلْوَرَقِيَّةِ وَٱلرّادِيو وَٱلتِّلْفازِ؟</vt:lpstr>
      <vt:lpstr>ارفعوا ألواحكم. في أي فقرة وجدتم الجواب؟</vt:lpstr>
      <vt:lpstr>السؤال 5: أحدد نوعية النص:</vt:lpstr>
      <vt:lpstr> اَلنَّصُّ أَدَبِيٌّ: لِأَنَّهُ يَتَناوَلُ مَعْلوماتٍ حَقيقِيَّةً وَمَوْضوعِيَّةً عَنْ تارِيخِ وَسائِلِ ٱلتَّواصُلِ، مِنَ ٱلْحَمامِ ٱلزّاجِلِ وَصولاً إِلى ٱلْوَسائِطِ ٱلْإِلِكْترونِيَّةِ.</vt:lpstr>
      <vt:lpstr>أحسنتم. حذوا كراساتكم على الصفحة 97 و أجيبوا عن التمرين التالي:</vt:lpstr>
      <vt:lpstr>أستخرج من النص الكلمات التي تفيد المعنى نفسه.</vt:lpstr>
      <vt:lpstr>انتبهوا للتصحيح</vt:lpstr>
      <vt:lpstr> قراءة 2</vt:lpstr>
      <vt:lpstr> سنواصل تدربنا  على توظيف استراتيجية  السبب و النتيجة.</vt:lpstr>
      <vt:lpstr>من يذكرنا بالخطوات ؟</vt:lpstr>
      <vt:lpstr>من يقرأ؟</vt:lpstr>
      <vt:lpstr>قد تتضمن الجملة علاقة سبب/نتيجة  أو علاقة مشكل حل كما في الأمثلة التالية:</vt:lpstr>
      <vt:lpstr>أحدد السبب في الجملة:أَصْبَحَتِ ٱلْوَسائِطُ ٱلْجَديدَةُ أَسْرَعَ وَأَسْهَلَ وَأَكْثَرَ مُتْعَةً.</vt:lpstr>
      <vt:lpstr>أحدد النتيجة  في الجملة:فُقْدانُ ٱلْعَديدِ مِنْ وَسائِلِ ٱلتَّواصُلِ أَهَمِّيَتَها كَٱلْجَرائِدِ ٱلْوَرَقِيَّةِ، وَٱلرّادِيو، وَٱلتِّلْفازِ </vt:lpstr>
      <vt:lpstr>أو أن  تتضمن الجملة علاقة مشكل / حل كما في المثال التالي:</vt:lpstr>
      <vt:lpstr>أحدد المشكل في الجملة:اَلْحاجَةِ إِلى ٱلتَّواصُلِ عَنْ بُعْدٍ بِشَكْلٍ أَسْرَعَ. </vt:lpstr>
      <vt:lpstr>أحدد الحل  في الجملة:اِخْتِراعُ تِقْنِيّاتٍ جَديدَةٍ مِثْلَ: ٱلْفاكْسِ، وَٱلْهاتِفِ، وَٱلتِّلْفازِ، وَٱلْبَريدِ ٱلْإِلِكْترونِي</vt:lpstr>
      <vt:lpstr>إذن لتحديد الأسباب و النتائج (المشاكل و الحلول) الواردة في نص أتبع الخطوات التالية:</vt:lpstr>
      <vt:lpstr>الآن؛  خذوا كراساتكم على الصفحة رقم 96</vt:lpstr>
      <vt:lpstr>في ثنائيات أجيبوا عن السؤال التالي:</vt:lpstr>
      <vt:lpstr>أقرأ كل جملة ثم أملأ الجدول:</vt:lpstr>
      <vt:lpstr>من يجيب؟ كيف توصلت للجواب؟ -يضغط الأستاذ على زر جهاز التحكم لتظهر الإجابة.</vt:lpstr>
      <vt:lpstr>السؤال الثاني:</vt:lpstr>
      <vt:lpstr>من يجيب؟ كيف توصلت للجواب؟ -يضغط الأستاذ على زر جهاز التحكم لتظهر الإجابة.</vt:lpstr>
      <vt:lpstr>بمفردكم أجيبوا عن السؤال التالي:</vt:lpstr>
      <vt:lpstr>أستخرج جملتين من النص تتضمنان إستراتيجية التفسير ( سبب/نتيجة) أو (مشكل/حل) و أملأ الجدول:</vt:lpstr>
      <vt:lpstr>انتبهوا للتصحيح.  نصحح  جدول سبب/ نتيجة.                  من يتقاسم معنا إجابته؟</vt:lpstr>
      <vt:lpstr>انتبهوا للتصحيح.  نصحح  جدول مشكل/ حل.                  من يتقاسم معنا إجابته؟</vt:lpstr>
      <vt:lpstr>اختــتام الحــصة</vt:lpstr>
      <vt:lpstr>ماذا تعلمتم اليوم؟</vt:lpstr>
      <vt:lpstr>خذوا دفاتر المنزل، سجلوا الواجب المنزلي.</vt:lpstr>
      <vt:lpstr>خذوا دفاتر المنزل، سجلوا الواجب المنزلي.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495</cp:revision>
  <dcterms:created xsi:type="dcterms:W3CDTF">2023-09-20T21:35:22Z</dcterms:created>
  <dcterms:modified xsi:type="dcterms:W3CDTF">2026-04-05T15:22:22Z</dcterms:modified>
</cp:coreProperties>
</file>