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11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2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3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4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5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6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7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  <p:sldMasterId id="2147483898" r:id="rId18"/>
  </p:sldMasterIdLst>
  <p:notesMasterIdLst>
    <p:notesMasterId r:id="rId56"/>
  </p:notesMasterIdLst>
  <p:sldIdLst>
    <p:sldId id="2147482761" r:id="rId19"/>
    <p:sldId id="2147482642" r:id="rId20"/>
    <p:sldId id="2147482781" r:id="rId21"/>
    <p:sldId id="2147482769" r:id="rId22"/>
    <p:sldId id="2147482789" r:id="rId23"/>
    <p:sldId id="2147482467" r:id="rId24"/>
    <p:sldId id="2147482630" r:id="rId25"/>
    <p:sldId id="2147482965" r:id="rId26"/>
    <p:sldId id="2147482788" r:id="rId27"/>
    <p:sldId id="2147482724" r:id="rId28"/>
    <p:sldId id="2147482721" r:id="rId29"/>
    <p:sldId id="2147482764" r:id="rId30"/>
    <p:sldId id="2147482765" r:id="rId31"/>
    <p:sldId id="2147482766" r:id="rId32"/>
    <p:sldId id="2147482776" r:id="rId33"/>
    <p:sldId id="2147482782" r:id="rId34"/>
    <p:sldId id="2147482786" r:id="rId35"/>
    <p:sldId id="2147482783" r:id="rId36"/>
    <p:sldId id="2147482784" r:id="rId37"/>
    <p:sldId id="2147482785" r:id="rId38"/>
    <p:sldId id="2147482772" r:id="rId39"/>
    <p:sldId id="2147482747" r:id="rId40"/>
    <p:sldId id="2147482966" r:id="rId41"/>
    <p:sldId id="2147482967" r:id="rId42"/>
    <p:sldId id="2147482968" r:id="rId43"/>
    <p:sldId id="2147482969" r:id="rId44"/>
    <p:sldId id="2147482970" r:id="rId45"/>
    <p:sldId id="2147482971" r:id="rId46"/>
    <p:sldId id="2147482972" r:id="rId47"/>
    <p:sldId id="2147482973" r:id="rId48"/>
    <p:sldId id="2147482974" r:id="rId49"/>
    <p:sldId id="2147482975" r:id="rId50"/>
    <p:sldId id="2147482976" r:id="rId51"/>
    <p:sldId id="2147482977" r:id="rId52"/>
    <p:sldId id="2147482978" r:id="rId53"/>
    <p:sldId id="2147482979" r:id="rId54"/>
    <p:sldId id="2147482980" r:id="rId55"/>
  </p:sldIdLst>
  <p:sldSz cx="9144000" cy="6858000" type="screen4x3"/>
  <p:notesSz cx="6858000" cy="9144000"/>
  <p:embeddedFontLst>
    <p:embeddedFont>
      <p:font typeface="Air Strip Arabic" panose="020B0604020202020204" charset="0"/>
      <p:regular r:id="rId57"/>
    </p:embeddedFont>
    <p:embeddedFont>
      <p:font typeface="Dosis" pitchFamily="2" charset="0"/>
      <p:regular r:id="rId58"/>
      <p:bold r:id="rId59"/>
    </p:embeddedFont>
    <p:embeddedFont>
      <p:font typeface="Dosis ExtraBold" pitchFamily="2" charset="0"/>
      <p:bold r:id="rId60"/>
    </p:embeddedFont>
    <p:embeddedFont>
      <p:font typeface="Dosis Medium" pitchFamily="2" charset="0"/>
      <p:regular r:id="rId61"/>
    </p:embeddedFont>
    <p:embeddedFont>
      <p:font typeface="Dosis SemiBold" pitchFamily="2" charset="0"/>
      <p:regular r:id="rId62"/>
      <p:bold r:id="rId63"/>
    </p:embeddedFont>
    <p:embeddedFont>
      <p:font typeface="Microsoft Sans Serif" panose="020B0604020202020204" pitchFamily="34" charset="0"/>
      <p:regular r:id="rId64"/>
    </p:embeddedFont>
    <p:embeddedFont>
      <p:font typeface="Microsoft Uighur" panose="02000000000000000000" pitchFamily="2" charset="-78"/>
      <p:regular r:id="rId65"/>
      <p:bold r:id="rId66"/>
    </p:embeddedFont>
    <p:embeddedFont>
      <p:font typeface="Modern Love" panose="04090805081005020601" pitchFamily="82" charset="0"/>
      <p:regular r:id="rId6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C7D3"/>
    <a:srgbClr val="E7E6E6"/>
    <a:srgbClr val="AFABAB"/>
    <a:srgbClr val="9EE0F4"/>
    <a:srgbClr val="EAF8FE"/>
    <a:srgbClr val="D6E9EA"/>
    <a:srgbClr val="424D7C"/>
    <a:srgbClr val="44546A"/>
    <a:srgbClr val="414B79"/>
    <a:srgbClr val="424D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84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font" Target="fonts/font7.fntdata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font" Target="fonts/font2.fntdata"/><Relationship Id="rId66" Type="http://schemas.openxmlformats.org/officeDocument/2006/relationships/font" Target="fonts/font10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5.fntdata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8.fntdata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font" Target="fonts/font3.fntdata"/><Relationship Id="rId67" Type="http://schemas.openxmlformats.org/officeDocument/2006/relationships/font" Target="fonts/font11.fntdata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font" Target="fonts/font6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font" Target="fonts/font1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33358501-88ED-5406-4A20-94990BD87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A9B1CF3C-AFB7-5E85-6E56-61D2CFD7CE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8D887B69-A808-F094-7FAA-5AEBCD3EBA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8404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33358501-88ED-5406-4A20-94990BD87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A9B1CF3C-AFB7-5E85-6E56-61D2CFD7CE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8D887B69-A808-F094-7FAA-5AEBCD3EBA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8404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20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20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2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2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2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2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20.png"/><Relationship Id="rId9" Type="http://schemas.microsoft.com/office/2007/relationships/hdphoto" Target="../media/hdphoto2.wdp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0648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57239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9142601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545223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92202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8822344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687042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0410283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699867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5147059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889708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26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slideLayout" Target="../slideLayouts/slideLayout146.xml"/><Relationship Id="rId1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36.xml"/><Relationship Id="rId21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40.xml"/><Relationship Id="rId12" Type="http://schemas.openxmlformats.org/officeDocument/2006/relationships/slideLayout" Target="../slideLayouts/slideLayout145.xml"/><Relationship Id="rId17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35.xml"/><Relationship Id="rId16" Type="http://schemas.openxmlformats.org/officeDocument/2006/relationships/slideLayout" Target="../slideLayouts/slideLayout149.xml"/><Relationship Id="rId20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38.xml"/><Relationship Id="rId15" Type="http://schemas.openxmlformats.org/officeDocument/2006/relationships/slideLayout" Target="../slideLayouts/slideLayout148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3.xml"/><Relationship Id="rId19" Type="http://schemas.openxmlformats.org/officeDocument/2006/relationships/slideLayout" Target="../slideLayouts/slideLayout152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slideLayout" Target="../slideLayouts/slideLayout147.xml"/><Relationship Id="rId22" Type="http://schemas.openxmlformats.org/officeDocument/2006/relationships/slideLayout" Target="../slideLayouts/slideLayout15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58.xml"/><Relationship Id="rId21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slideLayout" Target="../slideLayouts/slideLayout172.xml"/><Relationship Id="rId2" Type="http://schemas.openxmlformats.org/officeDocument/2006/relationships/slideLayout" Target="../slideLayouts/slideLayout157.xml"/><Relationship Id="rId16" Type="http://schemas.openxmlformats.org/officeDocument/2006/relationships/slideLayout" Target="../slideLayouts/slideLayout171.xml"/><Relationship Id="rId20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60.xml"/><Relationship Id="rId15" Type="http://schemas.openxmlformats.org/officeDocument/2006/relationships/slideLayout" Target="../slideLayouts/slideLayout170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65.xml"/><Relationship Id="rId19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slideLayout" Target="../slideLayouts/slideLayout169.xml"/><Relationship Id="rId22" Type="http://schemas.openxmlformats.org/officeDocument/2006/relationships/slideLayout" Target="../slideLayouts/slideLayout17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13" Type="http://schemas.openxmlformats.org/officeDocument/2006/relationships/slideLayout" Target="../slideLayouts/slideLayout190.xml"/><Relationship Id="rId18" Type="http://schemas.openxmlformats.org/officeDocument/2006/relationships/slideLayout" Target="../slideLayouts/slideLayout195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80.xml"/><Relationship Id="rId21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184.xml"/><Relationship Id="rId12" Type="http://schemas.openxmlformats.org/officeDocument/2006/relationships/slideLayout" Target="../slideLayouts/slideLayout189.xml"/><Relationship Id="rId17" Type="http://schemas.openxmlformats.org/officeDocument/2006/relationships/slideLayout" Target="../slideLayouts/slideLayout194.xml"/><Relationship Id="rId25" Type="http://schemas.openxmlformats.org/officeDocument/2006/relationships/theme" Target="../theme/theme17.xml"/><Relationship Id="rId2" Type="http://schemas.openxmlformats.org/officeDocument/2006/relationships/slideLayout" Target="../slideLayouts/slideLayout179.xml"/><Relationship Id="rId16" Type="http://schemas.openxmlformats.org/officeDocument/2006/relationships/slideLayout" Target="../slideLayouts/slideLayout193.xml"/><Relationship Id="rId20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8.xml"/><Relationship Id="rId24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182.xml"/><Relationship Id="rId15" Type="http://schemas.openxmlformats.org/officeDocument/2006/relationships/slideLayout" Target="../slideLayouts/slideLayout192.xml"/><Relationship Id="rId23" Type="http://schemas.openxmlformats.org/officeDocument/2006/relationships/slideLayout" Target="../slideLayouts/slideLayout200.xml"/><Relationship Id="rId10" Type="http://schemas.openxmlformats.org/officeDocument/2006/relationships/slideLayout" Target="../slideLayouts/slideLayout187.xml"/><Relationship Id="rId19" Type="http://schemas.openxmlformats.org/officeDocument/2006/relationships/slideLayout" Target="../slideLayouts/slideLayout196.xml"/><Relationship Id="rId4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6.xml"/><Relationship Id="rId14" Type="http://schemas.openxmlformats.org/officeDocument/2006/relationships/slideLayout" Target="../slideLayouts/slideLayout191.xml"/><Relationship Id="rId22" Type="http://schemas.openxmlformats.org/officeDocument/2006/relationships/slideLayout" Target="../slideLayouts/slideLayout199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2" Type="http://schemas.openxmlformats.org/officeDocument/2006/relationships/slideLayout" Target="../slideLayouts/slideLayout203.xml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206.xml"/><Relationship Id="rId10" Type="http://schemas.openxmlformats.org/officeDocument/2006/relationships/theme" Target="../theme/theme18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869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  <p:sldLayoutId id="214748389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7854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6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97.xml"/><Relationship Id="rId10" Type="http://schemas.openxmlformats.org/officeDocument/2006/relationships/image" Target="../media/image31.png"/><Relationship Id="rId4" Type="http://schemas.openxmlformats.org/officeDocument/2006/relationships/video" Target="../media/media2.mp4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5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0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5634427-80C8-7443-D970-9C34E206E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5D1C688-6909-8292-47A2-C124B79EB3F2}"/>
              </a:ext>
            </a:extLst>
          </p:cNvPr>
          <p:cNvSpPr txBox="1"/>
          <p:nvPr/>
        </p:nvSpPr>
        <p:spPr>
          <a:xfrm rot="20840637">
            <a:off x="3721908" y="3392099"/>
            <a:ext cx="1048848" cy="590743"/>
          </a:xfrm>
          <a:prstGeom prst="roundRect">
            <a:avLst/>
          </a:prstGeom>
          <a:solidFill>
            <a:srgbClr val="2DC7D3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الثالثة</a:t>
            </a:r>
            <a:endParaRPr lang="fr-FR" sz="28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29382CB-1F9C-24A3-48A8-6B3AC81EEED6}"/>
              </a:ext>
            </a:extLst>
          </p:cNvPr>
          <p:cNvSpPr txBox="1"/>
          <p:nvPr/>
        </p:nvSpPr>
        <p:spPr>
          <a:xfrm rot="20746687">
            <a:off x="3616490" y="3398028"/>
            <a:ext cx="1152796" cy="578882"/>
          </a:xfrm>
          <a:prstGeom prst="roundRect">
            <a:avLst>
              <a:gd name="adj" fmla="val 23665"/>
            </a:avLst>
          </a:prstGeom>
          <a:solidFill>
            <a:srgbClr val="2DC7D3"/>
          </a:solidFill>
        </p:spPr>
        <p:txBody>
          <a:bodyPr wrap="square" rtlCol="0">
            <a:spAutoFit/>
          </a:bodyPr>
          <a:lstStyle/>
          <a:p>
            <a:r>
              <a:rPr lang="ar-MA" sz="2800" b="1" dirty="0"/>
              <a:t>الرابعة</a:t>
            </a:r>
            <a:endParaRPr lang="fr-FR" sz="28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0E3D9AB-77AE-E06A-9AF8-68DC230192E9}"/>
              </a:ext>
            </a:extLst>
          </p:cNvPr>
          <p:cNvSpPr txBox="1"/>
          <p:nvPr/>
        </p:nvSpPr>
        <p:spPr>
          <a:xfrm>
            <a:off x="727788" y="5598651"/>
            <a:ext cx="7557796" cy="523220"/>
          </a:xfrm>
          <a:prstGeom prst="rect">
            <a:avLst/>
          </a:prstGeom>
          <a:solidFill>
            <a:srgbClr val="2DC7D3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/>
              <a:t>موجهات تمرير فرض المراقبة المستمرة للمرحلة الرابعة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022627205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1">
            <a:extLst>
              <a:ext uri="{FF2B5EF4-FFF2-40B4-BE49-F238E27FC236}">
                <a16:creationId xmlns:a16="http://schemas.microsoft.com/office/drawing/2014/main" id="{4DA7BC0F-6AEE-4C03-546D-100CCD2A04FC}"/>
              </a:ext>
            </a:extLst>
          </p:cNvPr>
          <p:cNvSpPr/>
          <p:nvPr/>
        </p:nvSpPr>
        <p:spPr>
          <a:xfrm>
            <a:off x="531845" y="1168810"/>
            <a:ext cx="8095688" cy="5197354"/>
          </a:xfrm>
          <a:prstGeom prst="roundRect">
            <a:avLst>
              <a:gd name="adj" fmla="val 13979"/>
            </a:avLst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rgbClr val="F2F2F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040EA57-F449-742D-C779-21529F0AD6FC}"/>
              </a:ext>
            </a:extLst>
          </p:cNvPr>
          <p:cNvSpPr/>
          <p:nvPr/>
        </p:nvSpPr>
        <p:spPr>
          <a:xfrm flipH="1" flipV="1">
            <a:off x="2134840" y="663412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D5831F1F-EE33-4F33-693C-321478E762D7}"/>
              </a:ext>
            </a:extLst>
          </p:cNvPr>
          <p:cNvSpPr txBox="1"/>
          <p:nvPr/>
        </p:nvSpPr>
        <p:spPr>
          <a:xfrm>
            <a:off x="2432312" y="784527"/>
            <a:ext cx="4041974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الكفايات المعنية بالاختبار في المرحلة 4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CF378F0-6F55-63E7-AC62-F90A1F1DE58A}"/>
              </a:ext>
            </a:extLst>
          </p:cNvPr>
          <p:cNvSpPr txBox="1"/>
          <p:nvPr/>
        </p:nvSpPr>
        <p:spPr>
          <a:xfrm>
            <a:off x="671805" y="1163521"/>
            <a:ext cx="7511141" cy="5202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-المشاركة في حوار بتوظيف الأفعال الكلامية المدرسة (</a:t>
            </a:r>
            <a:r>
              <a:rPr lang="fr-FR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PO1</a:t>
            </a: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-أخذ الكلمة لإنتاج نصوص شفهية بغرض السرد انطلاقا من مشاهد (</a:t>
            </a:r>
            <a:r>
              <a:rPr lang="fr-FR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PO2</a:t>
            </a: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endParaRPr kumimoji="0" lang="ar-MA" sz="1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-استرجاع واستنتاج معلومات صريحة وضمنية واردة في نص مسمع (</a:t>
            </a:r>
            <a:r>
              <a:rPr kumimoji="0" lang="fr-MA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(CO1</a:t>
            </a:r>
            <a:r>
              <a:rPr kumimoji="0" lang="ar-SA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؛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fr-FR" sz="1400" b="1" kern="0" dirty="0">
                <a:solidFill>
                  <a:srgbClr val="C00000"/>
                </a:solidFill>
                <a:latin typeface="Calibri" panose="020F0502020204030204"/>
                <a:cs typeface="Calibri" panose="020F0502020204030204" pitchFamily="34" charset="0"/>
              </a:rPr>
              <a:t>-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إعادة إِنْتاجَ </a:t>
            </a:r>
            <a:r>
              <a:rPr lang="ar-MA" sz="1400" b="1" kern="0" dirty="0" err="1">
                <a:solidFill>
                  <a:srgbClr val="C00000"/>
                </a:solidFill>
                <a:cs typeface="Calibri" panose="020F0502020204030204" pitchFamily="34" charset="0"/>
              </a:rPr>
              <a:t>ٱلنَّصِّ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 </a:t>
            </a:r>
            <a:r>
              <a:rPr lang="ar-MA" sz="1400" b="1" kern="0" dirty="0" err="1">
                <a:solidFill>
                  <a:srgbClr val="C00000"/>
                </a:solidFill>
                <a:cs typeface="Calibri" panose="020F0502020204030204" pitchFamily="34" charset="0"/>
              </a:rPr>
              <a:t>ٱلْمَسْموع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 موظفا مهارات التركيب؛ التعليق؛ التلخيص؛ الإكمال</a:t>
            </a:r>
            <a:r>
              <a:rPr lang="fr-FR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 (CO2)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؛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-فهم وإنتاج مفردات من المعجم المجالي المدرس انطلاقا من مشاهد (</a:t>
            </a:r>
            <a:r>
              <a:rPr lang="fr-FR" sz="1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V1</a:t>
            </a:r>
            <a:r>
              <a:rPr lang="ar-MA" sz="1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)؛</a:t>
            </a:r>
          </a:p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توظيف استراتيجيات المفردات لفهم وتوليد كلمات (</a:t>
            </a:r>
            <a:r>
              <a:rPr lang="fr-FR" sz="1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V2</a:t>
            </a:r>
            <a:r>
              <a:rPr lang="ar-MA" sz="1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)؛</a:t>
            </a:r>
            <a:endParaRPr lang="fr-FR" sz="1400" b="1" kern="0" dirty="0">
              <a:solidFill>
                <a:srgbClr val="C00000"/>
              </a:solidFill>
              <a:latin typeface="Calibri" panose="020F0502020204030204"/>
              <a:cs typeface="Calibri" panose="020F0502020204030204" pitchFamily="34" charset="0"/>
            </a:endParaRP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-قراءة نص من حوالي 40 إلى 60 كلمة، مشكولاً شكلاً تاماً بدقة واسترسال (</a:t>
            </a:r>
            <a:r>
              <a:rPr lang="fr-FR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LF</a:t>
            </a: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-استخراج معلومات صريحة من نصوص أدبية ومعلوماتية بتوظيف إستراتيجية المفاتيح (</a:t>
            </a:r>
            <a:r>
              <a:rPr lang="fr-FR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LC1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)؛</a:t>
            </a: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-استنتاج  معلومات ضمنية  من نصوص أدبية ومعلوماتية بتوظيف إستراتيجية الكلمات المفاتيح (</a:t>
            </a:r>
            <a:r>
              <a:rPr lang="fr-FR" sz="1400" b="1" i="1" kern="0" dirty="0">
                <a:solidFill>
                  <a:srgbClr val="C00000"/>
                </a:solidFill>
                <a:cs typeface="Calibri" panose="020F0502020204030204" pitchFamily="34" charset="0"/>
              </a:rPr>
              <a:t>LC2</a:t>
            </a:r>
            <a:r>
              <a:rPr lang="ar-MA" sz="1400" b="1" i="1" kern="0" dirty="0">
                <a:solidFill>
                  <a:srgbClr val="C00000"/>
                </a:solidFill>
                <a:cs typeface="Calibri" panose="020F0502020204030204" pitchFamily="34" charset="0"/>
              </a:rPr>
              <a:t>)؛</a:t>
            </a:r>
            <a:endParaRPr lang="fr-FR" sz="1400" b="1" i="1" kern="0" dirty="0">
              <a:solidFill>
                <a:srgbClr val="C00000"/>
              </a:solidFill>
              <a:cs typeface="Calibri" panose="020F0502020204030204" pitchFamily="34" charset="0"/>
            </a:endParaRP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fr-FR" sz="1400" b="1" i="1" kern="0" dirty="0">
                <a:solidFill>
                  <a:srgbClr val="C00000"/>
                </a:solidFill>
                <a:cs typeface="Calibri" panose="020F0502020204030204" pitchFamily="34" charset="0"/>
              </a:rPr>
              <a:t>-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تركيب وتفسير أفكار ومعلومات واردة في نصوص مقروءة (</a:t>
            </a:r>
            <a:r>
              <a:rPr lang="fr-FR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LC3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)؛</a:t>
            </a: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-توظيف الظواهر اللغوية لِتَرْكيبِ جُمَلٍ مُعْتَمِداً عَلى </a:t>
            </a:r>
            <a:r>
              <a:rPr lang="ar-MA" sz="1400" b="1" kern="0" dirty="0" err="1">
                <a:solidFill>
                  <a:srgbClr val="C00000"/>
                </a:solidFill>
                <a:cs typeface="Calibri" panose="020F0502020204030204" pitchFamily="34" charset="0"/>
              </a:rPr>
              <a:t>ٱلْقَرارِ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 </a:t>
            </a:r>
            <a:r>
              <a:rPr lang="ar-MA" sz="1400" b="1" kern="0" dirty="0" err="1">
                <a:solidFill>
                  <a:srgbClr val="C00000"/>
                </a:solidFill>
                <a:cs typeface="Calibri" panose="020F0502020204030204" pitchFamily="34" charset="0"/>
              </a:rPr>
              <a:t>ٱلنَّحْوِيِّ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 (</a:t>
            </a:r>
            <a:r>
              <a:rPr lang="fr-FR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OL1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)؛</a:t>
            </a: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-التعبير بِكِتابَةِ جمل أو فِقْرَةٍ مُوَظِّفاً مَهارةَ </a:t>
            </a:r>
            <a:r>
              <a:rPr lang="ar-MA" sz="1400" b="1" kern="0" dirty="0" err="1">
                <a:solidFill>
                  <a:srgbClr val="C00000"/>
                </a:solidFill>
                <a:cs typeface="Calibri" panose="020F0502020204030204" pitchFamily="34" charset="0"/>
              </a:rPr>
              <a:t>ٱلتَّوْسيعِ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 (</a:t>
            </a:r>
            <a:r>
              <a:rPr lang="fr-FR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PE1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السادس 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4953661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rgbClr val="AFABAB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rgbClr val="AFABAB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569126" y="4963092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879350" y="393823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تمرير فرض اللغة العربية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0494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عملية التصحيح التفاعلي ومسك النتائج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E1D0D8D-882E-4B81-E194-1D99CD32DD1E}"/>
              </a:ext>
            </a:extLst>
          </p:cNvPr>
          <p:cNvGrpSpPr/>
          <p:nvPr/>
        </p:nvGrpSpPr>
        <p:grpSpPr>
          <a:xfrm flipH="1">
            <a:off x="569126" y="2056718"/>
            <a:ext cx="3780000" cy="1332000"/>
            <a:chOff x="648000" y="1944000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8226BE6-567F-FAD0-6CA8-F8A77949253F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E8D471F5-903F-3913-B8D6-5B5965D4A6AC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E106E7A-EDB8-0FD6-4A67-CC90860319CE}"/>
              </a:ext>
            </a:extLst>
          </p:cNvPr>
          <p:cNvGrpSpPr/>
          <p:nvPr/>
        </p:nvGrpSpPr>
        <p:grpSpPr>
          <a:xfrm flipH="1">
            <a:off x="569126" y="3482113"/>
            <a:ext cx="3780000" cy="1332000"/>
            <a:chOff x="648000" y="1944000"/>
            <a:chExt cx="3780000" cy="1332000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B7F2F52-A488-E4C2-2529-EF8C48E53EF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Organigramme : Terminateur 8">
              <a:extLst>
                <a:ext uri="{FF2B5EF4-FFF2-40B4-BE49-F238E27FC236}">
                  <a16:creationId xmlns:a16="http://schemas.microsoft.com/office/drawing/2014/main" id="{50194979-3DA3-18FE-C484-58190A623355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</a:t>
              </a:r>
            </a:p>
          </p:txBody>
        </p:sp>
      </p:grpSp>
      <p:sp>
        <p:nvSpPr>
          <p:cNvPr id="10" name="Espace réservé du texte 25">
            <a:extLst>
              <a:ext uri="{FF2B5EF4-FFF2-40B4-BE49-F238E27FC236}">
                <a16:creationId xmlns:a16="http://schemas.microsoft.com/office/drawing/2014/main" id="{9185F1A0-E05D-4787-F724-A8F96492A560}"/>
              </a:ext>
            </a:extLst>
          </p:cNvPr>
          <p:cNvSpPr txBox="1">
            <a:spLocks/>
          </p:cNvSpPr>
          <p:nvPr/>
        </p:nvSpPr>
        <p:spPr>
          <a:xfrm>
            <a:off x="713126" y="391005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B1688913-BBAB-A44E-A831-FD8CDDA391B2}"/>
              </a:ext>
            </a:extLst>
          </p:cNvPr>
          <p:cNvSpPr txBox="1">
            <a:spLocks/>
          </p:cNvSpPr>
          <p:nvPr/>
        </p:nvSpPr>
        <p:spPr>
          <a:xfrm>
            <a:off x="713126" y="535909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مواصلة عملية الدعم.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417A8BE-5BAC-7CE7-2D1D-CB9558B81046}"/>
              </a:ext>
            </a:extLst>
          </p:cNvPr>
          <p:cNvGrpSpPr/>
          <p:nvPr/>
        </p:nvGrpSpPr>
        <p:grpSpPr>
          <a:xfrm flipH="1">
            <a:off x="4714876" y="2055112"/>
            <a:ext cx="3780000" cy="1341701"/>
            <a:chOff x="845620" y="2489614"/>
            <a:chExt cx="3780000" cy="134170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9BD537F-2747-CD11-BCBC-2A22F06E42EB}"/>
                </a:ext>
              </a:extLst>
            </p:cNvPr>
            <p:cNvSpPr/>
            <p:nvPr/>
          </p:nvSpPr>
          <p:spPr>
            <a:xfrm>
              <a:off x="845620" y="2751315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5B49760-EA98-AB7D-1B84-347003E44F59}"/>
                </a:ext>
              </a:extLst>
            </p:cNvPr>
            <p:cNvSpPr/>
            <p:nvPr/>
          </p:nvSpPr>
          <p:spPr>
            <a:xfrm>
              <a:off x="1041146" y="2489614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1 - </a:t>
              </a:r>
            </a:p>
          </p:txBody>
        </p:sp>
      </p:grp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F7D045B4-D0B1-AD5B-C438-2C31608386D0}"/>
              </a:ext>
            </a:extLst>
          </p:cNvPr>
          <p:cNvSpPr txBox="1">
            <a:spLocks/>
          </p:cNvSpPr>
          <p:nvPr/>
        </p:nvSpPr>
        <p:spPr>
          <a:xfrm>
            <a:off x="4893636" y="254364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Espace réservé du texte 25">
            <a:extLst>
              <a:ext uri="{FF2B5EF4-FFF2-40B4-BE49-F238E27FC236}">
                <a16:creationId xmlns:a16="http://schemas.microsoft.com/office/drawing/2014/main" id="{BCC91468-E6A1-89FF-62AE-177427C34C6A}"/>
              </a:ext>
            </a:extLst>
          </p:cNvPr>
          <p:cNvSpPr txBox="1">
            <a:spLocks/>
          </p:cNvSpPr>
          <p:nvPr/>
        </p:nvSpPr>
        <p:spPr>
          <a:xfrm>
            <a:off x="713126" y="245271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نتائج التصحيح في الدعم ومسك النتائج</a:t>
            </a:r>
          </a:p>
        </p:txBody>
      </p:sp>
    </p:spTree>
    <p:extLst>
      <p:ext uri="{BB962C8B-B14F-4D97-AF65-F5344CB8AC3E}">
        <p14:creationId xmlns:p14="http://schemas.microsoft.com/office/powerpoint/2010/main" val="3864705808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7C888F1E-EC93-070F-AC82-2FD9C5CF3F34}"/>
              </a:ext>
            </a:extLst>
          </p:cNvPr>
          <p:cNvSpPr txBox="1">
            <a:spLocks/>
          </p:cNvSpPr>
          <p:nvPr/>
        </p:nvSpPr>
        <p:spPr>
          <a:xfrm>
            <a:off x="699795" y="1470479"/>
            <a:ext cx="7744408" cy="3801236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ar-MA" sz="4900" dirty="0"/>
              <a:t>يتم التمرير بشكلٍ مُوَجَّهٍ: قراءة السؤال من طرف الأستاذ ثم منح مهلة كافية للإجابة قبل قراءة السؤال الموالي.</a:t>
            </a:r>
          </a:p>
          <a:p>
            <a:pPr lvl="0" algn="r">
              <a:defRPr/>
            </a:pPr>
            <a:r>
              <a:rPr lang="ar-MA" sz="4900" dirty="0"/>
              <a:t> يتم تمرير</a:t>
            </a:r>
            <a:r>
              <a:rPr lang="fr-FR" sz="4900" dirty="0"/>
              <a:t> </a:t>
            </a:r>
            <a:r>
              <a:rPr lang="ar-MA" sz="4900" dirty="0"/>
              <a:t> موضوع اللغة العربية في </a:t>
            </a:r>
            <a:r>
              <a:rPr lang="ar-MA" sz="4900" b="1" dirty="0">
                <a:highlight>
                  <a:srgbClr val="FFFF00"/>
                </a:highlight>
              </a:rPr>
              <a:t>جزءين</a:t>
            </a:r>
            <a:r>
              <a:rPr lang="ar-MA" sz="4900" dirty="0"/>
              <a:t>:</a:t>
            </a:r>
          </a:p>
          <a:p>
            <a:pPr lvl="0" algn="r">
              <a:defRPr/>
            </a:pPr>
            <a:r>
              <a:rPr lang="ar-MA" sz="4900" dirty="0"/>
              <a:t>- الجزء الأول ويشمل تقويم المعجم والفهم القرائي والظواهر اللغوية؛</a:t>
            </a:r>
          </a:p>
          <a:p>
            <a:pPr lvl="0" algn="r">
              <a:defRPr/>
            </a:pPr>
            <a:r>
              <a:rPr lang="ar-MA" sz="4900" dirty="0"/>
              <a:t>-الجزء الثاني ويشمل تقويم فهم المسموع والإنتاج الكتابي.</a:t>
            </a:r>
          </a:p>
          <a:p>
            <a:pPr lvl="0" algn="r">
              <a:defRPr/>
            </a:pPr>
            <a:r>
              <a:rPr lang="ar-MA" sz="4900" dirty="0"/>
              <a:t>تخصص </a:t>
            </a:r>
            <a:r>
              <a:rPr lang="ar-MA" sz="4900" dirty="0">
                <a:solidFill>
                  <a:srgbClr val="FF0000"/>
                </a:solidFill>
                <a:highlight>
                  <a:srgbClr val="FFFF00"/>
                </a:highlight>
              </a:rPr>
              <a:t>فترة 15 دقيقة للاستراحة</a:t>
            </a:r>
            <a:r>
              <a:rPr lang="ar-MA" sz="4900" dirty="0">
                <a:solidFill>
                  <a:srgbClr val="FF0000"/>
                </a:solidFill>
              </a:rPr>
              <a:t> </a:t>
            </a:r>
            <a:r>
              <a:rPr lang="ar-MA" sz="4900" dirty="0"/>
              <a:t>داخل القسم بعد تمرير الجزء الأول ثم انطلاق تمرير الجزء الثاني.</a:t>
            </a:r>
            <a:endParaRPr lang="fr-MA" sz="3200" dirty="0"/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E34A8C1D-2BEF-7008-F14D-F0853F409DA1}"/>
              </a:ext>
            </a:extLst>
          </p:cNvPr>
          <p:cNvSpPr txBox="1">
            <a:spLocks/>
          </p:cNvSpPr>
          <p:nvPr/>
        </p:nvSpPr>
        <p:spPr>
          <a:xfrm>
            <a:off x="1609530" y="812284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تمرير الفرض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08E47632-F88A-4633-E2C9-972372C22E1E}"/>
              </a:ext>
            </a:extLst>
          </p:cNvPr>
          <p:cNvSpPr txBox="1">
            <a:spLocks/>
          </p:cNvSpPr>
          <p:nvPr/>
        </p:nvSpPr>
        <p:spPr>
          <a:xfrm>
            <a:off x="1315616" y="5574899"/>
            <a:ext cx="6876000" cy="704488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900" dirty="0"/>
              <a:t>بالنسبة للمتعلمين في وضعية إعاقة، يعتمد النموذج المكيف.</a:t>
            </a:r>
            <a:endParaRPr lang="fr-MA" sz="2400" dirty="0"/>
          </a:p>
        </p:txBody>
      </p:sp>
    </p:spTree>
    <p:extLst>
      <p:ext uri="{BB962C8B-B14F-4D97-AF65-F5344CB8AC3E}">
        <p14:creationId xmlns:p14="http://schemas.microsoft.com/office/powerpoint/2010/main" val="770348028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22683"/>
            <a:ext cx="7886700" cy="720000"/>
          </a:xfrm>
        </p:spPr>
        <p:txBody>
          <a:bodyPr/>
          <a:lstStyle/>
          <a:p>
            <a:r>
              <a:rPr lang="ar-MA" sz="4000" dirty="0"/>
              <a:t>هيكلة يوم التمرير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5754A6F-D600-476F-0AF4-9FD7DF5A30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406" y="1875929"/>
            <a:ext cx="5525521" cy="1208813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1C595599-1FDF-BF03-EF05-2798E5F43A57}"/>
              </a:ext>
            </a:extLst>
          </p:cNvPr>
          <p:cNvSpPr txBox="1">
            <a:spLocks/>
          </p:cNvSpPr>
          <p:nvPr/>
        </p:nvSpPr>
        <p:spPr>
          <a:xfrm>
            <a:off x="2070669" y="22459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المعجم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V1 –V2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 فهم المقروء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LC1-LC2-LC3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77D0548-665B-6CE6-3674-20C080C7B755}"/>
              </a:ext>
            </a:extLst>
          </p:cNvPr>
          <p:cNvSpPr txBox="1"/>
          <p:nvPr/>
        </p:nvSpPr>
        <p:spPr>
          <a:xfrm>
            <a:off x="4313320" y="1924332"/>
            <a:ext cx="22573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تقويم المعجم وفهم المقروء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4643A95-3CD9-F4F6-D3C5-4EBB87C127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06354" y="2027964"/>
            <a:ext cx="536339" cy="540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3FF972-5F05-C0AB-EFA7-854C81C980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967" y="2906091"/>
            <a:ext cx="5525521" cy="75632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581C86A6-20A3-FCFE-AC7E-42D2C0BE7A72}"/>
              </a:ext>
            </a:extLst>
          </p:cNvPr>
          <p:cNvSpPr txBox="1">
            <a:spLocks/>
          </p:cNvSpPr>
          <p:nvPr/>
        </p:nvSpPr>
        <p:spPr>
          <a:xfrm>
            <a:off x="2071405" y="3131651"/>
            <a:ext cx="4500000" cy="53992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الظواهر اللغوية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OL1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C6418C-08B8-1A93-EA6A-A587B8874E9D}"/>
              </a:ext>
            </a:extLst>
          </p:cNvPr>
          <p:cNvSpPr txBox="1"/>
          <p:nvPr/>
        </p:nvSpPr>
        <p:spPr>
          <a:xfrm>
            <a:off x="3760882" y="2891361"/>
            <a:ext cx="275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تقويم  الظواهر اللغوية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9A189A-E2E2-CFBB-711D-71F536E300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06354" y="2927001"/>
            <a:ext cx="536339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B1E6B8F-C2F1-264C-A950-F88EC22175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51" y="4489004"/>
            <a:ext cx="5525522" cy="84140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6A14E2-6FA2-3203-EA07-2AFCFD6273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44766" y="4598054"/>
            <a:ext cx="536339" cy="54000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2091556-E692-E8BD-558C-D0CD2A880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170" y="5257847"/>
            <a:ext cx="5525522" cy="1087120"/>
          </a:xfrm>
          <a:prstGeom prst="rect">
            <a:avLst/>
          </a:prstGeom>
        </p:spPr>
      </p:pic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222CB88-3BBF-9195-7739-4F285CC3534C}"/>
              </a:ext>
            </a:extLst>
          </p:cNvPr>
          <p:cNvSpPr txBox="1">
            <a:spLocks/>
          </p:cNvSpPr>
          <p:nvPr/>
        </p:nvSpPr>
        <p:spPr>
          <a:xfrm>
            <a:off x="2206354" y="4721104"/>
            <a:ext cx="4500000" cy="53674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    CO1- CO2  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158B558-368A-49C3-0835-0DB516F8B5AC}"/>
              </a:ext>
            </a:extLst>
          </p:cNvPr>
          <p:cNvSpPr txBox="1"/>
          <p:nvPr/>
        </p:nvSpPr>
        <p:spPr>
          <a:xfrm>
            <a:off x="3948205" y="4521589"/>
            <a:ext cx="2758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04- فهم المسموع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0F89129-ED7D-F2B9-66DF-058BA97ED1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76353" y="5337148"/>
            <a:ext cx="536339" cy="540000"/>
          </a:xfrm>
          <a:prstGeom prst="rect">
            <a:avLst/>
          </a:prstGeom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4A331B3-F08F-6905-5109-74CA5C892573}"/>
              </a:ext>
            </a:extLst>
          </p:cNvPr>
          <p:cNvSpPr txBox="1">
            <a:spLocks/>
          </p:cNvSpPr>
          <p:nvPr/>
        </p:nvSpPr>
        <p:spPr>
          <a:xfrm>
            <a:off x="2206354" y="5642563"/>
            <a:ext cx="4500000" cy="4691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الكفاية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PE1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30B667E-6226-C7AD-B58E-03A0AA5FC855}"/>
              </a:ext>
            </a:extLst>
          </p:cNvPr>
          <p:cNvSpPr txBox="1"/>
          <p:nvPr/>
        </p:nvSpPr>
        <p:spPr>
          <a:xfrm>
            <a:off x="3948205" y="5289618"/>
            <a:ext cx="2758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-03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تقويم  الإنتاج الكتابي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29A5DB8-CA7D-ACEE-C87B-C4461DEE55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351" y="2043504"/>
            <a:ext cx="630291" cy="72559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CC8C662-3A10-13B9-821E-272037394E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524" y="2891706"/>
            <a:ext cx="630290" cy="725588"/>
          </a:xfrm>
          <a:prstGeom prst="rect">
            <a:avLst/>
          </a:prstGeom>
        </p:spPr>
      </p:pic>
      <p:pic>
        <p:nvPicPr>
          <p:cNvPr id="27" name="Image 2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E96CFD5-98A9-5A56-9DDD-81C135334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516" y="1382213"/>
            <a:ext cx="5525521" cy="56840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26174966-707F-1AB5-33EB-BF908D00066D}"/>
              </a:ext>
            </a:extLst>
          </p:cNvPr>
          <p:cNvSpPr txBox="1"/>
          <p:nvPr/>
        </p:nvSpPr>
        <p:spPr>
          <a:xfrm>
            <a:off x="3301255" y="1313712"/>
            <a:ext cx="3405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افتتاح: ترحيب وتدبير السلوك وإعداد الوسائل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C9CC6E86-7E23-FE30-F358-6AC3C1EDC8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058" y="1280973"/>
            <a:ext cx="554680" cy="638547"/>
          </a:xfrm>
          <a:prstGeom prst="rect">
            <a:avLst/>
          </a:prstGeom>
        </p:spPr>
      </p:pic>
      <p:pic>
        <p:nvPicPr>
          <p:cNvPr id="31" name="Image 3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0927C06-3D5D-265D-AC86-361C2EC3B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814" y="3792373"/>
            <a:ext cx="5441223" cy="56840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20BBED75-DBED-47A6-40B4-EDF899CA540A}"/>
              </a:ext>
            </a:extLst>
          </p:cNvPr>
          <p:cNvSpPr txBox="1"/>
          <p:nvPr/>
        </p:nvSpPr>
        <p:spPr>
          <a:xfrm>
            <a:off x="5650724" y="3731823"/>
            <a:ext cx="10599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استراحة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87DD8D2B-4095-E0CB-A8FC-595A7FE095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8766" y="3722229"/>
            <a:ext cx="555004" cy="638547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ABD6A1E-FB84-FB13-DE68-C88B09A5C8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351" y="4522580"/>
            <a:ext cx="591231" cy="680623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2CA5D4A0-53DD-8000-531A-2D21C2AC00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351" y="5450204"/>
            <a:ext cx="589110" cy="67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19821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972F7327-4DD1-C01C-B95B-814907DC97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2242" y="693331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3D371536-DC1A-28DA-0F13-EAA7F81E05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1616900C-A79C-EC5C-5C23-257548A29FD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63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تذكروا بعض القواعد المهمة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53646E3F-85B1-3DBD-0731-28E3604CB517}"/>
              </a:ext>
            </a:extLst>
          </p:cNvPr>
          <p:cNvSpPr txBox="1"/>
          <p:nvPr/>
        </p:nvSpPr>
        <p:spPr>
          <a:xfrm>
            <a:off x="859341" y="5007010"/>
            <a:ext cx="392615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أَكْتُبُ بِخَطٍّ مَقْروءٍ وَأُراجِعُ جَوابي.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DD4A961B-3A29-8D74-9CBF-ABC479DFC0F6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أَفْهَمُ الْمَطْلوبَ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C057F04-A583-0098-4D22-B6D96BFBC1E1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أَتَذَكَّرُ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خُطْواتِ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الْإِجابَةِ.</a:t>
            </a:r>
            <a:endParaRPr lang="ar-MA" sz="32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DA6AA23A-5402-942D-AE0C-5240B1BB9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CC21B9BA-86B7-E056-C443-808A38C31ABA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78C476-4CFC-1F80-29FC-EE3285710388}"/>
              </a:ext>
            </a:extLst>
          </p:cNvPr>
          <p:cNvSpPr txBox="1"/>
          <p:nvPr/>
        </p:nvSpPr>
        <p:spPr>
          <a:xfrm>
            <a:off x="1294429" y="2517834"/>
            <a:ext cx="63663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النموذج الأول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881B27E-7D51-A214-4815-8279491E19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6002B0-00EA-A0F3-8847-D6D18BFB67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3BC93A0-52B8-602F-9F93-054377F15020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فهم المقروء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34E1A8-CD42-7A0F-3820-ACE9EF9714A6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فهم المسموع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0773C80-59B8-AD06-0E12-6EC17DCD22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1DA11F1-7A95-201C-8FEB-4451BB5EAA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D15FBCF-F34B-4A9A-5338-1232D568278C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A64763-9538-4770-A4AB-0B2C7CE59836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الإملاء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0BB3005-3DFC-B12C-BF8C-F94154C9E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يتحقق الأستاذ من نموذج الاختبار المعتمد قبل عرضه أثناء التمرير. 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94980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23F8D-267F-1087-2A59-8308E34C4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F79BC90-3267-C5A1-61A7-7B2B7A69B225}"/>
              </a:ext>
            </a:extLst>
          </p:cNvPr>
          <p:cNvSpPr txBox="1"/>
          <p:nvPr/>
        </p:nvSpPr>
        <p:spPr>
          <a:xfrm>
            <a:off x="1296024" y="2850118"/>
            <a:ext cx="6340150" cy="44480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الجزء الأول: المعجم وفهم المقروء والظواهر اللغوية</a:t>
            </a:r>
          </a:p>
        </p:txBody>
      </p:sp>
    </p:spTree>
    <p:extLst>
      <p:ext uri="{BB962C8B-B14F-4D97-AF65-F5344CB8AC3E}">
        <p14:creationId xmlns:p14="http://schemas.microsoft.com/office/powerpoint/2010/main" val="265188848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29FD58A-6156-5293-BAFA-77C58457D393}"/>
              </a:ext>
            </a:extLst>
          </p:cNvPr>
          <p:cNvSpPr txBox="1"/>
          <p:nvPr/>
        </p:nvSpPr>
        <p:spPr>
          <a:xfrm>
            <a:off x="1296024" y="2850118"/>
            <a:ext cx="6340150" cy="57888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rtl="1"/>
            <a:r>
              <a:rPr lang="ar-MA" sz="2800" dirty="0"/>
              <a:t> تقويم الكفايات:</a:t>
            </a:r>
            <a:r>
              <a:rPr lang="fr-FR" sz="2800" dirty="0"/>
              <a:t>- LC2 –LC1 –LC3 -V2-V1</a:t>
            </a:r>
            <a:endParaRPr lang="ar-MA" sz="28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B30630-C82D-3F58-0B06-56EA759B2C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38" y="2773140"/>
            <a:ext cx="636586" cy="73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22478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195941" y="368695"/>
            <a:ext cx="865880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1595536" y="523318"/>
            <a:ext cx="6322136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رائز: فهم المقروء-المعجم- الظواهر اللغوية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345232" y="2151727"/>
            <a:ext cx="8131629" cy="25545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التمرير يكون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جماعيا: يجيب التلاميذ بشكل فردي على أوراق التحرير؛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يتحقق الأستاذ من توفر جميع المتعلمين </a:t>
            </a:r>
            <a:r>
              <a:rPr lang="ar-MA" sz="24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أوراق التحرير وعلى الأقلام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يوزع الأستاذ أوراق الفرض على المتعلمين؛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في حال وجود تلاميذ في وضعية إعاقة، يوزع عليهم النموذج المكيف.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يجمع الأستاذ أوراق التحرير في نهاية الحصة قصد تصحيحها وتعبئة النتائج على شبكة التفريغ الخاصة بالمستوى الثالث.</a:t>
            </a:r>
          </a:p>
        </p:txBody>
      </p:sp>
    </p:spTree>
    <p:extLst>
      <p:ext uri="{BB962C8B-B14F-4D97-AF65-F5344CB8AC3E}">
        <p14:creationId xmlns:p14="http://schemas.microsoft.com/office/powerpoint/2010/main" val="152200072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71CCA-3329-EFDE-F0A2-3BCDA1FE1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B5E4432-E235-2652-5AC7-5DBDC9472413}"/>
              </a:ext>
            </a:extLst>
          </p:cNvPr>
          <p:cNvSpPr txBox="1"/>
          <p:nvPr/>
        </p:nvSpPr>
        <p:spPr>
          <a:xfrm>
            <a:off x="345232" y="2151727"/>
            <a:ext cx="8131629" cy="21852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 المتعلمين إلى قراءة النص القرائي؛</a:t>
            </a:r>
          </a:p>
          <a:p>
            <a:pPr lvl="0" algn="r" rtl="1">
              <a:defRPr/>
            </a:pP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 المتعلمين إلى تمريني المعجم 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V1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وَ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V2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الأستاذ السؤال 1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الخاص بـ</a:t>
            </a:r>
            <a:r>
              <a:rPr lang="fr-FR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V1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ويطالب المتعلمين بالإجابة، ثم السؤال 2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الخاص بـ </a:t>
            </a:r>
            <a:r>
              <a:rPr lang="fr-FR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V2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ويطالبهم بالإجابة؛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تمنح مهلة كافية للإجابة بعد قراءة كل سؤال.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F84F0FB-54A1-5F19-5855-655BED1EEB78}"/>
              </a:ext>
            </a:extLst>
          </p:cNvPr>
          <p:cNvSpPr txBox="1"/>
          <p:nvPr/>
        </p:nvSpPr>
        <p:spPr>
          <a:xfrm>
            <a:off x="2970633" y="1259302"/>
            <a:ext cx="2880826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المعجم </a:t>
            </a:r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V1-V2</a:t>
            </a:r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262826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2B539-F7DB-E311-EB4D-6C1B306C1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E00E770-647D-BB05-337D-445DB2F2FB7E}"/>
              </a:ext>
            </a:extLst>
          </p:cNvPr>
          <p:cNvSpPr txBox="1"/>
          <p:nvPr/>
        </p:nvSpPr>
        <p:spPr>
          <a:xfrm>
            <a:off x="345232" y="2151727"/>
            <a:ext cx="8131629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 المتعلمين إلى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إعادة قراءة النص القرائي؛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توجيه المتعلمين إلى أسئلة الفهم؛</a:t>
            </a:r>
          </a:p>
          <a:p>
            <a:pPr marL="457200" lvl="0" indent="-457200" algn="r" rtl="1">
              <a:buFontTx/>
              <a:buAutoNum type="arabicPeriod" startAt="3"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الأستاذ تعليمة التمرين الأول ويطالب المتعلمين بالإجابة، ثم يقرأ التعليمة الثانية ويطالب المتعلمين بالإجابة، وهكذا إلى أن يكمل الأسئلة؛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C2E9C38-6503-CED4-376C-8AC96CD86F54}"/>
              </a:ext>
            </a:extLst>
          </p:cNvPr>
          <p:cNvSpPr txBox="1"/>
          <p:nvPr/>
        </p:nvSpPr>
        <p:spPr>
          <a:xfrm>
            <a:off x="2220685" y="1259302"/>
            <a:ext cx="4469363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فهم المقروء </a:t>
            </a:r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 LC1 – LC2 –LC3</a:t>
            </a:r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fr-FR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63797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8EAA7-CE7C-F8F4-A636-37593CAB4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33D9358-F6B9-A7CC-7B23-8A30D89E604C}"/>
              </a:ext>
            </a:extLst>
          </p:cNvPr>
          <p:cNvSpPr txBox="1"/>
          <p:nvPr/>
        </p:nvSpPr>
        <p:spPr>
          <a:xfrm>
            <a:off x="345232" y="2151727"/>
            <a:ext cx="8131629" cy="29238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kern="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 المتعلمين إلى أسئلة الظواهر اللغوية؛</a:t>
            </a:r>
          </a:p>
          <a:p>
            <a:pPr lvl="0" algn="r" rtl="1"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يقرأ الأستاذ التعليمة الأولى ثم يقرأ  كلمات السلسلة الأولى ويطالب المتعلمين بترتيبها لتركيب جملة حسب المطلوب؛ ثم السلسة الثانية ويطالبهم بالإنجاز ؛</a:t>
            </a:r>
          </a:p>
          <a:p>
            <a:pPr lvl="0" algn="r" rtl="1"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تعليمة التمرين الثاني ثم يطالبهم بالإجابة؛</a:t>
            </a:r>
          </a:p>
          <a:p>
            <a:pPr lvl="0" algn="r" rtl="1"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تعليمة التمرين الثالث ثم يطالبهم بالإجابة؛ ...</a:t>
            </a:r>
          </a:p>
          <a:p>
            <a:pPr lvl="0" algn="r" rtl="1">
              <a:defRPr/>
            </a:pPr>
            <a:endParaRPr lang="ar-MA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9A86D4F-2498-93D9-57F3-3328C84918C5}"/>
              </a:ext>
            </a:extLst>
          </p:cNvPr>
          <p:cNvSpPr txBox="1"/>
          <p:nvPr/>
        </p:nvSpPr>
        <p:spPr>
          <a:xfrm>
            <a:off x="2220685" y="1259302"/>
            <a:ext cx="4469363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الظواهر اللغوية </a:t>
            </a:r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OL1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CF6D1CB-6B7C-C316-0898-7A0049AAD6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502" y="1255552"/>
            <a:ext cx="513183" cy="59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41516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8564C-AEFC-D7CF-23B1-02A96C8A4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91E56D4-0B2F-57AF-FC99-27EBEFFE4506}"/>
              </a:ext>
            </a:extLst>
          </p:cNvPr>
          <p:cNvSpPr txBox="1"/>
          <p:nvPr/>
        </p:nvSpPr>
        <p:spPr>
          <a:xfrm>
            <a:off x="1296024" y="2850118"/>
            <a:ext cx="6340150" cy="44480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ctr" rtl="1">
              <a:lnSpc>
                <a:spcPts val="2075"/>
              </a:lnSpc>
              <a:defRPr/>
            </a:pP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استراحة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57DF3CC-011C-BE57-B1CC-934491FD1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06" y="1908324"/>
            <a:ext cx="1832914" cy="210881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82896110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33DFE-7FCB-2BB9-73B6-E48632F16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D257594-29B5-5860-D0B9-4024258C4D23}"/>
              </a:ext>
            </a:extLst>
          </p:cNvPr>
          <p:cNvSpPr txBox="1"/>
          <p:nvPr/>
        </p:nvSpPr>
        <p:spPr>
          <a:xfrm>
            <a:off x="1296024" y="2850118"/>
            <a:ext cx="6340150" cy="44480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الجزء الثاني: فهم المسموع والإنتاج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286538640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03125-B68B-E1DE-274A-CE28165D2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669E142-1826-456B-FC86-C5A094BBEF78}"/>
              </a:ext>
            </a:extLst>
          </p:cNvPr>
          <p:cNvSpPr txBox="1"/>
          <p:nvPr/>
        </p:nvSpPr>
        <p:spPr>
          <a:xfrm>
            <a:off x="1296024" y="2850118"/>
            <a:ext cx="6340150" cy="44480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فهم المسموع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CO1-CO2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3CF39B6-328B-9F47-AF72-B58D6127F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2" y="1083686"/>
            <a:ext cx="963020" cy="110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0750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195941" y="368695"/>
            <a:ext cx="865880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1595536" y="523318"/>
            <a:ext cx="6322136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رائز: فهم المسموع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345232" y="2151727"/>
            <a:ext cx="8131629" cy="30469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التمرير يكون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جماعيا: يجيب التلاميذ بشكل فردي كتابيا؛</a:t>
            </a:r>
          </a:p>
          <a:p>
            <a:pPr algn="r" rtl="1"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يطالب الأستاذ المتعلمين بالإنصات وتجميع أكبر عدد من المعلومات الواردة بالنص قبل أن يسمع النص الوارد على الشريحة الموالية </a:t>
            </a:r>
            <a:r>
              <a:rPr lang="ar-MA" sz="24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مرتين؛</a:t>
            </a:r>
          </a:p>
          <a:p>
            <a:pPr algn="r" rtl="1"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توجيه التلاميذ إلى الإجابة عن الأسئلة الأربعة الخاصة ب 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CO1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 ثم سؤالي 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يجمع الأستاذ أوراق التحرير في نهاية الحصة قصد تصحيحها وتعبئة النتائج على شبكة التفريغ الخاصة بالمستوى الثالث.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ar-MA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50492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BAF5C-6AC8-0F06-DC9A-221873144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49F02D8-8D41-1EF0-8D88-E38E4E537698}"/>
              </a:ext>
            </a:extLst>
          </p:cNvPr>
          <p:cNvSpPr/>
          <p:nvPr/>
        </p:nvSpPr>
        <p:spPr>
          <a:xfrm flipH="1" flipV="1">
            <a:off x="1148416" y="77774"/>
            <a:ext cx="6307494" cy="577311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173F65DF-BE55-9157-F11A-060ADB93DB68}"/>
              </a:ext>
            </a:extLst>
          </p:cNvPr>
          <p:cNvSpPr txBox="1"/>
          <p:nvPr/>
        </p:nvSpPr>
        <p:spPr>
          <a:xfrm>
            <a:off x="2295436" y="275505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النص السماعي </a:t>
            </a:r>
            <a:r>
              <a:rPr lang="ar-MA" sz="3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(ساعي البريد)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91D6A08-4110-ACCD-E271-717088776CE3}"/>
              </a:ext>
            </a:extLst>
          </p:cNvPr>
          <p:cNvSpPr txBox="1"/>
          <p:nvPr/>
        </p:nvSpPr>
        <p:spPr>
          <a:xfrm>
            <a:off x="186612" y="691944"/>
            <a:ext cx="857483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ساعي البريد </a:t>
            </a:r>
          </a:p>
          <a:p>
            <a:pPr algn="r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أَحْمَدُ يَلْعَبُ أَمامَ مَنْزِلِهِ حينَ رَأى رَجُلًا يَطوفُ البُيوتَ حامِلًا حَقيبَةً جِلْدِيَّةً، فَاقْتَرَبَ مِنْهُ وَسَأَلَهُ بِفُضولٍ:</a:t>
            </a:r>
          </a:p>
          <a:p>
            <a:pPr algn="r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– مَرْحَبًا يا عَمُّ، أَراكَ تَتَنَقَّلُ بَيْنَ البُيوتِ، فَما هُوَ عَمَلُكَ؟</a:t>
            </a:r>
          </a:p>
          <a:p>
            <a:pPr algn="r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أَجابَ الرَّجُلُ مُبْتَسِمًا:</a:t>
            </a:r>
          </a:p>
          <a:p>
            <a:pPr algn="r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– أَنا ساعي البَريدِ، وَعَمَلي هُوَ إِيصالُ الرَّسائِلِ وَالطُّرودِ.</a:t>
            </a:r>
          </a:p>
          <a:p>
            <a:pPr algn="r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أَحْمَدُ:</a:t>
            </a:r>
          </a:p>
          <a:p>
            <a:pPr algn="r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– وَمِنْ أَيْنَ تَجْلِبُ هَذِهِ الرَّسَائِلَ وَالطُّرُودَ؟</a:t>
            </a:r>
          </a:p>
          <a:p>
            <a:pPr algn="r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سَاعِي البَرِيدِ:</a:t>
            </a:r>
          </a:p>
          <a:p>
            <a:pPr algn="r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– أُحْضِرُهَا كُلَّ صَبَاحٍ مِنْ مَكْتَبِ البَرِيدِ لِأُوَزِّعَهَا عَلَى أَصْحَابِهَا.</a:t>
            </a:r>
          </a:p>
          <a:p>
            <a:pPr algn="r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أَحْمَدُ:</a:t>
            </a:r>
          </a:p>
          <a:p>
            <a:pPr algn="r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– لَكِنْ، هَلْ مَا زِلْنَا نَحْتَاجُ إِلَيْكَ فِي زَمَنِ الهَوَاتِفِ وَالإِنْتِرْنِتِ؟</a:t>
            </a:r>
          </a:p>
          <a:p>
            <a:pPr algn="r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سَاعِي البَرِيدِ:</a:t>
            </a:r>
          </a:p>
          <a:p>
            <a:pPr algn="r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– نَعَمْ يَا بُنَيَّ، فَأَنَا أَنْقُلُ الأَوْرَاقَ الرَّسْمِيَّةَ وَالطُّرُودَ الَّتِي لَا تَحْمِلُهَا الحَوَاسيبُ وَالهَوَاتِفُ، لِذَا يَظَلُّ دَوْرِي مُهِمًّا فِي كُلِّ زَمَانٍ.</a:t>
            </a:r>
          </a:p>
          <a:p>
            <a:pPr algn="r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أَحْمَدُ:</a:t>
            </a:r>
          </a:p>
          <a:p>
            <a:pPr algn="r" rtl="1"/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– عَمَلُكَ رَائِعٌ يَا عَمُّ، إِنَّكَ تَسْتَحِقُّ الشُّكْرَ وَالتَّقْدِيرَ!</a:t>
            </a:r>
          </a:p>
        </p:txBody>
      </p:sp>
    </p:spTree>
    <p:extLst>
      <p:ext uri="{BB962C8B-B14F-4D97-AF65-F5344CB8AC3E}">
        <p14:creationId xmlns:p14="http://schemas.microsoft.com/office/powerpoint/2010/main" val="283113119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F49D7-B5F7-683E-B5CB-B6D3E748E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F55BBA1-A3C5-2E63-B3C1-D21B27390E34}"/>
              </a:ext>
            </a:extLst>
          </p:cNvPr>
          <p:cNvSpPr txBox="1"/>
          <p:nvPr/>
        </p:nvSpPr>
        <p:spPr>
          <a:xfrm>
            <a:off x="1296024" y="2850118"/>
            <a:ext cx="6340150" cy="44480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الإنتاج الكتابي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PE1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B059C1-9C3D-3732-046E-3C79E98A5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2" y="1083686"/>
            <a:ext cx="963020" cy="110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9764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C0C16-1281-5CFC-6930-32FD0E44F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3B17BDE-7960-7D3E-91D6-41FA38395ED4}"/>
              </a:ext>
            </a:extLst>
          </p:cNvPr>
          <p:cNvSpPr/>
          <p:nvPr/>
        </p:nvSpPr>
        <p:spPr>
          <a:xfrm flipH="1" flipV="1">
            <a:off x="195941" y="368695"/>
            <a:ext cx="865880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0659FAE5-4113-D7C3-2B2C-ECB925CCBADD}"/>
              </a:ext>
            </a:extLst>
          </p:cNvPr>
          <p:cNvSpPr txBox="1"/>
          <p:nvPr/>
        </p:nvSpPr>
        <p:spPr>
          <a:xfrm>
            <a:off x="1595536" y="523318"/>
            <a:ext cx="6322136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 تقويم الإنتاج الكتابي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E4522E1-4ECD-41D7-308C-7FDDA4D56DF6}"/>
              </a:ext>
            </a:extLst>
          </p:cNvPr>
          <p:cNvSpPr txBox="1"/>
          <p:nvPr/>
        </p:nvSpPr>
        <p:spPr>
          <a:xfrm>
            <a:off x="391799" y="1652194"/>
            <a:ext cx="8131629" cy="29435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1. التمرير يكون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جماعيا: يجيب التلاميذ بشكل فردي على أوراق التحرير؛</a:t>
            </a:r>
          </a:p>
          <a:p>
            <a:pPr algn="r" rtl="1">
              <a:lnSpc>
                <a:spcPct val="200000"/>
              </a:lnSpc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يقرأ التعليمة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ويطالب المتعلمين بالإنجاز.</a:t>
            </a:r>
          </a:p>
          <a:p>
            <a:pPr marL="0" marR="0" lvl="0" indent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يجمع الأستاذ أوراق التحرير في نهاية الحصة قصد تصحيحها وتعبئة النتائج على شبكة التفريغ الخاصة بالمستوى الثالث.</a:t>
            </a:r>
          </a:p>
        </p:txBody>
      </p:sp>
    </p:spTree>
    <p:extLst>
      <p:ext uri="{BB962C8B-B14F-4D97-AF65-F5344CB8AC3E}">
        <p14:creationId xmlns:p14="http://schemas.microsoft.com/office/powerpoint/2010/main" val="407047530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426E-ABED-1097-4343-7FAF87F5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F1E500-37B7-A081-D577-D67CB64845B7}"/>
              </a:ext>
            </a:extLst>
          </p:cNvPr>
          <p:cNvSpPr txBox="1"/>
          <p:nvPr/>
        </p:nvSpPr>
        <p:spPr>
          <a:xfrm>
            <a:off x="1978089" y="2887150"/>
            <a:ext cx="4879355" cy="5418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يجمع الأستاذ أوراق التحرير ثم </a:t>
            </a:r>
            <a:r>
              <a:rPr lang="ar-MA" sz="240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يختتم الحصة.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03061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DA6AA23A-5402-942D-AE0C-5240B1BB9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CC21B9BA-86B7-E056-C443-808A38C31ABA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78C476-4CFC-1F80-29FC-EE3285710388}"/>
              </a:ext>
            </a:extLst>
          </p:cNvPr>
          <p:cNvSpPr txBox="1"/>
          <p:nvPr/>
        </p:nvSpPr>
        <p:spPr>
          <a:xfrm>
            <a:off x="1294429" y="2517834"/>
            <a:ext cx="63663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النموذج </a:t>
            </a:r>
            <a:r>
              <a:rPr lang="ar-MA" sz="8800" b="1" kern="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الثاني</a:t>
            </a:r>
            <a:r>
              <a:rPr kumimoji="0" lang="ar-MA" sz="8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881B27E-7D51-A214-4815-8279491E19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613" y="14584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6002B0-00EA-A0F3-8847-D6D18BFB67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088" y="12192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3BC93A0-52B8-602F-9F93-054377F15020}"/>
              </a:ext>
            </a:extLst>
          </p:cNvPr>
          <p:cNvSpPr>
            <a:spLocks/>
          </p:cNvSpPr>
          <p:nvPr/>
        </p:nvSpPr>
        <p:spPr>
          <a:xfrm>
            <a:off x="6013893" y="116960"/>
            <a:ext cx="1468720" cy="306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فهم المقروء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34E1A8-CD42-7A0F-3820-ACE9EF9714A6}"/>
              </a:ext>
            </a:extLst>
          </p:cNvPr>
          <p:cNvSpPr>
            <a:spLocks/>
          </p:cNvSpPr>
          <p:nvPr/>
        </p:nvSpPr>
        <p:spPr>
          <a:xfrm>
            <a:off x="4218601" y="87069"/>
            <a:ext cx="1598874" cy="3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فهم المسموع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0773C80-59B8-AD06-0E12-6EC17DCD22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532" y="15577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1DA11F1-7A95-201C-8FEB-4451BB5EAA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684" y="15577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D15FBCF-F34B-4A9A-5338-1232D568278C}"/>
              </a:ext>
            </a:extLst>
          </p:cNvPr>
          <p:cNvSpPr>
            <a:spLocks/>
          </p:cNvSpPr>
          <p:nvPr/>
        </p:nvSpPr>
        <p:spPr>
          <a:xfrm>
            <a:off x="834246" y="116960"/>
            <a:ext cx="1593389" cy="383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الإنتاج الكتابي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A64763-9538-4770-A4AB-0B2C7CE59836}"/>
              </a:ext>
            </a:extLst>
          </p:cNvPr>
          <p:cNvSpPr>
            <a:spLocks/>
          </p:cNvSpPr>
          <p:nvPr/>
        </p:nvSpPr>
        <p:spPr>
          <a:xfrm>
            <a:off x="2793066" y="1458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رائز الإملاء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0BB3005-3DFC-B12C-BF8C-F94154C9E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يتحقق الأستاذ من نموذج الاختبار المعتمد قبل عرضه أثناء التمرير. 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09951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23F8D-267F-1087-2A59-8308E34C4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F79BC90-3267-C5A1-61A7-7B2B7A69B225}"/>
              </a:ext>
            </a:extLst>
          </p:cNvPr>
          <p:cNvSpPr txBox="1"/>
          <p:nvPr/>
        </p:nvSpPr>
        <p:spPr>
          <a:xfrm>
            <a:off x="1296024" y="2850118"/>
            <a:ext cx="6340150" cy="44480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الجزء الأول: المعجم وفهم المقروء والظواهر اللغوية</a:t>
            </a:r>
          </a:p>
        </p:txBody>
      </p:sp>
    </p:spTree>
    <p:extLst>
      <p:ext uri="{BB962C8B-B14F-4D97-AF65-F5344CB8AC3E}">
        <p14:creationId xmlns:p14="http://schemas.microsoft.com/office/powerpoint/2010/main" val="369825118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29FD58A-6156-5293-BAFA-77C58457D393}"/>
              </a:ext>
            </a:extLst>
          </p:cNvPr>
          <p:cNvSpPr txBox="1"/>
          <p:nvPr/>
        </p:nvSpPr>
        <p:spPr>
          <a:xfrm>
            <a:off x="1296024" y="2850118"/>
            <a:ext cx="6340150" cy="57888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تقويم الكفايات: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LC2 –LC1 –LC3 -V2-V1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B30630-C82D-3F58-0B06-56EA759B2C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87" y="2850118"/>
            <a:ext cx="380037" cy="43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57903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195941" y="368695"/>
            <a:ext cx="865880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1595536" y="523318"/>
            <a:ext cx="6322136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رائز: فهم المقروء-المعجم- الظواهر اللغوية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345232" y="2151727"/>
            <a:ext cx="8131629" cy="25545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التمرير يكون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جماعيا: يجيب التلاميذ بشكل فردي على أوراق التحرير؛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يتحقق الأستاذ من توفر جميع المتعلمين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أوراق التحرير وعلى الأقلام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3. يوزع الأستاذ أوراق الفرض على المتعلمين؛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4. في حال وجود تلاميذ في وضعية إعاقة، يوزع عليهم النموذج المكيف.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يجمع الأستاذ أوراق التحرير في نهاية الحصة قصد تصحيحها وتعبئة النتائج على شبكة التفريغ الخاصة بالمستوى الثالث.</a:t>
            </a:r>
          </a:p>
        </p:txBody>
      </p:sp>
    </p:spTree>
    <p:extLst>
      <p:ext uri="{BB962C8B-B14F-4D97-AF65-F5344CB8AC3E}">
        <p14:creationId xmlns:p14="http://schemas.microsoft.com/office/powerpoint/2010/main" val="404756313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71CCA-3329-EFDE-F0A2-3BCDA1FE1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F84F0FB-54A1-5F19-5855-655BED1EEB78}"/>
              </a:ext>
            </a:extLst>
          </p:cNvPr>
          <p:cNvSpPr txBox="1"/>
          <p:nvPr/>
        </p:nvSpPr>
        <p:spPr>
          <a:xfrm>
            <a:off x="2970633" y="1259302"/>
            <a:ext cx="2880826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المعجم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V1-V2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1CABEF2-0442-9377-C320-80705D2B9E00}"/>
              </a:ext>
            </a:extLst>
          </p:cNvPr>
          <p:cNvSpPr txBox="1"/>
          <p:nvPr/>
        </p:nvSpPr>
        <p:spPr>
          <a:xfrm>
            <a:off x="345232" y="2151727"/>
            <a:ext cx="8131629" cy="21852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 المتعلمين إلى قراءة النص القرائي؛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 المتعلمين إلى تمريني المعجم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V1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وَ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V2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يقرأ الأستاذ السؤال 1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الخاص بـ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V1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ويطالب المتعلمين بالإجابة، ثم السؤال 2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الخاص بـ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V2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ويطالبهم بالإجابة؛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تمنح مهلة كافية للإجابة بعد قراءة كل سؤال.</a:t>
            </a:r>
          </a:p>
        </p:txBody>
      </p:sp>
    </p:spTree>
    <p:extLst>
      <p:ext uri="{BB962C8B-B14F-4D97-AF65-F5344CB8AC3E}">
        <p14:creationId xmlns:p14="http://schemas.microsoft.com/office/powerpoint/2010/main" val="247277497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2B539-F7DB-E311-EB4D-6C1B306C1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E00E770-647D-BB05-337D-445DB2F2FB7E}"/>
              </a:ext>
            </a:extLst>
          </p:cNvPr>
          <p:cNvSpPr txBox="1"/>
          <p:nvPr/>
        </p:nvSpPr>
        <p:spPr>
          <a:xfrm>
            <a:off x="345232" y="2151727"/>
            <a:ext cx="8131629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 المتعلمين إلى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إعادة قراءة النص القرائي؛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2. توجيه المتعلمين إلى أسئلة الفهم؛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يقرأ الأستاذ تعليمة التمرين الأول ويطالب المتعلمين بالإجابة، ثم يقرأ التعليمة الثانية ويطالب المتعلمين بالإجابة، وهكذا إلى أن يكمل الأسئلة؛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C2E9C38-6503-CED4-376C-8AC96CD86F54}"/>
              </a:ext>
            </a:extLst>
          </p:cNvPr>
          <p:cNvSpPr txBox="1"/>
          <p:nvPr/>
        </p:nvSpPr>
        <p:spPr>
          <a:xfrm>
            <a:off x="2220685" y="1259302"/>
            <a:ext cx="4469363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فهم المقروء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LC1 – LC2 –LC3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10599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8EAA7-CE7C-F8F4-A636-37593CAB4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33D9358-F6B9-A7CC-7B23-8A30D89E604C}"/>
              </a:ext>
            </a:extLst>
          </p:cNvPr>
          <p:cNvSpPr txBox="1"/>
          <p:nvPr/>
        </p:nvSpPr>
        <p:spPr>
          <a:xfrm>
            <a:off x="345232" y="2151727"/>
            <a:ext cx="8131629" cy="29238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 المتعلمين إلى أسئلة الظواهر اللغوية؛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2. يقرأ الأستاذ التعليمة الأولى ثم يقرأ  كلمات السلسلة الأولى ويطالب المتعلمين بترتيبها لتركيب جملة حسب المطلوب؛ ثم السلسة الثانية ويطالبهم بالإنجاز وهكذا إلى أن يكمل النشاط؛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يقرأ تعليمة التمرين الثاني ثم يطالبهم بالإجابة؛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يقرأ تعليمة التمرين الثالث ثم يطالبهم بالإجابة؛ ...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9A86D4F-2498-93D9-57F3-3328C84918C5}"/>
              </a:ext>
            </a:extLst>
          </p:cNvPr>
          <p:cNvSpPr txBox="1"/>
          <p:nvPr/>
        </p:nvSpPr>
        <p:spPr>
          <a:xfrm>
            <a:off x="2220685" y="1259302"/>
            <a:ext cx="4469363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الظواهر اللغوية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OL1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CF6D1CB-6B7C-C316-0898-7A0049AAD6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502" y="1255552"/>
            <a:ext cx="513183" cy="59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47383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8564C-AEFC-D7CF-23B1-02A96C8A4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91E56D4-0B2F-57AF-FC99-27EBEFFE4506}"/>
              </a:ext>
            </a:extLst>
          </p:cNvPr>
          <p:cNvSpPr txBox="1"/>
          <p:nvPr/>
        </p:nvSpPr>
        <p:spPr>
          <a:xfrm>
            <a:off x="1296024" y="2850118"/>
            <a:ext cx="6340150" cy="44480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استراحة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57DF3CC-011C-BE57-B1CC-934491FD1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06" y="1908324"/>
            <a:ext cx="1832914" cy="210881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07797206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33DFE-7FCB-2BB9-73B6-E48632F16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D257594-29B5-5860-D0B9-4024258C4D23}"/>
              </a:ext>
            </a:extLst>
          </p:cNvPr>
          <p:cNvSpPr txBox="1"/>
          <p:nvPr/>
        </p:nvSpPr>
        <p:spPr>
          <a:xfrm>
            <a:off x="1296024" y="2850118"/>
            <a:ext cx="6340150" cy="44480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الجزء الثاني: فهم المسموع والإنتاج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68436218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33DFE-7FCB-2BB9-73B6-E48632F16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D257594-29B5-5860-D0B9-4024258C4D23}"/>
              </a:ext>
            </a:extLst>
          </p:cNvPr>
          <p:cNvSpPr txBox="1"/>
          <p:nvPr/>
        </p:nvSpPr>
        <p:spPr>
          <a:xfrm>
            <a:off x="1296024" y="2850118"/>
            <a:ext cx="6340150" cy="44480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فهم المسموع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CO1-CO2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DA0D706-614F-C2BC-80AD-88555B171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2" y="1083686"/>
            <a:ext cx="963020" cy="110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029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195941" y="368695"/>
            <a:ext cx="865880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1595536" y="523318"/>
            <a:ext cx="6322136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رائز: فهم المسموع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345232" y="2151727"/>
            <a:ext cx="8131629" cy="30469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التمرير يكون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جماعيا: يجيب التلاميذ بشكل فردي كتابيا؛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2. يطالب الأستاذ المتعلمين بالإنصات وتجميع أكبر عدد من المعلومات الواردة بالنص قبل أن يسمع النص الوارد على الشريحة الموالية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مرتين؛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3. توجيه التلاميذ إلى الإجابة عن الأسئلة الأربعة الخاصة ب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CO1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 ثم سؤالي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CO2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4. يجمع الأستاذ أوراق التحرير في نهاية الحصة قصد تصحيحها وتعبئة النتائج على شبكة التفريغ الخاصة بالمستوى الثالث.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18500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BAF5C-6AC8-0F06-DC9A-221873144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49F02D8-8D41-1EF0-8D88-E38E4E537698}"/>
              </a:ext>
            </a:extLst>
          </p:cNvPr>
          <p:cNvSpPr/>
          <p:nvPr/>
        </p:nvSpPr>
        <p:spPr>
          <a:xfrm flipH="1" flipV="1">
            <a:off x="1148416" y="77774"/>
            <a:ext cx="6307494" cy="577311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173F65DF-BE55-9157-F11A-060ADB93DB68}"/>
              </a:ext>
            </a:extLst>
          </p:cNvPr>
          <p:cNvSpPr txBox="1"/>
          <p:nvPr/>
        </p:nvSpPr>
        <p:spPr>
          <a:xfrm>
            <a:off x="2295436" y="275505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النص السماعي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(رسالة قديمة)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256913-693D-5D36-06EF-0CAF36CA26D5}"/>
              </a:ext>
            </a:extLst>
          </p:cNvPr>
          <p:cNvSpPr txBox="1"/>
          <p:nvPr/>
        </p:nvSpPr>
        <p:spPr>
          <a:xfrm>
            <a:off x="154704" y="1012954"/>
            <a:ext cx="857483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رسالة قديمة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بَيْنَما كانَتْ سَلْمى تَنْبِشُ في صُنْدوقٍ قَديمٍ، إِذا بِها تَجِدُ وَرَقَةً صَفْراءَ مَطْوِيَّةً. سَأَلَتْ جَدَّها مُنْدَهِشَةً: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– ما هذِهِ الْوَرَقَةُ يا جَدّي؟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أَجابَها بِحَنينٍ: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– هذه رسالةٌ أَرْسَلَها إِلَيَّ صَديقي مُنْذُ زَمَنٍ بَعيدٍ، وَقَدِ اسْتَغْرَقَت أَسابيعَ لِتَصِلَني عَبْرَ البَريدِ!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شَهِقَتْ سَلْمى: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– آه، أَسابيعُ! يا لَهُ مِنْ وَقْتٍ طَويلٍ!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ثُمَّ رَفَعَتْ هاتِفَها وَقالَتْ: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– أَمّا أَنا، فَأَسْتَطيعُ أَنْ أَتَحَدَّثَ مَعَ صَديقَتي في ثَوانٍ.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اِبْتَسَمَ الجَدُّ وَقالَ: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– نَعَمْ يا صَغيرَتي، لَقَدْ قَرَّبَتِ التكنولوجيا المسافاتِ، وَصارَ البَعيدُ قَريباً بِلَمْسَةِ زِرٍّ بَسيطَةٍ!</a:t>
            </a:r>
          </a:p>
        </p:txBody>
      </p:sp>
    </p:spTree>
    <p:extLst>
      <p:ext uri="{BB962C8B-B14F-4D97-AF65-F5344CB8AC3E}">
        <p14:creationId xmlns:p14="http://schemas.microsoft.com/office/powerpoint/2010/main" val="276071460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F49D7-B5F7-683E-B5CB-B6D3E748E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F55BBA1-A3C5-2E63-B3C1-D21B27390E34}"/>
              </a:ext>
            </a:extLst>
          </p:cNvPr>
          <p:cNvSpPr txBox="1"/>
          <p:nvPr/>
        </p:nvSpPr>
        <p:spPr>
          <a:xfrm>
            <a:off x="1296024" y="2850118"/>
            <a:ext cx="6340150" cy="44480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الإنتاج الكتابي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PE1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B059C1-9C3D-3732-046E-3C79E98A5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2" y="1083686"/>
            <a:ext cx="963020" cy="110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097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C0C16-1281-5CFC-6930-32FD0E44F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3B17BDE-7960-7D3E-91D6-41FA38395ED4}"/>
              </a:ext>
            </a:extLst>
          </p:cNvPr>
          <p:cNvSpPr/>
          <p:nvPr/>
        </p:nvSpPr>
        <p:spPr>
          <a:xfrm flipH="1" flipV="1">
            <a:off x="195941" y="368695"/>
            <a:ext cx="865880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0659FAE5-4113-D7C3-2B2C-ECB925CCBADD}"/>
              </a:ext>
            </a:extLst>
          </p:cNvPr>
          <p:cNvSpPr txBox="1"/>
          <p:nvPr/>
        </p:nvSpPr>
        <p:spPr>
          <a:xfrm>
            <a:off x="1595536" y="523318"/>
            <a:ext cx="6322136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 تقويم الإنتاج الكتابي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E4522E1-4ECD-41D7-308C-7FDDA4D56DF6}"/>
              </a:ext>
            </a:extLst>
          </p:cNvPr>
          <p:cNvSpPr txBox="1"/>
          <p:nvPr/>
        </p:nvSpPr>
        <p:spPr>
          <a:xfrm>
            <a:off x="391799" y="1652194"/>
            <a:ext cx="8131629" cy="29435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1. التمرير يكون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جماعيا: يجيب التلاميذ بشكل فردي على أوراق التحرير؛</a:t>
            </a:r>
          </a:p>
          <a:p>
            <a:pPr marL="0" marR="0" lvl="0" indent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يقرأ التعليمة ويطالب المتعلمين بالإنجاز.</a:t>
            </a:r>
          </a:p>
          <a:p>
            <a:pPr marL="0" marR="0" lvl="0" indent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يجمع الأستاذ أوراق التحرير في نهاية الحصة قصد تصحيحها وتعبئة النتائج على شبكة التفريغ الخاصة بالمستوى الثالث.</a:t>
            </a:r>
          </a:p>
        </p:txBody>
      </p:sp>
    </p:spTree>
    <p:extLst>
      <p:ext uri="{BB962C8B-B14F-4D97-AF65-F5344CB8AC3E}">
        <p14:creationId xmlns:p14="http://schemas.microsoft.com/office/powerpoint/2010/main" val="326029371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426E-ABED-1097-4343-7FAF87F5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F1E500-37B7-A081-D577-D67CB64845B7}"/>
              </a:ext>
            </a:extLst>
          </p:cNvPr>
          <p:cNvSpPr txBox="1"/>
          <p:nvPr/>
        </p:nvSpPr>
        <p:spPr>
          <a:xfrm>
            <a:off x="1978089" y="2887150"/>
            <a:ext cx="4879355" cy="5418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يجمع الأستاذ أوراق التحرير ثم 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يختتم الحصة.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89833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27516</TotalTime>
  <Words>1485</Words>
  <Application>Microsoft Office PowerPoint</Application>
  <PresentationFormat>Affichage à l'écran (4:3)</PresentationFormat>
  <Paragraphs>188</Paragraphs>
  <Slides>37</Slides>
  <Notes>3</Notes>
  <HiddenSlides>0</HiddenSlides>
  <MMClips>2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37</vt:i4>
      </vt:variant>
    </vt:vector>
  </HeadingPairs>
  <TitlesOfParts>
    <vt:vector size="68" baseType="lpstr">
      <vt:lpstr>Dosis ExtraBold</vt:lpstr>
      <vt:lpstr>Dosis Medium</vt:lpstr>
      <vt:lpstr>Calibri</vt:lpstr>
      <vt:lpstr>Wingdings</vt:lpstr>
      <vt:lpstr>Microsoft Sans Serif</vt:lpstr>
      <vt:lpstr>Calibri Light</vt:lpstr>
      <vt:lpstr>Air Strip Arabic</vt:lpstr>
      <vt:lpstr>Microsoft Uighur</vt:lpstr>
      <vt:lpstr>Dosis</vt:lpstr>
      <vt:lpstr>Aptos</vt:lpstr>
      <vt:lpstr>Arial</vt:lpstr>
      <vt:lpstr>Dosis SemiBold</vt:lpstr>
      <vt:lpstr>Modern Love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6_Env-Enseignant</vt:lpstr>
      <vt:lpstr>Présentation PowerPoint</vt:lpstr>
      <vt:lpstr>Présentation PowerPoint</vt:lpstr>
      <vt:lpstr>هيكلة حصص الأسبوع التربوي السادس </vt:lpstr>
      <vt:lpstr>Présentation PowerPoint</vt:lpstr>
      <vt:lpstr>هيكلة يوم التمرير</vt:lpstr>
      <vt:lpstr>مرحبا بكم. سننطلق في حصة اللغة العربية.</vt:lpstr>
      <vt:lpstr>قبل أن نبدأ تذكروا بعض القواعد المهمة </vt:lpstr>
      <vt:lpstr>يتحقق الأستاذ من نموذج الاختبار المعتمد قبل عرضه أثناء التمرير.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يتحقق الأستاذ من نموذج الاختبار المعتمد قبل عرضه أثناء التمرير.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244</cp:revision>
  <dcterms:created xsi:type="dcterms:W3CDTF">2023-09-20T21:35:22Z</dcterms:created>
  <dcterms:modified xsi:type="dcterms:W3CDTF">2026-04-28T11:25:49Z</dcterms:modified>
</cp:coreProperties>
</file>