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0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11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2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3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4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5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6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7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theme/theme18.xml" ContentType="application/vnd.openxmlformats-officedocument.theme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19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751" r:id="rId2"/>
    <p:sldMasterId id="2147483687" r:id="rId3"/>
    <p:sldMasterId id="2147483690" r:id="rId4"/>
    <p:sldMasterId id="2147483742" r:id="rId5"/>
    <p:sldMasterId id="2147483754" r:id="rId6"/>
    <p:sldMasterId id="2147483733" r:id="rId7"/>
    <p:sldMasterId id="2147483696" r:id="rId8"/>
    <p:sldMasterId id="2147483712" r:id="rId9"/>
    <p:sldMasterId id="2147483722" r:id="rId10"/>
    <p:sldMasterId id="2147483660" r:id="rId11"/>
    <p:sldMasterId id="2147483763" r:id="rId12"/>
    <p:sldMasterId id="2147483786" r:id="rId13"/>
    <p:sldMasterId id="2147483803" r:id="rId14"/>
    <p:sldMasterId id="2147483821" r:id="rId15"/>
    <p:sldMasterId id="2147483844" r:id="rId16"/>
    <p:sldMasterId id="2147483873" r:id="rId17"/>
    <p:sldMasterId id="2147483900" r:id="rId18"/>
    <p:sldMasterId id="2147483915" r:id="rId19"/>
    <p:sldMasterId id="2147483939" r:id="rId20"/>
  </p:sldMasterIdLst>
  <p:notesMasterIdLst>
    <p:notesMasterId r:id="rId64"/>
  </p:notesMasterIdLst>
  <p:sldIdLst>
    <p:sldId id="2147482761" r:id="rId21"/>
    <p:sldId id="2147482820" r:id="rId22"/>
    <p:sldId id="2147482629" r:id="rId23"/>
    <p:sldId id="2147482692" r:id="rId24"/>
    <p:sldId id="2147482758" r:id="rId25"/>
    <p:sldId id="2147482848" r:id="rId26"/>
    <p:sldId id="2147482865" r:id="rId27"/>
    <p:sldId id="2147482849" r:id="rId28"/>
    <p:sldId id="2147482691" r:id="rId29"/>
    <p:sldId id="2147482724" r:id="rId30"/>
    <p:sldId id="2147482721" r:id="rId31"/>
    <p:sldId id="2147482747" r:id="rId32"/>
    <p:sldId id="2147482825" r:id="rId33"/>
    <p:sldId id="2147482826" r:id="rId34"/>
    <p:sldId id="2147482762" r:id="rId35"/>
    <p:sldId id="2147482866" r:id="rId36"/>
    <p:sldId id="2147482743" r:id="rId37"/>
    <p:sldId id="2147482718" r:id="rId38"/>
    <p:sldId id="2147482723" r:id="rId39"/>
    <p:sldId id="2147482719" r:id="rId40"/>
    <p:sldId id="2147482739" r:id="rId41"/>
    <p:sldId id="2147482839" r:id="rId42"/>
    <p:sldId id="2147482616" r:id="rId43"/>
    <p:sldId id="2147482828" r:id="rId44"/>
    <p:sldId id="2147482863" r:id="rId45"/>
    <p:sldId id="2147482851" r:id="rId46"/>
    <p:sldId id="2147482855" r:id="rId47"/>
    <p:sldId id="2147482856" r:id="rId48"/>
    <p:sldId id="2147482857" r:id="rId49"/>
    <p:sldId id="2147482858" r:id="rId50"/>
    <p:sldId id="2147482859" r:id="rId51"/>
    <p:sldId id="2147482860" r:id="rId52"/>
    <p:sldId id="2147482861" r:id="rId53"/>
    <p:sldId id="2147482853" r:id="rId54"/>
    <p:sldId id="2147482854" r:id="rId55"/>
    <p:sldId id="2147482862" r:id="rId56"/>
    <p:sldId id="2147482850" r:id="rId57"/>
    <p:sldId id="2147482844" r:id="rId58"/>
    <p:sldId id="2147482845" r:id="rId59"/>
    <p:sldId id="2147482744" r:id="rId60"/>
    <p:sldId id="2147482864" r:id="rId61"/>
    <p:sldId id="2147482788" r:id="rId62"/>
    <p:sldId id="2147482840" r:id="rId63"/>
  </p:sldIdLst>
  <p:sldSz cx="9144000" cy="6858000" type="screen4x3"/>
  <p:notesSz cx="6858000" cy="9144000"/>
  <p:embeddedFontLst>
    <p:embeddedFont>
      <p:font typeface="Air Strip Arabic" panose="020B0604020202020204" charset="0"/>
      <p:regular r:id="rId65"/>
    </p:embeddedFont>
    <p:embeddedFont>
      <p:font typeface="DengXian" panose="02010600030101010101" pitchFamily="2" charset="-122"/>
      <p:regular r:id="rId66"/>
      <p:bold r:id="rId67"/>
    </p:embeddedFont>
    <p:embeddedFont>
      <p:font typeface="Dosis" pitchFamily="2" charset="0"/>
      <p:regular r:id="rId68"/>
      <p:bold r:id="rId69"/>
    </p:embeddedFont>
    <p:embeddedFont>
      <p:font typeface="Dosis ExtraBold" pitchFamily="2" charset="0"/>
      <p:bold r:id="rId70"/>
    </p:embeddedFont>
    <p:embeddedFont>
      <p:font typeface="Dosis Medium" pitchFamily="2" charset="0"/>
      <p:regular r:id="rId71"/>
    </p:embeddedFont>
    <p:embeddedFont>
      <p:font typeface="Dosis SemiBold" pitchFamily="2" charset="0"/>
      <p:regular r:id="rId72"/>
      <p:bold r:id="rId73"/>
    </p:embeddedFont>
    <p:embeddedFont>
      <p:font typeface="Microsoft Uighur" panose="02000000000000000000" pitchFamily="2" charset="-78"/>
      <p:regular r:id="rId74"/>
      <p:bold r:id="rId75"/>
    </p:embeddedFont>
    <p:embeddedFont>
      <p:font typeface="Modern Love" panose="04090805081005020601" pitchFamily="82" charset="0"/>
      <p:regular r:id="rId76"/>
    </p:embeddedFont>
    <p:embeddedFont>
      <p:font typeface="Sakkal Majalla" panose="02000000000000000000" pitchFamily="2" charset="-78"/>
      <p:regular r:id="rId77"/>
      <p:bold r:id="rId7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E0F4"/>
    <a:srgbClr val="0070C0"/>
    <a:srgbClr val="AFABAB"/>
    <a:srgbClr val="424D7C"/>
    <a:srgbClr val="E7E6E6"/>
    <a:srgbClr val="D6E9EA"/>
    <a:srgbClr val="44546A"/>
    <a:srgbClr val="414B79"/>
    <a:srgbClr val="424D7B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84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font" Target="fonts/font4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74" Type="http://schemas.openxmlformats.org/officeDocument/2006/relationships/font" Target="fonts/font10.fntdata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1.xml"/><Relationship Id="rId82" Type="http://schemas.openxmlformats.org/officeDocument/2006/relationships/tableStyles" Target="tableStyles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slide" Target="slides/slide36.xml"/><Relationship Id="rId64" Type="http://schemas.openxmlformats.org/officeDocument/2006/relationships/notesMaster" Target="notesMasters/notesMaster1.xml"/><Relationship Id="rId69" Type="http://schemas.openxmlformats.org/officeDocument/2006/relationships/font" Target="fonts/font5.fntdata"/><Relationship Id="rId77" Type="http://schemas.openxmlformats.org/officeDocument/2006/relationships/font" Target="fonts/font13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font" Target="fonts/font8.fntdata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slide" Target="slides/slide39.xml"/><Relationship Id="rId67" Type="http://schemas.openxmlformats.org/officeDocument/2006/relationships/font" Target="fonts/font3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slide" Target="slides/slide42.xml"/><Relationship Id="rId70" Type="http://schemas.openxmlformats.org/officeDocument/2006/relationships/font" Target="fonts/font6.fntdata"/><Relationship Id="rId75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font" Target="fonts/font1.fntdata"/><Relationship Id="rId73" Type="http://schemas.openxmlformats.org/officeDocument/2006/relationships/font" Target="fonts/font9.fntdata"/><Relationship Id="rId78" Type="http://schemas.openxmlformats.org/officeDocument/2006/relationships/font" Target="fonts/font14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font" Target="fonts/font12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9.xml"/><Relationship Id="rId24" Type="http://schemas.openxmlformats.org/officeDocument/2006/relationships/slide" Target="slides/slide4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66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3.png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3.png"/></Relationships>
</file>

<file path=ppt/slideLayouts/_rels/slideLayout1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3.png"/></Relationships>
</file>

<file path=ppt/slideLayouts/_rels/slideLayout1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3.png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0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0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1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4.png"/><Relationship Id="rId5" Type="http://schemas.microsoft.com/office/2007/relationships/hdphoto" Target="../media/hdphoto6.wdp"/><Relationship Id="rId4" Type="http://schemas.openxmlformats.org/officeDocument/2006/relationships/image" Target="../media/image23.png"/><Relationship Id="rId9" Type="http://schemas.microsoft.com/office/2007/relationships/hdphoto" Target="../media/hdphoto5.wdp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3.png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13.png"/></Relationships>
</file>

<file path=ppt/slideLayouts/_rels/slideLayout2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0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microsoft.com/office/2007/relationships/hdphoto" Target="../media/hdphoto7.wdp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45076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14387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82323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57897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90404924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3065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618878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44396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74456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60709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2796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127933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80038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1350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739934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05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293797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94268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05809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998672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6788894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0273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28812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63341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192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6575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894102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58276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46313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81717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48770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8143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8873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3631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97828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7616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2127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67128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32512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06386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645322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64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39021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0598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2704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5198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5840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04897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97401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647619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57910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657928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0589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4393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83573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3267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62418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781099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816640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1460745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7470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80840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91936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30551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8354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014095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388000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7646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52572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325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1807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38937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099424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4121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91252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978257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246391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7565829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31160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10135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29366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171881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64090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08310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60650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061624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06477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874627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76730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712319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97505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611443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7488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93640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39101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41782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78467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710626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076788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17053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045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6242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15496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70597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5860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616422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48334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360764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045615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23286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02402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18766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9691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7944469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99228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42276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62755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40280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50481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971518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92451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366229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24711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694061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19923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101752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853466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360004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08656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38224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07204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16546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3240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41469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68578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54402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04688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20323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94070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2018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518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95426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475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9523841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47603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584055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7234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0847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371377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573435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48953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4228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66263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139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85174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62899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71954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12605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53947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66302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6026848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77117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0321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70162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41720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75104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4679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591289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58258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13219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700769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84437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780295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83780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72592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5145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552879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519869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62170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187412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84630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30615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308083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93374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613126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047533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02786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4001682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93343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799141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991248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80415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515378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72952752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16710233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525961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632571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543135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940562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4723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253066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300135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2399440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399446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718019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0105206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103728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5084795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0120624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620919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713440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3442366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138621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584062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9766350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99405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29360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252342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487325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016893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573027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253214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3828220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17794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835159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30408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0530977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9046653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7731001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25895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696329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3441202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679923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199413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9004662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351252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116221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9508733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6420085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3976432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612642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481045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0922881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890775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736132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8362004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7230712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4750455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867905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26027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4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5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4.xml"/><Relationship Id="rId9" Type="http://schemas.openxmlformats.org/officeDocument/2006/relationships/theme" Target="../theme/theme6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2.xml"/><Relationship Id="rId9" Type="http://schemas.openxmlformats.org/officeDocument/2006/relationships/theme" Target="../theme/theme7.xml"/><Relationship Id="rId14" Type="http://schemas.openxmlformats.org/officeDocument/2006/relationships/image" Target="../media/image9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9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4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26" Type="http://schemas.openxmlformats.org/officeDocument/2006/relationships/theme" Target="../theme/theme12.xml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Relationship Id="rId27" Type="http://schemas.openxmlformats.org/officeDocument/2006/relationships/image" Target="../media/image10.bin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27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1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37.xml"/><Relationship Id="rId21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136.xml"/><Relationship Id="rId16" Type="http://schemas.openxmlformats.org/officeDocument/2006/relationships/slideLayout" Target="../slideLayouts/slideLayout150.xml"/><Relationship Id="rId20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44.xml"/><Relationship Id="rId19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Relationship Id="rId22" Type="http://schemas.openxmlformats.org/officeDocument/2006/relationships/slideLayout" Target="../slideLayouts/slideLayout15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slideLayout" Target="../slideLayouts/slideLayout169.xml"/><Relationship Id="rId18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59.xml"/><Relationship Id="rId21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17" Type="http://schemas.openxmlformats.org/officeDocument/2006/relationships/slideLayout" Target="../slideLayouts/slideLayout173.xml"/><Relationship Id="rId2" Type="http://schemas.openxmlformats.org/officeDocument/2006/relationships/slideLayout" Target="../slideLayouts/slideLayout158.xml"/><Relationship Id="rId16" Type="http://schemas.openxmlformats.org/officeDocument/2006/relationships/slideLayout" Target="../slideLayouts/slideLayout172.xml"/><Relationship Id="rId20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61.xml"/><Relationship Id="rId15" Type="http://schemas.openxmlformats.org/officeDocument/2006/relationships/slideLayout" Target="../slideLayouts/slideLayout17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66.xml"/><Relationship Id="rId19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Relationship Id="rId14" Type="http://schemas.openxmlformats.org/officeDocument/2006/relationships/slideLayout" Target="../slideLayouts/slideLayout170.xml"/><Relationship Id="rId22" Type="http://schemas.openxmlformats.org/officeDocument/2006/relationships/slideLayout" Target="../slideLayouts/slideLayout1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13" Type="http://schemas.openxmlformats.org/officeDocument/2006/relationships/slideLayout" Target="../slideLayouts/slideLayout191.xml"/><Relationship Id="rId18" Type="http://schemas.openxmlformats.org/officeDocument/2006/relationships/slideLayout" Target="../slideLayouts/slideLayout196.xml"/><Relationship Id="rId3" Type="http://schemas.openxmlformats.org/officeDocument/2006/relationships/slideLayout" Target="../slideLayouts/slideLayout181.xml"/><Relationship Id="rId21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185.xml"/><Relationship Id="rId12" Type="http://schemas.openxmlformats.org/officeDocument/2006/relationships/slideLayout" Target="../slideLayouts/slideLayout190.xml"/><Relationship Id="rId17" Type="http://schemas.openxmlformats.org/officeDocument/2006/relationships/slideLayout" Target="../slideLayouts/slideLayout19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180.xml"/><Relationship Id="rId16" Type="http://schemas.openxmlformats.org/officeDocument/2006/relationships/slideLayout" Target="../slideLayouts/slideLayout194.xml"/><Relationship Id="rId20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183.xml"/><Relationship Id="rId15" Type="http://schemas.openxmlformats.org/officeDocument/2006/relationships/slideLayout" Target="../slideLayouts/slideLayout193.xml"/><Relationship Id="rId23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188.xml"/><Relationship Id="rId19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Relationship Id="rId14" Type="http://schemas.openxmlformats.org/officeDocument/2006/relationships/slideLayout" Target="../slideLayouts/slideLayout192.xml"/><Relationship Id="rId22" Type="http://schemas.openxmlformats.org/officeDocument/2006/relationships/slideLayout" Target="../slideLayouts/slideLayout20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9.xml"/><Relationship Id="rId13" Type="http://schemas.openxmlformats.org/officeDocument/2006/relationships/slideLayout" Target="../slideLayouts/slideLayout214.xml"/><Relationship Id="rId3" Type="http://schemas.openxmlformats.org/officeDocument/2006/relationships/slideLayout" Target="../slideLayouts/slideLayout204.xml"/><Relationship Id="rId7" Type="http://schemas.openxmlformats.org/officeDocument/2006/relationships/slideLayout" Target="../slideLayouts/slideLayout208.xml"/><Relationship Id="rId12" Type="http://schemas.openxmlformats.org/officeDocument/2006/relationships/slideLayout" Target="../slideLayouts/slideLayout213.xml"/><Relationship Id="rId2" Type="http://schemas.openxmlformats.org/officeDocument/2006/relationships/slideLayout" Target="../slideLayouts/slideLayout203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7.xml"/><Relationship Id="rId11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06.xml"/><Relationship Id="rId15" Type="http://schemas.openxmlformats.org/officeDocument/2006/relationships/theme" Target="../theme/theme18.xml"/><Relationship Id="rId10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10.xml"/><Relationship Id="rId14" Type="http://schemas.openxmlformats.org/officeDocument/2006/relationships/slideLayout" Target="../slideLayouts/slideLayout215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3.xml"/><Relationship Id="rId13" Type="http://schemas.openxmlformats.org/officeDocument/2006/relationships/slideLayout" Target="../slideLayouts/slideLayout228.xml"/><Relationship Id="rId18" Type="http://schemas.openxmlformats.org/officeDocument/2006/relationships/slideLayout" Target="../slideLayouts/slideLayout233.xml"/><Relationship Id="rId3" Type="http://schemas.openxmlformats.org/officeDocument/2006/relationships/slideLayout" Target="../slideLayouts/slideLayout218.xml"/><Relationship Id="rId21" Type="http://schemas.openxmlformats.org/officeDocument/2006/relationships/slideLayout" Target="../slideLayouts/slideLayout236.xml"/><Relationship Id="rId7" Type="http://schemas.openxmlformats.org/officeDocument/2006/relationships/slideLayout" Target="../slideLayouts/slideLayout222.xml"/><Relationship Id="rId12" Type="http://schemas.openxmlformats.org/officeDocument/2006/relationships/slideLayout" Target="../slideLayouts/slideLayout227.xml"/><Relationship Id="rId17" Type="http://schemas.openxmlformats.org/officeDocument/2006/relationships/slideLayout" Target="../slideLayouts/slideLayout232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17.xml"/><Relationship Id="rId16" Type="http://schemas.openxmlformats.org/officeDocument/2006/relationships/slideLayout" Target="../slideLayouts/slideLayout231.xml"/><Relationship Id="rId20" Type="http://schemas.openxmlformats.org/officeDocument/2006/relationships/slideLayout" Target="../slideLayouts/slideLayout235.xml"/><Relationship Id="rId1" Type="http://schemas.openxmlformats.org/officeDocument/2006/relationships/slideLayout" Target="../slideLayouts/slideLayout216.xml"/><Relationship Id="rId6" Type="http://schemas.openxmlformats.org/officeDocument/2006/relationships/slideLayout" Target="../slideLayouts/slideLayout221.xml"/><Relationship Id="rId11" Type="http://schemas.openxmlformats.org/officeDocument/2006/relationships/slideLayout" Target="../slideLayouts/slideLayout226.xml"/><Relationship Id="rId24" Type="http://schemas.openxmlformats.org/officeDocument/2006/relationships/theme" Target="../theme/theme19.xml"/><Relationship Id="rId5" Type="http://schemas.openxmlformats.org/officeDocument/2006/relationships/slideLayout" Target="../slideLayouts/slideLayout220.xml"/><Relationship Id="rId15" Type="http://schemas.openxmlformats.org/officeDocument/2006/relationships/slideLayout" Target="../slideLayouts/slideLayout230.xml"/><Relationship Id="rId23" Type="http://schemas.openxmlformats.org/officeDocument/2006/relationships/slideLayout" Target="../slideLayouts/slideLayout238.xml"/><Relationship Id="rId10" Type="http://schemas.openxmlformats.org/officeDocument/2006/relationships/slideLayout" Target="../slideLayouts/slideLayout225.xml"/><Relationship Id="rId19" Type="http://schemas.openxmlformats.org/officeDocument/2006/relationships/slideLayout" Target="../slideLayouts/slideLayout234.xml"/><Relationship Id="rId4" Type="http://schemas.openxmlformats.org/officeDocument/2006/relationships/slideLayout" Target="../slideLayouts/slideLayout219.xml"/><Relationship Id="rId9" Type="http://schemas.openxmlformats.org/officeDocument/2006/relationships/slideLayout" Target="../slideLayouts/slideLayout224.xml"/><Relationship Id="rId14" Type="http://schemas.openxmlformats.org/officeDocument/2006/relationships/slideLayout" Target="../slideLayouts/slideLayout229.xml"/><Relationship Id="rId22" Type="http://schemas.openxmlformats.org/officeDocument/2006/relationships/slideLayout" Target="../slideLayouts/slideLayout23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18" Type="http://schemas.openxmlformats.org/officeDocument/2006/relationships/slideLayout" Target="../slideLayouts/slideLayout256.xml"/><Relationship Id="rId3" Type="http://schemas.openxmlformats.org/officeDocument/2006/relationships/slideLayout" Target="../slideLayouts/slideLayout241.xml"/><Relationship Id="rId21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slideLayout" Target="../slideLayouts/slideLayout25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40.xml"/><Relationship Id="rId16" Type="http://schemas.openxmlformats.org/officeDocument/2006/relationships/slideLayout" Target="../slideLayouts/slideLayout254.xml"/><Relationship Id="rId20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24" Type="http://schemas.openxmlformats.org/officeDocument/2006/relationships/theme" Target="../theme/theme20.xml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23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48.xml"/><Relationship Id="rId19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Relationship Id="rId22" Type="http://schemas.openxmlformats.org/officeDocument/2006/relationships/slideLayout" Target="../slideLayouts/slideLayout2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01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8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38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4229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73" y="756980"/>
            <a:ext cx="72967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53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2"/>
            <a:ext cx="1280869" cy="30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514750" y="131131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80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16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3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2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05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046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351840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7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871" r:id="rId23"/>
    <p:sldLayoutId id="2147483898" r:id="rId24"/>
    <p:sldLayoutId id="2147483899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747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645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06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68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68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9298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8210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  <p:sldLayoutId id="2147483928" r:id="rId13"/>
    <p:sldLayoutId id="2147483929" r:id="rId14"/>
    <p:sldLayoutId id="2147483930" r:id="rId15"/>
    <p:sldLayoutId id="2147483931" r:id="rId16"/>
    <p:sldLayoutId id="2147483932" r:id="rId17"/>
    <p:sldLayoutId id="2147483933" r:id="rId18"/>
    <p:sldLayoutId id="2147483934" r:id="rId19"/>
    <p:sldLayoutId id="2147483935" r:id="rId20"/>
    <p:sldLayoutId id="2147483936" r:id="rId21"/>
    <p:sldLayoutId id="2147483937" r:id="rId22"/>
    <p:sldLayoutId id="214748393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700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  <p:sldLayoutId id="2147483951" r:id="rId12"/>
    <p:sldLayoutId id="2147483952" r:id="rId13"/>
    <p:sldLayoutId id="2147483953" r:id="rId14"/>
    <p:sldLayoutId id="2147483954" r:id="rId15"/>
    <p:sldLayoutId id="2147483955" r:id="rId16"/>
    <p:sldLayoutId id="2147483956" r:id="rId17"/>
    <p:sldLayoutId id="2147483957" r:id="rId18"/>
    <p:sldLayoutId id="2147483958" r:id="rId19"/>
    <p:sldLayoutId id="2147483959" r:id="rId20"/>
    <p:sldLayoutId id="2147483960" r:id="rId21"/>
    <p:sldLayoutId id="2147483961" r:id="rId22"/>
    <p:sldLayoutId id="21474839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5" Type="http://schemas.microsoft.com/office/2007/relationships/hdphoto" Target="../media/hdphoto3.wdp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9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238.xml"/><Relationship Id="rId7" Type="http://schemas.openxmlformats.org/officeDocument/2006/relationships/image" Target="../media/image4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2.png"/><Relationship Id="rId5" Type="http://schemas.openxmlformats.org/officeDocument/2006/relationships/image" Target="../media/image47.png"/><Relationship Id="rId4" Type="http://schemas.openxmlformats.org/officeDocument/2006/relationships/image" Target="../media/image3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48.png"/><Relationship Id="rId5" Type="http://schemas.openxmlformats.org/officeDocument/2006/relationships/image" Target="../media/image40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C2D14DB-9684-A3ED-73AE-AC43B7E77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322255D-2AF0-36AF-ADB4-14EE777E3746}"/>
              </a:ext>
            </a:extLst>
          </p:cNvPr>
          <p:cNvSpPr txBox="1"/>
          <p:nvPr/>
        </p:nvSpPr>
        <p:spPr>
          <a:xfrm rot="21102522">
            <a:off x="3717336" y="3383926"/>
            <a:ext cx="1083333" cy="578882"/>
          </a:xfrm>
          <a:prstGeom prst="round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ar-MA" sz="2800" b="1" dirty="0"/>
              <a:t>الرابعة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252099540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هيكلة حصص الأسبوع التربوي الخامس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6262CC1-48A7-33EC-6F4E-C638FBEDE406}"/>
              </a:ext>
            </a:extLst>
          </p:cNvPr>
          <p:cNvGrpSpPr/>
          <p:nvPr/>
        </p:nvGrpSpPr>
        <p:grpSpPr>
          <a:xfrm flipH="1">
            <a:off x="4689794" y="3482113"/>
            <a:ext cx="3780000" cy="1332000"/>
            <a:chOff x="648000" y="1944000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4AE26C1-9C27-5FD6-0DC1-6034103F040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A2D9C165-E964-9D4C-4072-B7AF131119C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2 - 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4E1325E7-1D29-E3F5-CF0A-8D0A7364E035}"/>
              </a:ext>
            </a:extLst>
          </p:cNvPr>
          <p:cNvGrpSpPr/>
          <p:nvPr/>
        </p:nvGrpSpPr>
        <p:grpSpPr>
          <a:xfrm flipH="1">
            <a:off x="4743896" y="5023288"/>
            <a:ext cx="3780000" cy="1332000"/>
            <a:chOff x="648000" y="1944000"/>
            <a:chExt cx="3780000" cy="1332000"/>
          </a:xfrm>
          <a:solidFill>
            <a:srgbClr val="9EE0F4"/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4D50046-FB1C-7EED-EE61-8FEF24EC4E3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rgbClr val="A6A6A6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Organigramme : Terminateur 8">
              <a:extLst>
                <a:ext uri="{FF2B5EF4-FFF2-40B4-BE49-F238E27FC236}">
                  <a16:creationId xmlns:a16="http://schemas.microsoft.com/office/drawing/2014/main" id="{B09DCB14-F024-0B37-F5AA-94B27A250BB1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69ED55C-E01D-EC8F-6FD5-29E2CE512A79}"/>
              </a:ext>
            </a:extLst>
          </p:cNvPr>
          <p:cNvGrpSpPr/>
          <p:nvPr/>
        </p:nvGrpSpPr>
        <p:grpSpPr>
          <a:xfrm flipH="1">
            <a:off x="4716002" y="1855288"/>
            <a:ext cx="3780000" cy="1416813"/>
            <a:chOff x="666563" y="1944000"/>
            <a:chExt cx="3780000" cy="14168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FBD1B7B-2AE3-09BF-8630-C829D9DFCC0A}"/>
                </a:ext>
              </a:extLst>
            </p:cNvPr>
            <p:cNvSpPr/>
            <p:nvPr/>
          </p:nvSpPr>
          <p:spPr>
            <a:xfrm>
              <a:off x="666563" y="22808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ED6DFA8F-B157-E5CD-B90B-3A2BA03592A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-1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افتتاح الحصة (5 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تقويم التحدث والطلاقة (30 دقيقة)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تصحيح الوضعية التدريبية 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1A89B883-3D65-DC64-FD87-FB3BEAEE59A3}"/>
              </a:ext>
            </a:extLst>
          </p:cNvPr>
          <p:cNvSpPr txBox="1">
            <a:spLocks/>
          </p:cNvSpPr>
          <p:nvPr/>
        </p:nvSpPr>
        <p:spPr>
          <a:xfrm>
            <a:off x="4833794" y="39072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افتتاح الحصة (5 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تقويم التحدث والطلاقة (30 دقيقة)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تصحيح الوضعية التدريبية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المعجم: مراجعة وتوليف.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BDFE0740-4EBC-1354-C068-3998487D2010}"/>
              </a:ext>
            </a:extLst>
          </p:cNvPr>
          <p:cNvSpPr txBox="1">
            <a:spLocks/>
          </p:cNvSpPr>
          <p:nvPr/>
        </p:nvSpPr>
        <p:spPr>
          <a:xfrm>
            <a:off x="4923389" y="54192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افتتاح الحصة (5 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تقويم التحدث والطلاقة (30 دقيقة)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تصحيح الوضعية التدريبية (فهم المقروء)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إملاء: مراجعة وتوليف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29E35892-EB8A-4F41-929A-92C2B12931DE}"/>
              </a:ext>
            </a:extLst>
          </p:cNvPr>
          <p:cNvSpPr txBox="1">
            <a:spLocks/>
          </p:cNvSpPr>
          <p:nvPr/>
        </p:nvSpPr>
        <p:spPr>
          <a:xfrm>
            <a:off x="772649" y="2336101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افتتاح الحصة (5 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تقويم التحدث والطلاقة (30 دقيقة)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تصحيح الوضعية التدريبية (إنتاج كتابي)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المعجم (مراجعة وتوليف)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8F9BF851-BFB0-FC90-091E-32E5D32F983A}"/>
              </a:ext>
            </a:extLst>
          </p:cNvPr>
          <p:cNvSpPr txBox="1">
            <a:spLocks/>
          </p:cNvSpPr>
          <p:nvPr/>
        </p:nvSpPr>
        <p:spPr>
          <a:xfrm>
            <a:off x="772649" y="3891847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افتتاح الحصة (5 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تقويم التحدث والطلاقة (30 دقيقة)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تصحيح الوضعية التدريبية (إنتاج</a:t>
            </a:r>
            <a:r>
              <a:rPr kumimoji="0" lang="ar-MA" sz="14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كتابي)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ar-MA" sz="1400" b="1" baseline="0" dirty="0">
                <a:solidFill>
                  <a:srgbClr val="424D7B"/>
                </a:solidFill>
                <a:cs typeface="Microsoft Uighur" panose="02000000000000000000" pitchFamily="2" charset="-78"/>
              </a:rPr>
              <a:t>فهم</a:t>
            </a: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المسموع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0605420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45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6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9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7C888F1E-EC93-070F-AC82-2FD9C5CF3F34}"/>
              </a:ext>
            </a:extLst>
          </p:cNvPr>
          <p:cNvSpPr txBox="1">
            <a:spLocks/>
          </p:cNvSpPr>
          <p:nvPr/>
        </p:nvSpPr>
        <p:spPr>
          <a:xfrm>
            <a:off x="1511559" y="2255061"/>
            <a:ext cx="6559420" cy="1282578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تمرير </a:t>
            </a:r>
            <a:r>
              <a:rPr lang="ar-MA" sz="2400" dirty="0"/>
              <a:t>رائزي التحدث والطلاقة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فرديا في جلسة واحدة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بمعدل مناسب لعدد المتعلمين</a:t>
            </a:r>
            <a:r>
              <a:rPr lang="ar-MA" sz="2400" dirty="0"/>
              <a:t> (4 إلى 6 متعلمين يوميا).</a:t>
            </a:r>
            <a:endParaRPr lang="fr-FR" sz="2400" dirty="0"/>
          </a:p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أثناء فترة التمرير، يشتغل باقي المتعلمين على الوضعية التدريبية الموازية.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23A8279C-01B1-3B2C-DA93-A11126AAF35B}"/>
              </a:ext>
            </a:extLst>
          </p:cNvPr>
          <p:cNvSpPr txBox="1">
            <a:spLocks/>
          </p:cNvSpPr>
          <p:nvPr/>
        </p:nvSpPr>
        <p:spPr>
          <a:xfrm>
            <a:off x="1259633" y="3601780"/>
            <a:ext cx="6811346" cy="128257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228600" marR="0" lvl="0" indent="-228600" algn="ctr" defTabSz="914400" rtl="1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يتم إعداد جانب من الفصل الدراسي يخصص للتمرير الفردي؛ </a:t>
            </a:r>
          </a:p>
          <a:p>
            <a:r>
              <a:rPr lang="ar-MA" dirty="0"/>
              <a:t>يتم مسك النتائج اعتمادا على عناصر الإجابة ومعايير التحكم الخاصة بكل مكون.</a:t>
            </a:r>
            <a:endParaRPr lang="fr-MA" dirty="0"/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E34A8C1D-2BEF-7008-F14D-F0853F409DA1}"/>
              </a:ext>
            </a:extLst>
          </p:cNvPr>
          <p:cNvSpPr txBox="1">
            <a:spLocks/>
          </p:cNvSpPr>
          <p:nvPr/>
        </p:nvSpPr>
        <p:spPr>
          <a:xfrm>
            <a:off x="933061" y="1270572"/>
            <a:ext cx="7399175" cy="97810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تمرير رائزي التحدث والطلاقة</a:t>
            </a:r>
          </a:p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PO1-PO2-LF</a:t>
            </a: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2074483B-B9F3-AA2B-3C52-2A3F3B287472}"/>
              </a:ext>
            </a:extLst>
          </p:cNvPr>
          <p:cNvSpPr txBox="1">
            <a:spLocks/>
          </p:cNvSpPr>
          <p:nvPr/>
        </p:nvSpPr>
        <p:spPr>
          <a:xfrm>
            <a:off x="1259633" y="5313584"/>
            <a:ext cx="6811346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228600" marR="0" lvl="0" indent="-228600" algn="ctr" defTabSz="914400" rtl="1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9pPr>
          </a:lstStyle>
          <a:p>
            <a:r>
              <a:rPr lang="ar-MA" b="1" dirty="0">
                <a:solidFill>
                  <a:srgbClr val="FF0000"/>
                </a:solidFill>
              </a:rPr>
              <a:t>توجيه: </a:t>
            </a:r>
            <a:r>
              <a:rPr lang="ar-MA" dirty="0"/>
              <a:t>البدء بالمتعلمين المتفوقين خلال الحصص الأولى للتمرير.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3713140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حصص اليوم 3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2130530"/>
            <a:ext cx="5533468" cy="185193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9523" y="2304731"/>
            <a:ext cx="544953" cy="540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022" y="3781967"/>
            <a:ext cx="5525521" cy="141518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644403" y="3872575"/>
            <a:ext cx="540000" cy="540000"/>
          </a:xfrm>
          <a:prstGeom prst="rect">
            <a:avLst/>
          </a:prstGeom>
        </p:spPr>
      </p:pic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8807DEB9-E6B9-5E7D-1563-FFB29F0CE993}"/>
              </a:ext>
            </a:extLst>
          </p:cNvPr>
          <p:cNvSpPr txBox="1">
            <a:spLocks/>
          </p:cNvSpPr>
          <p:nvPr/>
        </p:nvSpPr>
        <p:spPr>
          <a:xfrm>
            <a:off x="1742023" y="4364897"/>
            <a:ext cx="5012760" cy="334522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الموازية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04BEE71-C078-1CF7-1449-5A71C57D793F}"/>
              </a:ext>
            </a:extLst>
          </p:cNvPr>
          <p:cNvSpPr txBox="1"/>
          <p:nvPr/>
        </p:nvSpPr>
        <p:spPr>
          <a:xfrm>
            <a:off x="4535728" y="2374906"/>
            <a:ext cx="19768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02-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 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تمرير رائزي التحدث والطلاقة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6D07BD51-9631-8F4C-0FFC-C4CD8FCD6B48}"/>
              </a:ext>
            </a:extLst>
          </p:cNvPr>
          <p:cNvSpPr txBox="1">
            <a:spLocks/>
          </p:cNvSpPr>
          <p:nvPr/>
        </p:nvSpPr>
        <p:spPr>
          <a:xfrm>
            <a:off x="1742022" y="2924897"/>
            <a:ext cx="5012760" cy="58254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فردي في جلسة واحدة. </a:t>
            </a:r>
          </a:p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ملاحظة: أثناء التمرير  الفردي يشتغل باقي المتعلمين على الوضعية الموازية.       </a:t>
            </a:r>
          </a:p>
        </p:txBody>
      </p:sp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2AB6D72-C2B5-A7B2-AEFD-5DC65AE15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1427661"/>
            <a:ext cx="5533468" cy="72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E833910-FE23-C86D-E9B5-86661EBDF01D}"/>
              </a:ext>
            </a:extLst>
          </p:cNvPr>
          <p:cNvSpPr txBox="1"/>
          <p:nvPr/>
        </p:nvSpPr>
        <p:spPr>
          <a:xfrm>
            <a:off x="5469142" y="1418357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B16DD92-4405-421A-7D1B-E6F24C8FD5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1387878"/>
            <a:ext cx="506325" cy="58254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A33DFDA-1F3B-F53A-463D-85BC6C6B8B35}"/>
              </a:ext>
            </a:extLst>
          </p:cNvPr>
          <p:cNvSpPr txBox="1"/>
          <p:nvPr/>
        </p:nvSpPr>
        <p:spPr>
          <a:xfrm>
            <a:off x="1742022" y="1692661"/>
            <a:ext cx="4914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 / تدبير السلوك / توجيه المتعلمين للعمل على الوضعية التدريبية الموازية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8EE20A8-7210-0B94-04A8-CB7A000C2D61}"/>
              </a:ext>
            </a:extLst>
          </p:cNvPr>
          <p:cNvSpPr txBox="1"/>
          <p:nvPr/>
        </p:nvSpPr>
        <p:spPr>
          <a:xfrm>
            <a:off x="5228327" y="3886994"/>
            <a:ext cx="1321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03-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 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B7ABB7-FFED-E689-AB15-0DE92B4236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049" y="2186552"/>
            <a:ext cx="506030" cy="58254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852D039-C756-9235-F296-7236B25D51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787" y="3799099"/>
            <a:ext cx="523292" cy="60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5" grpId="0"/>
      <p:bldP spid="19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DE79E-564B-7425-C047-94C0EC5D5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8248B56-7E7F-A75D-A954-3045B54D93AD}"/>
              </a:ext>
            </a:extLst>
          </p:cNvPr>
          <p:cNvSpPr>
            <a:spLocks/>
          </p:cNvSpPr>
          <p:nvPr/>
        </p:nvSpPr>
        <p:spPr>
          <a:xfrm>
            <a:off x="2733869" y="131773"/>
            <a:ext cx="2041370" cy="252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</a:t>
            </a:r>
            <a:r>
              <a:rPr lang="ar-MA" sz="2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3985F763-E55E-D7B4-99D4-31AFD6E7F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دفاتر القسم.</a:t>
            </a:r>
            <a:endParaRPr lang="fr-FR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D68874A-0BE4-E619-22B9-D0948E5130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064" y="2662234"/>
            <a:ext cx="2333875" cy="2059086"/>
          </a:xfrm>
          <a:prstGeom prst="rect">
            <a:avLst/>
          </a:prstGeom>
        </p:spPr>
      </p:pic>
      <p:pic>
        <p:nvPicPr>
          <p:cNvPr id="4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8E17C0-DC77-E95F-17A3-DFFEDBB23B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43462" y="702876"/>
            <a:ext cx="828000" cy="82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071618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07FF7-CE76-87BF-FEBA-42004759A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97C735A-8FA3-FCEA-60B1-AE4877126735}"/>
              </a:ext>
            </a:extLst>
          </p:cNvPr>
          <p:cNvSpPr>
            <a:spLocks/>
          </p:cNvSpPr>
          <p:nvPr/>
        </p:nvSpPr>
        <p:spPr>
          <a:xfrm>
            <a:off x="2733869" y="131773"/>
            <a:ext cx="2041370" cy="252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</a:t>
            </a:r>
            <a:r>
              <a:rPr lang="ar-MA" sz="2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322B7FC2-80B0-4E87-D7CD-4849A589E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سأقرأ عليكم الوضعية التالية. أنصتوا جيدا. </a:t>
            </a:r>
            <a:b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تنقل الوضعية على السبورة.</a:t>
            </a:r>
            <a:endParaRPr lang="fr-FR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95853C-6A84-ABAA-9DF8-D2774A5CCE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54D2183-9CC6-36ED-5C65-BE7964EDA26B}"/>
              </a:ext>
            </a:extLst>
          </p:cNvPr>
          <p:cNvSpPr txBox="1"/>
          <p:nvPr/>
        </p:nvSpPr>
        <p:spPr>
          <a:xfrm>
            <a:off x="632373" y="1920227"/>
            <a:ext cx="7865705" cy="37856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فِقْرَةً أَشْرَحُ فيها أَهَمِّيَّةَ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مُسْتَعينا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بِٱلْأَسْئِلَةِ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ٱلتّالِيَةِ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  <a:p>
            <a:pPr algn="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</a:p>
          <a:p>
            <a:pPr algn="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لماذا يَحْتاجُ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إلى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algn="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قَديماً؟</a:t>
            </a:r>
          </a:p>
          <a:p>
            <a:pPr algn="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كَيْفَ أَصْبَحَ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ٱلْيَوْمَ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لِماذا؟</a:t>
            </a:r>
          </a:p>
        </p:txBody>
      </p:sp>
    </p:spTree>
    <p:extLst>
      <p:ext uri="{BB962C8B-B14F-4D97-AF65-F5344CB8AC3E}">
        <p14:creationId xmlns:p14="http://schemas.microsoft.com/office/powerpoint/2010/main" val="76869590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11D4A-53F1-FB33-1EB5-B6F350BFB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E56AD40-AB10-CA90-1914-E1053B8722A6}"/>
              </a:ext>
            </a:extLst>
          </p:cNvPr>
          <p:cNvSpPr>
            <a:spLocks/>
          </p:cNvSpPr>
          <p:nvPr/>
        </p:nvSpPr>
        <p:spPr>
          <a:xfrm>
            <a:off x="2733869" y="131773"/>
            <a:ext cx="2041370" cy="252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</a:t>
            </a:r>
            <a:r>
              <a:rPr lang="ar-MA" sz="2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62233F23-D569-5816-B4F4-7DED459EF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من يوضح المطلوب؟ ما الذي سيساعدكم على الإنجاز؟</a:t>
            </a:r>
            <a:b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تنقل الوضعية على السبورة.</a:t>
            </a:r>
            <a:endParaRPr lang="fr-FR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9C239CF-54D0-BD5D-1F23-EF91670128C1}"/>
              </a:ext>
            </a:extLst>
          </p:cNvPr>
          <p:cNvSpPr txBox="1"/>
          <p:nvPr/>
        </p:nvSpPr>
        <p:spPr>
          <a:xfrm>
            <a:off x="632373" y="1920227"/>
            <a:ext cx="7865705" cy="37856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فِقْرَةً أَشْرَحُ فيها أَهَمِّيَّةَ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مُسْتَعينا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بِٱلْأَسْئِلَةِ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ٱلتّالِيَةِ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  <a:p>
            <a:pPr algn="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</a:p>
          <a:p>
            <a:pPr algn="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لماذا يَحْتاجُ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إلى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algn="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قَديماً؟</a:t>
            </a:r>
          </a:p>
          <a:p>
            <a:pPr algn="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كَيْفَ أَصْبَحَ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ٱلْيَوْمَ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لِماذا؟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EE6950-1832-B3F8-CA9D-A79D44009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136" y="639352"/>
            <a:ext cx="862876" cy="86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650860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9FDCB-6857-0099-A61A-9B988493E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91962FF-DE4C-76E9-691E-2BC4D958A56D}"/>
              </a:ext>
            </a:extLst>
          </p:cNvPr>
          <p:cNvSpPr>
            <a:spLocks/>
          </p:cNvSpPr>
          <p:nvPr/>
        </p:nvSpPr>
        <p:spPr>
          <a:xfrm>
            <a:off x="2733869" y="131773"/>
            <a:ext cx="2041370" cy="252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</a:t>
            </a:r>
            <a:r>
              <a:rPr lang="ar-MA" sz="2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AD1F3C42-B69A-7FB2-3A9E-B431CABA0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من يعيد قراءة الأسئلة؟                   -تجيبون عن الأسئلة ثم تكتبون فقرة.</a:t>
            </a:r>
            <a:r>
              <a:rPr lang="fr-FR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أنجزوا </a:t>
            </a:r>
            <a:endParaRPr lang="fr-FR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01C53F0-1812-C066-0D25-AB5BBF4054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31" y="1367558"/>
            <a:ext cx="506030" cy="58254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007A210-06FA-D533-6260-2C794EE51C79}"/>
              </a:ext>
            </a:extLst>
          </p:cNvPr>
          <p:cNvSpPr txBox="1"/>
          <p:nvPr/>
        </p:nvSpPr>
        <p:spPr>
          <a:xfrm>
            <a:off x="632373" y="1920227"/>
            <a:ext cx="7865705" cy="37856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فِقْرَةً أَشْرَحُ فيها أَهَمِّيَّةَ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مُسْتَعينا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بِٱلْأَسْئِلَةِ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ٱلتّالِيَةِ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  <a:p>
            <a:pPr algn="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1-ما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</a:p>
          <a:p>
            <a:pPr algn="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2-لماذا يَحْتاجُ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إلى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algn="r" rtl="1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3-كَيْفَ كانَ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قَديماً؟</a:t>
            </a:r>
          </a:p>
          <a:p>
            <a:pPr algn="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4-كَيْفَ أَصْبَحَ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ٱلْيَوْمَ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لِماذا؟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8965E45-ADFE-ED8E-A7BB-F367705826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136" y="639352"/>
            <a:ext cx="862876" cy="86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83576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761861"/>
            <a:ext cx="4500000" cy="93940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تقويم التحدث: </a:t>
            </a:r>
            <a:r>
              <a:rPr lang="fr-FR" sz="2800" b="1" dirty="0">
                <a:cs typeface="Microsoft Uighur" panose="02000000000000000000" pitchFamily="2" charset="-78"/>
              </a:rPr>
              <a:t>PO1-PO2</a:t>
            </a:r>
            <a:endParaRPr lang="ar-MA" sz="28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تقويم الطلاقة: </a:t>
            </a:r>
            <a:r>
              <a:rPr lang="fr-FR" sz="2800" b="1" dirty="0">
                <a:cs typeface="Microsoft Uighur" panose="02000000000000000000" pitchFamily="2" charset="-78"/>
              </a:rPr>
              <a:t>LF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39B1F3E-CA67-6594-5715-FCFD285D018A}"/>
              </a:ext>
            </a:extLst>
          </p:cNvPr>
          <p:cNvSpPr txBox="1"/>
          <p:nvPr/>
        </p:nvSpPr>
        <p:spPr>
          <a:xfrm>
            <a:off x="829733" y="922506"/>
            <a:ext cx="7425266" cy="1031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فصل الحاسوب عن شاشة العرض 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68123-7C90-57B5-23BA-2963482DA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4611610-EBF4-F560-6B26-B5DCA4A14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294" y="2761860"/>
            <a:ext cx="7493412" cy="1632859"/>
          </a:xfrm>
        </p:spPr>
        <p:txBody>
          <a:bodyPr>
            <a:normAutofit/>
          </a:bodyPr>
          <a:lstStyle/>
          <a:p>
            <a:pPr lvl="0" algn="r" defTabSz="914400">
              <a:lnSpc>
                <a:spcPct val="100000"/>
              </a:lnSpc>
              <a:tabLst>
                <a:tab pos="6902450" algn="l"/>
              </a:tabLst>
              <a:defRPr/>
            </a:pPr>
            <a:r>
              <a:rPr lang="ar-MA" sz="2800" kern="0" dirty="0">
                <a:solidFill>
                  <a:srgbClr val="106585"/>
                </a:solidFill>
                <a:cs typeface="Calibri" panose="020F0502020204030204" pitchFamily="34" charset="0"/>
              </a:rPr>
              <a:t>-المشاركة في حوار بتوظيف الأفعال الكلامية المدرسة </a:t>
            </a:r>
            <a:r>
              <a:rPr lang="ar-MA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(</a:t>
            </a:r>
            <a:r>
              <a:rPr lang="fr-FR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PO1</a:t>
            </a:r>
            <a:r>
              <a:rPr lang="ar-MA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)؛</a:t>
            </a:r>
            <a:br>
              <a:rPr lang="ar-MA" sz="3200" kern="0" dirty="0">
                <a:solidFill>
                  <a:srgbClr val="106585"/>
                </a:solidFill>
                <a:cs typeface="Calibri" panose="020F0502020204030204" pitchFamily="34" charset="0"/>
              </a:rPr>
            </a:br>
            <a:r>
              <a:rPr lang="ar-MA" sz="2800" kern="0" dirty="0">
                <a:solidFill>
                  <a:srgbClr val="106585"/>
                </a:solidFill>
                <a:cs typeface="Calibri" panose="020F0502020204030204" pitchFamily="34" charset="0"/>
              </a:rPr>
              <a:t>-أخذ الكلمة لإنتاج نصوص شفهية بغرض السرد انطلاقا من مشاهد </a:t>
            </a:r>
            <a:r>
              <a:rPr lang="ar-MA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(</a:t>
            </a:r>
            <a:r>
              <a:rPr lang="fr-FR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PO2</a:t>
            </a:r>
            <a:r>
              <a:rPr lang="ar-MA" sz="3200" b="0" kern="0" dirty="0">
                <a:solidFill>
                  <a:srgbClr val="0070C0"/>
                </a:solidFill>
                <a:cs typeface="Calibri" panose="020F0502020204030204" pitchFamily="34" charset="0"/>
              </a:rPr>
              <a:t>)؛</a:t>
            </a:r>
            <a:endParaRPr lang="ar-MA" sz="3200" b="0" kern="0" dirty="0">
              <a:solidFill>
                <a:srgbClr val="0070C0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29FD58A-6156-5293-BAFA-77C58457D393}"/>
              </a:ext>
            </a:extLst>
          </p:cNvPr>
          <p:cNvSpPr txBox="1"/>
          <p:nvPr/>
        </p:nvSpPr>
        <p:spPr>
          <a:xfrm>
            <a:off x="1165396" y="1023648"/>
            <a:ext cx="6340150" cy="105560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800" dirty="0"/>
              <a:t>PO </a:t>
            </a:r>
            <a:r>
              <a:rPr lang="ar-MA" sz="2800" dirty="0"/>
              <a:t>تقويم الكفاية: </a:t>
            </a:r>
          </a:p>
          <a:p>
            <a:pPr algn="ctr"/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إنتاج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نصوص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شفهية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وفق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أغراض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تواصلية</a:t>
            </a: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22478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40893-F1AD-73F9-7A88-1E8AEB53B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2EC7139-C92C-9A56-D37A-D39DF25260AA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CD6620C-5AAD-2E58-985F-DC3A92FFF464}"/>
              </a:ext>
            </a:extLst>
          </p:cNvPr>
          <p:cNvSpPr txBox="1"/>
          <p:nvPr/>
        </p:nvSpPr>
        <p:spPr>
          <a:xfrm>
            <a:off x="2450145" y="512620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تمرير رائز التحدث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6A3251-DE89-DEA4-7EBD-3F4F77427A7D}"/>
              </a:ext>
            </a:extLst>
          </p:cNvPr>
          <p:cNvSpPr txBox="1"/>
          <p:nvPr/>
        </p:nvSpPr>
        <p:spPr>
          <a:xfrm>
            <a:off x="506185" y="1576291"/>
            <a:ext cx="8131629" cy="4462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تمرير رائزي التحدث والطلاقة في جلسة واحدة وبشكل فردي: تلميذ تلو الآخر؛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يعرض </a:t>
            </a:r>
            <a:r>
              <a:rPr lang="ar-MA" sz="2400" b="1" kern="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الممرر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الوضعية 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PO1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التلميذ: يقرأ عليه الوضعية ويمنحه مهلة للتفكير قبل تقديم الإجابة؛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يمر إلى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الوضعية 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PO2</a:t>
            </a:r>
            <a:r>
              <a:rPr lang="ar-MA" sz="40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يَمْنَحُ اَلْممرر لِلْمُتَعَلِّمِ 30 ثانية لِمُلاحَظَةِ الصّوَرِ جَيِّدًا، ثم يقرأ عليه السؤال الأول يطالبه بالإجابة بجمل تامة، ثم السؤال الثاني ويطلب منه الإجابة وهكذا حتى يكمل الأسئلة.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يُحَفِّزُ الممرر المُتَعَلِّمَ عَلى الِاسْتِرْسالِ إِذا تَوَقَّفَ، دونَ أَنْ يوَجِّهَهُ إِلى الإِجابَةِ بِكَلِماتٍ مِثْلَ: وَماذا حَدَثَ بَعْدُ؟ وَكَيْفَ حَدَثَ ذلِكَ؟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يسجل الأستاذ درجة تحكم التلميذ في الكفاية مباشرة بعد الإجابة على شبكة التفريغ.</a:t>
            </a:r>
          </a:p>
        </p:txBody>
      </p:sp>
    </p:spTree>
    <p:extLst>
      <p:ext uri="{BB962C8B-B14F-4D97-AF65-F5344CB8AC3E}">
        <p14:creationId xmlns:p14="http://schemas.microsoft.com/office/powerpoint/2010/main" val="152200072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426E-ABED-1097-4343-7FAF87F52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6F1E500-37B7-A081-D577-D67CB64845B7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lnSpc>
                <a:spcPct val="115000"/>
              </a:lnSpc>
              <a:spcAft>
                <a:spcPts val="800"/>
              </a:spcAft>
            </a:pP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33024F6-451D-09B1-0A9E-79FF7CDD5405}"/>
              </a:ext>
            </a:extLst>
          </p:cNvPr>
          <p:cNvSpPr txBox="1"/>
          <p:nvPr/>
        </p:nvSpPr>
        <p:spPr>
          <a:xfrm>
            <a:off x="2425614" y="3787019"/>
            <a:ext cx="4292772" cy="408623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MA" dirty="0"/>
              <a:t> </a:t>
            </a:r>
            <a:r>
              <a:rPr lang="fr-FR" dirty="0"/>
              <a:t> PO1  </a:t>
            </a:r>
            <a:r>
              <a:rPr lang="ar-MA" dirty="0"/>
              <a:t>أشارك في حوار بتوظيف الأفعال الكلامية</a:t>
            </a:r>
            <a:r>
              <a:rPr lang="fr-FR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3103061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7A593-F3DC-B928-F973-24B73F16E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5CCDF10-CA63-F8AD-750E-A85F9E5A1935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3D1F37FE-F165-FE84-965B-FB406EE8CA20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2475DC2-9864-33F1-C0E6-AF956DD61C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258374"/>
              </p:ext>
            </p:extLst>
          </p:nvPr>
        </p:nvGraphicFramePr>
        <p:xfrm>
          <a:off x="993191" y="1898755"/>
          <a:ext cx="7539134" cy="328762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170209">
                  <a:extLst>
                    <a:ext uri="{9D8B030D-6E8A-4147-A177-3AD203B41FA5}">
                      <a16:colId xmlns:a16="http://schemas.microsoft.com/office/drawing/2014/main" val="4209966833"/>
                    </a:ext>
                  </a:extLst>
                </a:gridCol>
                <a:gridCol w="838394">
                  <a:extLst>
                    <a:ext uri="{9D8B030D-6E8A-4147-A177-3AD203B41FA5}">
                      <a16:colId xmlns:a16="http://schemas.microsoft.com/office/drawing/2014/main" val="3038388749"/>
                    </a:ext>
                  </a:extLst>
                </a:gridCol>
                <a:gridCol w="3834881">
                  <a:extLst>
                    <a:ext uri="{9D8B030D-6E8A-4147-A177-3AD203B41FA5}">
                      <a16:colId xmlns:a16="http://schemas.microsoft.com/office/drawing/2014/main" val="3991547100"/>
                    </a:ext>
                  </a:extLst>
                </a:gridCol>
                <a:gridCol w="695650">
                  <a:extLst>
                    <a:ext uri="{9D8B030D-6E8A-4147-A177-3AD203B41FA5}">
                      <a16:colId xmlns:a16="http://schemas.microsoft.com/office/drawing/2014/main" val="3605873352"/>
                    </a:ext>
                  </a:extLst>
                </a:gridCol>
              </a:tblGrid>
              <a:tr h="29849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الكفاية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رقم الوضعية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المعايير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التنقيط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3153920019"/>
                  </a:ext>
                </a:extLst>
              </a:tr>
              <a:tr h="14955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200">
                          <a:effectLst/>
                        </a:rPr>
                        <a:t>PO1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شارك في الحوار محترما موضوع الوضعية 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عَرَّفَ مهنة </a:t>
                      </a:r>
                      <a:r>
                        <a:rPr lang="ar-MA" sz="1400" b="1" dirty="0" err="1">
                          <a:effectLst/>
                        </a:rPr>
                        <a:t>الإطفائي</a:t>
                      </a:r>
                      <a:r>
                        <a:rPr lang="ar-MA" sz="1400" b="1" dirty="0">
                          <a:effectLst/>
                        </a:rPr>
                        <a:t> بشكل مناسب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شرح لماذا عمل الإطفائي مهم.</a:t>
                      </a:r>
                      <a:endParaRPr lang="fr-FR" sz="1400" b="1" dirty="0">
                        <a:effectLst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أقل </a:t>
                      </a:r>
                      <a:r>
                        <a:rPr lang="ar-MA" sz="1400" b="1" dirty="0">
                          <a:effectLst/>
                        </a:rPr>
                        <a:t>4 أخطاء</a:t>
                      </a:r>
                      <a:endParaRPr lang="fr-FR" sz="12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1ن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2279131727"/>
                  </a:ext>
                </a:extLst>
              </a:tr>
              <a:tr h="432000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24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المجموع</a:t>
                      </a:r>
                      <a:endParaRPr lang="fr-FR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891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5328257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140A3A-D60E-2092-7D2D-49FE838150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2D10DFA8-5E8D-7803-ABA4-D95903360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i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يفصل الحاسوب عن جهاز العرض</a:t>
            </a:r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369653-8DA3-2A40-F9C6-7FE93432E9B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والطلاقة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9235D32-3721-59FE-DC2E-D1DD48F66AD7}"/>
              </a:ext>
            </a:extLst>
          </p:cNvPr>
          <p:cNvSpPr txBox="1"/>
          <p:nvPr/>
        </p:nvSpPr>
        <p:spPr>
          <a:xfrm>
            <a:off x="4052373" y="1479048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PO1</a:t>
            </a:r>
          </a:p>
        </p:txBody>
      </p:sp>
      <p:sp>
        <p:nvSpPr>
          <p:cNvPr id="4" name="Google Shape;1486;p58">
            <a:extLst>
              <a:ext uri="{FF2B5EF4-FFF2-40B4-BE49-F238E27FC236}">
                <a16:creationId xmlns:a16="http://schemas.microsoft.com/office/drawing/2014/main" id="{67F0AF7E-326E-0261-EDF6-E7C05EDBED9E}"/>
              </a:ext>
            </a:extLst>
          </p:cNvPr>
          <p:cNvSpPr txBox="1"/>
          <p:nvPr/>
        </p:nvSpPr>
        <p:spPr>
          <a:xfrm>
            <a:off x="398069" y="1839722"/>
            <a:ext cx="7992275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خِلالَ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ٱلْحِصَّةِ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ٱلدِّراسِيَّةِ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دارَ بَيْنَك وَبَيْنَ زَميلِك حِوارٌ حَوْلَ مِهْنَةَ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ٱلْإِطْفائِيِّ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فَكِّرا في ثُنائِيّاتٍ ثُمَّ مُرّا لِتَقْديمِ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ٱلْحِوارِ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9AE357F-AF23-0CAE-E62E-45FAE1D0C100}"/>
              </a:ext>
            </a:extLst>
          </p:cNvPr>
          <p:cNvSpPr txBox="1"/>
          <p:nvPr/>
        </p:nvSpPr>
        <p:spPr>
          <a:xfrm>
            <a:off x="610859" y="3571769"/>
            <a:ext cx="7550014" cy="21698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ما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ٱلْمَقصودُ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بِٱلْإِطْفائِيِّ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  <a:p>
            <a:pPr marL="571500" marR="0" lvl="0" indent="-57150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Char char="-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...............................................................................</a:t>
            </a:r>
          </a:p>
          <a:p>
            <a:pPr marL="0" marR="0" lvl="0" indent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هَلْ هذِهِ الْمِهْنَةُ مُهِمَّةٌ؟ لِماذا؟</a:t>
            </a:r>
          </a:p>
          <a:p>
            <a:pPr marL="571500" marR="0" lvl="0" indent="-57150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Char char="-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3009321161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9A0C6-D25C-95CC-EDD5-91A03FA8C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3BAAD77-6887-63EB-894F-9E599B1C8E9A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lnSpc>
                <a:spcPct val="115000"/>
              </a:lnSpc>
              <a:spcAft>
                <a:spcPts val="800"/>
              </a:spcAft>
            </a:pP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B5450B-9362-04E9-9EE7-96DD5891965E}"/>
              </a:ext>
            </a:extLst>
          </p:cNvPr>
          <p:cNvSpPr txBox="1"/>
          <p:nvPr/>
        </p:nvSpPr>
        <p:spPr>
          <a:xfrm>
            <a:off x="2146386" y="4308098"/>
            <a:ext cx="4572000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fr-FR" dirty="0">
                <a:solidFill>
                  <a:schemeClr val="accent1">
                    <a:lumMod val="50000"/>
                  </a:schemeClr>
                </a:solidFill>
                <a:ea typeface="DengXian" panose="02010600030101010101" pitchFamily="2" charset="-122"/>
                <a:cs typeface="Calibri" panose="020F0502020204030204" pitchFamily="34" charset="0"/>
              </a:rPr>
              <a:t>PO2</a:t>
            </a:r>
            <a:r>
              <a:rPr lang="ar-MA" dirty="0">
                <a:solidFill>
                  <a:schemeClr val="accent1">
                    <a:lumMod val="50000"/>
                  </a:schemeClr>
                </a:solidFill>
                <a:ea typeface="DengXia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ar-MA" sz="1800" dirty="0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أُنْتِجُ نُصوصاً شَفَهِيَّةً بِغَرَضِ </a:t>
            </a:r>
            <a:r>
              <a:rPr lang="ar-MA" sz="1800" dirty="0" err="1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ٱلسَّرْدِ</a:t>
            </a:r>
            <a:r>
              <a:rPr lang="ar-MA" sz="1800" dirty="0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 أَوِ </a:t>
            </a:r>
            <a:r>
              <a:rPr lang="ar-MA" sz="1800" dirty="0" err="1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ٱلْوَصْفِ</a:t>
            </a:r>
            <a:endParaRPr lang="fr-F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82772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82484-B437-4076-1FC3-DA7E6D6DB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6153FC6-9687-EE79-D39D-18C50619E942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1930943B-89D4-23D1-C2D4-FA7FB464D41F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2885424-E11D-64B6-F1DB-29689E8D8C29}"/>
              </a:ext>
            </a:extLst>
          </p:cNvPr>
          <p:cNvGraphicFramePr>
            <a:graphicFrameLocks noGrp="1"/>
          </p:cNvGraphicFramePr>
          <p:nvPr/>
        </p:nvGraphicFramePr>
        <p:xfrm>
          <a:off x="467282" y="1375956"/>
          <a:ext cx="7968343" cy="512144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960180">
                  <a:extLst>
                    <a:ext uri="{9D8B030D-6E8A-4147-A177-3AD203B41FA5}">
                      <a16:colId xmlns:a16="http://schemas.microsoft.com/office/drawing/2014/main" val="4271460483"/>
                    </a:ext>
                  </a:extLst>
                </a:gridCol>
                <a:gridCol w="802433">
                  <a:extLst>
                    <a:ext uri="{9D8B030D-6E8A-4147-A177-3AD203B41FA5}">
                      <a16:colId xmlns:a16="http://schemas.microsoft.com/office/drawing/2014/main" val="2182172349"/>
                    </a:ext>
                  </a:extLst>
                </a:gridCol>
                <a:gridCol w="4208106">
                  <a:extLst>
                    <a:ext uri="{9D8B030D-6E8A-4147-A177-3AD203B41FA5}">
                      <a16:colId xmlns:a16="http://schemas.microsoft.com/office/drawing/2014/main" val="2656717979"/>
                    </a:ext>
                  </a:extLst>
                </a:gridCol>
                <a:gridCol w="997624">
                  <a:extLst>
                    <a:ext uri="{9D8B030D-6E8A-4147-A177-3AD203B41FA5}">
                      <a16:colId xmlns:a16="http://schemas.microsoft.com/office/drawing/2014/main" val="3112164930"/>
                    </a:ext>
                  </a:extLst>
                </a:gridCol>
              </a:tblGrid>
              <a:tr h="44261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الكفاية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السؤال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المعيار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التنقيط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358429760"/>
                  </a:ext>
                </a:extLst>
              </a:tr>
              <a:tr h="774945"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400">
                          <a:effectLst/>
                        </a:rPr>
                        <a:t>PO2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تحدث مجيبا بشكل ملائم بجملة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تحدث مجيبا بشكل ملائم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لم يتحدث أو تحدث بشكل غير ملائم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850070418"/>
                  </a:ext>
                </a:extLst>
              </a:tr>
              <a:tr h="7749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تحدث مجيبا بشكل ملائم بجملة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تحدث مجيبا بشكل ملائم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لم يتحدث أو تحدث بشكل غير ملائم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499666911"/>
                  </a:ext>
                </a:extLst>
              </a:tr>
              <a:tr h="7749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3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تحدث مجيبا بشكل ملائم بجملة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تحدث مجيبا بشكل ملائم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لم يتحدث أو تحدث بشكل غير ملائم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2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1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3562489412"/>
                  </a:ext>
                </a:extLst>
              </a:tr>
              <a:tr h="6742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على الأقل مناسبا للمشهد في جملة تامة على الأقل</a:t>
                      </a:r>
                      <a:r>
                        <a:rPr lang="fr-FR" sz="1400" dirty="0">
                          <a:effectLst/>
                        </a:rPr>
                        <a:t> </a:t>
                      </a:r>
                      <a:r>
                        <a:rPr lang="ar-MA" sz="1400" dirty="0">
                          <a:effectLst/>
                        </a:rPr>
                        <a:t>  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ارتكاب ثلاثة أخطاء لغوية على الأكثر.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4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780101666"/>
                  </a:ext>
                </a:extLst>
              </a:tr>
              <a:tr h="6742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على الأقل مناسبا للمشهد في جملة تامة على الأقل.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بين 4 و6 أخطاء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3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806716684"/>
                  </a:ext>
                </a:extLst>
              </a:tr>
              <a:tr h="11416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مناسبا بجمل غير تامة مع أخطاء تفوق 6 أخطاء</a:t>
                      </a: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2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143095808"/>
                  </a:ext>
                </a:extLst>
              </a:tr>
              <a:tr h="1141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لم يسرد حدثا مناسبا</a:t>
                      </a: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065350669"/>
                  </a:ext>
                </a:extLst>
              </a:tr>
              <a:tr h="114162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800" dirty="0">
                          <a:solidFill>
                            <a:srgbClr val="FF0000"/>
                          </a:solidFill>
                          <a:effectLst/>
                        </a:rPr>
                        <a:t>المجموع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926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3640212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0ADE4-0496-57D0-8E82-18EF0C222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F5512F9-E9D3-5CD4-E165-18CE489BDAD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والطلاقة</a:t>
            </a:r>
          </a:p>
        </p:txBody>
      </p:sp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1683F5-860C-F0F1-F565-3707A8E24B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22DA1125-4442-82C8-8DF1-7AB1011A0481}"/>
              </a:ext>
            </a:extLst>
          </p:cNvPr>
          <p:cNvSpPr txBox="1"/>
          <p:nvPr/>
        </p:nvSpPr>
        <p:spPr>
          <a:xfrm>
            <a:off x="1028080" y="5286610"/>
            <a:ext cx="7087840" cy="13849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cs"/>
              <a:buAutoNum type="arabic1Minus"/>
              <a:tabLst/>
              <a:defRPr/>
            </a:pP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مَنْ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تكونُ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شَخْصِيّات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هذِهِ </a:t>
            </a:r>
            <a:r>
              <a:rPr kumimoji="0" lang="ar-SA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ٱلْحِكايَةِ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cs"/>
              <a:buAutoNum type="arabic1Minus"/>
              <a:tabLst/>
              <a:defRPr/>
            </a:pPr>
            <a:r>
              <a:rPr lang="ar-MA" sz="16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ماذا طلب الأستاذ من المتعلمين حسب المشاهد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cs"/>
              <a:buAutoNum type="arabic1Minus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حلمك المستقبَليُّ أَنْت وكَيْفَ يُمْكِنُكَ أَنْ تُحَقِّقَهُ؟ 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cs"/>
              <a:buAutoNum type="arabic1Minus"/>
              <a:tabLst/>
              <a:defRPr/>
            </a:pP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اِخْتَرْ مَشْهَداً واحِداً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واسرد الحدث المناسب له 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جُ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مَلٍ تامَّةٍ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AA3B931-A92F-170A-2E9B-348C68669632}"/>
              </a:ext>
            </a:extLst>
          </p:cNvPr>
          <p:cNvSpPr txBox="1"/>
          <p:nvPr/>
        </p:nvSpPr>
        <p:spPr>
          <a:xfrm>
            <a:off x="372539" y="803531"/>
            <a:ext cx="7520404" cy="423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لاحِظْ جَيِّداً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هذه صور حكاية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سَأَسْأَلُكَ أَسْئِلَةً وَأَنْتَ تُجيبُ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لتستعد للسرد.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تحدث بلغة عربية.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9F5A7D-C654-1933-E154-454DE4AC005A}"/>
              </a:ext>
            </a:extLst>
          </p:cNvPr>
          <p:cNvSpPr txBox="1"/>
          <p:nvPr/>
        </p:nvSpPr>
        <p:spPr>
          <a:xfrm>
            <a:off x="3321332" y="130304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PO2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5D343D8-6BE7-2143-E947-294862A52F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319" y="2678803"/>
            <a:ext cx="2514606" cy="174743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4819FF6-2A9A-BD82-E5F3-D5DDB1EBD0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7628" y="3714709"/>
            <a:ext cx="2408312" cy="157564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A0C171B-F8F6-23A3-0C8B-901EDD8D81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514" y="2489185"/>
            <a:ext cx="2368775" cy="198684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9FB38CC-FB66-4C9C-6EDE-EDA8BDC56F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7628" y="2125094"/>
            <a:ext cx="2368776" cy="1563439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EF09607C-33E7-D23C-89B5-72C989827E35}"/>
              </a:ext>
            </a:extLst>
          </p:cNvPr>
          <p:cNvGrpSpPr/>
          <p:nvPr/>
        </p:nvGrpSpPr>
        <p:grpSpPr>
          <a:xfrm>
            <a:off x="7009256" y="1895088"/>
            <a:ext cx="1238467" cy="780586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015B8A1-FE0B-1D6C-62D5-6EA53CEA5971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ٱلْبِدايَةِ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4F052910-2546-F7BF-47F9-330CF65B77B0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ECADB09E-1C11-F2F6-FBA4-D270EAAC1E52}"/>
              </a:ext>
            </a:extLst>
          </p:cNvPr>
          <p:cNvGrpSpPr/>
          <p:nvPr/>
        </p:nvGrpSpPr>
        <p:grpSpPr>
          <a:xfrm>
            <a:off x="4132741" y="1388315"/>
            <a:ext cx="1238467" cy="697000"/>
            <a:chOff x="5226646" y="2404775"/>
            <a:chExt cx="2010696" cy="929335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6A1456F3-E2C5-6BCA-5CFC-6FF4C7753678}"/>
                </a:ext>
              </a:extLst>
            </p:cNvPr>
            <p:cNvSpPr/>
            <p:nvPr/>
          </p:nvSpPr>
          <p:spPr>
            <a:xfrm>
              <a:off x="5226646" y="2720438"/>
              <a:ext cx="2010696" cy="613672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kumimoji="0" lang="ar-MA" sz="1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ٱلْوَسَطِ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D1D33806-D480-615A-F747-79829E3E3268}"/>
                </a:ext>
              </a:extLst>
            </p:cNvPr>
            <p:cNvSpPr/>
            <p:nvPr/>
          </p:nvSpPr>
          <p:spPr>
            <a:xfrm>
              <a:off x="5913697" y="2404775"/>
              <a:ext cx="576000" cy="476077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9CBB2688-AC2B-B3FC-4F3A-79D5EAF009AC}"/>
              </a:ext>
            </a:extLst>
          </p:cNvPr>
          <p:cNvGrpSpPr/>
          <p:nvPr/>
        </p:nvGrpSpPr>
        <p:grpSpPr>
          <a:xfrm>
            <a:off x="980253" y="1745372"/>
            <a:ext cx="1238466" cy="752294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9C6839E3-05D4-986D-C681-8EDC15E9CCBB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kumimoji="0" lang="ar-MA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ٱلنِّهايَةِ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C543E064-604A-EBD1-AC9C-5954E702C3B5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591349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2313A-C041-D017-08A8-396E749C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C1C53364-C073-658A-CDF1-2EAE9917600F}"/>
              </a:ext>
            </a:extLst>
          </p:cNvPr>
          <p:cNvSpPr txBox="1"/>
          <p:nvPr/>
        </p:nvSpPr>
        <p:spPr>
          <a:xfrm>
            <a:off x="821758" y="2583941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الطلاقة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697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EEA83-3609-C918-B3F2-0C4E1CE94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047EFF4-34F0-7EA0-9A61-524F832EA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754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/>
              <a:t>موجهات تمرير رائز الطلاقة </a:t>
            </a:r>
            <a:r>
              <a:rPr lang="fr-FR" sz="4400" dirty="0"/>
              <a:t>LF</a:t>
            </a:r>
            <a:r>
              <a:rPr lang="ar-MA" sz="4400" dirty="0"/>
              <a:t> </a:t>
            </a:r>
            <a:endParaRPr lang="fr-FR" sz="4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3A4CF8-B033-8540-EAFF-20AA27ABDF89}"/>
              </a:ext>
            </a:extLst>
          </p:cNvPr>
          <p:cNvSpPr txBox="1"/>
          <p:nvPr/>
        </p:nvSpPr>
        <p:spPr>
          <a:xfrm>
            <a:off x="550505" y="1401754"/>
            <a:ext cx="8235432" cy="424731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تمرير رائز التحدث والطلاقة في جلسة واحدة وبشكل فردي؛</a:t>
            </a:r>
          </a:p>
          <a:p>
            <a:pPr marL="342900" lvl="0" indent="-342900" algn="just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يعرض الأستاذ الفقرة أمام المتعلم(ة) على الحاسوب (</a:t>
            </a:r>
            <a:r>
              <a:rPr lang="fr-FR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 diaporama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) أو طبعها على ورقة؛ </a:t>
            </a:r>
          </a:p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يمنح المتعلم(ة) 30 ثانية للاطلاع على الفقرة قبل بدء القراءة؛</a:t>
            </a:r>
          </a:p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يشرح الأستاذ(ة) للمتعلم(ة) أن عليه قراءة الفقرة مراعيا ضوابط الطلاقة التي تعلمها في الأسابيع الماضية؛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توقف المتعلم(ة) لأكثر من 5 ثوان أمام كلمة، يطلب منه الأستاذ(ة) الانتقال للكلمة الموالية؛ وتحتسب الكلمة خطأ؛ 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تدارك المتعلم(ة) (دون أي مساعدة) وصحح القراءة، لا يحتسب الخطأ؛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الحرص على خلق بيئة آمنة لتمرير الرائز؛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يسجل الأستاذ(ة) النتيجة بالاحتكام لسلم التنقيط </a:t>
            </a:r>
            <a:r>
              <a:rPr lang="ar-MA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مباشرة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شبكة التفريغ. 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AE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توضيح: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يتوقف الرائز بمجرد استيفاء التلميذ </a:t>
            </a:r>
            <a:r>
              <a:rPr lang="ar-MA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 ثانية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المخصصة له.</a:t>
            </a:r>
          </a:p>
          <a:p>
            <a:pPr lvl="0" algn="just" rtl="1">
              <a:defRPr/>
            </a:pPr>
            <a:endParaRPr lang="fr-MA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9423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D8A4DE4-90AF-4584-B566-107C546EF515}"/>
              </a:ext>
            </a:extLst>
          </p:cNvPr>
          <p:cNvSpPr/>
          <p:nvPr/>
        </p:nvSpPr>
        <p:spPr>
          <a:xfrm flipH="1" flipV="1">
            <a:off x="531844" y="284717"/>
            <a:ext cx="7865706" cy="590789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312256"/>
              </p:ext>
            </p:extLst>
          </p:nvPr>
        </p:nvGraphicFramePr>
        <p:xfrm>
          <a:off x="252365" y="1100158"/>
          <a:ext cx="8579117" cy="422021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32556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43584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2002977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المجمـــــوع</a:t>
                      </a:r>
                      <a:endParaRPr lang="ar-MA" sz="20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300870" y="514085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75630" y="5461041"/>
            <a:ext cx="7639060" cy="6457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r" rtl="1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1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توضيح: </a:t>
            </a:r>
            <a:r>
              <a:rPr lang="ar-MA" sz="14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-إذا استدرك التلميذ وصحح بنفسه كلمة قرأها بشكل خاطئ لا يحتسب الخطأ.</a:t>
            </a:r>
            <a:endParaRPr lang="fr-FR" sz="11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14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تعثر في جملة يعني قرأها قراءة متقطعة أو تهجى كلماتها.</a:t>
            </a:r>
            <a:endParaRPr lang="fr-FR" sz="11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41101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1C424-5D8B-E1BC-F95B-FD8EF75A9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755069-A117-13A2-84F7-7EFDAA150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هذه هي الفقرة التي ستقرؤها. معك 30 ثانية لملاحظتها. بعدها ستبدأ القراءة.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6DC587-E2E3-DF4B-9BEA-C2951EC6A4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1FEB1A-B2AB-F1B0-7348-745662AEF177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782BA6F-1BCA-B1B1-8886-8DA6527BC465}"/>
              </a:ext>
            </a:extLst>
          </p:cNvPr>
          <p:cNvSpPr/>
          <p:nvPr/>
        </p:nvSpPr>
        <p:spPr>
          <a:xfrm>
            <a:off x="400239" y="1655155"/>
            <a:ext cx="8247372" cy="4652467"/>
          </a:xfrm>
          <a:custGeom>
            <a:avLst/>
            <a:gdLst>
              <a:gd name="csX0" fmla="*/ 0 w 8247372"/>
              <a:gd name="csY0" fmla="*/ 241696 h 4652467"/>
              <a:gd name="csX1" fmla="*/ 241696 w 8247372"/>
              <a:gd name="csY1" fmla="*/ 0 h 4652467"/>
              <a:gd name="csX2" fmla="*/ 811055 w 8247372"/>
              <a:gd name="csY2" fmla="*/ 0 h 4652467"/>
              <a:gd name="csX3" fmla="*/ 1225133 w 8247372"/>
              <a:gd name="csY3" fmla="*/ 0 h 4652467"/>
              <a:gd name="csX4" fmla="*/ 1872132 w 8247372"/>
              <a:gd name="csY4" fmla="*/ 0 h 4652467"/>
              <a:gd name="csX5" fmla="*/ 2596770 w 8247372"/>
              <a:gd name="csY5" fmla="*/ 0 h 4652467"/>
              <a:gd name="csX6" fmla="*/ 3088489 w 8247372"/>
              <a:gd name="csY6" fmla="*/ 0 h 4652467"/>
              <a:gd name="csX7" fmla="*/ 3890767 w 8247372"/>
              <a:gd name="csY7" fmla="*/ 0 h 4652467"/>
              <a:gd name="csX8" fmla="*/ 4615405 w 8247372"/>
              <a:gd name="csY8" fmla="*/ 0 h 4652467"/>
              <a:gd name="csX9" fmla="*/ 5107123 w 8247372"/>
              <a:gd name="csY9" fmla="*/ 0 h 4652467"/>
              <a:gd name="csX10" fmla="*/ 5598842 w 8247372"/>
              <a:gd name="csY10" fmla="*/ 0 h 4652467"/>
              <a:gd name="csX11" fmla="*/ 6401120 w 8247372"/>
              <a:gd name="csY11" fmla="*/ 0 h 4652467"/>
              <a:gd name="csX12" fmla="*/ 6815199 w 8247372"/>
              <a:gd name="csY12" fmla="*/ 0 h 4652467"/>
              <a:gd name="csX13" fmla="*/ 8005676 w 8247372"/>
              <a:gd name="csY13" fmla="*/ 0 h 4652467"/>
              <a:gd name="csX14" fmla="*/ 8247372 w 8247372"/>
              <a:gd name="csY14" fmla="*/ 241696 h 4652467"/>
              <a:gd name="csX15" fmla="*/ 8247372 w 8247372"/>
              <a:gd name="csY15" fmla="*/ 811470 h 4652467"/>
              <a:gd name="csX16" fmla="*/ 8247372 w 8247372"/>
              <a:gd name="csY16" fmla="*/ 1548006 h 4652467"/>
              <a:gd name="csX17" fmla="*/ 8247372 w 8247372"/>
              <a:gd name="csY17" fmla="*/ 2242852 h 4652467"/>
              <a:gd name="csX18" fmla="*/ 8247372 w 8247372"/>
              <a:gd name="csY18" fmla="*/ 2854316 h 4652467"/>
              <a:gd name="csX19" fmla="*/ 8247372 w 8247372"/>
              <a:gd name="csY19" fmla="*/ 3465781 h 4652467"/>
              <a:gd name="csX20" fmla="*/ 8247372 w 8247372"/>
              <a:gd name="csY20" fmla="*/ 4410771 h 4652467"/>
              <a:gd name="csX21" fmla="*/ 8005676 w 8247372"/>
              <a:gd name="csY21" fmla="*/ 4652467 h 4652467"/>
              <a:gd name="csX22" fmla="*/ 7436317 w 8247372"/>
              <a:gd name="csY22" fmla="*/ 4652467 h 4652467"/>
              <a:gd name="csX23" fmla="*/ 6944599 w 8247372"/>
              <a:gd name="csY23" fmla="*/ 4652467 h 4652467"/>
              <a:gd name="csX24" fmla="*/ 6142321 w 8247372"/>
              <a:gd name="csY24" fmla="*/ 4652467 h 4652467"/>
              <a:gd name="csX25" fmla="*/ 5417683 w 8247372"/>
              <a:gd name="csY25" fmla="*/ 4652467 h 4652467"/>
              <a:gd name="csX26" fmla="*/ 4693045 w 8247372"/>
              <a:gd name="csY26" fmla="*/ 4652467 h 4652467"/>
              <a:gd name="csX27" fmla="*/ 4046046 w 8247372"/>
              <a:gd name="csY27" fmla="*/ 4652467 h 4652467"/>
              <a:gd name="csX28" fmla="*/ 3243768 w 8247372"/>
              <a:gd name="csY28" fmla="*/ 4652467 h 4652467"/>
              <a:gd name="csX29" fmla="*/ 2441490 w 8247372"/>
              <a:gd name="csY29" fmla="*/ 4652467 h 4652467"/>
              <a:gd name="csX30" fmla="*/ 1716852 w 8247372"/>
              <a:gd name="csY30" fmla="*/ 4652467 h 4652467"/>
              <a:gd name="csX31" fmla="*/ 1069854 w 8247372"/>
              <a:gd name="csY31" fmla="*/ 4652467 h 4652467"/>
              <a:gd name="csX32" fmla="*/ 241696 w 8247372"/>
              <a:gd name="csY32" fmla="*/ 4652467 h 4652467"/>
              <a:gd name="csX33" fmla="*/ 0 w 8247372"/>
              <a:gd name="csY33" fmla="*/ 4410771 h 4652467"/>
              <a:gd name="csX34" fmla="*/ 0 w 8247372"/>
              <a:gd name="csY34" fmla="*/ 3632544 h 4652467"/>
              <a:gd name="csX35" fmla="*/ 0 w 8247372"/>
              <a:gd name="csY35" fmla="*/ 2979389 h 4652467"/>
              <a:gd name="csX36" fmla="*/ 0 w 8247372"/>
              <a:gd name="csY36" fmla="*/ 2326234 h 4652467"/>
              <a:gd name="csX37" fmla="*/ 0 w 8247372"/>
              <a:gd name="csY37" fmla="*/ 1673078 h 4652467"/>
              <a:gd name="csX38" fmla="*/ 0 w 8247372"/>
              <a:gd name="csY38" fmla="*/ 1103305 h 4652467"/>
              <a:gd name="csX39" fmla="*/ 0 w 8247372"/>
              <a:gd name="csY39" fmla="*/ 241696 h 4652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652467" extrusionOk="0">
                <a:moveTo>
                  <a:pt x="0" y="241696"/>
                </a:moveTo>
                <a:cubicBezTo>
                  <a:pt x="3100" y="105405"/>
                  <a:pt x="136462" y="11975"/>
                  <a:pt x="241696" y="0"/>
                </a:cubicBezTo>
                <a:cubicBezTo>
                  <a:pt x="492069" y="-22873"/>
                  <a:pt x="580183" y="-872"/>
                  <a:pt x="811055" y="0"/>
                </a:cubicBezTo>
                <a:cubicBezTo>
                  <a:pt x="1041927" y="872"/>
                  <a:pt x="1134850" y="14348"/>
                  <a:pt x="1225133" y="0"/>
                </a:cubicBezTo>
                <a:cubicBezTo>
                  <a:pt x="1315416" y="-14348"/>
                  <a:pt x="1568511" y="-30272"/>
                  <a:pt x="1872132" y="0"/>
                </a:cubicBezTo>
                <a:cubicBezTo>
                  <a:pt x="2175753" y="30272"/>
                  <a:pt x="2389182" y="-32086"/>
                  <a:pt x="2596770" y="0"/>
                </a:cubicBezTo>
                <a:cubicBezTo>
                  <a:pt x="2804358" y="32086"/>
                  <a:pt x="2946714" y="19445"/>
                  <a:pt x="3088489" y="0"/>
                </a:cubicBezTo>
                <a:cubicBezTo>
                  <a:pt x="3230264" y="-19445"/>
                  <a:pt x="3714344" y="-26339"/>
                  <a:pt x="3890767" y="0"/>
                </a:cubicBezTo>
                <a:cubicBezTo>
                  <a:pt x="4067190" y="26339"/>
                  <a:pt x="4317982" y="-27943"/>
                  <a:pt x="4615405" y="0"/>
                </a:cubicBezTo>
                <a:cubicBezTo>
                  <a:pt x="4912828" y="27943"/>
                  <a:pt x="4962068" y="-1716"/>
                  <a:pt x="5107123" y="0"/>
                </a:cubicBezTo>
                <a:cubicBezTo>
                  <a:pt x="5252178" y="1716"/>
                  <a:pt x="5489571" y="21583"/>
                  <a:pt x="5598842" y="0"/>
                </a:cubicBezTo>
                <a:cubicBezTo>
                  <a:pt x="5708113" y="-21583"/>
                  <a:pt x="6120263" y="31527"/>
                  <a:pt x="6401120" y="0"/>
                </a:cubicBezTo>
                <a:cubicBezTo>
                  <a:pt x="6681977" y="-31527"/>
                  <a:pt x="6670830" y="-5095"/>
                  <a:pt x="6815199" y="0"/>
                </a:cubicBezTo>
                <a:cubicBezTo>
                  <a:pt x="6959568" y="5095"/>
                  <a:pt x="7620586" y="-23585"/>
                  <a:pt x="8005676" y="0"/>
                </a:cubicBezTo>
                <a:cubicBezTo>
                  <a:pt x="8106147" y="2698"/>
                  <a:pt x="8267411" y="122068"/>
                  <a:pt x="8247372" y="241696"/>
                </a:cubicBezTo>
                <a:cubicBezTo>
                  <a:pt x="8241081" y="356982"/>
                  <a:pt x="8237294" y="574647"/>
                  <a:pt x="8247372" y="811470"/>
                </a:cubicBezTo>
                <a:cubicBezTo>
                  <a:pt x="8257450" y="1048293"/>
                  <a:pt x="8210851" y="1202765"/>
                  <a:pt x="8247372" y="1548006"/>
                </a:cubicBezTo>
                <a:cubicBezTo>
                  <a:pt x="8283893" y="1893247"/>
                  <a:pt x="8264775" y="1955416"/>
                  <a:pt x="8247372" y="2242852"/>
                </a:cubicBezTo>
                <a:cubicBezTo>
                  <a:pt x="8229969" y="2530288"/>
                  <a:pt x="8271131" y="2647006"/>
                  <a:pt x="8247372" y="2854316"/>
                </a:cubicBezTo>
                <a:cubicBezTo>
                  <a:pt x="8223613" y="3061626"/>
                  <a:pt x="8242137" y="3189847"/>
                  <a:pt x="8247372" y="3465781"/>
                </a:cubicBezTo>
                <a:cubicBezTo>
                  <a:pt x="8252607" y="3741715"/>
                  <a:pt x="8237435" y="4220119"/>
                  <a:pt x="8247372" y="4410771"/>
                </a:cubicBezTo>
                <a:cubicBezTo>
                  <a:pt x="8248294" y="4556936"/>
                  <a:pt x="8134012" y="4648313"/>
                  <a:pt x="8005676" y="4652467"/>
                </a:cubicBezTo>
                <a:cubicBezTo>
                  <a:pt x="7831466" y="4654209"/>
                  <a:pt x="7560062" y="4669786"/>
                  <a:pt x="7436317" y="4652467"/>
                </a:cubicBezTo>
                <a:cubicBezTo>
                  <a:pt x="7312572" y="4635148"/>
                  <a:pt x="7063742" y="4661804"/>
                  <a:pt x="6944599" y="4652467"/>
                </a:cubicBezTo>
                <a:cubicBezTo>
                  <a:pt x="6825456" y="4643130"/>
                  <a:pt x="6321482" y="4661182"/>
                  <a:pt x="6142321" y="4652467"/>
                </a:cubicBezTo>
                <a:cubicBezTo>
                  <a:pt x="5963160" y="4643752"/>
                  <a:pt x="5705805" y="4651986"/>
                  <a:pt x="5417683" y="4652467"/>
                </a:cubicBezTo>
                <a:cubicBezTo>
                  <a:pt x="5129561" y="4652948"/>
                  <a:pt x="4971635" y="4656683"/>
                  <a:pt x="4693045" y="4652467"/>
                </a:cubicBezTo>
                <a:cubicBezTo>
                  <a:pt x="4414455" y="4648251"/>
                  <a:pt x="4289905" y="4633268"/>
                  <a:pt x="4046046" y="4652467"/>
                </a:cubicBezTo>
                <a:cubicBezTo>
                  <a:pt x="3802187" y="4671666"/>
                  <a:pt x="3455908" y="4669788"/>
                  <a:pt x="3243768" y="4652467"/>
                </a:cubicBezTo>
                <a:cubicBezTo>
                  <a:pt x="3031628" y="4635146"/>
                  <a:pt x="2799925" y="4636350"/>
                  <a:pt x="2441490" y="4652467"/>
                </a:cubicBezTo>
                <a:cubicBezTo>
                  <a:pt x="2083055" y="4668584"/>
                  <a:pt x="2043845" y="4644231"/>
                  <a:pt x="1716852" y="4652467"/>
                </a:cubicBezTo>
                <a:cubicBezTo>
                  <a:pt x="1389859" y="4660703"/>
                  <a:pt x="1290500" y="4630668"/>
                  <a:pt x="1069854" y="4652467"/>
                </a:cubicBezTo>
                <a:cubicBezTo>
                  <a:pt x="849208" y="4674266"/>
                  <a:pt x="634757" y="4678917"/>
                  <a:pt x="241696" y="4652467"/>
                </a:cubicBezTo>
                <a:cubicBezTo>
                  <a:pt x="127879" y="4653268"/>
                  <a:pt x="-19012" y="4541263"/>
                  <a:pt x="0" y="4410771"/>
                </a:cubicBezTo>
                <a:cubicBezTo>
                  <a:pt x="-36996" y="4091961"/>
                  <a:pt x="21696" y="3829010"/>
                  <a:pt x="0" y="3632544"/>
                </a:cubicBezTo>
                <a:cubicBezTo>
                  <a:pt x="-21696" y="3436078"/>
                  <a:pt x="5869" y="3151575"/>
                  <a:pt x="0" y="2979389"/>
                </a:cubicBezTo>
                <a:cubicBezTo>
                  <a:pt x="-5869" y="2807203"/>
                  <a:pt x="-29857" y="2581570"/>
                  <a:pt x="0" y="2326234"/>
                </a:cubicBezTo>
                <a:cubicBezTo>
                  <a:pt x="29857" y="2070899"/>
                  <a:pt x="7165" y="1978167"/>
                  <a:pt x="0" y="1673078"/>
                </a:cubicBezTo>
                <a:cubicBezTo>
                  <a:pt x="-7165" y="1367989"/>
                  <a:pt x="22684" y="1316880"/>
                  <a:pt x="0" y="1103305"/>
                </a:cubicBezTo>
                <a:cubicBezTo>
                  <a:pt x="-22684" y="889730"/>
                  <a:pt x="16353" y="500896"/>
                  <a:pt x="0" y="24169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spcAft>
                <a:spcPts val="800"/>
              </a:spcAft>
              <a:defRPr/>
            </a:pP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سَأَلَتِ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ٱلطِّفْلَةُ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أَباها: لِماذا يَعْمَلُ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ٱلنّاسُ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كُلَّ يَوْمٍ؟</a:t>
            </a:r>
          </a:p>
          <a:p>
            <a:pPr algn="just" rtl="1">
              <a:spcAft>
                <a:spcPts val="800"/>
              </a:spcAft>
              <a:defRPr/>
            </a:pP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أَجابَ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ٱلْأَبُ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: اَلْعَمَلُ يا بُنَيَّتي يُساعِدُ عَلى تَوْفيرِ حَاجاتِنا وَيَجْعَلُ حَياتَنا أَفْضَلَ، فَكُلُّ عَمَلٍ يُقَدِّمُ خِدْمَةً لِلنّاسِ. </a:t>
            </a:r>
          </a:p>
          <a:p>
            <a:pPr algn="just" rtl="1">
              <a:spcAft>
                <a:spcPts val="800"/>
              </a:spcAft>
              <a:defRPr/>
            </a:pP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اُنْظُري مَثَلاً إِلى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ٱلنَّحّالِ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كَيْفَ يَكُدُّ في فَرَحٍ وَحُبٍّ وَيَرْعى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ٱلنَّحْلَ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وَيَجْمَعُ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ٱلْعَسَلَ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ٱلْمُفيدَ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لِيُهْدِيَهُ لِغَيْرِهِ.</a:t>
            </a:r>
          </a:p>
          <a:p>
            <a:pPr algn="just" rtl="1">
              <a:spcAft>
                <a:spcPts val="800"/>
              </a:spcAft>
              <a:defRPr/>
            </a:pP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رَدَّ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ٱلطِّفْلُ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: فَهِمْتُ، إِنَّنا نَعْمَلُ لِنَكْسِبَ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ٱلرِّزْقَ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وَنَنْفَعَ غَيْرَنا</a:t>
            </a:r>
            <a:r>
              <a:rPr lang="fr-FR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!</a:t>
            </a:r>
            <a:endParaRPr lang="ar-MA" sz="4400" b="1" kern="100" dirty="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0579473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A4B78-D6FF-3C6C-DF6C-4F73FF417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47A823-C3CD-CF0C-9615-39C9A8716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أَنهينا، شكرا لك، عد (عودي) على مكانك.</a:t>
            </a:r>
            <a:endParaRPr lang="fr-FR" sz="24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891F34-EAC2-D3E5-C2FA-FE3ADDE5A488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A495096E-BE9A-2A1A-AAEE-14DD3926CE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majd_wave">
            <a:hlinkClick r:id="" action="ppaction://media"/>
            <a:extLst>
              <a:ext uri="{FF2B5EF4-FFF2-40B4-BE49-F238E27FC236}">
                <a16:creationId xmlns:a16="http://schemas.microsoft.com/office/drawing/2014/main" id="{FF33206D-BCBC-DFC2-8058-63A0FDFDC7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1386"/>
          <a:stretch>
            <a:fillRect/>
          </a:stretch>
        </p:blipFill>
        <p:spPr>
          <a:xfrm>
            <a:off x="3763296" y="1957563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7961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36" y="3160003"/>
            <a:ext cx="7886700" cy="720000"/>
          </a:xfrm>
        </p:spPr>
        <p:txBody>
          <a:bodyPr>
            <a:normAutofit fontScale="90000"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بعد الفراغ من التمرير للعدد المحدد من المتعلمين يتم المرور إلى تصحيح الوضعية</a:t>
            </a:r>
            <a:endParaRPr lang="fr-MA" sz="40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8BE9577-1104-2EC8-59BE-BE7E6C137A27}"/>
              </a:ext>
            </a:extLst>
          </p:cNvPr>
          <p:cNvSpPr txBox="1"/>
          <p:nvPr/>
        </p:nvSpPr>
        <p:spPr>
          <a:xfrm>
            <a:off x="727953" y="1451895"/>
            <a:ext cx="7425266" cy="1031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ربط الحاسوب </a:t>
            </a:r>
            <a:r>
              <a:rPr lang="ar-MA" sz="6600" b="1" dirty="0">
                <a:solidFill>
                  <a:srgbClr val="C00000"/>
                </a:solidFill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ب</a:t>
            </a: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شاشة العرض </a:t>
            </a:r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01679-1EEA-050C-1586-3125B020E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DBF41F-22A3-BF70-C18E-42C461E3B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نمر إلى تصحيح وضعية الإنتاج الكتابي. من يقرأ الوضعية؟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51970DB-A67A-84CE-BBA9-880D396892F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9AE0994-46B0-CF60-5A4D-5FBE13287C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70469DA-0A46-68F8-72FE-9360D7C839E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DD8A7CC-989F-3244-E6F5-54BA84491337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371794B-EB3C-2212-50F0-C6D9C2DB57B3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AC6A824-DB3F-DE31-AB59-BCFD124E2FEE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57BABD5B-F46B-53C8-393F-7A80455C13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3BF65CF7-6132-A207-8BAE-C471BB177B33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28FAE70D-03D3-2A32-3D22-09C7AA2307C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14846D41-EDE1-E34D-8518-261C0B8CF3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B0F82168-E4C5-FB70-EA93-F7F38CB6EEAA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15CB3991-BC09-E223-6143-1D64560B91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540603E-B6C2-6787-2E4A-A9622F6DDEE2}"/>
              </a:ext>
            </a:extLst>
          </p:cNvPr>
          <p:cNvSpPr txBox="1"/>
          <p:nvPr/>
        </p:nvSpPr>
        <p:spPr>
          <a:xfrm>
            <a:off x="632373" y="1920227"/>
            <a:ext cx="7865705" cy="37856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فِقْرَةً أَشْرَحُ فيها أَهَمِّيَّةَ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مُسْتَعينا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بِٱلْأَسْئِلَةِ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ٱلتّالِيَةِ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  <a:p>
            <a:pPr algn="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</a:p>
          <a:p>
            <a:pPr algn="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لماذا يَحْتاجُ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إلى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algn="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قَديماً؟</a:t>
            </a:r>
          </a:p>
          <a:p>
            <a:pPr algn="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كَيْفَ أَصْبَحَ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ٱلْيَوْمَ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لِماذا؟</a:t>
            </a:r>
          </a:p>
        </p:txBody>
      </p:sp>
    </p:spTree>
    <p:extLst>
      <p:ext uri="{BB962C8B-B14F-4D97-AF65-F5344CB8AC3E}">
        <p14:creationId xmlns:p14="http://schemas.microsoft.com/office/powerpoint/2010/main" val="24551306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DA72C-D3D0-7E25-3603-B4E59EEDE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D39FD1-28FA-3A8A-2014-23AE61221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هذه شبكة لتقويم إنتاجاتكم. راجعوا ما كتبتموه ثم حددوا هل أجبتم عن كل الأسئلة.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2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يتنقل الأستاذ ويقدم تغذية راجعة حسب ما يرصده من صعوبات.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0C1CA8-C1ED-C740-9375-288D7FB67DC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48FA62F-40FD-2598-B7A8-3700FC6692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1CBB127-51A3-5EDA-D115-FF79D994762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A50C5D2-E02D-DBD7-05FB-E8BF58F0F49B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1D7E4C3-7CC9-3536-6F27-2FE960B711FC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9152F70-3C9F-5664-5A81-8457068264D7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61A074E3-36D1-1D8E-2FB9-8F65DE8295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FA021B3A-E1EB-074A-0365-7FE87FECD6EA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DCBE5BCB-EECB-1A42-5E0F-DFB1CD4D78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A0EE74A7-C186-DA95-976D-2BA9F16D2D4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D4ABD667-232E-BE9B-8921-627A5C59479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5F731FEA-E796-836F-71BE-13E9A6A4C2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845962"/>
              </p:ext>
            </p:extLst>
          </p:nvPr>
        </p:nvGraphicFramePr>
        <p:xfrm>
          <a:off x="1046171" y="1818002"/>
          <a:ext cx="7102081" cy="435599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818957">
                  <a:extLst>
                    <a:ext uri="{9D8B030D-6E8A-4147-A177-3AD203B41FA5}">
                      <a16:colId xmlns:a16="http://schemas.microsoft.com/office/drawing/2014/main" val="2105848644"/>
                    </a:ext>
                  </a:extLst>
                </a:gridCol>
                <a:gridCol w="771808">
                  <a:extLst>
                    <a:ext uri="{9D8B030D-6E8A-4147-A177-3AD203B41FA5}">
                      <a16:colId xmlns:a16="http://schemas.microsoft.com/office/drawing/2014/main" val="2643828581"/>
                    </a:ext>
                  </a:extLst>
                </a:gridCol>
                <a:gridCol w="5511316">
                  <a:extLst>
                    <a:ext uri="{9D8B030D-6E8A-4147-A177-3AD203B41FA5}">
                      <a16:colId xmlns:a16="http://schemas.microsoft.com/office/drawing/2014/main" val="2286110215"/>
                    </a:ext>
                  </a:extLst>
                </a:gridCol>
              </a:tblGrid>
              <a:tr h="661193">
                <a:tc>
                  <a:txBody>
                    <a:bodyPr/>
                    <a:lstStyle/>
                    <a:p>
                      <a:r>
                        <a:rPr lang="ar-MA" sz="2800" dirty="0"/>
                        <a:t>لا</a:t>
                      </a:r>
                      <a:endParaRPr lang="fr-FR" sz="28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ar-MA" sz="2800" dirty="0"/>
                        <a:t>نعم</a:t>
                      </a:r>
                      <a:endParaRPr lang="fr-FR" sz="28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543090945"/>
                  </a:ext>
                </a:extLst>
              </a:tr>
              <a:tr h="738961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0" dirty="0"/>
                        <a:t>عَرَّفْتُ </a:t>
                      </a:r>
                      <a:r>
                        <a:rPr lang="ar-MA" sz="3200" b="0" dirty="0" err="1"/>
                        <a:t>ٱلتَّواصُلَ</a:t>
                      </a:r>
                      <a:r>
                        <a:rPr lang="ar-MA" sz="3200" b="0" dirty="0"/>
                        <a:t>.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700289430"/>
                  </a:ext>
                </a:extLst>
              </a:tr>
              <a:tr h="738961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0" dirty="0"/>
                        <a:t>شَرَحْتُ لِماذا يَحْتاجُ </a:t>
                      </a:r>
                      <a:r>
                        <a:rPr lang="ar-MA" sz="3200" b="0" dirty="0" err="1"/>
                        <a:t>ٱلْإِنْسانُ</a:t>
                      </a:r>
                      <a:r>
                        <a:rPr lang="ar-MA" sz="3200" b="0" dirty="0"/>
                        <a:t> إلى </a:t>
                      </a:r>
                      <a:r>
                        <a:rPr lang="ar-MA" sz="3200" b="0" dirty="0" err="1"/>
                        <a:t>ٱلتَّواصُلِ</a:t>
                      </a:r>
                      <a:r>
                        <a:rPr lang="ar-MA" sz="3200" b="0" dirty="0"/>
                        <a:t>.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821404321"/>
                  </a:ext>
                </a:extLst>
              </a:tr>
              <a:tr h="738961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0" dirty="0"/>
                        <a:t>وَضَّحْتُ كَيْفَ كانَ </a:t>
                      </a:r>
                      <a:r>
                        <a:rPr lang="ar-MA" sz="3200" b="0" dirty="0" err="1"/>
                        <a:t>ٱلتَّواصُلُ</a:t>
                      </a:r>
                      <a:r>
                        <a:rPr lang="ar-MA" sz="3200" b="0" dirty="0"/>
                        <a:t> قَديماً.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845721552"/>
                  </a:ext>
                </a:extLst>
              </a:tr>
              <a:tr h="738961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0" dirty="0"/>
                        <a:t>شَرَحْتُ كَيْفَ صارَ </a:t>
                      </a:r>
                      <a:r>
                        <a:rPr lang="ar-MA" sz="3200" b="0" dirty="0" err="1"/>
                        <a:t>ٱلتَّواصُلُ</a:t>
                      </a:r>
                      <a:r>
                        <a:rPr lang="ar-MA" sz="3200" b="0" dirty="0"/>
                        <a:t> </a:t>
                      </a:r>
                      <a:r>
                        <a:rPr lang="ar-MA" sz="3200" b="0" dirty="0" err="1"/>
                        <a:t>ٱلْيَوْمَ</a:t>
                      </a:r>
                      <a:r>
                        <a:rPr lang="ar-MA" sz="3200" b="0" dirty="0"/>
                        <a:t> وَلِماذا.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622697853"/>
                  </a:ext>
                </a:extLst>
              </a:tr>
              <a:tr h="738961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0" dirty="0"/>
                        <a:t>كَتَبْتُ بِخَطٍّ مَقْروءٍ.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203602539"/>
                  </a:ext>
                </a:extLst>
              </a:tr>
            </a:tbl>
          </a:graphicData>
        </a:graphic>
      </p:graphicFrame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2929A3DB-1269-8419-3036-563605863E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20684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EAB22-2FBC-32D2-6661-0F6B51BBB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E954C7-9520-DBD0-2DF8-E305CA06A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نجيب عن الفقرة الآن بشكل جماعي. انتبهوا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!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 من يجيب عن السؤال الأول؟                                 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85A918-75E3-27EC-F059-BC1FC6948F6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C960F7A-678F-64C9-734B-81C350B8D1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63A1001-4A81-BF9D-ECB4-0F335A97B1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99C8212-11F5-0ADD-6994-721D681A19B1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910BCA0-7275-B5B0-D8ED-1BFBA19DA573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DD213D1-3939-440B-D2DE-A4894BE6DE2D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1477B64D-C6D8-8B79-7EFD-038ECF8153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C8D4BA49-88AB-5F91-057A-5BFCE19417D5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EC6CEC96-6F4B-9B36-5837-9AA8088637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45843DD4-8E50-0DE5-3386-49DFF30D35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228F5788-A239-9E9B-4A82-2FCE2D39A46A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5EFCFEBF-7CAD-0285-011D-16B93AED39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7A1FEDC-F76D-0B76-CE66-0663F6A1BDD2}"/>
              </a:ext>
            </a:extLst>
          </p:cNvPr>
          <p:cNvSpPr txBox="1"/>
          <p:nvPr/>
        </p:nvSpPr>
        <p:spPr>
          <a:xfrm>
            <a:off x="5682373" y="1853193"/>
            <a:ext cx="3029475" cy="6848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8BF51AE-965E-034E-8359-E0E541F67EBD}"/>
              </a:ext>
            </a:extLst>
          </p:cNvPr>
          <p:cNvSpPr txBox="1"/>
          <p:nvPr/>
        </p:nvSpPr>
        <p:spPr>
          <a:xfrm>
            <a:off x="5633550" y="2907351"/>
            <a:ext cx="3078298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لماذا يَحْتاجُ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إلى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401F541-F579-E8B7-6598-CD01C2C43B85}"/>
              </a:ext>
            </a:extLst>
          </p:cNvPr>
          <p:cNvSpPr txBox="1"/>
          <p:nvPr/>
        </p:nvSpPr>
        <p:spPr>
          <a:xfrm>
            <a:off x="5633550" y="4238155"/>
            <a:ext cx="3078298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قَديماً؟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43086BE-0445-66A6-1EC5-EFDD965738FF}"/>
              </a:ext>
            </a:extLst>
          </p:cNvPr>
          <p:cNvSpPr txBox="1"/>
          <p:nvPr/>
        </p:nvSpPr>
        <p:spPr>
          <a:xfrm>
            <a:off x="5667633" y="5475185"/>
            <a:ext cx="3078298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أَصْبَحَ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ٱلْيَوْمَ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لِماذا؟</a:t>
            </a:r>
          </a:p>
        </p:txBody>
      </p:sp>
      <p:sp>
        <p:nvSpPr>
          <p:cNvPr id="25" name="Flèche : gauche 24">
            <a:extLst>
              <a:ext uri="{FF2B5EF4-FFF2-40B4-BE49-F238E27FC236}">
                <a16:creationId xmlns:a16="http://schemas.microsoft.com/office/drawing/2014/main" id="{97A82394-5A67-15D8-8EB1-334449853444}"/>
              </a:ext>
            </a:extLst>
          </p:cNvPr>
          <p:cNvSpPr/>
          <p:nvPr/>
        </p:nvSpPr>
        <p:spPr>
          <a:xfrm>
            <a:off x="5290457" y="2099388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95508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9B5F2-8A9E-1B04-A164-4F536C7F7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DF821A-CA19-E929-0E19-BD6A3FCF1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هذه إجابة بصيغة أخرى. من يقرأ؟ </a:t>
            </a:r>
            <a:endParaRPr lang="fr-FR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88565A-E277-13E6-C16E-F398F516162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BFC400B-0CD7-38F3-C60B-AE0AB8CBD1D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1E3FC71-3D43-2B3D-2000-8756883617D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B9DE048-66ED-FD64-6C24-13A0E38C01AC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534341B-6454-8C71-0299-D90D375E7218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A3F8D2C-BB1A-2584-17D1-235F304241CC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38553099-6B24-D826-C9FA-DF8027A1BE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F615FD29-76CD-DBB5-DC7D-B18D715F9810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A6263ECA-ED2A-CA02-F0B7-19373BE5BFE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35FBDD80-4D14-A6A4-106A-32B756AD89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25B5A525-3E5B-0540-57AA-7D246B1D7A7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049F0B8E-115B-B27A-87C1-7C8F800BC5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6E1B2F7-8BC1-8170-B5CC-7AC21CD4BCDB}"/>
              </a:ext>
            </a:extLst>
          </p:cNvPr>
          <p:cNvSpPr txBox="1"/>
          <p:nvPr/>
        </p:nvSpPr>
        <p:spPr>
          <a:xfrm>
            <a:off x="5682373" y="1853193"/>
            <a:ext cx="3029475" cy="6848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0FB309E-3A46-C48E-D6CC-D9453E9D501B}"/>
              </a:ext>
            </a:extLst>
          </p:cNvPr>
          <p:cNvSpPr txBox="1"/>
          <p:nvPr/>
        </p:nvSpPr>
        <p:spPr>
          <a:xfrm>
            <a:off x="5633550" y="2907351"/>
            <a:ext cx="3078298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لماذا يَحْتاجُ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إلى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0019A2F-E713-0AA2-E49B-C0207F9575C4}"/>
              </a:ext>
            </a:extLst>
          </p:cNvPr>
          <p:cNvSpPr txBox="1"/>
          <p:nvPr/>
        </p:nvSpPr>
        <p:spPr>
          <a:xfrm>
            <a:off x="5633550" y="4238155"/>
            <a:ext cx="3078298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قَديماً؟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8E83EA6-7014-5767-3C4E-280C06CE421B}"/>
              </a:ext>
            </a:extLst>
          </p:cNvPr>
          <p:cNvSpPr txBox="1"/>
          <p:nvPr/>
        </p:nvSpPr>
        <p:spPr>
          <a:xfrm>
            <a:off x="5667633" y="5475185"/>
            <a:ext cx="3078298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أَصْبَحَ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ٱلْيَوْمَ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لِماذا؟</a:t>
            </a:r>
          </a:p>
        </p:txBody>
      </p:sp>
      <p:sp>
        <p:nvSpPr>
          <p:cNvPr id="25" name="Flèche : gauche 24">
            <a:extLst>
              <a:ext uri="{FF2B5EF4-FFF2-40B4-BE49-F238E27FC236}">
                <a16:creationId xmlns:a16="http://schemas.microsoft.com/office/drawing/2014/main" id="{22FCF93A-A503-4E5E-817A-28736B4EB83F}"/>
              </a:ext>
            </a:extLst>
          </p:cNvPr>
          <p:cNvSpPr/>
          <p:nvPr/>
        </p:nvSpPr>
        <p:spPr>
          <a:xfrm>
            <a:off x="5290457" y="2099388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9CB21D-8529-F69B-E56E-774C496BC0E9}"/>
              </a:ext>
            </a:extLst>
          </p:cNvPr>
          <p:cNvSpPr txBox="1"/>
          <p:nvPr/>
        </p:nvSpPr>
        <p:spPr>
          <a:xfrm>
            <a:off x="398069" y="1704227"/>
            <a:ext cx="5116322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اَلتَّواصُلُ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أَنْ نَتَحَدَّثَ مَعَ الْآخَرينَ وَنَتَبادَلَ مَعَهُمْ الْأَفْكارَ وَالْمَشاعِرَ.  </a:t>
            </a:r>
          </a:p>
        </p:txBody>
      </p:sp>
    </p:spTree>
    <p:extLst>
      <p:ext uri="{BB962C8B-B14F-4D97-AF65-F5344CB8AC3E}">
        <p14:creationId xmlns:p14="http://schemas.microsoft.com/office/powerpoint/2010/main" val="339446753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0281D-526A-8C33-1477-B64253F50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821F30-CE46-EF73-3E23-1F78B1875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يجيب عن السؤال الثاني؟ </a:t>
            </a:r>
            <a:endParaRPr lang="fr-FR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6A375B-CE04-BD4D-EE97-52123851348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EC823E5-B049-A475-E64B-7021520B21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F509982-722F-456B-687C-9835F776C0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532B985-7E39-28F6-74F2-6366D2805B4F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D542839-C428-ABE0-C7A0-B3C227FF5601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3418977-B1E3-0C06-8345-273B0BCB5505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34178346-6DEB-CCD6-A8DC-88B7F5B40C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278D8DDE-3A13-D1C4-9922-7B200DFFC960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01BA3A7A-A17B-BB1E-C61F-9F7E5482FA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D1BD2918-57B3-C658-1755-4710AC0A47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EEAF6626-5A3B-29A4-79DC-CFAFA8CB155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2D954E0-C4A4-2536-8605-86A424EC4C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001F66C-279F-DC39-91F8-884CADB69EDA}"/>
              </a:ext>
            </a:extLst>
          </p:cNvPr>
          <p:cNvSpPr txBox="1"/>
          <p:nvPr/>
        </p:nvSpPr>
        <p:spPr>
          <a:xfrm>
            <a:off x="5682373" y="1853193"/>
            <a:ext cx="3029475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8A4542A-CE54-869B-CBB6-690AD5797B80}"/>
              </a:ext>
            </a:extLst>
          </p:cNvPr>
          <p:cNvSpPr txBox="1"/>
          <p:nvPr/>
        </p:nvSpPr>
        <p:spPr>
          <a:xfrm>
            <a:off x="5633549" y="2907351"/>
            <a:ext cx="3190699" cy="6848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لماذا يَحْتاجُ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ٱلْإِنْسانُ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إلى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BB69A7B-5723-B5A7-062B-5B52DBD91873}"/>
              </a:ext>
            </a:extLst>
          </p:cNvPr>
          <p:cNvSpPr txBox="1"/>
          <p:nvPr/>
        </p:nvSpPr>
        <p:spPr>
          <a:xfrm>
            <a:off x="5633550" y="4238155"/>
            <a:ext cx="3078298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قَديماً؟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71622D4-B1C5-AA36-496A-F8BBC1FBFEAD}"/>
              </a:ext>
            </a:extLst>
          </p:cNvPr>
          <p:cNvSpPr txBox="1"/>
          <p:nvPr/>
        </p:nvSpPr>
        <p:spPr>
          <a:xfrm>
            <a:off x="5667633" y="5475185"/>
            <a:ext cx="3078298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أَصْبَحَ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ٱلْيَوْمَ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لِماذا؟</a:t>
            </a:r>
          </a:p>
        </p:txBody>
      </p:sp>
      <p:sp>
        <p:nvSpPr>
          <p:cNvPr id="25" name="Flèche : gauche 24">
            <a:extLst>
              <a:ext uri="{FF2B5EF4-FFF2-40B4-BE49-F238E27FC236}">
                <a16:creationId xmlns:a16="http://schemas.microsoft.com/office/drawing/2014/main" id="{87DD0A06-77C6-1812-4285-FE249BD69777}"/>
              </a:ext>
            </a:extLst>
          </p:cNvPr>
          <p:cNvSpPr/>
          <p:nvPr/>
        </p:nvSpPr>
        <p:spPr>
          <a:xfrm>
            <a:off x="5530912" y="2099388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9BCF252-F952-66A8-7562-7E5ED13181F2}"/>
              </a:ext>
            </a:extLst>
          </p:cNvPr>
          <p:cNvSpPr txBox="1"/>
          <p:nvPr/>
        </p:nvSpPr>
        <p:spPr>
          <a:xfrm>
            <a:off x="398069" y="1704227"/>
            <a:ext cx="5116322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اَلتَّواصُلُ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أَنْ نَتَحَدَّثَ مَعَ الْآخَرينَ وَنَتَبادَلَ مَعَهُمْ الْأَفْكارَ وَالْمَشاعِرَ.  </a:t>
            </a:r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A50A05F5-4363-86CD-A2CA-EF9B368C9942}"/>
              </a:ext>
            </a:extLst>
          </p:cNvPr>
          <p:cNvSpPr/>
          <p:nvPr/>
        </p:nvSpPr>
        <p:spPr>
          <a:xfrm>
            <a:off x="5535962" y="3053697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915154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7680C-1BE0-7718-0B9B-330E2ED9C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94BB11-555A-8824-C95B-983E3C0D4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هذه إجابة بصيغة أخرى. من يقرأ؟ </a:t>
            </a:r>
            <a:endParaRPr lang="fr-FR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256E240-6457-24AA-D3AE-2F96F397013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E752170-B5B7-62C8-C517-9E364E7BA4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F9FDCE2-CEB6-E7FA-9094-91FF38A768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2A0A6E-2E45-6351-943C-66CBB63B45ED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E5EDC5D-17DB-9630-FC6E-61571A70C913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E334C40-8E3A-5899-2FA4-1D48800A3B2C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58042C54-F324-CE48-0534-3B6C263C70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047A0B2A-691A-8702-5DA7-A13A4427F277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DF174CD2-5892-456E-0A3E-0452E1A262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2277DF68-6148-AA2D-BB10-28D54208F35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D0FB54FD-7977-BBF2-DD6E-9BDE6C8B8C8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5C694483-87D4-87ED-EE90-DB2D947F1A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342DC01-2226-C3CB-0234-E0953A442F5B}"/>
              </a:ext>
            </a:extLst>
          </p:cNvPr>
          <p:cNvSpPr txBox="1"/>
          <p:nvPr/>
        </p:nvSpPr>
        <p:spPr>
          <a:xfrm>
            <a:off x="5682373" y="1853193"/>
            <a:ext cx="3029475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765C7C2-3FFF-1279-DFD2-270FC396A1D6}"/>
              </a:ext>
            </a:extLst>
          </p:cNvPr>
          <p:cNvSpPr txBox="1"/>
          <p:nvPr/>
        </p:nvSpPr>
        <p:spPr>
          <a:xfrm>
            <a:off x="5633549" y="2907351"/>
            <a:ext cx="3190699" cy="6848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لماذا يَحْتاجُ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ٱلْإِنْسانُ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إلى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46D18CF-73B1-C99F-6F47-36FA8DD4BBB7}"/>
              </a:ext>
            </a:extLst>
          </p:cNvPr>
          <p:cNvSpPr txBox="1"/>
          <p:nvPr/>
        </p:nvSpPr>
        <p:spPr>
          <a:xfrm>
            <a:off x="5633550" y="4238155"/>
            <a:ext cx="3078298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قَديماً؟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D9ED784-F313-B7E2-706C-1C3D60E53318}"/>
              </a:ext>
            </a:extLst>
          </p:cNvPr>
          <p:cNvSpPr txBox="1"/>
          <p:nvPr/>
        </p:nvSpPr>
        <p:spPr>
          <a:xfrm>
            <a:off x="5667633" y="5475185"/>
            <a:ext cx="3078298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أَصْبَحَ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ٱلْيَوْمَ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لِماذا؟</a:t>
            </a:r>
          </a:p>
        </p:txBody>
      </p:sp>
      <p:sp>
        <p:nvSpPr>
          <p:cNvPr id="25" name="Flèche : gauche 24">
            <a:extLst>
              <a:ext uri="{FF2B5EF4-FFF2-40B4-BE49-F238E27FC236}">
                <a16:creationId xmlns:a16="http://schemas.microsoft.com/office/drawing/2014/main" id="{82B413E7-6032-97BB-07B9-882E0429A2C3}"/>
              </a:ext>
            </a:extLst>
          </p:cNvPr>
          <p:cNvSpPr/>
          <p:nvPr/>
        </p:nvSpPr>
        <p:spPr>
          <a:xfrm>
            <a:off x="5530912" y="2099388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50B455D-28F5-2508-98BB-7B1658F20FC1}"/>
              </a:ext>
            </a:extLst>
          </p:cNvPr>
          <p:cNvSpPr txBox="1"/>
          <p:nvPr/>
        </p:nvSpPr>
        <p:spPr>
          <a:xfrm>
            <a:off x="398069" y="1704227"/>
            <a:ext cx="5116322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اَلتَّواصُلُ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أَنْ نَتَحَدَّثَ مَعَ الْآخَرينَ وَنَتَبادَلَ مَعَهُمْ الْأَفْكارَ وَالْمَشاعِرَ.  </a:t>
            </a:r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74C51962-CB5C-6C99-8376-5AE1215C2A11}"/>
              </a:ext>
            </a:extLst>
          </p:cNvPr>
          <p:cNvSpPr/>
          <p:nvPr/>
        </p:nvSpPr>
        <p:spPr>
          <a:xfrm>
            <a:off x="5535962" y="3053697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B6835C3-1755-34F4-30A9-8FBB56168A6A}"/>
              </a:ext>
            </a:extLst>
          </p:cNvPr>
          <p:cNvSpPr txBox="1"/>
          <p:nvPr/>
        </p:nvSpPr>
        <p:spPr>
          <a:xfrm>
            <a:off x="398069" y="2772700"/>
            <a:ext cx="5116322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يَحْتاجُ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لِأَنَّهُ لا يَسْتَطيعُ أَنْ يَعيشَ وَحيداً وَمَعْزولاً،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فَبِٱلتَّواصُلِ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يَكونُ لِلْإِنْسانِ أَصْدِقاءُ.</a:t>
            </a:r>
          </a:p>
        </p:txBody>
      </p:sp>
    </p:spTree>
    <p:extLst>
      <p:ext uri="{BB962C8B-B14F-4D97-AF65-F5344CB8AC3E}">
        <p14:creationId xmlns:p14="http://schemas.microsoft.com/office/powerpoint/2010/main" val="238916113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C5257-1ECB-A10F-4037-FDF2C8B61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30E0C9-A2A3-10D9-7EB3-1A80BB23A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يجيب عن السؤال الثالث؟</a:t>
            </a:r>
            <a:endParaRPr lang="fr-FR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131430-D26E-8783-9C46-C1160330923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ACD968D-64EB-5199-C756-FD5D5DBF76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81E45FA-F796-C558-FB87-55A8FC2324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0ED537F-9C1C-57DB-0416-E87277401759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E5D1197-A764-B5C6-2920-8F645575326E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AD67F722-0D46-EAF8-4E66-472B43B866F0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AD20EC4D-1DFD-396E-A46A-D5E686045B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D9152A2E-70F0-79E9-9D50-E0B59DEED601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1FFD869F-BD56-356F-663D-6419E0B23E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AFDDB2D2-BAFD-B73D-1244-F5A6D07797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9F91CE1D-2208-66A4-ECFD-E8C5DFFA9A2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6F1A2CB2-74D0-F6AB-1F86-9D3EAD3C01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23D88B1-22C8-423E-E3FF-C2B51E76D1F0}"/>
              </a:ext>
            </a:extLst>
          </p:cNvPr>
          <p:cNvSpPr txBox="1"/>
          <p:nvPr/>
        </p:nvSpPr>
        <p:spPr>
          <a:xfrm>
            <a:off x="5682373" y="1853193"/>
            <a:ext cx="3029475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D99D6E2-9DF5-6860-6304-951BB3499A1A}"/>
              </a:ext>
            </a:extLst>
          </p:cNvPr>
          <p:cNvSpPr txBox="1"/>
          <p:nvPr/>
        </p:nvSpPr>
        <p:spPr>
          <a:xfrm>
            <a:off x="5633549" y="2907351"/>
            <a:ext cx="3190699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لماذا يَحْتاجُ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إلى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33C3ABA-D866-7D10-5FEB-3A9F079DB31A}"/>
              </a:ext>
            </a:extLst>
          </p:cNvPr>
          <p:cNvSpPr txBox="1"/>
          <p:nvPr/>
        </p:nvSpPr>
        <p:spPr>
          <a:xfrm>
            <a:off x="5633550" y="4238155"/>
            <a:ext cx="3078298" cy="769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قَديماً؟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B02721F-F78C-C376-A04E-693A515355E5}"/>
              </a:ext>
            </a:extLst>
          </p:cNvPr>
          <p:cNvSpPr txBox="1"/>
          <p:nvPr/>
        </p:nvSpPr>
        <p:spPr>
          <a:xfrm>
            <a:off x="5667633" y="5475185"/>
            <a:ext cx="3078298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أَصْبَحَ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ٱلْيَوْمَ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لِماذا؟</a:t>
            </a:r>
          </a:p>
        </p:txBody>
      </p:sp>
      <p:sp>
        <p:nvSpPr>
          <p:cNvPr id="25" name="Flèche : gauche 24">
            <a:extLst>
              <a:ext uri="{FF2B5EF4-FFF2-40B4-BE49-F238E27FC236}">
                <a16:creationId xmlns:a16="http://schemas.microsoft.com/office/drawing/2014/main" id="{377C1058-60D6-11D4-AD6B-F9AB8073CB37}"/>
              </a:ext>
            </a:extLst>
          </p:cNvPr>
          <p:cNvSpPr/>
          <p:nvPr/>
        </p:nvSpPr>
        <p:spPr>
          <a:xfrm>
            <a:off x="5530912" y="2099388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FAFD103-D54E-B9C5-27DC-43846E30EA31}"/>
              </a:ext>
            </a:extLst>
          </p:cNvPr>
          <p:cNvSpPr txBox="1"/>
          <p:nvPr/>
        </p:nvSpPr>
        <p:spPr>
          <a:xfrm>
            <a:off x="398069" y="1704227"/>
            <a:ext cx="5116322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اَلتَّواصُلُ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أَنْ نَتَحَدَّثَ مَعَ الْآخَرينَ وَنَتَبادَلَ مَعَهُمْ الْأَفْكارَ وَالْمَشاعِرَ.  </a:t>
            </a:r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5501B37F-7C74-886E-09F9-11F7B8D52650}"/>
              </a:ext>
            </a:extLst>
          </p:cNvPr>
          <p:cNvSpPr/>
          <p:nvPr/>
        </p:nvSpPr>
        <p:spPr>
          <a:xfrm>
            <a:off x="5535962" y="3053697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A06448B-544D-F34C-7868-53E4F076D4C3}"/>
              </a:ext>
            </a:extLst>
          </p:cNvPr>
          <p:cNvSpPr txBox="1"/>
          <p:nvPr/>
        </p:nvSpPr>
        <p:spPr>
          <a:xfrm>
            <a:off x="398069" y="2772700"/>
            <a:ext cx="5116322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يَحْتاجُ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لِأَنَّهُ لا يَسْتَطيعُ أَنْ يَعيشَ وَحيداً وَمَعْزولاً،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فَبِٱلتَّواصُلِ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يَكونُ لِلْإِنْسانِ أَصْدِقاءُ.</a:t>
            </a:r>
          </a:p>
        </p:txBody>
      </p:sp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0B01D0B1-5890-C8B3-13CA-5BDD8AEF370A}"/>
              </a:ext>
            </a:extLst>
          </p:cNvPr>
          <p:cNvSpPr/>
          <p:nvPr/>
        </p:nvSpPr>
        <p:spPr>
          <a:xfrm>
            <a:off x="5514391" y="4499575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919839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76721-1FF7-AAB0-571B-D7710B0BB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D5D9A0-BD0F-4C85-08AA-33F7E00A6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هذه إجابة بصيغة أخرى. من يقرأ؟ </a:t>
            </a:r>
            <a:endParaRPr lang="fr-FR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3AFC70-1384-6AB0-9DEF-D1E51AE5D48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65A0B19-72D9-9419-8526-EB7DAD9E36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227F2ED-88AF-867F-9DD7-2780BFEE081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C6D1696-2AC9-4DFA-C7B1-125BEDDE5579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AD4AE90-F951-3351-D5D2-534E2B415449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BD16641-A821-9F1C-5B16-0B71EC533687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CC30129E-958F-17BB-4462-EC9D736445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7373A63A-4A66-245B-E3CC-B7BB8D1F53F2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1BA85BEA-9773-C3F8-E2CA-1B5C32D10F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3AC7616D-6DFC-A724-BDEB-E13E5B03314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7402F6DA-DB7E-8462-B11A-879AB4AD856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A0888049-93B8-23C4-0B1D-DB8693EF7C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10D1758-7CAD-7B46-A388-AAFAEF52BE88}"/>
              </a:ext>
            </a:extLst>
          </p:cNvPr>
          <p:cNvSpPr txBox="1"/>
          <p:nvPr/>
        </p:nvSpPr>
        <p:spPr>
          <a:xfrm>
            <a:off x="5682373" y="1853193"/>
            <a:ext cx="3029475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A9A44B-A4EA-4A5D-BF0D-0A2E2CB65CD4}"/>
              </a:ext>
            </a:extLst>
          </p:cNvPr>
          <p:cNvSpPr txBox="1"/>
          <p:nvPr/>
        </p:nvSpPr>
        <p:spPr>
          <a:xfrm>
            <a:off x="5633549" y="2907351"/>
            <a:ext cx="3190699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لماذا يَحْتاجُ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إلى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4CEC065-9B92-356C-EFFC-C71C9406E0A4}"/>
              </a:ext>
            </a:extLst>
          </p:cNvPr>
          <p:cNvSpPr txBox="1"/>
          <p:nvPr/>
        </p:nvSpPr>
        <p:spPr>
          <a:xfrm>
            <a:off x="5633550" y="4238155"/>
            <a:ext cx="3078298" cy="769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قَديماً؟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565EC69-F6FE-3DC4-9A70-450C250698AB}"/>
              </a:ext>
            </a:extLst>
          </p:cNvPr>
          <p:cNvSpPr txBox="1"/>
          <p:nvPr/>
        </p:nvSpPr>
        <p:spPr>
          <a:xfrm>
            <a:off x="5667633" y="5475185"/>
            <a:ext cx="3078298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أَصْبَحَ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ٱلْيَوْمَ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لِماذا؟</a:t>
            </a:r>
          </a:p>
        </p:txBody>
      </p:sp>
      <p:sp>
        <p:nvSpPr>
          <p:cNvPr id="25" name="Flèche : gauche 24">
            <a:extLst>
              <a:ext uri="{FF2B5EF4-FFF2-40B4-BE49-F238E27FC236}">
                <a16:creationId xmlns:a16="http://schemas.microsoft.com/office/drawing/2014/main" id="{D7F93853-B862-AFFE-DF5C-8C21A2D742ED}"/>
              </a:ext>
            </a:extLst>
          </p:cNvPr>
          <p:cNvSpPr/>
          <p:nvPr/>
        </p:nvSpPr>
        <p:spPr>
          <a:xfrm>
            <a:off x="5530912" y="2099388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F77EC8F-91F6-975E-7C93-6830F5D07C79}"/>
              </a:ext>
            </a:extLst>
          </p:cNvPr>
          <p:cNvSpPr txBox="1"/>
          <p:nvPr/>
        </p:nvSpPr>
        <p:spPr>
          <a:xfrm>
            <a:off x="398069" y="1704227"/>
            <a:ext cx="5116322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اَلتَّواصُلُ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أَنْ نَتَحَدَّثَ مَعَ الْآخَرينَ وَنَتَبادَلَ مَعَهُمْ الْأَفْكارَ وَالْمَشاعِرَ.  </a:t>
            </a:r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FA37B03B-DCB7-35BC-1B63-AE5463721F2D}"/>
              </a:ext>
            </a:extLst>
          </p:cNvPr>
          <p:cNvSpPr/>
          <p:nvPr/>
        </p:nvSpPr>
        <p:spPr>
          <a:xfrm>
            <a:off x="5535962" y="3053697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612EF33-9F39-7267-CD01-7A08B685131E}"/>
              </a:ext>
            </a:extLst>
          </p:cNvPr>
          <p:cNvSpPr txBox="1"/>
          <p:nvPr/>
        </p:nvSpPr>
        <p:spPr>
          <a:xfrm>
            <a:off x="398069" y="2772700"/>
            <a:ext cx="5116322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يَحْتاجُ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لِأَنَّهُ لا يَسْتَطيعُ أَنْ يَعيشَ وَحيداً وَمَعْزولاً،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فَبِٱلتَّواصُلِ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يَكونُ لِلْإِنْسانِ أَصْدِقاءُ.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ED3B546-0FCC-7163-4254-267421F44E9A}"/>
              </a:ext>
            </a:extLst>
          </p:cNvPr>
          <p:cNvSpPr txBox="1"/>
          <p:nvPr/>
        </p:nvSpPr>
        <p:spPr>
          <a:xfrm>
            <a:off x="401244" y="3841173"/>
            <a:ext cx="5116322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ٱلْقَديمِ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يَتَواصَلونَ بِوَسائِلَ بَسيطَةٍ، مِثْلَ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ٱلرَّسائِلِ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ٱلْوَرَقِيَّةِ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وَحَمامِ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ٱلزّاجِلِ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وَٱلزِّياراتِ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بَيْنَهُمْ، وَكانَ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بَطيئًا وَيَحْتاجُ وَقْتاً طَويلاً.</a:t>
            </a:r>
          </a:p>
        </p:txBody>
      </p:sp>
      <p:sp>
        <p:nvSpPr>
          <p:cNvPr id="23" name="Flèche : gauche 22">
            <a:extLst>
              <a:ext uri="{FF2B5EF4-FFF2-40B4-BE49-F238E27FC236}">
                <a16:creationId xmlns:a16="http://schemas.microsoft.com/office/drawing/2014/main" id="{3A6697A1-6D09-FEFD-A940-9F5401E6F580}"/>
              </a:ext>
            </a:extLst>
          </p:cNvPr>
          <p:cNvSpPr/>
          <p:nvPr/>
        </p:nvSpPr>
        <p:spPr>
          <a:xfrm>
            <a:off x="5514391" y="4499575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245540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4A5CD-38F0-227D-7B7E-00DBD8818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6D981B-3CC4-684E-7CD6-09F6C804D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يجيب عن السؤال الرابع؟</a:t>
            </a:r>
            <a:endParaRPr lang="fr-FR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0D73A22-0C2A-76AE-A86F-B34E538E7E5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7E5B157-3677-B5DE-F5E4-77BBE70EF5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D3D6E8C-A44A-09AE-5C4B-22D0E952098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112F29A-5621-B7F6-A68D-81EDEA640186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9820410-2297-BCF4-E5C3-358DC40BDAB7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2D8FCE9-C743-B52A-AFF6-62DB20950D9A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D556B9D3-6474-5C53-0CEA-378E393FB5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5A48F0EC-3311-C32C-9C57-DF62A8FD89B3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29546A06-09C0-44CA-1BFD-35C1F8400B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719D0C01-0AF1-3F7C-3844-A12030F534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D2BFD639-8C3C-8AFA-B4E1-E455E9C7F1B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D8728CC-6F11-83E6-C440-CAF5084178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CDAC0F0-586C-05F0-5C3B-5F35EEC8249F}"/>
              </a:ext>
            </a:extLst>
          </p:cNvPr>
          <p:cNvSpPr txBox="1"/>
          <p:nvPr/>
        </p:nvSpPr>
        <p:spPr>
          <a:xfrm>
            <a:off x="5682373" y="1853193"/>
            <a:ext cx="3029475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88F40EC-21ED-3715-3257-E958E27ECD15}"/>
              </a:ext>
            </a:extLst>
          </p:cNvPr>
          <p:cNvSpPr txBox="1"/>
          <p:nvPr/>
        </p:nvSpPr>
        <p:spPr>
          <a:xfrm>
            <a:off x="5633549" y="2907351"/>
            <a:ext cx="3190699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لماذا يَحْتاجُ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إلى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8709942-50CA-9B5E-BE8A-9352C465083E}"/>
              </a:ext>
            </a:extLst>
          </p:cNvPr>
          <p:cNvSpPr txBox="1"/>
          <p:nvPr/>
        </p:nvSpPr>
        <p:spPr>
          <a:xfrm>
            <a:off x="5633550" y="4238155"/>
            <a:ext cx="3078298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قَديماً؟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D029738-E792-1ED1-9A36-0E73FB438839}"/>
              </a:ext>
            </a:extLst>
          </p:cNvPr>
          <p:cNvSpPr txBox="1"/>
          <p:nvPr/>
        </p:nvSpPr>
        <p:spPr>
          <a:xfrm>
            <a:off x="5667633" y="5475185"/>
            <a:ext cx="3190698" cy="6848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أَصْبَحَ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ٱلْيَوْمَ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لِماذا؟</a:t>
            </a:r>
          </a:p>
        </p:txBody>
      </p:sp>
      <p:sp>
        <p:nvSpPr>
          <p:cNvPr id="25" name="Flèche : gauche 24">
            <a:extLst>
              <a:ext uri="{FF2B5EF4-FFF2-40B4-BE49-F238E27FC236}">
                <a16:creationId xmlns:a16="http://schemas.microsoft.com/office/drawing/2014/main" id="{3175256D-219D-108D-43D6-50CE6D961C6A}"/>
              </a:ext>
            </a:extLst>
          </p:cNvPr>
          <p:cNvSpPr/>
          <p:nvPr/>
        </p:nvSpPr>
        <p:spPr>
          <a:xfrm>
            <a:off x="5530912" y="2099388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4BA8FD0-DD4A-A22D-DC90-24635B3E2066}"/>
              </a:ext>
            </a:extLst>
          </p:cNvPr>
          <p:cNvSpPr txBox="1"/>
          <p:nvPr/>
        </p:nvSpPr>
        <p:spPr>
          <a:xfrm>
            <a:off x="398069" y="1704227"/>
            <a:ext cx="5116322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اَلتَّواصُلُ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أَنْ نَتَحَدَّثَ مَعَ الْآخَرينَ وَنَتَبادَلَ مَعَهُمْ الْأَفْكارَ وَالْمَشاعِرَ.  </a:t>
            </a:r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0D275F1B-26C7-67A3-FBC6-C38F9A4873FC}"/>
              </a:ext>
            </a:extLst>
          </p:cNvPr>
          <p:cNvSpPr/>
          <p:nvPr/>
        </p:nvSpPr>
        <p:spPr>
          <a:xfrm>
            <a:off x="5535962" y="3053697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3FB98DE-9D03-F5FD-DCA3-7239EE4A4A1D}"/>
              </a:ext>
            </a:extLst>
          </p:cNvPr>
          <p:cNvSpPr txBox="1"/>
          <p:nvPr/>
        </p:nvSpPr>
        <p:spPr>
          <a:xfrm>
            <a:off x="398069" y="2772700"/>
            <a:ext cx="5116322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يَحْتاجُ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لِأَنَّهُ لا يَسْتَطيعُ أَنْ يَعيشَ وَحيداً وَمَعْزولاً،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فَبِٱلتَّواصُلِ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يَكونُ لِلْإِنْسانِ أَصْدِقاءُ.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FCD7D5E-6B37-4CF0-80A6-3341CF1E7440}"/>
              </a:ext>
            </a:extLst>
          </p:cNvPr>
          <p:cNvSpPr txBox="1"/>
          <p:nvPr/>
        </p:nvSpPr>
        <p:spPr>
          <a:xfrm>
            <a:off x="401244" y="3841173"/>
            <a:ext cx="5116322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ٱلْقَديمِ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يَتَواصَلونَ بِوَسائِلَ بَسيطَةٍ، مِثْلَ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ٱلرَّسائِلِ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ٱلْوَرَقِيَّةِ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وَحَمامِ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ٱلزّاجِلِ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وَٱلزِّياراتِ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بَيْنَهُمْ، وَكانَ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بَطيئًا وَيَحْتاجُ وَقْتاً طَويلاً.</a:t>
            </a:r>
          </a:p>
        </p:txBody>
      </p:sp>
      <p:sp>
        <p:nvSpPr>
          <p:cNvPr id="23" name="Flèche : gauche 22">
            <a:extLst>
              <a:ext uri="{FF2B5EF4-FFF2-40B4-BE49-F238E27FC236}">
                <a16:creationId xmlns:a16="http://schemas.microsoft.com/office/drawing/2014/main" id="{7B805E30-9C99-CD4A-CC4D-B34EB8F92182}"/>
              </a:ext>
            </a:extLst>
          </p:cNvPr>
          <p:cNvSpPr/>
          <p:nvPr/>
        </p:nvSpPr>
        <p:spPr>
          <a:xfrm>
            <a:off x="5514391" y="4499575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Flèche : gauche 23">
            <a:extLst>
              <a:ext uri="{FF2B5EF4-FFF2-40B4-BE49-F238E27FC236}">
                <a16:creationId xmlns:a16="http://schemas.microsoft.com/office/drawing/2014/main" id="{05C96151-4F03-BB49-3168-FF061410EC7A}"/>
              </a:ext>
            </a:extLst>
          </p:cNvPr>
          <p:cNvSpPr/>
          <p:nvPr/>
        </p:nvSpPr>
        <p:spPr>
          <a:xfrm>
            <a:off x="5538102" y="5581360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183656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ABE877-D110-EAE8-CE73-B0271A909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BF19C2-434B-5668-6A8A-0506100F5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هذه إجابة بصيغة أخرى. من يقرأ؟ </a:t>
            </a:r>
            <a:endParaRPr lang="fr-FR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522E70-15CF-D3DE-70DC-8B5C2786AFF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F1C1FC2-08BF-4EDE-93FC-873148EF28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4F094B9-0C28-8594-A4C6-BBDA716DE55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74DCAF0-D6E5-9D9D-7FEF-EB104CEA29FC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9797B11-46D6-BDDC-5261-2CB7D7F9E2A9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AE26A84-5618-8974-49C0-F91FE38D008E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279E387A-8844-E717-5BB2-53ABFA22A9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A3427726-4E63-E3F5-5659-FBBB9BEDFAF2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EAB02DE2-4733-B5F7-2834-B264B9090AD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D1BD7787-D0D1-D36D-0C9A-DE6850F3CC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6B0D9A59-3C50-7FF8-F896-5A95A12692C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A7968F54-783B-295B-80F0-8F1BE314E1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A1DA7D7-9D2D-5E7E-A8B7-FEA9AC4BD012}"/>
              </a:ext>
            </a:extLst>
          </p:cNvPr>
          <p:cNvSpPr txBox="1"/>
          <p:nvPr/>
        </p:nvSpPr>
        <p:spPr>
          <a:xfrm>
            <a:off x="5682373" y="1853193"/>
            <a:ext cx="3029475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24A2DD3-E2F6-7FDF-3F48-49A9B10FE92B}"/>
              </a:ext>
            </a:extLst>
          </p:cNvPr>
          <p:cNvSpPr txBox="1"/>
          <p:nvPr/>
        </p:nvSpPr>
        <p:spPr>
          <a:xfrm>
            <a:off x="5633549" y="2907351"/>
            <a:ext cx="3190699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لماذا يَحْتاجُ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إلى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129E7B7-FC89-53A1-0077-70AB3BDFFAE3}"/>
              </a:ext>
            </a:extLst>
          </p:cNvPr>
          <p:cNvSpPr txBox="1"/>
          <p:nvPr/>
        </p:nvSpPr>
        <p:spPr>
          <a:xfrm>
            <a:off x="5633550" y="4238155"/>
            <a:ext cx="3078298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قَديماً؟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BBB397-28BD-6188-0292-7FE9011670A8}"/>
              </a:ext>
            </a:extLst>
          </p:cNvPr>
          <p:cNvSpPr txBox="1"/>
          <p:nvPr/>
        </p:nvSpPr>
        <p:spPr>
          <a:xfrm>
            <a:off x="5667633" y="5475185"/>
            <a:ext cx="3190698" cy="6848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أَصْبَحَ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ٱلْيَوْمَ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لِماذا؟</a:t>
            </a:r>
          </a:p>
        </p:txBody>
      </p:sp>
      <p:sp>
        <p:nvSpPr>
          <p:cNvPr id="25" name="Flèche : gauche 24">
            <a:extLst>
              <a:ext uri="{FF2B5EF4-FFF2-40B4-BE49-F238E27FC236}">
                <a16:creationId xmlns:a16="http://schemas.microsoft.com/office/drawing/2014/main" id="{770CF924-946D-3236-B07A-301DBFCE0EB7}"/>
              </a:ext>
            </a:extLst>
          </p:cNvPr>
          <p:cNvSpPr/>
          <p:nvPr/>
        </p:nvSpPr>
        <p:spPr>
          <a:xfrm>
            <a:off x="5530912" y="2099388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5FA728A-4517-1996-6D9A-E3FBFBD13B07}"/>
              </a:ext>
            </a:extLst>
          </p:cNvPr>
          <p:cNvSpPr txBox="1"/>
          <p:nvPr/>
        </p:nvSpPr>
        <p:spPr>
          <a:xfrm>
            <a:off x="398069" y="1704227"/>
            <a:ext cx="5116322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اَلتَّواصُلُ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أَنْ نَتَحَدَّثَ مَعَ الْآخَرينَ وَنَتَبادَلَ مَعَهُمْ الْأَفْكارَ وَالْمَشاعِرَ.  </a:t>
            </a:r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85B80550-F494-7E4A-A9ED-734A45939E1D}"/>
              </a:ext>
            </a:extLst>
          </p:cNvPr>
          <p:cNvSpPr/>
          <p:nvPr/>
        </p:nvSpPr>
        <p:spPr>
          <a:xfrm>
            <a:off x="5535962" y="3053697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86F9763-D85F-7EA9-DF79-10FB8DB95D2C}"/>
              </a:ext>
            </a:extLst>
          </p:cNvPr>
          <p:cNvSpPr txBox="1"/>
          <p:nvPr/>
        </p:nvSpPr>
        <p:spPr>
          <a:xfrm>
            <a:off x="398069" y="2772700"/>
            <a:ext cx="5116322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يَحْتاجُ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لِأَنَّهُ لا يَسْتَطيعُ أَنْ يَعيشَ وَحيداً وَمَعْزولاً،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فَبِٱلتَّواصُلِ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يَكونُ لِلْإِنْسانِ أَصْدِقاءُ.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7FDB9CF-E1DF-F1B8-8BFA-20910B344A52}"/>
              </a:ext>
            </a:extLst>
          </p:cNvPr>
          <p:cNvSpPr txBox="1"/>
          <p:nvPr/>
        </p:nvSpPr>
        <p:spPr>
          <a:xfrm>
            <a:off x="401244" y="3841173"/>
            <a:ext cx="5116322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ٱلْقَديمِ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يَتَواصَلونَ بِوَسائِلَ بَسيطَةٍ، مِثْلَ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ٱلرَّسائِلِ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ٱلْوَرَقِيَّةِ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وَحَمامِ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ٱلزّاجِلِ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وَٱلزِّياراتِ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بَيْنَهُمْ، وَكانَ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بَطيئًا وَيَحْتاجُ وَقْتاً طَويلاً.</a:t>
            </a:r>
          </a:p>
        </p:txBody>
      </p:sp>
      <p:sp>
        <p:nvSpPr>
          <p:cNvPr id="23" name="Flèche : gauche 22">
            <a:extLst>
              <a:ext uri="{FF2B5EF4-FFF2-40B4-BE49-F238E27FC236}">
                <a16:creationId xmlns:a16="http://schemas.microsoft.com/office/drawing/2014/main" id="{D23AE727-9A67-4D38-636B-7502A7C5B0F6}"/>
              </a:ext>
            </a:extLst>
          </p:cNvPr>
          <p:cNvSpPr/>
          <p:nvPr/>
        </p:nvSpPr>
        <p:spPr>
          <a:xfrm>
            <a:off x="5514391" y="4499575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Flèche : gauche 23">
            <a:extLst>
              <a:ext uri="{FF2B5EF4-FFF2-40B4-BE49-F238E27FC236}">
                <a16:creationId xmlns:a16="http://schemas.microsoft.com/office/drawing/2014/main" id="{96AAE267-E974-CFEC-DC2E-9109200BB36E}"/>
              </a:ext>
            </a:extLst>
          </p:cNvPr>
          <p:cNvSpPr/>
          <p:nvPr/>
        </p:nvSpPr>
        <p:spPr>
          <a:xfrm>
            <a:off x="5538102" y="5581360"/>
            <a:ext cx="343093" cy="1619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FDE9C83-647F-E4A6-5F5F-F64CD9FA5BE9}"/>
              </a:ext>
            </a:extLst>
          </p:cNvPr>
          <p:cNvSpPr txBox="1"/>
          <p:nvPr/>
        </p:nvSpPr>
        <p:spPr>
          <a:xfrm>
            <a:off x="398069" y="5340534"/>
            <a:ext cx="5116322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أَمّا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ٱلْيَوْمَ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فَقَدْ أَصْبَحَ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سَهْلاً وَسَريعاً</a:t>
            </a:r>
            <a:r>
              <a:rPr lang="ar-MA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M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بِفَضْلِ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ٱلْهَواتِفِ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وَٱلْأَنْتِرْنِتْ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وَوَسائِلِ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ٱلْحَديثَةِ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203630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EC840-2114-34AE-078C-FD0CEE1A5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5029DB-0E9C-0B5F-4128-1FF2E1C1D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 السؤال وجوابه؟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50D299-5DE3-B42D-F96E-CCB008B0C47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95FAFA1-75C5-A6BC-9A62-86303BFF7F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F69D631-DBFC-8827-CAB1-1FB0364C927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33F1BE0-81CE-F4D4-736A-D17DDF6E45C6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129549D-2B74-C430-D3D0-CFC26BF70673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41FC3E5-53D6-5A1A-F819-89EBA8FD4D9A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5EF2E64A-E704-BFD4-15D6-20809EC447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695C7D94-6526-0E92-BE4E-F12714E6F367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D5EB69C3-FEB6-4B05-DF18-85979F29F0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C4F677E5-BF74-E8EA-5F5F-ADAAC57DD6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6E89821F-8AB4-A75F-528B-26619420FD4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1B60ABC3-55E2-0FBA-2F72-E933F6AAB9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1DE911A-0DC7-5F59-6B9D-82B558860F55}"/>
              </a:ext>
            </a:extLst>
          </p:cNvPr>
          <p:cNvSpPr txBox="1"/>
          <p:nvPr/>
        </p:nvSpPr>
        <p:spPr>
          <a:xfrm>
            <a:off x="5682373" y="1853193"/>
            <a:ext cx="3029475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2BEC5F9-C73C-58D2-9C3D-876F3C99B0F0}"/>
              </a:ext>
            </a:extLst>
          </p:cNvPr>
          <p:cNvSpPr txBox="1"/>
          <p:nvPr/>
        </p:nvSpPr>
        <p:spPr>
          <a:xfrm>
            <a:off x="5633550" y="2907351"/>
            <a:ext cx="3078298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لماذا يَحْتاجُ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إلى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8C2A549-DDE4-FC96-9C01-E2ECAE6A52AA}"/>
              </a:ext>
            </a:extLst>
          </p:cNvPr>
          <p:cNvSpPr txBox="1"/>
          <p:nvPr/>
        </p:nvSpPr>
        <p:spPr>
          <a:xfrm>
            <a:off x="5633550" y="4238155"/>
            <a:ext cx="3078298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قَديماً؟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17A1659-62B6-621E-EE5C-3038C68820E4}"/>
              </a:ext>
            </a:extLst>
          </p:cNvPr>
          <p:cNvSpPr txBox="1"/>
          <p:nvPr/>
        </p:nvSpPr>
        <p:spPr>
          <a:xfrm>
            <a:off x="5667633" y="5475185"/>
            <a:ext cx="3078298" cy="684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أَصْبَحَ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ٱلْيَوْمَ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لِماذا؟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A0694AF-C9EA-6175-AD26-575079FF5F9E}"/>
              </a:ext>
            </a:extLst>
          </p:cNvPr>
          <p:cNvSpPr txBox="1"/>
          <p:nvPr/>
        </p:nvSpPr>
        <p:spPr>
          <a:xfrm>
            <a:off x="398069" y="1704227"/>
            <a:ext cx="5116322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اَلتَّواصُلُ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أَنْ نَتَحَدَّثَ مَعَ الْآخَرينَ وَنَتَبادَلَ مَعَهُمْ الْأَفْكارَ وَالْمَشاعِرَ. 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7BE9CCE-4DC9-4F70-7C7A-E79D3E7FD160}"/>
              </a:ext>
            </a:extLst>
          </p:cNvPr>
          <p:cNvSpPr txBox="1"/>
          <p:nvPr/>
        </p:nvSpPr>
        <p:spPr>
          <a:xfrm>
            <a:off x="398069" y="2772700"/>
            <a:ext cx="5116322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يَحْتاجُ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لِأَنَّهُ لا يَسْتَطيعُ أَنْ يَعيشَ وَحيداً وَمَعْزولاً،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فَبِٱلتَّواصُلِ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يَكونُ لِلْإِنْسانِ أَصْدِقاءُ.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1AAB9B3-B456-5F3F-B191-2050261F9136}"/>
              </a:ext>
            </a:extLst>
          </p:cNvPr>
          <p:cNvSpPr txBox="1"/>
          <p:nvPr/>
        </p:nvSpPr>
        <p:spPr>
          <a:xfrm>
            <a:off x="401244" y="3841173"/>
            <a:ext cx="5116322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ٱلْقَديمِ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يَتَواصَلونَ بِوَسائِلَ بَسيطَةٍ، مِثْلَ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ٱلرَّسائِلِ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ٱلْوَرَقِيَّةِ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وَحَمامِ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ٱلزّاجِلِ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وَٱلزِّياراتِ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بَيْنَهُمْ، وَكانَ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بَطيئًا وَيَحْتاجُ وَقْتاً طَويلاً.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9E0ED40-D0FB-73DD-C84D-0B043E257A0F}"/>
              </a:ext>
            </a:extLst>
          </p:cNvPr>
          <p:cNvSpPr txBox="1"/>
          <p:nvPr/>
        </p:nvSpPr>
        <p:spPr>
          <a:xfrm>
            <a:off x="398069" y="5340534"/>
            <a:ext cx="5116322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أَمّا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ٱلْيَوْمَ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فَقَدْ أَصْبَحَ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سَهْلاً وَسَريعاً</a:t>
            </a:r>
            <a:r>
              <a:rPr lang="ar-MA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M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بِفَضْلِ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ٱلْهَواتِفِ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وَٱلْأَنْتِرْنِتْ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وَوَسائِلِ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ٱلْحَديثَةِ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53373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6F755-2629-92FD-C472-606E8357D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DEBF44-3365-67DC-1FE6-EB2BCFE29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نصوغ فقرة بالربط بين الأجوبة التي حصلناها. من يقرأ الفقرة؟ 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DE60CB-1B91-7722-9A78-658A4A0AC87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747E9D6-875E-0897-2AF9-BDE22A0B714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F27106A-E2A9-49BF-3DC1-AF7D98BA54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C88653C-89FC-9DD4-9A2C-96D910ED877A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3CB5D98-98DE-F672-B902-984BCC95C30F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1ACD038-68DD-44C8-550D-54700F24A90C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7E94D0E9-3235-855D-E9CC-2059210058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4BCC65B3-0851-35D4-EACA-9CE9FECC8DBD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D9190518-9DAC-D413-D343-B022F484951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01590562-5BE0-9BAD-D311-E1C8211AAEA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BF5D325A-F83B-B59D-FFFE-C682ED3FDC63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A80456DA-0B0C-4238-436D-B80D65CFA7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94CB1F2-94F8-A3EA-F373-15B26AC9CE34}"/>
              </a:ext>
            </a:extLst>
          </p:cNvPr>
          <p:cNvSpPr txBox="1"/>
          <p:nvPr/>
        </p:nvSpPr>
        <p:spPr>
          <a:xfrm>
            <a:off x="398069" y="1704227"/>
            <a:ext cx="803680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اَلتَّواصُلُ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أَنْ نَتَحَدَّثَ مَعَ الْآخَرينَ وَنَتَبادَلَ مَعَهُمْ الْأَفْكارَ وَالْمَشاعِرَ.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2D2D99B-CB85-AE54-7F71-0D9A465D17E4}"/>
              </a:ext>
            </a:extLst>
          </p:cNvPr>
          <p:cNvSpPr txBox="1"/>
          <p:nvPr/>
        </p:nvSpPr>
        <p:spPr>
          <a:xfrm>
            <a:off x="398069" y="2365946"/>
            <a:ext cx="803680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اِحْتاجُ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ٱلْإِنْسانُ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لِأَنَّهُ لا يَسْتَطيعُ أَنْ يَعيشَ وَحيداً وَمَعْزولاً،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فَبِٱلتَّواصُلِ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يَكونُ لِلْإِنْسانِ أَصْدِقاءُ.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9589253-5BF0-2F48-B5D2-2BC9FE472139}"/>
              </a:ext>
            </a:extLst>
          </p:cNvPr>
          <p:cNvSpPr txBox="1"/>
          <p:nvPr/>
        </p:nvSpPr>
        <p:spPr>
          <a:xfrm>
            <a:off x="398069" y="3551163"/>
            <a:ext cx="803680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ٱلْقَديمِ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بَطيئًا وَيَحْتاجُ وَقْتاً طَويلاً لِأَنَّ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كانوا يَتَواصَلونَ بِوَسائِلَ بَسيطَةٍ مِثْلَ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ٱلرَّسائِلِ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ٱلْوَرَقِيَّةِ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وَحَمامِ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ٱلزّاجِلِ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وَٱلزِّياراتِ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بَيْنَهُمْ.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9D79D83-DAD2-D0AB-0F27-FC7630227F09}"/>
              </a:ext>
            </a:extLst>
          </p:cNvPr>
          <p:cNvSpPr txBox="1"/>
          <p:nvPr/>
        </p:nvSpPr>
        <p:spPr>
          <a:xfrm>
            <a:off x="398069" y="5231342"/>
            <a:ext cx="803680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أَمّا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ٱلْيَوْمَ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فَقَدْ أَصْبَحَ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سَهْلاً وَسَريعاً</a:t>
            </a:r>
            <a:r>
              <a:rPr lang="ar-MA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بِفَضْلِ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ٱلْهَواتِفِ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وَٱلْأَنْتِرْنِتْ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وَوَسائِلِ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ٱلْحَديثَةِ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12402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0" grpId="0"/>
      <p:bldP spid="24" grpId="0"/>
      <p:bldP spid="2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5CAE1-D1C3-71CC-9154-1DFE6BB46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26A7E9-47FF-4E35-4F50-F31D4B94A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انقلوا الفقرة على دفاتركم.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FC6381-EFAA-7493-F447-238D008F9FB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921D2C0-09BC-6967-5509-06202B6924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A3733CD-59EF-70FF-169A-6759D6A298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A7F86EB-A33A-C35D-90ED-F89AFB65445B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C83417B-89EA-C591-44B8-45F05FDFD7DC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A0926FF2-2CE3-8F31-1639-F9FA471AE066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F17A0A59-6939-1A23-0C23-FFB3412269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07B3C498-5CFC-C172-7881-DA733ACBBA01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E2DD2BC1-0A80-4F66-6F72-0142CCEF79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46ECFB03-A2D3-F112-B1DB-BC345106FB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48CCDE30-B29C-1FD3-3597-92D7BEF75C7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7EEE3CB1-4821-1CCE-A494-3D2FF191AD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E6EB95F-B3FC-C436-769C-0F626CF50359}"/>
              </a:ext>
            </a:extLst>
          </p:cNvPr>
          <p:cNvSpPr txBox="1"/>
          <p:nvPr/>
        </p:nvSpPr>
        <p:spPr>
          <a:xfrm>
            <a:off x="398069" y="1704227"/>
            <a:ext cx="803680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اَلتَّواصُلُ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أَنْ نَتَحَدَّثَ مَعَ الْآخَرينَ وَنَتَبادَلَ مَعَهُمْ الْأَفْكارَ وَالْمَشاعِرَ.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F9B4B9E-188A-D104-69BA-5E8A978A42E3}"/>
              </a:ext>
            </a:extLst>
          </p:cNvPr>
          <p:cNvSpPr txBox="1"/>
          <p:nvPr/>
        </p:nvSpPr>
        <p:spPr>
          <a:xfrm>
            <a:off x="398069" y="2365946"/>
            <a:ext cx="803680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اِحْتاجُ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ٱلْإِنْسانُ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لِأَنَّهُ لا يَسْتَطيعُ أَنْ يَعيشَ وَحيداً وَمَعْزولاً،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فَبِٱلتَّواصُلِ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يَكونُ لِلْإِنْسانِ أَصْدِقاءُ.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8E8B9FE-C291-BE4E-1797-54186F3E9B37}"/>
              </a:ext>
            </a:extLst>
          </p:cNvPr>
          <p:cNvSpPr txBox="1"/>
          <p:nvPr/>
        </p:nvSpPr>
        <p:spPr>
          <a:xfrm>
            <a:off x="398069" y="3551163"/>
            <a:ext cx="803680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ٱلْقَديمِ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بَطيئًا وَيَحْتاجُ وَقْتاً طَويلاً لِأَنَّ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كانوا يَتَواصَلونَ بِوَسائِلَ بَسيطَةٍ مِثْلَ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ٱلرَّسائِلِ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ٱلْوَرَقِيَّةِ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وَحَمامِ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ٱلزّاجِلِ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وَٱلزِّياراتِ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بَيْنَهُمْ.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3611037-B5D1-907B-21A5-01A4AEA62CCA}"/>
              </a:ext>
            </a:extLst>
          </p:cNvPr>
          <p:cNvSpPr txBox="1"/>
          <p:nvPr/>
        </p:nvSpPr>
        <p:spPr>
          <a:xfrm>
            <a:off x="398069" y="5231342"/>
            <a:ext cx="803680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أَمّا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ٱلْيَوْمَ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فَقَدْ أَصْبَحَ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ٱلتَّواصُلُ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سَهْلاً وَسَريعاً</a:t>
            </a:r>
            <a:r>
              <a:rPr lang="ar-MA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بِفَضْلِ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ٱلْهَواتِفِ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وَٱلْأَنْتِرْنِتْ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وَوَسائِلِ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ٱلْحَديثَةِ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2015386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5E521-A1DA-3393-E131-5DE882436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E3BC1A-BCB7-C292-687D-F4D89540B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نمر الآن إلى المعجم. من يتذكر المفردات التي تعلمها حول كل من "العمل" و"التواصل". 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1CF3B76-D0B4-9ED2-B301-34B34B5E1C7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6510CE4-D6C8-E199-63FE-32E3157F298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FCA6793-9CA7-F18D-05C1-F84C8D8C859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D14847F-04C2-480D-2986-40986568DC26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A638B7-C489-54D4-2C0A-878933C54403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F29E07C-C74E-78F4-57F0-B09DF05896A6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5F28CC82-F1CD-D66C-9365-F2A185A1A0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7592DC4B-9F1B-88CF-EC1A-BF64339BAF3F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A14625F0-0A40-D95D-64D7-F7763DC010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B040B629-F8E0-178D-B019-3B1368105D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BBFE2F19-AEB5-031A-FC13-25EE625909D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0743976-5803-7543-6E3D-83A8248F71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E334E8A-8484-6A2E-27FC-4205F75D975C}"/>
              </a:ext>
            </a:extLst>
          </p:cNvPr>
          <p:cNvSpPr txBox="1"/>
          <p:nvPr/>
        </p:nvSpPr>
        <p:spPr>
          <a:xfrm>
            <a:off x="1373417" y="2409490"/>
            <a:ext cx="7089448" cy="102335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مفردات المعجم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7283255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AE550-C35D-2DC0-56BB-C819F2CBB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A2F909-C900-3B81-EF78-A7E2828D3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يقرأ؟ من يختار مفردة ويركبها في جملة؟ 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123DC0-66EE-3559-C03C-765A3731AD5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09811B3-FF90-FC25-6D85-91ACF3BF58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4D4BD23-159D-2C0A-752C-B20BCBD5847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051BB73-1F32-1EA7-9BCC-C8D96DA66105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660CC54-76C6-BDC1-CA9B-B0A3F5F62399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2167467-CBA0-85BD-0AAA-FDD83BF0B976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9F87F70E-2EBA-13B5-63E4-9A7814AFEF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1F13CC07-70A0-CC2E-CE4F-A8D063D9C883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4A8CDB8F-5D9E-CF25-7270-B97D955338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D7DD511C-21DA-0690-2E94-07FFC1D0B5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171A6FCE-0563-A01F-16A3-3244C2D0BFF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984E022E-47FE-6DD6-4BCD-5A2D021923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Google Shape;1205;p183">
            <a:extLst>
              <a:ext uri="{FF2B5EF4-FFF2-40B4-BE49-F238E27FC236}">
                <a16:creationId xmlns:a16="http://schemas.microsoft.com/office/drawing/2014/main" id="{6E1A7851-DBF9-72CC-FCB1-70E8C1B8FABD}"/>
              </a:ext>
            </a:extLst>
          </p:cNvPr>
          <p:cNvSpPr txBox="1"/>
          <p:nvPr/>
        </p:nvSpPr>
        <p:spPr>
          <a:xfrm>
            <a:off x="444617" y="1577725"/>
            <a:ext cx="8308183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طُموحٌ (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طَمَحَ يَطْمَحُ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) – إِخْلاصٌ (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أَخْلَصَ يُخْلِصُ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) -   إِتْقانٌ (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أَتْقَنَ يُتْقِنُ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) – عَزيمَةٌ (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عَزَمَ يَعْزِمُ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)- اَلْكَدُّ </a:t>
            </a:r>
            <a:r>
              <a:rPr lang="ar-MA" sz="48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(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كَدَّ يَكُدُّ</a:t>
            </a:r>
            <a:r>
              <a:rPr lang="ar-MA" sz="48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)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–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قوتٌ –أُمْنِيَّةٌ –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مِهَنٌ – حِرَفٌ – خِدْمَةٌ</a:t>
            </a:r>
          </a:p>
          <a:p>
            <a:pPr algn="ctr" defTabSz="914400" rtl="1">
              <a:lnSpc>
                <a:spcPct val="150000"/>
              </a:lnSpc>
              <a:buClr>
                <a:srgbClr val="000000"/>
              </a:buClr>
              <a:buSzPts val="4400"/>
              <a:defRPr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تَطَلَّبَ – اِسْتَدْعى– نَفَعَ يَنْفَعُ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344158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8A23D-F7B7-04C3-7411-1815229DD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C7E7C7-F370-DDA8-5D1E-2FFA9EC70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يقرأ؟ من يختار مفردة ويركبها في جملة؟ 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5B1BBF-95CE-63BD-A559-2B9B6DF2784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134975B-11BF-8F73-73E8-FC05239B16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AAF0AD5-9679-34B3-7B82-4AAC2F8F216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181E614-40EA-8BF4-4727-832324B7BAAC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3F16AF6-FF74-C0A3-AFA4-D45ABB74EADF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8BB920E-0683-FEAF-8C0E-5C517F8B0A6C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A2918C8A-AF28-AAC2-AF31-541FC32C52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856193FD-D922-8C7E-47B5-9726392640FA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07F71B90-DC78-73B7-7606-F2AFD1BB4A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6992A9E3-D615-C131-0806-6D8B95A76E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26A109BD-8D74-EA11-8F8E-93E39CFAD4D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9C30A28-7829-5FE7-4E34-F3AF51CD05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Google Shape;1205;p183">
            <a:extLst>
              <a:ext uri="{FF2B5EF4-FFF2-40B4-BE49-F238E27FC236}">
                <a16:creationId xmlns:a16="http://schemas.microsoft.com/office/drawing/2014/main" id="{67C16BB9-6686-66AB-EA2A-BA35EA7E77E9}"/>
              </a:ext>
            </a:extLst>
          </p:cNvPr>
          <p:cNvSpPr txBox="1"/>
          <p:nvPr/>
        </p:nvSpPr>
        <p:spPr>
          <a:xfrm>
            <a:off x="475862" y="1704227"/>
            <a:ext cx="8348388" cy="347324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600" lvl="3" algn="ctr" rtl="1">
              <a:lnSpc>
                <a:spcPct val="150000"/>
              </a:lnSpc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تَواصُلٌ - عالَمٌ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ٱفْتِراضِيٌّ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 – لُغَةُ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ٱلْجَسَدِ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 – بَريدٌ إِلِكْترونِيٌّ – مَواقِعُ 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ٱلتَّواصُلِ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ٱلِاجْتِماعِيِّ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 – حَمامُ الزّاجِلِ – أَنْتِرْنِتْ - حَوْزَتي – حِكْمَةٌ – اِعْتِدالٌ – أَضْرارٌ – مَنافِعُ </a:t>
            </a:r>
          </a:p>
        </p:txBody>
      </p:sp>
    </p:spTree>
    <p:extLst>
      <p:ext uri="{BB962C8B-B14F-4D97-AF65-F5344CB8AC3E}">
        <p14:creationId xmlns:p14="http://schemas.microsoft.com/office/powerpoint/2010/main" val="624027724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D272E-43B5-B264-BABE-789704DCA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C2548F-ECF3-5986-6B55-3755CCB14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شفهيا ننجز النشاط التالي. أعطيكم تعريفا أنتم تحددون الكلمة المناسبة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106269-6EEB-2F32-D42D-93371E19073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847F07F-B4D4-691E-FDE9-B61A84E487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C31C8DB-068B-4A24-F242-52D9C53C6E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8283D2B-B06E-50A4-604C-862E56A26B83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9ADF6F2-AAB5-33EF-07CF-A8182FED8A30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3ACD5AC-B3B3-49D8-2A9F-126BB53FD7CF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6A5B09F1-C028-8D32-5839-39477AD48F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19D0FA2C-BC0E-1C4A-751B-9A83BEC99C29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DA5F675A-98A7-A865-F449-46B81D3666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1BD35B02-7381-440D-1106-BE704484D0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C28296A5-E825-2EBD-C32D-24ED2E2684C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60C420E5-E44D-8CF0-132D-7484DA38E0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4064175-FA8F-5FAE-0970-A4DC529996FC}"/>
              </a:ext>
            </a:extLst>
          </p:cNvPr>
          <p:cNvSpPr txBox="1"/>
          <p:nvPr/>
        </p:nvSpPr>
        <p:spPr>
          <a:xfrm>
            <a:off x="720687" y="2199215"/>
            <a:ext cx="7707086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...................................: عَمَلٌ يُزاوِلُهُ شَخْصٌ بِانْتِظامٍ لِكَسْبِ الرِّزْقِ. 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899F7C9-C646-98D5-0394-A9F11D3E0321}"/>
              </a:ext>
            </a:extLst>
          </p:cNvPr>
          <p:cNvSpPr txBox="1"/>
          <p:nvPr/>
        </p:nvSpPr>
        <p:spPr>
          <a:xfrm>
            <a:off x="718457" y="2703850"/>
            <a:ext cx="7707086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...................................: يَتَحَدَّثُ وَيَتَبادَلُ أَفْكارَهُ وَمَشاعِرَهُ مَعَ غَيْرِهِ.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0F1E69F-5F41-3BF3-CA32-F54A616C8744}"/>
              </a:ext>
            </a:extLst>
          </p:cNvPr>
          <p:cNvSpPr txBox="1"/>
          <p:nvPr/>
        </p:nvSpPr>
        <p:spPr>
          <a:xfrm>
            <a:off x="718457" y="3198167"/>
            <a:ext cx="7707086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...................................: رَغْبَةٌ في تَحْقيقِ نَتائِجَ جَيِّدَةٍ.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468BFD3-9A7F-6FBC-075A-40C9AE3B251C}"/>
              </a:ext>
            </a:extLst>
          </p:cNvPr>
          <p:cNvSpPr txBox="1"/>
          <p:nvPr/>
        </p:nvSpPr>
        <p:spPr>
          <a:xfrm>
            <a:off x="718457" y="3837353"/>
            <a:ext cx="7707086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...................................: صِدْقٌ وَوَفاءٌ في الْعَمَلِ.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9DA2178-900A-39EF-D002-D9C2D24D443B}"/>
              </a:ext>
            </a:extLst>
          </p:cNvPr>
          <p:cNvSpPr txBox="1"/>
          <p:nvPr/>
        </p:nvSpPr>
        <p:spPr>
          <a:xfrm>
            <a:off x="718457" y="4402649"/>
            <a:ext cx="7707086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...................................: يَبْذُلُ جُهْداً كَبيراً.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D2E014E-9DCE-E342-7D29-F60F06E1C288}"/>
              </a:ext>
            </a:extLst>
          </p:cNvPr>
          <p:cNvSpPr txBox="1"/>
          <p:nvPr/>
        </p:nvSpPr>
        <p:spPr>
          <a:xfrm>
            <a:off x="718457" y="4914514"/>
            <a:ext cx="7707086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...................................: إِرادَةٌ وَتَصْميمٌ.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7BC382A-06B8-6E31-67A2-019740C4F31C}"/>
              </a:ext>
            </a:extLst>
          </p:cNvPr>
          <p:cNvSpPr txBox="1"/>
          <p:nvPr/>
        </p:nvSpPr>
        <p:spPr>
          <a:xfrm>
            <a:off x="718457" y="1694580"/>
            <a:ext cx="7707086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................................:عالَمٌ غَيْرُ حَقيقيٍّ نَلْعَبَ فيهِ، نَتَعَلَّمُ، ... كَأَنَّهُ واقِعِيٌّ.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4D7A363-AA78-2F62-8C36-2F0452049B2A}"/>
              </a:ext>
            </a:extLst>
          </p:cNvPr>
          <p:cNvSpPr txBox="1"/>
          <p:nvPr/>
        </p:nvSpPr>
        <p:spPr>
          <a:xfrm>
            <a:off x="398069" y="5426379"/>
            <a:ext cx="8027474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...................................: وَسيلَةٌ (طائِرٌ) قَديمَةٌ لِنَقْلِ الرَّسائِلِ مِنْ بَلَدٍ إِلى بَلَدٍ.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5068463-0B8E-2F6B-E58B-6A1C894216B4}"/>
              </a:ext>
            </a:extLst>
          </p:cNvPr>
          <p:cNvSpPr txBox="1"/>
          <p:nvPr/>
        </p:nvSpPr>
        <p:spPr>
          <a:xfrm>
            <a:off x="632373" y="5943167"/>
            <a:ext cx="7793170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...................................: آلَةٌ مُبَرْمَجَةٌ لِتُساعِدَ الْإِنْسانَ. 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4623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0" grpId="0" animBg="1"/>
      <p:bldP spid="16" grpId="0" animBg="1"/>
      <p:bldP spid="18" grpId="0" animBg="1"/>
      <p:bldP spid="20" grpId="0" animBg="1"/>
      <p:bldP spid="23" grpId="0" animBg="1"/>
      <p:bldP spid="24" grpId="0" animBg="1"/>
      <p:bldP spid="2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1AB5A-65DD-E43B-0AF7-163946B65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DC4D1C-FE64-1C3B-D352-52DC6DB21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انتبهوا للتصحيح.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C60B79-F9D7-895A-736F-41C767585D3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B5DF86C-8916-B6B6-B4FF-A39F6C833E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094DBDE-7BB4-6113-5F57-43BC495A806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AC2C141-EA3C-58A5-0631-370901703302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92167C6-C7EB-80CD-86F0-F10F42393DBF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14C01C4-4E6C-1F7B-DF89-B188A3980011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C3A57CC8-4B99-6012-2717-8A25FAACFD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7D7E2E93-C00A-DE15-3C2D-E044EF6C5360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B937A3DC-EA13-0D88-96AD-52B759850E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AD2C1171-45C2-A185-091A-9A85818225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D5C0871D-91CE-5A23-A784-C9DC14AF31C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69F9812A-58B9-0AA0-5D0C-BEEDDADA76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829317E-54E7-6D72-E76F-CC7DED00CC43}"/>
              </a:ext>
            </a:extLst>
          </p:cNvPr>
          <p:cNvSpPr txBox="1"/>
          <p:nvPr/>
        </p:nvSpPr>
        <p:spPr>
          <a:xfrm>
            <a:off x="720687" y="2199215"/>
            <a:ext cx="7707086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               </a:t>
            </a:r>
            <a:r>
              <a:rPr lang="ar-MA" sz="2400" b="1" dirty="0">
                <a:solidFill>
                  <a:srgbClr val="FF0000"/>
                </a:solidFill>
              </a:rPr>
              <a:t>مِهْنَةٌ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               : عَمَلٌ يُزاوِلُهُ شَخْصٌ بِانْتِظامٍ لِكَسْبِ الرِّزْقِ. 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AE15916-53C7-2AC6-7A41-99CA22A4F5FF}"/>
              </a:ext>
            </a:extLst>
          </p:cNvPr>
          <p:cNvSpPr txBox="1"/>
          <p:nvPr/>
        </p:nvSpPr>
        <p:spPr>
          <a:xfrm>
            <a:off x="718457" y="2703850"/>
            <a:ext cx="7707086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                </a:t>
            </a:r>
            <a:r>
              <a:rPr lang="ar-MA" sz="2400" b="1" dirty="0">
                <a:solidFill>
                  <a:srgbClr val="FF0000"/>
                </a:solidFill>
              </a:rPr>
              <a:t>يَتَواصَلُ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           : يَتَحَدَّثُ وَيَتَبادَلُ أَفْكارَهُ وَمَشاعِرَهُ مَعَ غَيْرِهِ.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E258B94-7C4B-E493-F769-5A15F3916E55}"/>
              </a:ext>
            </a:extLst>
          </p:cNvPr>
          <p:cNvSpPr txBox="1"/>
          <p:nvPr/>
        </p:nvSpPr>
        <p:spPr>
          <a:xfrm>
            <a:off x="718457" y="3198167"/>
            <a:ext cx="7707086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               </a:t>
            </a:r>
            <a:r>
              <a:rPr lang="ar-MA" sz="2400" b="1" dirty="0">
                <a:solidFill>
                  <a:srgbClr val="FF0000"/>
                </a:solidFill>
              </a:rPr>
              <a:t>طُموحٌ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              : رَغْبَةٌ في تَحْقيقِ نَتائِجَ جَيِّدَةٍ.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9B8CF63-88B5-F125-238D-B0A46D6CEDDA}"/>
              </a:ext>
            </a:extLst>
          </p:cNvPr>
          <p:cNvSpPr txBox="1"/>
          <p:nvPr/>
        </p:nvSpPr>
        <p:spPr>
          <a:xfrm>
            <a:off x="718457" y="3837353"/>
            <a:ext cx="7707086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              </a:t>
            </a:r>
            <a:r>
              <a:rPr lang="ar-MA" sz="2400" b="1" dirty="0">
                <a:solidFill>
                  <a:srgbClr val="FF0000"/>
                </a:solidFill>
              </a:rPr>
              <a:t>إِخْلاصٌ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              : صِدْقٌ وَوَفاءٌ في الْعَمَلِ.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D05D8C0-4713-09D1-D881-C148480F8C25}"/>
              </a:ext>
            </a:extLst>
          </p:cNvPr>
          <p:cNvSpPr txBox="1"/>
          <p:nvPr/>
        </p:nvSpPr>
        <p:spPr>
          <a:xfrm>
            <a:off x="718457" y="4402649"/>
            <a:ext cx="7707086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               </a:t>
            </a:r>
            <a:r>
              <a:rPr lang="ar-MA" sz="2400" b="1" dirty="0">
                <a:solidFill>
                  <a:srgbClr val="FF0000"/>
                </a:solidFill>
              </a:rPr>
              <a:t>يَكُدُّ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                  : يَبْذُلُ جُهْداً كَبيراً.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CCD303F-0095-9022-984A-6592ED7E524B}"/>
              </a:ext>
            </a:extLst>
          </p:cNvPr>
          <p:cNvSpPr txBox="1"/>
          <p:nvPr/>
        </p:nvSpPr>
        <p:spPr>
          <a:xfrm>
            <a:off x="718457" y="4914514"/>
            <a:ext cx="7707086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              </a:t>
            </a:r>
            <a:r>
              <a:rPr lang="ar-MA" sz="2400" b="1" dirty="0">
                <a:solidFill>
                  <a:srgbClr val="FF0000"/>
                </a:solidFill>
              </a:rPr>
              <a:t>عَزيمَةٌ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               :  إِرادَةٌ وَتَصْميمٌ.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99F064D-A57E-A5E1-0ADF-6EE9F513C912}"/>
              </a:ext>
            </a:extLst>
          </p:cNvPr>
          <p:cNvSpPr txBox="1"/>
          <p:nvPr/>
        </p:nvSpPr>
        <p:spPr>
          <a:xfrm>
            <a:off x="718457" y="1694580"/>
            <a:ext cx="7707086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</a:rPr>
              <a:t>           عالَمٌ افْتِراضِيٌّ        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: عالَمٌ غَيْرُ نَلْعَبَ فيهِ، نَتَعَلَّمُ، ... كَأَنَّهُ واقِعِيٌّ.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B9ED1DC-8AD5-AEE9-94EC-832C70979D19}"/>
              </a:ext>
            </a:extLst>
          </p:cNvPr>
          <p:cNvSpPr txBox="1"/>
          <p:nvPr/>
        </p:nvSpPr>
        <p:spPr>
          <a:xfrm>
            <a:off x="398069" y="5426379"/>
            <a:ext cx="8027474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               </a:t>
            </a:r>
            <a:r>
              <a:rPr lang="ar-MA" sz="2400" b="1" dirty="0">
                <a:solidFill>
                  <a:srgbClr val="FF0000"/>
                </a:solidFill>
              </a:rPr>
              <a:t>حَمامُ الزّاجِلِ    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: وَسيلَةٌ (طائِرٌ) قَديمَةٌ لِنَقْلِ الرَّسائِلِ مِنْ بَلَدٍ إِلى بَلَدٍ.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3E2C685-EBBA-CD4D-BDE7-D9BB40CAFECD}"/>
              </a:ext>
            </a:extLst>
          </p:cNvPr>
          <p:cNvSpPr txBox="1"/>
          <p:nvPr/>
        </p:nvSpPr>
        <p:spPr>
          <a:xfrm>
            <a:off x="632373" y="5943167"/>
            <a:ext cx="7793170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               </a:t>
            </a:r>
            <a:r>
              <a:rPr lang="ar-MA" sz="2400" b="1" dirty="0">
                <a:solidFill>
                  <a:srgbClr val="FF0000"/>
                </a:solidFill>
              </a:rPr>
              <a:t>روبوت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             : آلَةٌ مُبَرْمَجَةٌ لِتُساعِدَ الْإِنْسانَ. 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7046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0" grpId="0" animBg="1"/>
      <p:bldP spid="16" grpId="0" animBg="1"/>
      <p:bldP spid="18" grpId="0" animBg="1"/>
      <p:bldP spid="20" grpId="0" animBg="1"/>
      <p:bldP spid="23" grpId="0" animBg="1"/>
      <p:bldP spid="24" grpId="0" animBg="1"/>
      <p:bldP spid="2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DD85-D772-4803-927F-18535890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A99C2-99C1-EA94-C2A2-B38ECF85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507D3-2C26-C566-2768-7461D0C62B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C61A996-2908-496F-CF84-EEB5287AE7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155257-B881-B519-7494-440CA8BA8E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599D06-FC31-155B-576D-56D51287334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4819" y="1805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BE8CD8-8674-C2ED-151F-18FB70F162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27E24E9-20BB-5651-E0B2-D37FB44F7D3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860DB1-0579-4F0E-B89F-73737FB37A0F}"/>
              </a:ext>
            </a:extLst>
          </p:cNvPr>
          <p:cNvSpPr>
            <a:spLocks/>
          </p:cNvSpPr>
          <p:nvPr/>
        </p:nvSpPr>
        <p:spPr>
          <a:xfrm>
            <a:off x="3529340" y="14162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تقويم الطلاقة والتحدث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0AEBBC-49BC-E1F1-9E1A-F66D76C10CB7}"/>
              </a:ext>
            </a:extLst>
          </p:cNvPr>
          <p:cNvSpPr>
            <a:spLocks/>
          </p:cNvSpPr>
          <p:nvPr/>
        </p:nvSpPr>
        <p:spPr>
          <a:xfrm>
            <a:off x="79803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372664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DD85-D772-4803-927F-18535890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A99C2-99C1-EA94-C2A2-B38ECF85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شكرا لكم. على الحصة القادمة إن شاء الله.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E155257-B881-B519-7494-440CA8BA8E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599D06-FC31-155B-576D-56D5128733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4819" y="1805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BE8CD8-8674-C2ED-151F-18FB70F162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27E24E9-20BB-5651-E0B2-D37FB44F7D3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860DB1-0579-4F0E-B89F-73737FB37A0F}"/>
              </a:ext>
            </a:extLst>
          </p:cNvPr>
          <p:cNvSpPr>
            <a:spLocks/>
          </p:cNvSpPr>
          <p:nvPr/>
        </p:nvSpPr>
        <p:spPr>
          <a:xfrm>
            <a:off x="3529340" y="14162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تقويم الطلاقة والتحدث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0AEBBC-49BC-E1F1-9E1A-F66D76C10CB7}"/>
              </a:ext>
            </a:extLst>
          </p:cNvPr>
          <p:cNvSpPr>
            <a:spLocks/>
          </p:cNvSpPr>
          <p:nvPr/>
        </p:nvSpPr>
        <p:spPr>
          <a:xfrm>
            <a:off x="79803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3B03372C-0493-858E-8B8D-8D6669C562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A0AA72C-B3D9-F3E3-1174-07AA5432C6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8951" y="1575854"/>
            <a:ext cx="7206097" cy="479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596550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29287</TotalTime>
  <Words>2584</Words>
  <Application>Microsoft Office PowerPoint</Application>
  <PresentationFormat>Affichage à l'écran (4:3)</PresentationFormat>
  <Paragraphs>404</Paragraphs>
  <Slides>43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43</vt:i4>
      </vt:variant>
    </vt:vector>
  </HeadingPairs>
  <TitlesOfParts>
    <vt:vector size="77" baseType="lpstr">
      <vt:lpstr>Aptos</vt:lpstr>
      <vt:lpstr>Dosis</vt:lpstr>
      <vt:lpstr>Calibri Light</vt:lpstr>
      <vt:lpstr>Dosis Medium</vt:lpstr>
      <vt:lpstr>Microsoft Uighur</vt:lpstr>
      <vt:lpstr>Arial</vt:lpstr>
      <vt:lpstr>Dosis SemiBold</vt:lpstr>
      <vt:lpstr>Dosis ExtraBold</vt:lpstr>
      <vt:lpstr>Wingdings</vt:lpstr>
      <vt:lpstr>DengXian</vt:lpstr>
      <vt:lpstr>Sakkal Majalla</vt:lpstr>
      <vt:lpstr>Modern Love</vt:lpstr>
      <vt:lpstr>Air Strip Arabic</vt:lpstr>
      <vt:lpstr>Calibri</vt:lpstr>
      <vt:lpstr>00_Env-Enseignant</vt:lpstr>
      <vt:lpstr>3_Env-Apprenant_Tmplt معجم</vt:lpstr>
      <vt:lpstr>2_Env-Apprenant_Tmplt معجم</vt:lpstr>
      <vt:lpstr>01- نشاط اعتيادي</vt:lpstr>
      <vt:lpstr>استماع وتحدث</vt:lpstr>
      <vt:lpstr>1_اختتام الحصة</vt:lpstr>
      <vt:lpstr>افتتاح الحصة</vt:lpstr>
      <vt:lpstr>02- معــــــــــجم</vt:lpstr>
      <vt:lpstr>04- قراءة/ كتابة</vt:lpstr>
      <vt:lpstr>3_Env-Apprenant_Tmplt</vt:lpstr>
      <vt:lpstr>Thème Office</vt:lpstr>
      <vt:lpstr>1_01- نشاط اعتيادي</vt:lpstr>
      <vt:lpstr>1_02- معــــــــــجم</vt:lpstr>
      <vt:lpstr>03- استماع وتحدث</vt:lpstr>
      <vt:lpstr>1_04- قراءة/ كتابة</vt:lpstr>
      <vt:lpstr>05- اختتام الحصة</vt:lpstr>
      <vt:lpstr>2_01- نشاط اعتيادي</vt:lpstr>
      <vt:lpstr>3_Env-Enseignant</vt:lpstr>
      <vt:lpstr>افتتاح الحصة nv</vt:lpstr>
      <vt:lpstr>3_05- اختتام الحصة</vt:lpstr>
      <vt:lpstr>Présentation PowerPoint</vt:lpstr>
      <vt:lpstr>هيكلة حصص الأسبوع التربوي الخامس</vt:lpstr>
      <vt:lpstr>Présentation PowerPoint</vt:lpstr>
      <vt:lpstr>هيكلة حصص اليوم 3</vt:lpstr>
      <vt:lpstr>خذوا دفاتر القسم.</vt:lpstr>
      <vt:lpstr>سأقرأ عليكم الوضعية التالية. أنصتوا جيدا.  تنقل الوضعية على السبورة.</vt:lpstr>
      <vt:lpstr>من يوضح المطلوب؟ ما الذي سيساعدكم على الإنجاز؟ تنقل الوضعية على السبورة.</vt:lpstr>
      <vt:lpstr>من يعيد قراءة الأسئلة؟                   -تجيبون عن الأسئلة ثم تكتبون فقرة.  أنجزوا </vt:lpstr>
      <vt:lpstr>Présentation PowerPoint</vt:lpstr>
      <vt:lpstr>-المشاركة في حوار بتوظيف الأفعال الكلامية المدرسة (PO1)؛ -أخذ الكلمة لإنتاج نصوص شفهية بغرض السرد انطلاقا من مشاهد (PO2)؛</vt:lpstr>
      <vt:lpstr>Présentation PowerPoint</vt:lpstr>
      <vt:lpstr>Présentation PowerPoint</vt:lpstr>
      <vt:lpstr>Présentation PowerPoint</vt:lpstr>
      <vt:lpstr>يفصل الحاسوب عن جهاز العرض</vt:lpstr>
      <vt:lpstr>Présentation PowerPoint</vt:lpstr>
      <vt:lpstr>Présentation PowerPoint</vt:lpstr>
      <vt:lpstr>Présentation PowerPoint</vt:lpstr>
      <vt:lpstr>Présentation PowerPoint</vt:lpstr>
      <vt:lpstr>موجهات تمرير رائز الطلاقة LF </vt:lpstr>
      <vt:lpstr>Présentation PowerPoint</vt:lpstr>
      <vt:lpstr>هذه هي الفقرة التي ستقرؤها. معك 30 ثانية لملاحظتها. بعدها ستبدأ القراءة.</vt:lpstr>
      <vt:lpstr>أَنهينا، شكرا لك، عد (عودي) على مكانك.</vt:lpstr>
      <vt:lpstr>بعد الفراغ من التمرير للعدد المحدد من المتعلمين يتم المرور إلى تصحيح الوضعية</vt:lpstr>
      <vt:lpstr>الآن نمر إلى تصحيح وضعية الإنتاج الكتابي. من يقرأ الوضعية؟</vt:lpstr>
      <vt:lpstr>هذه شبكة لتقويم إنتاجاتكم. راجعوا ما كتبتموه ثم حددوا هل أجبتم عن كل الأسئلة. يتنقل الأستاذ ويقدم تغذية راجعة حسب ما يرصده من صعوبات.</vt:lpstr>
      <vt:lpstr>نجيب عن الفقرة الآن بشكل جماعي. انتبهوا! من يجيب عن السؤال الأول؟                                 </vt:lpstr>
      <vt:lpstr>هذه إجابة بصيغة أخرى. من يقرأ؟ </vt:lpstr>
      <vt:lpstr>من يجيب عن السؤال الثاني؟ </vt:lpstr>
      <vt:lpstr>هذه إجابة بصيغة أخرى. من يقرأ؟ </vt:lpstr>
      <vt:lpstr>من يجيب عن السؤال الثالث؟</vt:lpstr>
      <vt:lpstr>هذه إجابة بصيغة أخرى. من يقرأ؟ </vt:lpstr>
      <vt:lpstr>من يجيب عن السؤال الرابع؟</vt:lpstr>
      <vt:lpstr>هذه إجابة بصيغة أخرى. من يقرأ؟ </vt:lpstr>
      <vt:lpstr>من يقرأ السؤال وجوابه؟</vt:lpstr>
      <vt:lpstr>الآن نصوغ فقرة بالربط بين الأجوبة التي حصلناها. من يقرأ الفقرة؟ </vt:lpstr>
      <vt:lpstr>انقلوا الفقرة على دفاتركم.</vt:lpstr>
      <vt:lpstr>نمر الآن إلى المعجم. من يتذكر المفردات التي تعلمها حول كل من "العمل" و"التواصل". </vt:lpstr>
      <vt:lpstr>من يقرأ؟ من يختار مفردة ويركبها في جملة؟ </vt:lpstr>
      <vt:lpstr>من يقرأ؟ من يختار مفردة ويركبها في جملة؟ </vt:lpstr>
      <vt:lpstr>شفهيا ننجز النشاط التالي. أعطيكم تعريفا أنتم تحددون الكلمة المناسبة</vt:lpstr>
      <vt:lpstr>انتبهوا للتصحيح.</vt:lpstr>
      <vt:lpstr>الفائزون بنجمة السلوك هم: </vt:lpstr>
      <vt:lpstr>شكرا لكم. على الحصة القادمة إن شاء الله.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 EL HAMDOUNI</dc:creator>
  <cp:lastModifiedBy>EL HAMDOUNI BTIHAJ</cp:lastModifiedBy>
  <cp:revision>282</cp:revision>
  <dcterms:created xsi:type="dcterms:W3CDTF">2023-09-20T21:35:22Z</dcterms:created>
  <dcterms:modified xsi:type="dcterms:W3CDTF">2026-04-23T07:45:45Z</dcterms:modified>
</cp:coreProperties>
</file>