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7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825" r:id="rId30"/>
    <p:sldId id="2147482826" r:id="rId31"/>
    <p:sldId id="2147482762" r:id="rId32"/>
    <p:sldId id="2147482722" r:id="rId33"/>
    <p:sldId id="2147482827" r:id="rId34"/>
    <p:sldId id="2147482718" r:id="rId35"/>
    <p:sldId id="2147482723" r:id="rId36"/>
    <p:sldId id="2147482719" r:id="rId37"/>
    <p:sldId id="2147482739" r:id="rId38"/>
    <p:sldId id="2147482616" r:id="rId39"/>
    <p:sldId id="2147482828" r:id="rId40"/>
    <p:sldId id="2147482744" r:id="rId41"/>
    <p:sldId id="2147482829" r:id="rId42"/>
    <p:sldId id="2147482830" r:id="rId43"/>
    <p:sldId id="2147482831" r:id="rId44"/>
    <p:sldId id="2147482832" r:id="rId45"/>
    <p:sldId id="2147482833" r:id="rId46"/>
    <p:sldId id="2147482836" r:id="rId47"/>
    <p:sldId id="2147482792" r:id="rId48"/>
    <p:sldId id="2147482834" r:id="rId49"/>
    <p:sldId id="2147482821" r:id="rId50"/>
    <p:sldId id="2147482835" r:id="rId51"/>
    <p:sldId id="2147482837" r:id="rId52"/>
    <p:sldId id="2147482796" r:id="rId53"/>
    <p:sldId id="2147482838" r:id="rId54"/>
    <p:sldId id="2147482823" r:id="rId55"/>
    <p:sldId id="2147482788" r:id="rId56"/>
  </p:sldIdLst>
  <p:sldSz cx="9144000" cy="6858000" type="screen4x3"/>
  <p:notesSz cx="6858000" cy="9144000"/>
  <p:embeddedFontLst>
    <p:embeddedFont>
      <p:font typeface="Air Strip Arabic" panose="020B0604020202020204" charset="0"/>
      <p:regular r:id="rId58"/>
    </p:embeddedFont>
    <p:embeddedFont>
      <p:font typeface="DengXian" panose="02010600030101010101" pitchFamily="2" charset="-122"/>
      <p:regular r:id="rId59"/>
      <p:bold r:id="rId60"/>
    </p:embeddedFon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regular r:id="rId65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  <p:embeddedFont>
      <p:font typeface="Sakkal Majalla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0070C0"/>
    <a:srgbClr val="AFABAB"/>
    <a:srgbClr val="424D7C"/>
    <a:srgbClr val="E7E6E6"/>
    <a:srgbClr val="D6E9EA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4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1.png"/><Relationship Id="rId7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50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5FD2F41-EEEC-090C-1CB2-89CCED12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815"/>
            <a:ext cx="9144000" cy="689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إملاء: مراجعة وتوليف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</a:t>
            </a:r>
            <a:r>
              <a:rPr lang="ar-MA" sz="1400" b="1">
                <a:solidFill>
                  <a:srgbClr val="424D7B"/>
                </a:solidFill>
                <a:cs typeface="Microsoft Uighur" panose="02000000000000000000" pitchFamily="2" charset="-78"/>
              </a:rPr>
              <a:t>التدريبية 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511559" y="2255061"/>
            <a:ext cx="6559420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3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118، اقرؤوا النص قراءة هامسة ثم أنجزوا المطلوب على ص 120 حسب البطاقة التوجيهية أمامكم. </a:t>
            </a: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(توضيح المطلوب ونقل البطاقة إلى السبورة)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606028" y="3347595"/>
            <a:ext cx="3750062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-أُعيدُ قِراءَةَ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أنشطة الصفحة 120؛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61C829-FAD6-45D9-D486-DA3049672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45435">
            <a:off x="4685973" y="2707409"/>
            <a:ext cx="1581482" cy="22442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7790D5-D666-B5FF-D5C3-8D0954E60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38841">
            <a:off x="6555974" y="2621785"/>
            <a:ext cx="1705139" cy="235582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9B1F3E-CA67-6594-5715-FCFD285D018A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899794"/>
              </p:ext>
            </p:extLst>
          </p:nvPr>
        </p:nvGraphicFramePr>
        <p:xfrm>
          <a:off x="993191" y="1898755"/>
          <a:ext cx="7539134" cy="38210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عَرَّفَ التواصل بشكل مناسب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شرح كيف صار التواصل اليوم سريعا وسهلاً (ذكر دور الوسائل الحديثة: الانترنت، المواقع، الهاتف، ...)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3282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4" name="Google Shape;1486;p58">
            <a:extLst>
              <a:ext uri="{FF2B5EF4-FFF2-40B4-BE49-F238E27FC236}">
                <a16:creationId xmlns:a16="http://schemas.microsoft.com/office/drawing/2014/main" id="{67F0AF7E-326E-0261-EDF6-E7C05EDBED9E}"/>
              </a:ext>
            </a:extLst>
          </p:cNvPr>
          <p:cNvSpPr txBox="1"/>
          <p:nvPr/>
        </p:nvSpPr>
        <p:spPr>
          <a:xfrm>
            <a:off x="398069" y="1839722"/>
            <a:ext cx="79922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مِهْنَةَ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ٱلتَّواصُلِ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فَكِّرا في ثُنائِيّاتٍ ثُمَّ مُرّا لِتَقْديمِ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AE357F-AF23-0CAE-E62E-45FAE1D0C100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ٱلْمَقصودُ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بِٱلتَّواصُلِ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marR="0" lvl="0" indent="-57150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Char char="-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اِشْرَحْ لِماذا صارَ التَّواصُلُ الْيَوْمَ سَريعاً وَسَهْلاً؟</a:t>
            </a:r>
          </a:p>
          <a:p>
            <a:pPr marL="571500" marR="0" lvl="0" indent="-57150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Char char="-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0093211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5286610"/>
            <a:ext cx="7087840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الموضوع الذي تتحدث عنه الشخصيتان؟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لاحظ(ي) الصورة التي تمثل التواصل قديما ثم اشرح(ي) كيف كان يتم؟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72539" y="803531"/>
            <a:ext cx="7520404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للسرد.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3321332" y="130304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09607C-33E7-D23C-89B5-72C989827E35}"/>
              </a:ext>
            </a:extLst>
          </p:cNvPr>
          <p:cNvGrpSpPr/>
          <p:nvPr/>
        </p:nvGrpSpPr>
        <p:grpSpPr>
          <a:xfrm>
            <a:off x="7009256" y="1895088"/>
            <a:ext cx="1238467" cy="78058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15B8A1-FE0B-1D6C-62D5-6EA53CEA5971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052910-2546-F7BF-47F9-330CF65B77B0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CADB09E-1C11-F2F6-FBA4-D270EAAC1E52}"/>
              </a:ext>
            </a:extLst>
          </p:cNvPr>
          <p:cNvGrpSpPr/>
          <p:nvPr/>
        </p:nvGrpSpPr>
        <p:grpSpPr>
          <a:xfrm>
            <a:off x="3994754" y="1246376"/>
            <a:ext cx="1238467" cy="697000"/>
            <a:chOff x="5226646" y="2404775"/>
            <a:chExt cx="2010696" cy="9293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A1456F3-E2C5-6BCA-5CFC-6FF4C7753678}"/>
                </a:ext>
              </a:extLst>
            </p:cNvPr>
            <p:cNvSpPr/>
            <p:nvPr/>
          </p:nvSpPr>
          <p:spPr>
            <a:xfrm>
              <a:off x="5226646" y="2720438"/>
              <a:ext cx="2010696" cy="61367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1D33806-D480-615A-F747-79829E3E3268}"/>
                </a:ext>
              </a:extLst>
            </p:cNvPr>
            <p:cNvSpPr/>
            <p:nvPr/>
          </p:nvSpPr>
          <p:spPr>
            <a:xfrm>
              <a:off x="5913697" y="2404775"/>
              <a:ext cx="576000" cy="476077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BB2688-AC2B-B3FC-4F3A-79D5EAF009AC}"/>
              </a:ext>
            </a:extLst>
          </p:cNvPr>
          <p:cNvGrpSpPr/>
          <p:nvPr/>
        </p:nvGrpSpPr>
        <p:grpSpPr>
          <a:xfrm>
            <a:off x="980253" y="1745372"/>
            <a:ext cx="1238466" cy="752294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C6839E3-05D4-986D-C681-8EDC15E9CCBB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543E064-604A-EBD1-AC9C-5954E702C3B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F665213-DE1B-F77D-3C9D-EC45A498D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478" y="2745612"/>
            <a:ext cx="2589439" cy="20689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8C4DFB-D01D-1F3A-206D-6ACEA1958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554" y="1895088"/>
            <a:ext cx="2845681" cy="16973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246493-BA09-24C5-4B31-1AAAEDBD68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555" y="3603947"/>
            <a:ext cx="2845681" cy="15963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2A4C05-5536-26AB-6211-8D73F3EC7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845" y="2783019"/>
            <a:ext cx="2680564" cy="180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5793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82BA6F-1BCA-B1B1-8886-8DA6527BC465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يَحْتاجُ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دَوْماً إِلى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مَعَ غَيْرِهِ؛ فَفي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يَتَحَدَّثُ أَفْرادُ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ٱلْأُسْرَةِ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فيما بَيْنَهُمْ، وَفي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نَتَواصَلُ مَعَ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ٱلْمُعَلِّمينَ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وَٱلْأَصْدِقاءِ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كانَ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مُنْذُ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ٱلْقِدَمِ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جُزْءاً مِنْ حَياةِ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فَكانوا يَتَبادَلونَ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ٱلزِّياراتِ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فيما بَيْنَهُمْ، كَما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ٱسْتَعْمَلوا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حَمامَ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ٱلزّاجِلِ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لِإِرْسالِ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... كانَ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بَطيئاً، فَكانَ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يَنْتَظِرونَ كَثيراً حَتّى تَصِلَهُمُ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ٱلْأَخْبارُ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تصحيح الوضعية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BE9577-1104-2EC8-59BE-BE7E6C137A27}"/>
              </a:ext>
            </a:extLst>
          </p:cNvPr>
          <p:cNvSpPr txBox="1"/>
          <p:nvPr/>
        </p:nvSpPr>
        <p:spPr>
          <a:xfrm>
            <a:off x="727953" y="1451895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1679-1EEA-050C-1586-3125B020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BF41F-22A3-BF70-C18E-42C461E3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قبل أن نبدأ قراءة النص. من يجيب عن السؤالين شفهيا؟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1970DB-A67A-84CE-BBA9-880D396892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9AE0994-46B0-CF60-5A4D-5FBE13287C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70469DA-0A46-68F8-72FE-9360D7C839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DD8A7CC-989F-3244-E6F5-54BA84491337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371794B-EB3C-2212-50F0-C6D9C2DB57B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C6A824-DB3F-DE31-AB59-BCFD124E2FE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7BABD5B-F46B-53C8-393F-7A80455C1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BF65CF7-6132-A207-8BAE-C471BB177B3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8FAE70D-03D3-2A32-3D22-09C7AA2307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4846D41-EDE1-E34D-8518-261C0B8CF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0F82168-E4C5-FB70-EA93-F7F38CB6EE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5CB3991-BC09-E223-6143-1D64560B91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7B366C-5F09-739B-96A2-FF7320264827}"/>
              </a:ext>
            </a:extLst>
          </p:cNvPr>
          <p:cNvSpPr txBox="1"/>
          <p:nvPr/>
        </p:nvSpPr>
        <p:spPr>
          <a:xfrm>
            <a:off x="1382748" y="2750432"/>
            <a:ext cx="6765504" cy="20390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ٱلتَّطَوُّعُ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يَذُكُرُ أَعْمالاً تَطَوُّعِيَّةً وَرَدَتْ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51306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نواصل قراءة النص. من يقرأ؟ ارفعوا أصابعكم عندما تسمعون كلمة لا تفهمونها.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تمنح الفرصة للفئة المتعثرة.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E98245-8163-F7BF-6C6B-9B0522005A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45435">
            <a:off x="2997132" y="2744732"/>
            <a:ext cx="1581482" cy="22442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82C9ED-C57D-93C0-DAEB-A113ECF6C1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338841">
            <a:off x="4867133" y="2659108"/>
            <a:ext cx="1705139" cy="235582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EE921-5FEA-1464-8F72-DF308CEC7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C6C9516-B42A-675E-CD3D-EEA235C10B1A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C2784180-58EE-B55B-5230-52F93A60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نمر إلى التصحيح. نبدأ بالنشاط الأول ثم الثاني.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339BFD-90F2-5AAE-1FD6-29B1F39C0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948" y="2063596"/>
            <a:ext cx="2554582" cy="36251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1721D3-B85B-CFF1-64F8-BE9D5428BB19}"/>
              </a:ext>
            </a:extLst>
          </p:cNvPr>
          <p:cNvSpPr/>
          <p:nvPr/>
        </p:nvSpPr>
        <p:spPr>
          <a:xfrm>
            <a:off x="3497949" y="2533262"/>
            <a:ext cx="2554582" cy="14135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49660198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FE25-80B1-3A15-9FD0-12E8F85D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52A1CD-4F92-E73C-2120-11407B1FC3AC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6A1913E3-397E-6D4D-6A75-F719D855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التعليمة؟ ما المطلوب؟                                     - راجعوا إجاباتكم بالعودة إلى النص.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0FF138-7A84-E089-94ED-E1E556D7F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948" y="2063596"/>
            <a:ext cx="2554582" cy="36251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9D2594-7638-2DCC-67B2-BF35160410A8}"/>
              </a:ext>
            </a:extLst>
          </p:cNvPr>
          <p:cNvSpPr/>
          <p:nvPr/>
        </p:nvSpPr>
        <p:spPr>
          <a:xfrm>
            <a:off x="3497949" y="2533262"/>
            <a:ext cx="2554582" cy="14135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E8239D-2091-B09E-E5DB-35A33C118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738" y="610857"/>
            <a:ext cx="902286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7013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05C45-E3E9-C1D1-01E0-53F48F000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DD88C2-C60E-E932-0E63-3FE45847771C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0A08EB6-0DF1-13ED-9F82-BBBD7642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السبب الأول ونتيجته؟ هل تتفقون؟ السبب الثاني؟ ...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5790F1-BF03-D60B-59E5-DF935CECB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07" y="1571821"/>
            <a:ext cx="7131629" cy="453017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D5816B-F7CD-395B-CDB5-8FA309A86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738" y="610857"/>
            <a:ext cx="902286" cy="90228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C0C2032-567E-4F24-76D1-01D086810E98}"/>
              </a:ext>
            </a:extLst>
          </p:cNvPr>
          <p:cNvCxnSpPr>
            <a:cxnSpLocks/>
          </p:cNvCxnSpPr>
          <p:nvPr/>
        </p:nvCxnSpPr>
        <p:spPr>
          <a:xfrm flipH="1">
            <a:off x="3862873" y="2957804"/>
            <a:ext cx="912366" cy="471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0A65196-E0D7-21F5-255B-2B5F037CD020}"/>
              </a:ext>
            </a:extLst>
          </p:cNvPr>
          <p:cNvCxnSpPr>
            <a:cxnSpLocks/>
          </p:cNvCxnSpPr>
          <p:nvPr/>
        </p:nvCxnSpPr>
        <p:spPr>
          <a:xfrm flipH="1">
            <a:off x="3862873" y="3872204"/>
            <a:ext cx="91236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D0A6B1B-6FE9-2966-8398-F5B48194534D}"/>
              </a:ext>
            </a:extLst>
          </p:cNvPr>
          <p:cNvCxnSpPr>
            <a:cxnSpLocks/>
          </p:cNvCxnSpPr>
          <p:nvPr/>
        </p:nvCxnSpPr>
        <p:spPr>
          <a:xfrm flipH="1" flipV="1">
            <a:off x="3862873" y="2957804"/>
            <a:ext cx="912366" cy="4711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674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3731D-30DD-1C23-B102-EE5A9508E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1FC961-31DF-9DA3-0A2B-72B357AB4AFA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21DBE046-DF7D-D852-023D-1D49BBE69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تعليمة السؤال الثاني؟ من يجيب؟ ...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75FC5E-9D72-A752-30EA-94B40491E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07" y="1571821"/>
            <a:ext cx="7131629" cy="453017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5A6EA1-8F67-EC82-0D01-0A058E2DB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738" y="610857"/>
            <a:ext cx="902286" cy="90228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49E3885-5501-20B7-1590-8EF406EC7EAB}"/>
              </a:ext>
            </a:extLst>
          </p:cNvPr>
          <p:cNvCxnSpPr>
            <a:cxnSpLocks/>
          </p:cNvCxnSpPr>
          <p:nvPr/>
        </p:nvCxnSpPr>
        <p:spPr>
          <a:xfrm flipH="1">
            <a:off x="3862873" y="2957804"/>
            <a:ext cx="912366" cy="471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61668F8-1ADE-92B3-8600-B50092B0A9FC}"/>
              </a:ext>
            </a:extLst>
          </p:cNvPr>
          <p:cNvCxnSpPr>
            <a:cxnSpLocks/>
          </p:cNvCxnSpPr>
          <p:nvPr/>
        </p:nvCxnSpPr>
        <p:spPr>
          <a:xfrm flipH="1">
            <a:off x="3862873" y="3872204"/>
            <a:ext cx="91236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590CD6C-23F9-87A9-5E3B-4CDFC43DFE07}"/>
              </a:ext>
            </a:extLst>
          </p:cNvPr>
          <p:cNvCxnSpPr>
            <a:cxnSpLocks/>
          </p:cNvCxnSpPr>
          <p:nvPr/>
        </p:nvCxnSpPr>
        <p:spPr>
          <a:xfrm flipH="1" flipV="1">
            <a:off x="3862873" y="2957804"/>
            <a:ext cx="912366" cy="4711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39699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3A9C5-FF4F-9F0B-FE17-CA76A8D06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C9D545-A147-62F3-9A3A-B51E19382B7C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A6F28BFC-2E95-95B1-784E-FD7DC79C5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هذه أجوبة أخرى. من يقرأ؟ 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187238-25F7-BE3D-DAF0-F9B4027FA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07" y="1571821"/>
            <a:ext cx="7635483" cy="453017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C0C80F-A702-F947-EE47-E67EAB079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738" y="610857"/>
            <a:ext cx="902286" cy="90228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F463EBD-EADC-DE6E-D1B2-9655B294D396}"/>
              </a:ext>
            </a:extLst>
          </p:cNvPr>
          <p:cNvCxnSpPr>
            <a:cxnSpLocks/>
          </p:cNvCxnSpPr>
          <p:nvPr/>
        </p:nvCxnSpPr>
        <p:spPr>
          <a:xfrm flipH="1">
            <a:off x="4115817" y="2975059"/>
            <a:ext cx="912366" cy="471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B5D2C84-5189-D54B-B8E8-578B33F97CB6}"/>
              </a:ext>
            </a:extLst>
          </p:cNvPr>
          <p:cNvCxnSpPr>
            <a:cxnSpLocks/>
          </p:cNvCxnSpPr>
          <p:nvPr/>
        </p:nvCxnSpPr>
        <p:spPr>
          <a:xfrm flipH="1">
            <a:off x="4115817" y="3872204"/>
            <a:ext cx="91236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E35945A-AC29-3FFF-23BF-095AF4541FC3}"/>
              </a:ext>
            </a:extLst>
          </p:cNvPr>
          <p:cNvCxnSpPr>
            <a:cxnSpLocks/>
          </p:cNvCxnSpPr>
          <p:nvPr/>
        </p:nvCxnSpPr>
        <p:spPr>
          <a:xfrm flipH="1" flipV="1">
            <a:off x="4115817" y="2975059"/>
            <a:ext cx="912366" cy="4711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B5956DB-13CA-F8D5-B8AF-E83E69B2004E}"/>
              </a:ext>
            </a:extLst>
          </p:cNvPr>
          <p:cNvSpPr txBox="1"/>
          <p:nvPr/>
        </p:nvSpPr>
        <p:spPr>
          <a:xfrm>
            <a:off x="632373" y="4926564"/>
            <a:ext cx="774651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يُمْكِنُ أَنْ أُصْبِحَ بَطَلاً حَقيقِيّاً عِنْدَما أَحْتَرِمُ غَيْري وَأُساعِدُهُ وَأُحافِظُ عَلى مَدْرَسَتي كُلَّ يَوْمٍ.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BFC921-E687-3AEF-873E-F4E422512C87}"/>
              </a:ext>
            </a:extLst>
          </p:cNvPr>
          <p:cNvSpPr txBox="1"/>
          <p:nvPr/>
        </p:nvSpPr>
        <p:spPr>
          <a:xfrm>
            <a:off x="743406" y="5498495"/>
            <a:ext cx="761378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أَسْتَطيعُ أَنْ أُشارِكَ في تَنْظيفِ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ٱلْقِسْمِ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وَٱلسّاحَةِ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أَنْ أَعْتَنِيَ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بٱلنَّباتاتِ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أَنْ أُساهِمَ في تَرْتيبِ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ٱلْخِزانَةِ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وَتَزْيينِ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ٱلْقِسْمِ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أَنْ أُساعِدَ غَيْري في فَهْمِ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وٱحْتِرامِ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ٱلنِّظامِ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...</a:t>
            </a:r>
          </a:p>
        </p:txBody>
      </p:sp>
    </p:spTree>
    <p:extLst>
      <p:ext uri="{BB962C8B-B14F-4D97-AF65-F5344CB8AC3E}">
        <p14:creationId xmlns:p14="http://schemas.microsoft.com/office/powerpoint/2010/main" val="334993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9B88-DF2B-0E08-065B-6A1E32A39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80F917-FC31-005D-BDFD-33B701DC546B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DFA7D745-AAC0-2B0C-5A5C-3EEC0F019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للتصحيح.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4D6C6F1-5FF8-2F42-B5DC-6D0FF15ED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07" y="1571821"/>
            <a:ext cx="7635483" cy="453017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1F2F40C-A90C-C9A9-EB3D-9365E93C9668}"/>
              </a:ext>
            </a:extLst>
          </p:cNvPr>
          <p:cNvCxnSpPr>
            <a:cxnSpLocks/>
          </p:cNvCxnSpPr>
          <p:nvPr/>
        </p:nvCxnSpPr>
        <p:spPr>
          <a:xfrm flipH="1">
            <a:off x="4115817" y="2975059"/>
            <a:ext cx="912366" cy="471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840F813-257F-5359-D29C-3B313012CA38}"/>
              </a:ext>
            </a:extLst>
          </p:cNvPr>
          <p:cNvCxnSpPr>
            <a:cxnSpLocks/>
          </p:cNvCxnSpPr>
          <p:nvPr/>
        </p:nvCxnSpPr>
        <p:spPr>
          <a:xfrm flipH="1">
            <a:off x="4115817" y="3872204"/>
            <a:ext cx="91236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AE3D2AA-DA65-4060-3B21-C32F23C1575A}"/>
              </a:ext>
            </a:extLst>
          </p:cNvPr>
          <p:cNvCxnSpPr>
            <a:cxnSpLocks/>
          </p:cNvCxnSpPr>
          <p:nvPr/>
        </p:nvCxnSpPr>
        <p:spPr>
          <a:xfrm flipH="1" flipV="1">
            <a:off x="4115817" y="2975059"/>
            <a:ext cx="912366" cy="4711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EAD609C-2380-9699-0E8E-98D2E220FBF4}"/>
              </a:ext>
            </a:extLst>
          </p:cNvPr>
          <p:cNvSpPr txBox="1"/>
          <p:nvPr/>
        </p:nvSpPr>
        <p:spPr>
          <a:xfrm>
            <a:off x="765111" y="4926564"/>
            <a:ext cx="761378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يُمْكِنُ أَنْ أُصْبِحَ بَطَلاً حَقيقِيّاً عِنْدَما أَحْتَرِمُ غَيْري وَأُساعِدُهُ وَأُحافِظُ عَلى مَدْرَسَتي كُلَّ يَوْمٍ.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428526-1114-55AF-E010-CAB112C9D086}"/>
              </a:ext>
            </a:extLst>
          </p:cNvPr>
          <p:cNvSpPr txBox="1"/>
          <p:nvPr/>
        </p:nvSpPr>
        <p:spPr>
          <a:xfrm>
            <a:off x="743406" y="5498495"/>
            <a:ext cx="761378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أَسْتَطيعُ أَنْ أُشارِكَ في تَنْظيفِ القِسْمِ وَالسّاحَةِ، أَنْ أَعْتَنِيَ بالنَّباتاتِ، أَنْ أُساهِمَ في تَرْتيبِ الْخِزانَةِ وَتَزْيينِ الْقِسْمِ، أَنْ أُساعِدَ غَيْري في فَهْمِ الدُّروسِ واحْتِرامِ النِّظامِ، 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F32E01-5AE3-B599-D839-7C23490E5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747" y="620824"/>
            <a:ext cx="902286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170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F09D-3C62-66D4-67E4-E595E42E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15290-D812-03BD-6807-1C5C6E27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الإملاء. من يذكرنا بطريقة كتابة الألف اللّيِّنَةِ حسب كل حالة؟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8852C-E62B-F930-208D-89D6A8B70E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7E69CA-2175-B165-42A6-E0291670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1F83BE-91FA-44E8-9492-FCCB69F04F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437C80-0B8D-D66F-695B-00EA2D3BB90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DA35FB-4D67-A2D6-4C61-2238D666CAB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AAE56A-5DED-ADFB-78F8-3488FA65433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6CAA52D-5CE5-99DB-4D22-2908F7EC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2140D-17B3-B21A-24F6-D2C9CF03C2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698EEAF-928A-EB01-4840-2EE357ABC7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A2360F-9986-5FE5-D2E8-0336EF811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00EFAE-E3BB-6B54-DC59-1C38BD7BD3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16EFAE4-0A45-FA69-1574-CD5701A89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396E11D-3847-D875-1893-F7810B84AD11}"/>
              </a:ext>
            </a:extLst>
          </p:cNvPr>
          <p:cNvSpPr txBox="1"/>
          <p:nvPr/>
        </p:nvSpPr>
        <p:spPr>
          <a:xfrm>
            <a:off x="2380184" y="1574669"/>
            <a:ext cx="4229999" cy="112371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ٱللَّيِّنَةُ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FEDE225-C2CB-DB09-DADA-437C9D0DD4D0}"/>
              </a:ext>
            </a:extLst>
          </p:cNvPr>
          <p:cNvCxnSpPr>
            <a:cxnSpLocks/>
          </p:cNvCxnSpPr>
          <p:nvPr/>
        </p:nvCxnSpPr>
        <p:spPr>
          <a:xfrm>
            <a:off x="6460940" y="2698381"/>
            <a:ext cx="491290" cy="464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A348C3F-B491-B279-AFE4-0AE3CDDEA737}"/>
              </a:ext>
            </a:extLst>
          </p:cNvPr>
          <p:cNvSpPr txBox="1"/>
          <p:nvPr/>
        </p:nvSpPr>
        <p:spPr>
          <a:xfrm>
            <a:off x="5664594" y="3191070"/>
            <a:ext cx="3159655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مِنْ ثَلاثَةِ أَحْرُفٍ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34B197-7F11-89DE-F6B9-53548D9ECF99}"/>
              </a:ext>
            </a:extLst>
          </p:cNvPr>
          <p:cNvSpPr txBox="1"/>
          <p:nvPr/>
        </p:nvSpPr>
        <p:spPr>
          <a:xfrm>
            <a:off x="319751" y="3191070"/>
            <a:ext cx="3932373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كَلِمَةٌ (أَكْثَرُ مِنْ ثَلاثَةِ  أَحْرُفٍ)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3AA4547-4BE5-A56B-4FDB-D2091C5EB412}"/>
              </a:ext>
            </a:extLst>
          </p:cNvPr>
          <p:cNvCxnSpPr>
            <a:cxnSpLocks/>
          </p:cNvCxnSpPr>
          <p:nvPr/>
        </p:nvCxnSpPr>
        <p:spPr>
          <a:xfrm flipH="1">
            <a:off x="2236688" y="2698381"/>
            <a:ext cx="273247" cy="492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20668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E70A8-923E-520E-4CC0-8E5ACB656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13C28-8861-0AA7-AFA6-165B2807C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الإملاء. من يذكرنا بطريقة كتابة الألف اللّيِّنَةِ حسب كل حالة؟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F632A3-5FEA-D0A5-A23E-C4865A6BD78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015A15-9CAD-4DD3-B2EC-4A0CE536B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B81ABC1-6092-1192-310D-2943328102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D2724A1-46F2-DFAE-F42D-68B56DCB3A3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46E3058-12FA-31AD-2F66-3E937FF9A3A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91DBF32-3E5A-733E-764B-F5B609750342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A2F073E-7E68-DD32-830D-DC6FE04DF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16A6967-93EF-F5ED-F096-05995D75FE5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4CCD35BF-F458-2934-24D5-1FB3316FD3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3BF8EA2-B5F9-4CE4-B212-F9E1DA245A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9F2F754-3568-258C-EE6E-50903EAE6E6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112C06F-9EC0-76DF-D7E7-08760F9B9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634EF56-2C20-BA0D-3848-AFA4678E6DA6}"/>
              </a:ext>
            </a:extLst>
          </p:cNvPr>
          <p:cNvSpPr txBox="1"/>
          <p:nvPr/>
        </p:nvSpPr>
        <p:spPr>
          <a:xfrm>
            <a:off x="2380184" y="1574669"/>
            <a:ext cx="4229999" cy="112371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ٱللَّيِّنَةُ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438CD44-D9EA-C9AB-4104-0D0909B05078}"/>
              </a:ext>
            </a:extLst>
          </p:cNvPr>
          <p:cNvCxnSpPr>
            <a:cxnSpLocks/>
          </p:cNvCxnSpPr>
          <p:nvPr/>
        </p:nvCxnSpPr>
        <p:spPr>
          <a:xfrm>
            <a:off x="6460940" y="2698381"/>
            <a:ext cx="491290" cy="464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812D761-0216-1F1F-5362-970F0A5F1A8A}"/>
              </a:ext>
            </a:extLst>
          </p:cNvPr>
          <p:cNvSpPr txBox="1"/>
          <p:nvPr/>
        </p:nvSpPr>
        <p:spPr>
          <a:xfrm>
            <a:off x="5664594" y="3191070"/>
            <a:ext cx="3159655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مِنْ ثَلاثَةِ أَحْرُفٍ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55457A-97E5-6C22-F580-228D25C4BA1F}"/>
              </a:ext>
            </a:extLst>
          </p:cNvPr>
          <p:cNvSpPr txBox="1"/>
          <p:nvPr/>
        </p:nvSpPr>
        <p:spPr>
          <a:xfrm>
            <a:off x="319751" y="3191070"/>
            <a:ext cx="3932373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كَلِمَةٌ (أَكْثَرُ مِنْ ثَلاثَةِ  أَحْرُفٍ)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53A7007-AF6C-CC16-0B12-F0936077B1CC}"/>
              </a:ext>
            </a:extLst>
          </p:cNvPr>
          <p:cNvCxnSpPr>
            <a:cxnSpLocks/>
          </p:cNvCxnSpPr>
          <p:nvPr/>
        </p:nvCxnSpPr>
        <p:spPr>
          <a:xfrm flipH="1">
            <a:off x="2236688" y="2698381"/>
            <a:ext cx="273247" cy="492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0A3377F-B2C3-1F3C-188E-B4E4A3886E67}"/>
              </a:ext>
            </a:extLst>
          </p:cNvPr>
          <p:cNvSpPr txBox="1"/>
          <p:nvPr/>
        </p:nvSpPr>
        <p:spPr>
          <a:xfrm>
            <a:off x="574784" y="4415008"/>
            <a:ext cx="3323807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مَمْدودَةً (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إِذا كانَ ما قَبْلَها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ياء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عُلْ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– دُنْ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– هَدا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يــ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32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6F3C2F74-179F-38D6-AD7D-4A8328F468EE}"/>
              </a:ext>
            </a:extLst>
          </p:cNvPr>
          <p:cNvSpPr/>
          <p:nvPr/>
        </p:nvSpPr>
        <p:spPr>
          <a:xfrm>
            <a:off x="2003423" y="4024376"/>
            <a:ext cx="457200" cy="34051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4C5DE23-AAA5-B16E-EE22-DB085877CB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8587" y="4364895"/>
            <a:ext cx="2399149" cy="1939738"/>
          </a:xfrm>
          <a:prstGeom prst="rect">
            <a:avLst/>
          </a:prstGeom>
        </p:spPr>
      </p:pic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F59568EF-8523-32A6-F156-52F75B79BA5C}"/>
              </a:ext>
            </a:extLst>
          </p:cNvPr>
          <p:cNvSpPr/>
          <p:nvPr/>
        </p:nvSpPr>
        <p:spPr>
          <a:xfrm>
            <a:off x="6911977" y="4009754"/>
            <a:ext cx="457200" cy="34051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92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D5368-518F-221A-F478-6D5D1C489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75870-C393-10C2-8902-E0607FD8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كل تلميذ يشارك باسم مقصور. من يبدأ؟            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F1184-75AB-A3E6-4179-31CDDB1F2E9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4C7B21-C731-9CDF-7462-6C2686358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AAD9C6-8CF3-D747-0A89-3B146B5AD2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1C39FA-A954-13D0-74BF-B80152AFC2D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97C9ED-65B5-D0C8-6FBA-243A320D411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BAD4F88-4184-33F5-6FDB-198180AA8B7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20A454D-94A0-3F55-5F56-975C6CE2F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166C631-8D41-CCA0-A46C-9B2934EA9E6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EEE486C-E687-E6B3-2B72-3DAE5A096F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7B2F49E-D6D0-93C3-ECB0-4E06ED434C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C9D17F-D5A7-5C0B-5E3E-9627C77123D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5EF49FB-C172-C7FC-F901-E6C1CE333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72C6F4-97FC-C4B2-DB15-383F66CBEC07}"/>
              </a:ext>
            </a:extLst>
          </p:cNvPr>
          <p:cNvSpPr txBox="1"/>
          <p:nvPr/>
        </p:nvSpPr>
        <p:spPr>
          <a:xfrm>
            <a:off x="2091714" y="3137273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تَنْوينُ </a:t>
            </a:r>
            <a:r>
              <a:rPr lang="ar-MA" dirty="0" err="1"/>
              <a:t>ٱلِاسْمِ</a:t>
            </a:r>
            <a:r>
              <a:rPr lang="ar-MA" dirty="0"/>
              <a:t> </a:t>
            </a:r>
            <a:r>
              <a:rPr lang="ar-MA" dirty="0" err="1"/>
              <a:t>ٱلْمَقْصورِ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6580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A9F1B-7B7B-3569-36A2-74E005E9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B3227-A83F-604A-5D79-0441718D7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أسماء مقصورة. من يقرؤها؟ من يذكر بقاعدة تنوين الاسم المقصور؟ 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EADEB0-FBEF-9B2C-78C4-05545F6E85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BC8A382-6086-CCCF-E155-56098AE3B1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E008D44-DA99-9CE5-7897-7FCD7F270F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40FEF6-CF7A-838E-7FDB-F9EE9B7E405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5E48B9-A60A-4094-0384-396EAFA7C2E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A069E75-5921-47CA-8DE3-6A75631E51A0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7B5B9AA-56CC-9A51-5012-D5F17587D4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CEA5FD8-5F91-DA96-E237-9DE16DB1717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96B8BF5-8A9A-181C-2210-E82A7C7545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46F2491-26A7-AA3A-2645-DCDEF957B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EE884DE-D1E0-E49D-6716-8474D2F2EC5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4EC37D3-DC0D-0D15-A3D3-4179F22942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DAC1C6-CF48-D9AF-7EF9-782EB3DABB7A}"/>
              </a:ext>
            </a:extLst>
          </p:cNvPr>
          <p:cNvSpPr txBox="1"/>
          <p:nvPr/>
        </p:nvSpPr>
        <p:spPr>
          <a:xfrm>
            <a:off x="6454779" y="2354916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اَلْمُصْطَف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358EA3-1522-F898-1444-A31DC26D2B67}"/>
              </a:ext>
            </a:extLst>
          </p:cNvPr>
          <p:cNvSpPr txBox="1"/>
          <p:nvPr/>
        </p:nvSpPr>
        <p:spPr>
          <a:xfrm>
            <a:off x="3798469" y="236351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اَلْفَت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82325D-B8F2-2E90-2526-3CB3C2A1C195}"/>
              </a:ext>
            </a:extLst>
          </p:cNvPr>
          <p:cNvSpPr txBox="1"/>
          <p:nvPr/>
        </p:nvSpPr>
        <p:spPr>
          <a:xfrm>
            <a:off x="1142159" y="236351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45332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F5C82-D2FB-61E1-6B73-214D1DBB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D3F735-56C0-573D-5141-B634B494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ينون الأسماء التالية؟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BD76C2-8ED9-06F2-12A9-B0DB4F5EC6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2544486-E71B-0B4E-1A66-E417EA6B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61565DF-E3DB-EF90-8F93-ED50D62C4D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674170-2217-D5E0-C569-D92502D0E44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63F1D87-9878-D8F1-34B5-FEDC791A098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1460BA-3C08-22F8-6631-E6633BC8F7F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D8D8A58-9FC5-2122-2546-578203B09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DC3ED4B-EF3E-AFAA-8866-CF370958D8C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79A306F-6555-1B21-2B0A-ABB0F80B5F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3AFF44F-88E8-9F9C-B656-A16824D2F0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EF2DFCC-117E-43BC-9083-01637C824FB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A9D972A-1FC1-90C8-ECC1-ED411AD9B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AF94FB1-53AB-ABA4-A2C4-60CB53A1F4DC}"/>
              </a:ext>
            </a:extLst>
          </p:cNvPr>
          <p:cNvSpPr txBox="1"/>
          <p:nvPr/>
        </p:nvSpPr>
        <p:spPr>
          <a:xfrm>
            <a:off x="6454779" y="2354916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اَلْمُصْطَف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881548-470E-EEB6-6995-823519FD7D61}"/>
              </a:ext>
            </a:extLst>
          </p:cNvPr>
          <p:cNvSpPr txBox="1"/>
          <p:nvPr/>
        </p:nvSpPr>
        <p:spPr>
          <a:xfrm>
            <a:off x="3798469" y="236351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اَلْفَت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73D9855-F693-64FB-0245-FE97A01C277E}"/>
              </a:ext>
            </a:extLst>
          </p:cNvPr>
          <p:cNvSpPr txBox="1"/>
          <p:nvPr/>
        </p:nvSpPr>
        <p:spPr>
          <a:xfrm>
            <a:off x="1142159" y="236351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0276FD-3D84-CC8D-1CDE-5375BA4D1C45}"/>
              </a:ext>
            </a:extLst>
          </p:cNvPr>
          <p:cNvSpPr txBox="1"/>
          <p:nvPr/>
        </p:nvSpPr>
        <p:spPr>
          <a:xfrm>
            <a:off x="6454779" y="4043686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مُصْطَفً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DC098AC-1E69-68E4-48C8-4110CEAC29E6}"/>
              </a:ext>
            </a:extLst>
          </p:cNvPr>
          <p:cNvSpPr txBox="1"/>
          <p:nvPr/>
        </p:nvSpPr>
        <p:spPr>
          <a:xfrm>
            <a:off x="3798469" y="405228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فَتً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865818C-2B47-C74C-4DD3-92E76426EC97}"/>
              </a:ext>
            </a:extLst>
          </p:cNvPr>
          <p:cNvSpPr txBox="1"/>
          <p:nvPr/>
        </p:nvSpPr>
        <p:spPr>
          <a:xfrm>
            <a:off x="1142159" y="405228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أَسً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695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891-185C-D165-5437-BB3AA0116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A9C3-8F0F-23F2-46F2-51CFCB00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دفاتر القسم.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E11F2-9ADD-85B4-8263-E4A3D89440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90E94A-4668-3E3C-8E4D-8A9A1E30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1BF947-DF06-A20F-CB59-62E9A7C6F7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205B6B-94AC-54E6-905E-B6E90F7E2BD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7C5239-D4D0-CF1D-5079-2244BDC1D9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90A6AF-69EB-2E3F-99FC-DC947C514D1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0177939-BBD8-209F-C57E-2D1A1EE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6687909-A3BD-9E96-BE98-46569525C30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8E9BC41-0B07-5F36-072F-F36103A3AB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D58B3F-9BF2-CB9A-D27E-4F9D81BAB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5C427A-68FA-1153-C31A-81901C4125A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92FA7F29-2C8D-07E5-95BF-1BD7909165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41E721-949E-EC59-4F81-170C83E45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1064" y="2662234"/>
            <a:ext cx="2333875" cy="20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38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A2BD7-9DAE-7FAF-07E1-9EB54066A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9F05-4636-2266-5236-0654704A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أنجزوا التمرينين التاليين.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645676-785A-7D72-2C1D-C2A2CD544E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1F9CDA8-F4DF-50FE-B762-45370612B1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1DC950-B31B-AC78-3F99-CC45B7BE70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417FC4F-C7DC-957F-ABF0-48C63A3E6DF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564EC4E-12BB-C4B5-AEF3-819CB13E60E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B07354-91F1-7375-C6FE-CC00D242FA2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F4AB131-C16B-285F-58E0-A1E57FF0A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18F60DD-624F-89A4-F498-8CAB251247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076925D-091D-6BBE-1CEF-A5578A5C0C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08801F3-03B6-3D4C-7138-24D212AF1C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892C0DC-F865-F8EA-E670-28038ADFBB9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5F4E77E-EEB1-0B6D-C08F-D74420671019}"/>
              </a:ext>
            </a:extLst>
          </p:cNvPr>
          <p:cNvSpPr txBox="1"/>
          <p:nvPr/>
        </p:nvSpPr>
        <p:spPr>
          <a:xfrm>
            <a:off x="632373" y="1920227"/>
            <a:ext cx="78657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1. أُكْمِلُ بِأَلِفٍ لَيِّنَةٍ مُناسِبَةٍ:</a:t>
            </a:r>
          </a:p>
          <a:p>
            <a:pPr algn="r"/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ناد... </a:t>
            </a:r>
            <a:r>
              <a:rPr lang="ar-MA" sz="5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ٱلْمُصْطَف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ـ.... عَلى دُنْيـ... فَأَعْطـ.... لَها هَدِيَّةً.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2. أُنَوِّنُ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ٱلْأَسْماءَ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قَوْسَيْنِ:</a:t>
            </a:r>
          </a:p>
          <a:p>
            <a:pPr algn="r"/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نالَني (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الْأَذى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فَشَعَرْتُ بِ(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الْأَسى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شَديدٍ.</a:t>
            </a:r>
            <a:endParaRPr lang="fr-FR" sz="5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671736DA-EA6F-74B2-7B21-86F5BC4B3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3211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8238-AA5C-EE45-9AC5-4DC71B71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82EBA-9B99-70D1-2566-EAE984FA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F4F133-11F8-B2D7-6473-6DA609927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52ECF3-B6FF-E583-0378-044647C134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6CC07C-FF5A-B7A2-DF81-F162EE2F7F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720886-C2FA-A39D-0652-62D40DD502C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AAFF34A-0520-C427-DA3A-74C39987300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32D35CE-167D-F7FF-871E-B75CECC9E65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46A8657-7C55-B922-5D42-7113D0C2F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929E06A-68E8-52F9-9F66-5A67A8F7CAB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CAFDA1-E3CD-D129-8457-3ADCB06AD1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CA79199-4BEE-6B1F-5529-E884B9B24D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E074C49-A33B-79A9-FFCF-27ABD69CB40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A7D231-2E6A-58B8-3F38-2DD58036D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F79084-79EA-6330-F5C1-847DFB0413C2}"/>
              </a:ext>
            </a:extLst>
          </p:cNvPr>
          <p:cNvSpPr txBox="1"/>
          <p:nvPr/>
        </p:nvSpPr>
        <p:spPr>
          <a:xfrm>
            <a:off x="632373" y="1920227"/>
            <a:ext cx="78657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1. أُكْمِلُ بِأَلِفٍ لَيِّنَةٍ مُناسِبَةٍ:</a:t>
            </a:r>
          </a:p>
          <a:p>
            <a:pPr algn="r"/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ناد</a:t>
            </a:r>
            <a:r>
              <a:rPr lang="ar-MA" sz="5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ٱلْمُصْطَفـ</a:t>
            </a:r>
            <a:r>
              <a:rPr lang="ar-MA" sz="54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دُنْيـ</a:t>
            </a:r>
            <a:r>
              <a:rPr lang="ar-MA" sz="5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فَأَعْطـ</a:t>
            </a:r>
            <a:r>
              <a:rPr lang="ar-MA" sz="5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 هَدِيَّةً.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2. أُنَوِّنُ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ٱلْأَسْماءَ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قَوْسَيْنِ:</a:t>
            </a:r>
          </a:p>
          <a:p>
            <a:pPr algn="r"/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نالَني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أَذًى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فَشَعَرْتُ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بِأَسًى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شَديدٍ.</a:t>
            </a:r>
            <a:endParaRPr lang="fr-FR" sz="5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00638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29093</TotalTime>
  <Words>1667</Words>
  <Application>Microsoft Office PowerPoint</Application>
  <PresentationFormat>Affichage à l'écran (4:3)</PresentationFormat>
  <Paragraphs>287</Paragraphs>
  <Slides>36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36</vt:i4>
      </vt:variant>
    </vt:vector>
  </HeadingPairs>
  <TitlesOfParts>
    <vt:vector size="70" baseType="lpstr">
      <vt:lpstr>Calibri Light</vt:lpstr>
      <vt:lpstr>Microsoft Uighur</vt:lpstr>
      <vt:lpstr>Arial</vt:lpstr>
      <vt:lpstr>Dosis Medium</vt:lpstr>
      <vt:lpstr>Wingdings</vt:lpstr>
      <vt:lpstr>Modern Love</vt:lpstr>
      <vt:lpstr>Dosis SemiBold</vt:lpstr>
      <vt:lpstr>Dosis ExtraBold</vt:lpstr>
      <vt:lpstr>DengXian</vt:lpstr>
      <vt:lpstr>Sakkal Majalla</vt:lpstr>
      <vt:lpstr>Air Strip Arabic</vt:lpstr>
      <vt:lpstr>Dosis</vt:lpstr>
      <vt:lpstr>Calibri</vt:lpstr>
      <vt:lpstr>Aptos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3</vt:lpstr>
      <vt:lpstr>خذوا الصفحة 118، اقرؤوا النص قراءة هامسة ثم أنجزوا المطلوب على ص 120 حسب البطاقة التوجيهية أمامكم. (توضيح المطلوب ونقل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تصحيح الوضعية</vt:lpstr>
      <vt:lpstr>قبل أن نبدأ قراءة النص. من يجيب عن السؤالين شفهيا؟</vt:lpstr>
      <vt:lpstr>نواصل قراءة النص. من يقرأ؟ ارفعوا أصابعكم عندما تسمعون كلمة لا تفهمونها. تمنح الفرصة للفئة المتعثرة. </vt:lpstr>
      <vt:lpstr>نمر إلى التصحيح. نبدأ بالنشاط الأول ثم الثاني.</vt:lpstr>
      <vt:lpstr>من يقرأ التعليمة؟ ما المطلوب؟                                     - راجعوا إجاباتكم بالعودة إلى النص.</vt:lpstr>
      <vt:lpstr>من يقرأ السبب الأول ونتيجته؟ هل تتفقون؟ السبب الثاني؟ ...</vt:lpstr>
      <vt:lpstr>من يقرأ تعليمة السؤال الثاني؟ من يجيب؟ ...</vt:lpstr>
      <vt:lpstr>هذه أجوبة أخرى. من يقرأ؟ </vt:lpstr>
      <vt:lpstr>انتبهوا للتصحيح.</vt:lpstr>
      <vt:lpstr>الآن نمر إلى الإملاء. من يذكرنا بطريقة كتابة الألف اللّيِّنَةِ حسب كل حالة؟</vt:lpstr>
      <vt:lpstr>الآن نمر إلى الإملاء. من يذكرنا بطريقة كتابة الألف اللّيِّنَةِ حسب كل حالة؟</vt:lpstr>
      <vt:lpstr>الآن كل تلميذ يشارك باسم مقصور. من يبدأ؟             </vt:lpstr>
      <vt:lpstr>هذه أسماء مقصورة. من يقرؤها؟ من يذكر بقاعدة تنوين الاسم المقصور؟  </vt:lpstr>
      <vt:lpstr>من ينون الأسماء التالية؟</vt:lpstr>
      <vt:lpstr>خذوا دفاتر القسم.</vt:lpstr>
      <vt:lpstr>أنجزوا التمرينين التاليين.</vt:lpstr>
      <vt:lpstr>صححوا.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269</cp:revision>
  <dcterms:created xsi:type="dcterms:W3CDTF">2023-09-20T21:35:22Z</dcterms:created>
  <dcterms:modified xsi:type="dcterms:W3CDTF">2026-04-22T07:25:21Z</dcterms:modified>
</cp:coreProperties>
</file>