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4"/>
  </p:notesMasterIdLst>
  <p:sldIdLst>
    <p:sldId id="2147482761" r:id="rId21"/>
    <p:sldId id="2147482470" r:id="rId22"/>
    <p:sldId id="2147482629" r:id="rId23"/>
    <p:sldId id="2147482692" r:id="rId24"/>
    <p:sldId id="2147482810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809" r:id="rId38"/>
    <p:sldId id="2147482616" r:id="rId39"/>
    <p:sldId id="2147482744" r:id="rId40"/>
    <p:sldId id="2147482820" r:id="rId41"/>
    <p:sldId id="2147482811" r:id="rId42"/>
    <p:sldId id="2147482790" r:id="rId43"/>
    <p:sldId id="2147482813" r:id="rId44"/>
    <p:sldId id="2147482812" r:id="rId45"/>
    <p:sldId id="2147482791" r:id="rId46"/>
    <p:sldId id="2147482814" r:id="rId47"/>
    <p:sldId id="2147482815" r:id="rId48"/>
    <p:sldId id="2147482816" r:id="rId49"/>
    <p:sldId id="2147482817" r:id="rId50"/>
    <p:sldId id="2147482818" r:id="rId51"/>
    <p:sldId id="2147482819" r:id="rId52"/>
    <p:sldId id="2147482788" r:id="rId53"/>
  </p:sldIdLst>
  <p:sldSz cx="9144000" cy="6858000" type="screen4x3"/>
  <p:notesSz cx="6858000" cy="9144000"/>
  <p:embeddedFontLst>
    <p:embeddedFont>
      <p:font typeface="Air Strip Arabic" panose="020B0604020202020204" charset="0"/>
      <p:regular r:id="rId55"/>
    </p:embeddedFon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</p:embeddedFont>
    <p:embeddedFont>
      <p:font typeface="Dosis SemiBold" pitchFamily="2" charset="0"/>
      <p:regular r:id="rId62"/>
      <p:bold r:id="rId63"/>
    </p:embeddedFont>
    <p:embeddedFont>
      <p:font typeface="Microsoft Uighur" panose="02000000000000000000" pitchFamily="2" charset="-78"/>
      <p:regular r:id="rId64"/>
      <p:bold r:id="rId65"/>
    </p:embeddedFont>
    <p:embeddedFont>
      <p:font typeface="Modern Love" panose="04090805081005020601" pitchFamily="82" charset="0"/>
      <p:regular r:id="rId66"/>
    </p:embeddedFont>
    <p:embeddedFont>
      <p:font typeface="Sakkal Majalla" panose="02000000000000000000" pitchFamily="2" charset="-78"/>
      <p:regular r:id="rId67"/>
      <p:bold r:id="rId6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BAB"/>
    <a:srgbClr val="9EE0F4"/>
    <a:srgbClr val="424D7C"/>
    <a:srgbClr val="E7E6E6"/>
    <a:srgbClr val="D6E9EA"/>
    <a:srgbClr val="44546A"/>
    <a:srgbClr val="414B79"/>
    <a:srgbClr val="424D7B"/>
    <a:srgbClr val="10658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1.png"/><Relationship Id="rId7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50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C133BBD-D510-E84A-7FEA-191221BA0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3"/>
            <a:ext cx="9144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(إملاء وظواهر لغوية)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259633" y="2255061"/>
            <a:ext cx="6811346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1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7380" y="4266720"/>
            <a:ext cx="46560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2208391" y="2681139"/>
            <a:ext cx="4500000" cy="12793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الفردي يشتغل باقي المتعلمين على الوضعية الموازية.</a:t>
            </a:r>
          </a:p>
          <a:p>
            <a:pPr marL="0" indent="0">
              <a:buClrTx/>
              <a:buNone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2771192" y="1618047"/>
            <a:ext cx="388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السلوك/توجيه المتعلمين للعمل على الوضعية التدريبية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838883A-5707-DE82-F84C-15190379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3743698"/>
            <a:ext cx="540000" cy="621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118، اقرؤوا النص قراءة هامسة ثم أنجزوا المطلوب حسب البطاقة التوجيهية أمامكم. (تنقل البطاقة إلى السبورة)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462229" y="2386285"/>
            <a:ext cx="3750062" cy="35394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-قِراءَةُ هامِسَةٌ؛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-أَضَعُ خَطّاً، في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ٱلْفِقْرَتَيْنِ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و2، تَحْتَ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ٱلصِّفاتِ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ٱلْمُضافَةِ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تَوَضِّحُ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ٱلْأَسْماءَ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قُوَّةٌ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أَبْطالاً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الْمَنْظَرِ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-أُنْجِزُ تَمارينَ ص 119.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أُراجِعُ إِجاباتي.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66C98E-78B1-E63D-446D-8C6617293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83596">
            <a:off x="4604817" y="2355245"/>
            <a:ext cx="1709856" cy="23506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3E8ADE-7473-5503-C54C-D3A4C5C11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38841">
            <a:off x="6555974" y="2621785"/>
            <a:ext cx="1705139" cy="235582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5701449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B187B8-C96C-C5BF-E49A-6933DF8500F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0760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عَرَّفَ بالممرضة بشكل مناسب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أعمالا مهمة تدل على أهمية عمل الممرضة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  <p:sp>
        <p:nvSpPr>
          <p:cNvPr id="4" name="Google Shape;1486;p58">
            <a:extLst>
              <a:ext uri="{FF2B5EF4-FFF2-40B4-BE49-F238E27FC236}">
                <a16:creationId xmlns:a16="http://schemas.microsoft.com/office/drawing/2014/main" id="{67F0AF7E-326E-0261-EDF6-E7C05EDBED9E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ٱلْمُمَرِّضَةِ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AE357F-AF23-0CAE-E62E-45FAE1D0C100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بِٱلْمُمَرِّضَةِ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أَيْنَ تَكْمُنُ أَهَمِّيَّةُ هذِهِ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8104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5286610"/>
            <a:ext cx="7087840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spcAft>
                <a:spcPts val="800"/>
              </a:spcAft>
              <a:buFont typeface="+mj-cs"/>
              <a:buAutoNum type="arabic1Minus"/>
            </a:pP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6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spcAft>
                <a:spcPts val="800"/>
              </a:spcAft>
              <a:buFont typeface="+mj-cs"/>
              <a:buAutoNum type="arabic1Minus"/>
            </a:pPr>
            <a:r>
              <a:rPr lang="ar-MA" sz="16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الموضوع الذي تتحدث عنه الشخصيات؟</a:t>
            </a:r>
          </a:p>
          <a:p>
            <a:pPr marL="342900" lvl="0" indent="-342900" algn="r" rtl="1">
              <a:spcAft>
                <a:spcPts val="800"/>
              </a:spcAft>
              <a:buFont typeface="+mj-cs"/>
              <a:buAutoNum type="arabic1Minus"/>
            </a:pPr>
            <a:r>
              <a:rPr lang="ar-MA" sz="16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حلمك المستقبَليُّ أَنْت وكَيْفَ يُمْكِنُكَ أَنْ تُحَقِّقَهُ؟ </a:t>
            </a:r>
          </a:p>
          <a:p>
            <a:pPr marL="342900" lvl="0" indent="-342900" algn="r" rtl="1">
              <a:spcAft>
                <a:spcPts val="800"/>
              </a:spcAft>
              <a:buFont typeface="+mj-cs"/>
              <a:buAutoNum type="arabic1Minus"/>
            </a:pP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72539" y="803531"/>
            <a:ext cx="7520404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حكاية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للسرد.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3321332" y="130304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D343D8-6BE7-2143-E947-294862A52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319" y="2678803"/>
            <a:ext cx="2514606" cy="17474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819FF6-2A9A-BD82-E5F3-D5DDB1EBD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628" y="3714709"/>
            <a:ext cx="2408312" cy="15756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0C171B-F8F6-23A3-0C8B-901EDD8D8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14" y="2489185"/>
            <a:ext cx="2368775" cy="198684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FB38CC-FB66-4C9C-6EDE-EDA8BDC56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628" y="2125094"/>
            <a:ext cx="2368776" cy="156343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09607C-33E7-D23C-89B5-72C989827E35}"/>
              </a:ext>
            </a:extLst>
          </p:cNvPr>
          <p:cNvGrpSpPr/>
          <p:nvPr/>
        </p:nvGrpSpPr>
        <p:grpSpPr>
          <a:xfrm>
            <a:off x="7009256" y="1895088"/>
            <a:ext cx="1238467" cy="78058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15B8A1-FE0B-1D6C-62D5-6EA53CEA597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052910-2546-F7BF-47F9-330CF65B77B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ADB09E-1C11-F2F6-FBA4-D270EAAC1E52}"/>
              </a:ext>
            </a:extLst>
          </p:cNvPr>
          <p:cNvGrpSpPr/>
          <p:nvPr/>
        </p:nvGrpSpPr>
        <p:grpSpPr>
          <a:xfrm>
            <a:off x="4132741" y="1388315"/>
            <a:ext cx="1238467" cy="697000"/>
            <a:chOff x="5226646" y="2404775"/>
            <a:chExt cx="2010696" cy="9293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A1456F3-E2C5-6BCA-5CFC-6FF4C7753678}"/>
                </a:ext>
              </a:extLst>
            </p:cNvPr>
            <p:cNvSpPr/>
            <p:nvPr/>
          </p:nvSpPr>
          <p:spPr>
            <a:xfrm>
              <a:off x="5226646" y="2720438"/>
              <a:ext cx="2010696" cy="61367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D33806-D480-615A-F747-79829E3E3268}"/>
                </a:ext>
              </a:extLst>
            </p:cNvPr>
            <p:cNvSpPr/>
            <p:nvPr/>
          </p:nvSpPr>
          <p:spPr>
            <a:xfrm>
              <a:off x="5913697" y="2404775"/>
              <a:ext cx="576000" cy="476077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BB2688-AC2B-B3FC-4F3A-79D5EAF009AC}"/>
              </a:ext>
            </a:extLst>
          </p:cNvPr>
          <p:cNvGrpSpPr/>
          <p:nvPr/>
        </p:nvGrpSpPr>
        <p:grpSpPr>
          <a:xfrm>
            <a:off x="980253" y="1745372"/>
            <a:ext cx="1238466" cy="752294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C6839E3-05D4-986D-C681-8EDC15E9CCBB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543E064-604A-EBD1-AC9C-5954E702C3B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D802-1FFA-FB27-548D-D7A6C7F2F175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قالَتْ لَيْلى لِأَخيها سَعيدٍ وَهِيَ تَبْتَسِمُ: «أَحْلُمُ أَنْ أُصْبِحَ طَبيبَةَ أَسْنانٍ، لِأُعالِجَ أَسْنانَ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وَأُخَفِّفَ عَنْهُمُ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ٱلْآلامَ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أَجابَها سَعيدٌ بِحَماسٍ: «أَمّا أَنا فَأَحْلُمُ أَنْ أُصْبِحَ فَلّاحاً أَسْتَعْمِلُ آلاتٍ مُتَطَوِّرَةً في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ٱلْفِلاحَةِ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لِأَزْرَعَ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وَأُوَفِّرَ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ٱلْغِذاءَ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لِلنّاسِ.»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اِتَّفَقَ سَعيدٌ وَلَيْلى عَلى أَنَّ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ٱلِاجْتِهادَ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وَٱلْإِخْلاصَ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ٱلتَّعَلُّمِ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هُما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ٱلطَّريقُ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لِتَحْقيقِ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ٱلْأَحْلامِ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وَٱلطُّموحَ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للأنشطة التالية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8B1C16-29E1-7A11-97B0-9E877C449F11}"/>
              </a:ext>
            </a:extLst>
          </p:cNvPr>
          <p:cNvSpPr txBox="1"/>
          <p:nvPr/>
        </p:nvSpPr>
        <p:spPr>
          <a:xfrm>
            <a:off x="853797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6497D67-1D53-59F8-76FB-D7FCB33B3FEF}"/>
              </a:ext>
            </a:extLst>
          </p:cNvPr>
          <p:cNvSpPr txBox="1"/>
          <p:nvPr/>
        </p:nvSpPr>
        <p:spPr>
          <a:xfrm>
            <a:off x="778295" y="2890391"/>
            <a:ext cx="7660432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التصحيح تتم بشكل تفاعلي تتيح تقديم التغذية الراجعة المناسبة التي تمكن المتعلمين من تجاوز الصعوبات المرصودة.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C0CD92F2-7020-E3D5-E91A-7A6238C069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11274-CA67-AEDE-E028-A2B922947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857DF-B8DE-BCDE-D2C4-1EB98D78F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النص أولا؟ كل متعلم يقرأ جزءا.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(التركيز على فئة المتعثرين)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4D283-05FD-BAB5-17C4-6ECFD83C13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49A97BC-1A75-3448-BF7D-754A8824B6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28E756-1296-823C-D185-36D99D2EA1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0648EA-B39D-F745-DF30-C5DCD4BF870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EB6450-9EAA-53C4-FE09-DAEC9276859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84A882C-1256-55BF-1FD3-28D9A79E6C7D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3BC0826-E821-DA34-FAD9-9B2A9E0C1C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17CDFC2-5FDA-DB87-5BC6-E3B1BEE2571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B3BBECE-AA11-C29D-67A3-0B08712D7D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BAC4B2-7B37-0F0F-ADAB-8F3CD31C4D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6DF513-F428-B7F6-DEB4-25804597E74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90FC665-A334-E95D-C3D4-BD8AE6B54B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911DA-3A34-2C31-0EA3-DF5C27715014}"/>
              </a:ext>
            </a:extLst>
          </p:cNvPr>
          <p:cNvSpPr txBox="1"/>
          <p:nvPr/>
        </p:nvSpPr>
        <p:spPr>
          <a:xfrm>
            <a:off x="462229" y="2386285"/>
            <a:ext cx="3750062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أَضَعُ خَطّاً، في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ٱلْفِقْرَتَيْنِ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و2، تَحْتَ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ٱلصِّفاتِ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ٱلْمُضافَةِ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تَوَضِّحُ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ٱلْأَسْماءَ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قُوَّةٌ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أَبْطالاً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الْمَنْظَرِ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-أُنْجِزُ تَمارينَ ص 119.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أُراجِعُ إِجاباتي.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8813DE-385C-9DA1-296D-E7E0F1C576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83596">
            <a:off x="4604817" y="2355245"/>
            <a:ext cx="1709856" cy="23506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733A3B-12D5-71AD-7846-0EE843897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38841">
            <a:off x="6555974" y="2621785"/>
            <a:ext cx="1705139" cy="235582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033534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405B4-D04C-41DB-34CF-44DDAE8E4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B64B6-AD99-2786-A3C9-82B00A2B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السؤالين؟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52EFC8-B9AF-894D-FB8C-E8F9B932A6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C3CD6B-6675-AB91-C754-BACD1D7A02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DD3DB4B-01FF-6326-0D41-0CF15858C3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A44976B-FB39-FF4A-A235-06A6A984A3F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B9E3B4B-03AC-8C8B-E957-8A0DF7C35DD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2CA6658-C79A-5E57-BB53-BDD4BCB7F449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E749F80-40F7-45D2-02F5-16BD6169C3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24E4074-8D07-3621-724C-4ACE2F31E25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1C16560-4F6D-E685-01CB-69CE376578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B303DD7-E629-9EBB-3C42-A00F1A4915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A59761D-6BA6-5A1F-48E4-180D5848429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C3AC03B-855A-4F24-E34B-1AD75BEB6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F364F9-AE97-78EB-B898-B3E07EFCF390}"/>
              </a:ext>
            </a:extLst>
          </p:cNvPr>
          <p:cNvSpPr txBox="1"/>
          <p:nvPr/>
        </p:nvSpPr>
        <p:spPr>
          <a:xfrm>
            <a:off x="1382748" y="2750432"/>
            <a:ext cx="6765504" cy="2039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ٱلْمَوْضوعُ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يَتَحَدَّثُ عَنْهُ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يَذُكُرُ بَعْضَ فَوائِدِ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ٱلتَّطَوُّعِ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71677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من يقرأ النص؟ هذه المرة ترفعون أصابعكم عند ذكر صفة من الصفات التي طلبت منكم.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يذكر الأستاذ بمعنى الصفة المضافة  والغرض منها مع أمثلة.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EA7C66-30A6-0CDD-E048-9357EE2888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669" y="2280219"/>
            <a:ext cx="2401751" cy="331826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4307F70-28CC-A346-3392-C2FA88D82E0E}"/>
              </a:ext>
            </a:extLst>
          </p:cNvPr>
          <p:cNvSpPr txBox="1"/>
          <p:nvPr/>
        </p:nvSpPr>
        <p:spPr>
          <a:xfrm>
            <a:off x="632373" y="1861858"/>
            <a:ext cx="4603852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-أَضَعُ خَطّاً، في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ٱلْفِقْرَتَيْنِ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و2، تَحْتَ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ٱلصِّفاتِ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ٱلْمُضافَةِ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تَوَضِّحُ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ٱلْأَسْماءَ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قُوَّةً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أَبْطالاً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الْمَنْظَرِ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9F016-9B65-F322-45FD-CA584425C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F69744-ACE4-9BB9-E735-58C445AA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يتقاسم إجابته؟ ما صفة "قوةً"؟ ...                                  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B9C980-D9B6-97E1-A904-0975978C51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FAE3B9F-1893-7F54-3355-1EABA3AC28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3DEA0A2-43E4-2325-7AEC-DF81FF36B7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42FA2A9-E912-B799-79D6-244C676BA25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5F88C3-7001-25E8-0C77-327318C4AA4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F886A4-8B69-6EC8-07FF-BE1C4DC15FB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6B73172-F23A-6A20-77D1-5E778D186C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C43060D-6A0A-60A1-704B-6A8A88468BE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202CA72-6D18-695D-BB2B-C6444DBF2C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B46CC2C-402B-4EE1-8CCE-FE67A6F202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50DFD0C-427A-872C-9063-B003CAEB496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D246348-5DAE-DB10-27C0-1E90053DDA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7FA19CF-3302-3DF2-083A-101F7BD238E5}"/>
              </a:ext>
            </a:extLst>
          </p:cNvPr>
          <p:cNvSpPr txBox="1"/>
          <p:nvPr/>
        </p:nvSpPr>
        <p:spPr>
          <a:xfrm>
            <a:off x="398069" y="1861858"/>
            <a:ext cx="2417237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قُوَّةً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أَبْطالاً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الْمَنْظَرِ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145390C-126E-61AB-AB97-117A9972BD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4457" y="1920227"/>
            <a:ext cx="5689163" cy="36426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9A3CBD5-22B9-6062-C3E5-CCDE276F2057}"/>
              </a:ext>
            </a:extLst>
          </p:cNvPr>
          <p:cNvCxnSpPr>
            <a:cxnSpLocks/>
          </p:cNvCxnSpPr>
          <p:nvPr/>
        </p:nvCxnSpPr>
        <p:spPr>
          <a:xfrm>
            <a:off x="5215812" y="2382416"/>
            <a:ext cx="91963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5430BA8-F9D2-D96C-1783-4C164171E984}"/>
              </a:ext>
            </a:extLst>
          </p:cNvPr>
          <p:cNvCxnSpPr>
            <a:cxnSpLocks/>
          </p:cNvCxnSpPr>
          <p:nvPr/>
        </p:nvCxnSpPr>
        <p:spPr>
          <a:xfrm>
            <a:off x="6135446" y="3203510"/>
            <a:ext cx="5779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1499B81-F2FC-1293-D63D-850A066E1DA6}"/>
              </a:ext>
            </a:extLst>
          </p:cNvPr>
          <p:cNvCxnSpPr>
            <a:cxnSpLocks/>
          </p:cNvCxnSpPr>
          <p:nvPr/>
        </p:nvCxnSpPr>
        <p:spPr>
          <a:xfrm>
            <a:off x="5966508" y="4354285"/>
            <a:ext cx="3621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FEE5C64-4D71-A111-0530-F598342B626B}"/>
              </a:ext>
            </a:extLst>
          </p:cNvPr>
          <p:cNvCxnSpPr>
            <a:cxnSpLocks/>
          </p:cNvCxnSpPr>
          <p:nvPr/>
        </p:nvCxnSpPr>
        <p:spPr>
          <a:xfrm>
            <a:off x="3802316" y="4332513"/>
            <a:ext cx="4988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16CED95-97DE-F3B7-768F-E955D7B5FE3E}"/>
              </a:ext>
            </a:extLst>
          </p:cNvPr>
          <p:cNvCxnSpPr>
            <a:cxnSpLocks/>
          </p:cNvCxnSpPr>
          <p:nvPr/>
        </p:nvCxnSpPr>
        <p:spPr>
          <a:xfrm>
            <a:off x="7284182" y="5119395"/>
            <a:ext cx="49754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488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125B1-7003-BC1F-1F95-77C71289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E221A-8B56-3BBF-C589-6726F4BC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570288-ECE8-79BF-11B5-4B3A760BA1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A459AA5-94E4-E738-7825-6ADD43E768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716F999-8CC8-095B-89D8-914B4A2A04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FD27B7-FA73-7C74-44AA-D83A0A38B03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6B73A3-CCB7-B23A-1300-8ED892FBA342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065483C-FFE7-7E2F-86C7-A23359412BF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60D63A2-D929-7194-A530-CFFEC6827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FF5A6-B519-4135-7231-802C729F87B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945687C5-FC09-060F-F41F-1B4CB1269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B59A177-1279-40DD-C2F2-81574FA92B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C253071-B7CD-F08F-53C5-870E50A9AC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C7CC6D5-0697-2785-D4E8-6EF338319639}"/>
              </a:ext>
            </a:extLst>
          </p:cNvPr>
          <p:cNvSpPr txBox="1"/>
          <p:nvPr/>
        </p:nvSpPr>
        <p:spPr>
          <a:xfrm>
            <a:off x="398069" y="1861858"/>
            <a:ext cx="2417237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قُوَّةٌ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سِحْرِيَّةً خارِقَةً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أَبْطالاً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حَقيقِيّينَ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جَميلَةً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مُلَوَّنَةً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الْمَنْظَرِ</a:t>
            </a: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ٱلْخَلّابِ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7E4527-13EA-98B4-3148-3B1AFB374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457" y="1920227"/>
            <a:ext cx="5689163" cy="36426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34E978A-A551-FAAD-1BDE-E31031DF0C56}"/>
              </a:ext>
            </a:extLst>
          </p:cNvPr>
          <p:cNvCxnSpPr>
            <a:cxnSpLocks/>
          </p:cNvCxnSpPr>
          <p:nvPr/>
        </p:nvCxnSpPr>
        <p:spPr>
          <a:xfrm>
            <a:off x="5215812" y="2382416"/>
            <a:ext cx="91963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6837F52-AEB7-A219-9E57-96F3FF26461C}"/>
              </a:ext>
            </a:extLst>
          </p:cNvPr>
          <p:cNvCxnSpPr>
            <a:cxnSpLocks/>
          </p:cNvCxnSpPr>
          <p:nvPr/>
        </p:nvCxnSpPr>
        <p:spPr>
          <a:xfrm>
            <a:off x="6135446" y="3203510"/>
            <a:ext cx="5779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A3C3C2F-933B-A93B-078B-E556C40E6AE1}"/>
              </a:ext>
            </a:extLst>
          </p:cNvPr>
          <p:cNvCxnSpPr>
            <a:cxnSpLocks/>
          </p:cNvCxnSpPr>
          <p:nvPr/>
        </p:nvCxnSpPr>
        <p:spPr>
          <a:xfrm>
            <a:off x="5966508" y="4354285"/>
            <a:ext cx="3621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1B33969-D31C-FCD4-7F1E-56FC9F82DE8E}"/>
              </a:ext>
            </a:extLst>
          </p:cNvPr>
          <p:cNvCxnSpPr>
            <a:cxnSpLocks/>
          </p:cNvCxnSpPr>
          <p:nvPr/>
        </p:nvCxnSpPr>
        <p:spPr>
          <a:xfrm>
            <a:off x="7292236" y="5128727"/>
            <a:ext cx="4988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EAB9D70-4B80-CE1F-F2FE-6E8FC6F35534}"/>
              </a:ext>
            </a:extLst>
          </p:cNvPr>
          <p:cNvCxnSpPr>
            <a:cxnSpLocks/>
          </p:cNvCxnSpPr>
          <p:nvPr/>
        </p:nvCxnSpPr>
        <p:spPr>
          <a:xfrm>
            <a:off x="3850385" y="4354285"/>
            <a:ext cx="3763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849F0F5B-B3E5-172F-67AE-FAEB6CF13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46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الصفحة 119. من يقرأ التعليمة الأولى؟ ما المطلوب؟               راجعوا إجاباتكم.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استبدال "إحزان" ب "باهتمام"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405CF9F-9E60-A15F-FE1B-2EDA68DC8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831" y="2336584"/>
            <a:ext cx="2372569" cy="326178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8505E03-293A-8FA2-1C57-BC4151A424AE}"/>
              </a:ext>
            </a:extLst>
          </p:cNvPr>
          <p:cNvSpPr txBox="1"/>
          <p:nvPr/>
        </p:nvSpPr>
        <p:spPr>
          <a:xfrm>
            <a:off x="1621938" y="1876253"/>
            <a:ext cx="97890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إِحْزانٌ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1D10CC6-5155-74EA-7067-F281B00095CA}"/>
              </a:ext>
            </a:extLst>
          </p:cNvPr>
          <p:cNvCxnSpPr>
            <a:stCxn id="26" idx="3"/>
          </p:cNvCxnSpPr>
          <p:nvPr/>
        </p:nvCxnSpPr>
        <p:spPr>
          <a:xfrm>
            <a:off x="2600841" y="2199419"/>
            <a:ext cx="2322274" cy="842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D1B447E2-6BF3-02D4-2D9F-8F1878E802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B5B7675-4CB9-FD5B-CD1D-48ADA502CACB}"/>
              </a:ext>
            </a:extLst>
          </p:cNvPr>
          <p:cNvSpPr/>
          <p:nvPr/>
        </p:nvSpPr>
        <p:spPr>
          <a:xfrm>
            <a:off x="3736831" y="2799184"/>
            <a:ext cx="2372569" cy="62981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CD05-7D50-F374-A4E8-0CB8DDE8F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5478E-27A6-AC7D-73AA-849C35FE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وجد ضد الكلمة "إحزانٌ"؟ ...                         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62E420-82D7-46C3-48B6-D6F4EEC98A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C8BBA3-CA1D-A9AB-ABA5-ADCF2BD2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3548A8-E1EB-F475-4B9F-5031537616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46791CA-4325-E8EC-0E6D-02F1E8935DC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5C20137-A791-045A-E00C-720F96BC996B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387F842-8F30-8C7A-1433-E9621B86678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64D3F5E-9471-DAD1-7801-B770D1128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8177472-BB04-08A6-E8FF-CD3625D40A2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1838DAA-7BD0-5953-D872-5D30B47AA0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3CCFDCD-6C9A-DEEB-1CA7-939482BA21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8C36D79-1203-36D2-43C3-E34DB0677E4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5A70D9A-1EEA-AE10-A5DA-2C45C722E1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C8DABE-60A0-E4C1-F0E3-B0C2A0FA34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68797"/>
            <a:ext cx="7775399" cy="2525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CD3615D-8238-4501-668D-4B8FAF6D8594}"/>
              </a:ext>
            </a:extLst>
          </p:cNvPr>
          <p:cNvSpPr txBox="1"/>
          <p:nvPr/>
        </p:nvSpPr>
        <p:spPr>
          <a:xfrm>
            <a:off x="1003518" y="3168143"/>
            <a:ext cx="2417237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إِسْعادٌ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43CCF0-4C2C-F4AA-468D-1ECD5D39B66C}"/>
              </a:ext>
            </a:extLst>
          </p:cNvPr>
          <p:cNvSpPr txBox="1"/>
          <p:nvPr/>
        </p:nvSpPr>
        <p:spPr>
          <a:xfrm>
            <a:off x="1003519" y="3670216"/>
            <a:ext cx="2417237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نَسْعى – نَقومُ بِـ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1E4F02-0565-638F-5A1F-5040348D8295}"/>
              </a:ext>
            </a:extLst>
          </p:cNvPr>
          <p:cNvSpPr txBox="1"/>
          <p:nvPr/>
        </p:nvSpPr>
        <p:spPr>
          <a:xfrm>
            <a:off x="1028069" y="4183005"/>
            <a:ext cx="2417237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مواهِبُ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839F6E-7F46-9361-26BF-131FACD463DB}"/>
              </a:ext>
            </a:extLst>
          </p:cNvPr>
          <p:cNvSpPr txBox="1"/>
          <p:nvPr/>
        </p:nvSpPr>
        <p:spPr>
          <a:xfrm>
            <a:off x="3629608" y="3201200"/>
            <a:ext cx="97890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إِحْزانٌ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6451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55BAC-EC9E-BF17-E344-B98A262AC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046A-09B8-845D-4742-07E20311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النشاط الموالي. من يقرأ التعليمة؟ ما المطلوب؟           - راجعوا إجاباتكم. 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8117C0-36B9-F6A4-A3D2-CFF8D8E709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4F0100C-D7B0-E8F3-FD9D-C3141DFC1A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D547EAD-F906-666A-B6BF-11FCC14080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2BFF66-1816-8FEC-4FA7-D26CDCE05847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64BDC4-8EA7-0C09-BA25-F4499494EE3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B795248-2E2E-F917-2BB3-B2D8C23D592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DA4F24D-83DA-B346-4C3D-5EA1C13A42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D70045A-F2D3-E111-AC41-95D125972E7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2B682F8-7C71-F4A1-E0BB-0BD57B0810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2D0B9120-F93F-796D-2CFE-8A468ADCDA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B589019-210F-BD4A-63CD-93E6A3FBFA4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17D6769-40B7-52AE-D989-C7B4663B73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831" y="2336584"/>
            <a:ext cx="2372569" cy="326178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F8097098-4D21-4448-0720-9200E0A0E8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1413C4-AA61-863F-DD42-A40F4EE09858}"/>
              </a:ext>
            </a:extLst>
          </p:cNvPr>
          <p:cNvSpPr/>
          <p:nvPr/>
        </p:nvSpPr>
        <p:spPr>
          <a:xfrm>
            <a:off x="3736830" y="3429000"/>
            <a:ext cx="2372569" cy="4338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357048831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89997-E141-F2DE-2B75-F434CC988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8B5AEC-5E5E-3836-2B5F-621EC74EA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الجملة الأولى؟ من يعوض "تؤازر" بما يفيد معناها؟       -انتبهوا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619311-F512-9C0B-1C03-9C7911C002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23B45B-70FF-6C63-B22B-D3C0157D4E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8695DB6-779E-0B1D-883D-AF0CB288FB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399CDD2-D050-034B-95C4-AEDD7165573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601E00-DE03-0605-7D51-4D992B81657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09CEA0-64FD-821A-4467-3C9E8CC73F59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5A86EB2-BD27-1CC8-7D3D-F900DCA3F8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F2FEEAB-CF55-89CE-F529-CE08F55961B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A62F254-C9EB-9FE4-6DED-35181DA617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5B3D006-CF27-1CE6-E27D-35BEEA3C5D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2A9361D-2F17-6C7C-3A89-D9D15030DD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1020E22-EA79-EC40-0AB0-36F4A78AE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66" y="3006496"/>
            <a:ext cx="7980067" cy="1884395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5170EF3-5FA6-AF6D-25BD-D550279C44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C9AD62-4387-2F3C-8A48-FF9F27DBC473}"/>
              </a:ext>
            </a:extLst>
          </p:cNvPr>
          <p:cNvSpPr txBox="1"/>
          <p:nvPr/>
        </p:nvSpPr>
        <p:spPr>
          <a:xfrm>
            <a:off x="581966" y="3605746"/>
            <a:ext cx="4381920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فَما عَلَيْكَ إِلّا أَنْ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تُساعِدَ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زُمَلاءَكَ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4D398C-A232-53E6-6FBF-2665048ED53C}"/>
              </a:ext>
            </a:extLst>
          </p:cNvPr>
          <p:cNvSpPr txBox="1"/>
          <p:nvPr/>
        </p:nvSpPr>
        <p:spPr>
          <a:xfrm>
            <a:off x="581967" y="4204996"/>
            <a:ext cx="4381920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نَشْعُرُ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بِــ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ٱلْفَرَحِ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وَٱلرِّضا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بِما نَفْعَلُهُ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5254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11779-CD9E-ACEC-579D-28FF89177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5B1FF1-02AF-FC62-2AEC-A402028DD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النشاط الموالي. من يقرأ التعليمتين؟ ما المطلوب؟                           - راجعوا إجاباتكم. 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C6A1A3-8865-FF21-7230-A20DC9F40F9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F02F58-0941-5A60-3F43-1C3A2A3D7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E015D19-F34C-ABE4-0837-095ED47BD1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48419A-0E8F-0085-B301-06389DB5B32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3120DD8-581C-9DCB-B237-A35F270A861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628620-4858-719B-A8CD-A03F6CCBA772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BE15935-A499-27DA-0BD0-8663A049D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FA37E1C-2840-0906-35D5-C3334DC685D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55CF7DF-76EB-A7E5-B2E5-D22B3C4A51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8B29B1D-1753-81EB-2C89-957835A300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368FD6F-9CB7-D158-DD8F-CD705B22AC8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9FEC401-4008-992C-D2EC-5FC2C931B0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831" y="2336584"/>
            <a:ext cx="2372569" cy="326178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FC15A562-7F8E-C85C-67E8-D6CAF9B3D9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47E66D-2454-4454-555B-B66163F36F64}"/>
              </a:ext>
            </a:extLst>
          </p:cNvPr>
          <p:cNvSpPr/>
          <p:nvPr/>
        </p:nvSpPr>
        <p:spPr>
          <a:xfrm>
            <a:off x="3756530" y="3967476"/>
            <a:ext cx="2372569" cy="15189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72843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5FDD-B991-686E-4116-20218A39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CC8296-3043-04A0-D5AF-12DB5F4E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يجيب عن السؤال الأول؟ أين جاء ذلك في النص؟ السؤال الثاني؟ ...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017924-8037-CBCE-4BD9-4DBBEA054D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37EBE91-1685-9EE8-A0E7-485899C48F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158761F-A1F5-F87D-2BF8-65F8E33C77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4D3D2E-DE56-B424-588B-81534163DEC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964B84-60A6-81AD-BF0F-CCA509805DEB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022913E-3AA9-18AC-C1CF-7FC75F0B8DD8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5D18F86-83EE-8C29-CEC2-16E538EEB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0026046-1C1A-AC83-2512-CB3FBC1088C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63E1C4D-8CA9-3101-554E-7DBB11FFFE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49C489C-64FE-15C4-4A1C-AD471CA3C8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2F8610F-0B40-0E71-B2EE-42A1AC26188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B6E98CE-81D9-5385-73E4-3D59ECA82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66" y="1704227"/>
            <a:ext cx="7929644" cy="4572396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247D368-6673-03E0-ECE9-8C1693AE63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94D40E2-8D5B-6723-4894-5525FCFEA028}"/>
              </a:ext>
            </a:extLst>
          </p:cNvPr>
          <p:cNvSpPr txBox="1"/>
          <p:nvPr/>
        </p:nvSpPr>
        <p:spPr>
          <a:xfrm>
            <a:off x="674484" y="5688964"/>
            <a:ext cx="2140821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 مُلَوَّنَةً.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EE9145-13D3-23C9-0F52-D54D34D0A8B2}"/>
              </a:ext>
            </a:extLst>
          </p:cNvPr>
          <p:cNvSpPr txBox="1"/>
          <p:nvPr/>
        </p:nvSpPr>
        <p:spPr>
          <a:xfrm>
            <a:off x="4469363" y="5688964"/>
            <a:ext cx="2140820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 جَميلَةٍ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67E614-A673-11DC-DAF6-327E80FE5D66}"/>
              </a:ext>
            </a:extLst>
          </p:cNvPr>
          <p:cNvSpPr txBox="1"/>
          <p:nvPr/>
        </p:nvSpPr>
        <p:spPr>
          <a:xfrm>
            <a:off x="481867" y="348118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BF7AF2-4821-029B-7F1C-30AEA5F9CFA9}"/>
              </a:ext>
            </a:extLst>
          </p:cNvPr>
          <p:cNvSpPr txBox="1"/>
          <p:nvPr/>
        </p:nvSpPr>
        <p:spPr>
          <a:xfrm>
            <a:off x="4254016" y="306709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1652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0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64B1E-3FE8-D678-5CE7-DF00D0398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518B0-9B32-31A2-251A-ABBA25ED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الجملة الأولى؟ من يعوض "تؤازر" بما يفسد معناها؟       -انتبهوا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66F1A5-9184-57E1-47D3-B5339A36EA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D30A450-B2F1-C3CE-7D36-2B02CF0A54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84D972-5F69-4ED8-2F7C-A2D432942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0F9B11-1B19-5FEB-D755-9A0FEA2B3AA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968F02-ABED-19C2-6F1E-0E13CA7FA2F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B0A28B-278B-3B28-C486-7F75C69BE6E9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94B48FB-F680-A473-1BC3-5ED6535E0C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ACF7E3F-38A9-8C72-973D-F8817BABA9D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B117B43-1F3E-40BC-D4E4-60D6D91997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CE6459C-6206-2830-04A5-F3E392ECED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FD3057C-3A7B-C8B8-DB45-9AD06596027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A162D25-CEBB-306F-53D3-696A79BB6E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66" y="1704227"/>
            <a:ext cx="7929644" cy="4572396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2137CC9-278B-558A-3C13-17216F63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26FD4D9-F95F-63A0-BE63-22A048403EC4}"/>
              </a:ext>
            </a:extLst>
          </p:cNvPr>
          <p:cNvSpPr txBox="1"/>
          <p:nvPr/>
        </p:nvSpPr>
        <p:spPr>
          <a:xfrm>
            <a:off x="674484" y="5688964"/>
            <a:ext cx="2140821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زَهْرَةً مُلَوَّنَةً.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210C6B-0DF0-EAC3-1362-771353494F4D}"/>
              </a:ext>
            </a:extLst>
          </p:cNvPr>
          <p:cNvSpPr txBox="1"/>
          <p:nvPr/>
        </p:nvSpPr>
        <p:spPr>
          <a:xfrm>
            <a:off x="4469363" y="5688964"/>
            <a:ext cx="2140820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حَديقَةٍ جَميلَةٍ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ED73C0-53D6-3928-290E-E7C3FE8D4087}"/>
              </a:ext>
            </a:extLst>
          </p:cNvPr>
          <p:cNvSpPr txBox="1"/>
          <p:nvPr/>
        </p:nvSpPr>
        <p:spPr>
          <a:xfrm>
            <a:off x="481867" y="348118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0D4493-7207-FA54-7600-D83281CFC325}"/>
              </a:ext>
            </a:extLst>
          </p:cNvPr>
          <p:cNvSpPr txBox="1"/>
          <p:nvPr/>
        </p:nvSpPr>
        <p:spPr>
          <a:xfrm>
            <a:off x="4254016" y="306709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989616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28971</TotalTime>
  <Words>1670</Words>
  <Application>Microsoft Office PowerPoint</Application>
  <PresentationFormat>Affichage à l'écran (4:3)</PresentationFormat>
  <Paragraphs>298</Paragraphs>
  <Slides>33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33</vt:i4>
      </vt:variant>
    </vt:vector>
  </HeadingPairs>
  <TitlesOfParts>
    <vt:vector size="67" baseType="lpstr">
      <vt:lpstr>Dosis Medium</vt:lpstr>
      <vt:lpstr>Air Strip Arabic</vt:lpstr>
      <vt:lpstr>Calibri</vt:lpstr>
      <vt:lpstr>Aptos</vt:lpstr>
      <vt:lpstr>DengXian</vt:lpstr>
      <vt:lpstr>Dosis</vt:lpstr>
      <vt:lpstr>Modern Love</vt:lpstr>
      <vt:lpstr>Calibri Light</vt:lpstr>
      <vt:lpstr>Microsoft Uighur</vt:lpstr>
      <vt:lpstr>Dosis SemiBold</vt:lpstr>
      <vt:lpstr>Arial</vt:lpstr>
      <vt:lpstr>Dosis ExtraBold</vt:lpstr>
      <vt:lpstr>Wingdings</vt:lpstr>
      <vt:lpstr>Sakkal Majalla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1</vt:lpstr>
      <vt:lpstr>خذوا الصفحة 118، اقرؤوا النص قراءة هامسة ثم أنجزوا المطلوب حسب البطاقة التوجيهية أمامكم. (تنقل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للأنشطة التالية</vt:lpstr>
      <vt:lpstr>Présentation PowerPoint</vt:lpstr>
      <vt:lpstr>نصحح. من يقرأ النص أولا؟ كل متعلم يقرأ جزءا.   (التركيز على فئة المتعثرين)</vt:lpstr>
      <vt:lpstr>من يجيب عن السؤالين؟</vt:lpstr>
      <vt:lpstr> من يقرأ النص؟ هذه المرة ترفعون أصابعكم عند ذكر صفة من الصفات التي طلبت منكم. يذكر الأستاذ بمعنى الصفة المضافة  والغرض منها مع أمثلة.</vt:lpstr>
      <vt:lpstr>من يتقاسم إجابته؟ ما صفة "قوةً"؟ ...                                   </vt:lpstr>
      <vt:lpstr>انتبهوا للتصحيح.</vt:lpstr>
      <vt:lpstr>خذوا الصفحة 119. من يقرأ التعليمة الأولى؟ ما المطلوب؟               راجعوا إجاباتكم. استبدال "إحزان" ب "باهتمام"</vt:lpstr>
      <vt:lpstr>نصحح. من وجد ضد الكلمة "إحزانٌ"؟ ...                         انتبهوا للتصحيح.</vt:lpstr>
      <vt:lpstr>نمر إلى النشاط الموالي. من يقرأ التعليمة؟ ما المطلوب؟           - راجعوا إجاباتكم.  </vt:lpstr>
      <vt:lpstr>نصحح. من يقرأ الجملة الأولى؟ من يعوض "تؤازر" بما يفيد معناها؟       -انتبهوا للتصحيح.</vt:lpstr>
      <vt:lpstr>نمر إلى النشاط الموالي. من يقرأ التعليمتين؟ ما المطلوب؟                           - راجعوا إجاباتكم.  </vt:lpstr>
      <vt:lpstr>نصحح. من يجيب عن السؤال الأول؟ أين جاء ذلك في النص؟ السؤال الثاني؟ ...</vt:lpstr>
      <vt:lpstr>نصحح. من يقرأ الجملة الأولى؟ من يعوض "تؤازر" بما يفسد معناها؟       -انتبهوا للتصحيح.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HASSAN.OUMEZIANE</cp:lastModifiedBy>
  <cp:revision>264</cp:revision>
  <dcterms:created xsi:type="dcterms:W3CDTF">2023-09-20T21:35:22Z</dcterms:created>
  <dcterms:modified xsi:type="dcterms:W3CDTF">2026-04-20T20:30:14Z</dcterms:modified>
</cp:coreProperties>
</file>