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8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60"/>
  </p:notesMasterIdLst>
  <p:sldIdLst>
    <p:sldId id="2147482761" r:id="rId21"/>
    <p:sldId id="2147482470" r:id="rId22"/>
    <p:sldId id="2147482629" r:id="rId23"/>
    <p:sldId id="2147482692" r:id="rId24"/>
    <p:sldId id="2147482758" r:id="rId25"/>
    <p:sldId id="2147482691" r:id="rId26"/>
    <p:sldId id="2147482724" r:id="rId27"/>
    <p:sldId id="2147482721" r:id="rId28"/>
    <p:sldId id="2147482747" r:id="rId29"/>
    <p:sldId id="2147482742" r:id="rId30"/>
    <p:sldId id="2147482394" r:id="rId31"/>
    <p:sldId id="2147482762" r:id="rId32"/>
    <p:sldId id="2147482722" r:id="rId33"/>
    <p:sldId id="2147482743" r:id="rId34"/>
    <p:sldId id="2147482718" r:id="rId35"/>
    <p:sldId id="2147482723" r:id="rId36"/>
    <p:sldId id="2147482719" r:id="rId37"/>
    <p:sldId id="2147482809" r:id="rId38"/>
    <p:sldId id="2147482616" r:id="rId39"/>
    <p:sldId id="2147482744" r:id="rId40"/>
    <p:sldId id="2147482790" r:id="rId41"/>
    <p:sldId id="2147482791" r:id="rId42"/>
    <p:sldId id="2147482789" r:id="rId43"/>
    <p:sldId id="2147482806" r:id="rId44"/>
    <p:sldId id="2147482792" r:id="rId45"/>
    <p:sldId id="2147482796" r:id="rId46"/>
    <p:sldId id="2147482793" r:id="rId47"/>
    <p:sldId id="2147482797" r:id="rId48"/>
    <p:sldId id="2147482799" r:id="rId49"/>
    <p:sldId id="2147482807" r:id="rId50"/>
    <p:sldId id="2147482798" r:id="rId51"/>
    <p:sldId id="2147482794" r:id="rId52"/>
    <p:sldId id="2147482801" r:id="rId53"/>
    <p:sldId id="2147482795" r:id="rId54"/>
    <p:sldId id="2147482803" r:id="rId55"/>
    <p:sldId id="2147482808" r:id="rId56"/>
    <p:sldId id="2147482804" r:id="rId57"/>
    <p:sldId id="2147482805" r:id="rId58"/>
    <p:sldId id="2147482788" r:id="rId59"/>
  </p:sldIdLst>
  <p:sldSz cx="9144000" cy="6858000" type="screen4x3"/>
  <p:notesSz cx="6858000" cy="9144000"/>
  <p:embeddedFontLst>
    <p:embeddedFont>
      <p:font typeface="Air Strip Arabic" panose="020B0604020202020204" charset="0"/>
      <p:regular r:id="rId61"/>
    </p:embeddedFont>
    <p:embeddedFont>
      <p:font typeface="DengXian" panose="02010600030101010101" pitchFamily="2" charset="-122"/>
      <p:regular r:id="rId62"/>
      <p:bold r:id="rId63"/>
    </p:embeddedFon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</p:embeddedFont>
    <p:embeddedFont>
      <p:font typeface="Dosis SemiBold" pitchFamily="2" charset="0"/>
      <p:regular r:id="rId68"/>
      <p:bold r:id="rId69"/>
    </p:embeddedFont>
    <p:embeddedFont>
      <p:font typeface="Dubai Medium" panose="020B0603030403030204" pitchFamily="34" charset="-78"/>
      <p:regular r:id="rId70"/>
    </p:embeddedFont>
    <p:embeddedFont>
      <p:font typeface="Microsoft Uighur" panose="02000000000000000000" pitchFamily="2" charset="-78"/>
      <p:regular r:id="rId71"/>
      <p:bold r:id="rId72"/>
    </p:embeddedFont>
    <p:embeddedFont>
      <p:font typeface="Modern Love" panose="04090805081005020601" pitchFamily="82" charset="0"/>
      <p:regular r:id="rId73"/>
    </p:embeddedFont>
    <p:embeddedFont>
      <p:font typeface="Sakkal Majalla" panose="02000000000000000000" pitchFamily="2" charset="-78"/>
      <p:regular r:id="rId74"/>
      <p:bold r:id="rId7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C7D3"/>
    <a:srgbClr val="424D7C"/>
    <a:srgbClr val="AFABAB"/>
    <a:srgbClr val="9EE0F4"/>
    <a:srgbClr val="E7E6E6"/>
    <a:srgbClr val="D6E9EA"/>
    <a:srgbClr val="44546A"/>
    <a:srgbClr val="414B79"/>
    <a:srgbClr val="424D7B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font" Target="fonts/font6.fntdata"/><Relationship Id="rId74" Type="http://schemas.openxmlformats.org/officeDocument/2006/relationships/font" Target="fonts/font14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font" Target="fonts/font7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1.png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5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10" Type="http://schemas.openxmlformats.org/officeDocument/2006/relationships/image" Target="../media/image55.png"/><Relationship Id="rId4" Type="http://schemas.openxmlformats.org/officeDocument/2006/relationships/image" Target="../media/image42.png"/><Relationship Id="rId9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5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55.png"/><Relationship Id="rId4" Type="http://schemas.openxmlformats.org/officeDocument/2006/relationships/image" Target="../media/image42.png"/><Relationship Id="rId9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38.xml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DB02A9D-27A9-72D4-937E-BCD4A1F91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FF7F50-FB42-11ED-1217-39584453E338}"/>
              </a:ext>
            </a:extLst>
          </p:cNvPr>
          <p:cNvSpPr txBox="1"/>
          <p:nvPr/>
        </p:nvSpPr>
        <p:spPr>
          <a:xfrm rot="21060697">
            <a:off x="3689833" y="3371672"/>
            <a:ext cx="1082351" cy="578882"/>
          </a:xfrm>
          <a:prstGeom prst="roundRect">
            <a:avLst>
              <a:gd name="adj" fmla="val 15171"/>
            </a:avLst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424D7C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الرابعة</a:t>
            </a:r>
            <a:endParaRPr lang="fr-FR" b="1" dirty="0">
              <a:solidFill>
                <a:srgbClr val="424D7C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lang="fr-FR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1A89B883-3D65-DC64-FD87-FB3BEAEE59A3}"/>
              </a:ext>
            </a:extLst>
          </p:cNvPr>
          <p:cNvSpPr txBox="1">
            <a:spLocks/>
          </p:cNvSpPr>
          <p:nvPr/>
        </p:nvSpPr>
        <p:spPr>
          <a:xfrm>
            <a:off x="4833794" y="3907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المعجم: مراجعة وتوليف.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DFE0740-4EBC-1354-C068-3998487D2010}"/>
              </a:ext>
            </a:extLst>
          </p:cNvPr>
          <p:cNvSpPr txBox="1">
            <a:spLocks/>
          </p:cNvSpPr>
          <p:nvPr/>
        </p:nvSpPr>
        <p:spPr>
          <a:xfrm>
            <a:off x="4923389" y="54192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فهم المسموع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E35892-EB8A-4F41-929A-92C2B12931DE}"/>
              </a:ext>
            </a:extLst>
          </p:cNvPr>
          <p:cNvSpPr txBox="1">
            <a:spLocks/>
          </p:cNvSpPr>
          <p:nvPr/>
        </p:nvSpPr>
        <p:spPr>
          <a:xfrm>
            <a:off x="772649" y="2336101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(فهم المقروء)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المقروء (مراجعة وتوليف)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8F9BF851-BFB0-FC90-091E-32E5D32F983A}"/>
              </a:ext>
            </a:extLst>
          </p:cNvPr>
          <p:cNvSpPr txBox="1">
            <a:spLocks/>
          </p:cNvSpPr>
          <p:nvPr/>
        </p:nvSpPr>
        <p:spPr>
          <a:xfrm>
            <a:off x="772649" y="389184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(إملاء وظواهر لغوية)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(مراجعة وتوليف)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6587B05C-E60B-E7E0-FBEE-7FCB113466A4}"/>
              </a:ext>
            </a:extLst>
          </p:cNvPr>
          <p:cNvSpPr txBox="1">
            <a:spLocks/>
          </p:cNvSpPr>
          <p:nvPr/>
        </p:nvSpPr>
        <p:spPr>
          <a:xfrm>
            <a:off x="772649" y="544846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افتتاح الحصة (5 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 (30 دقيقة)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التدريبية (إنتاج كتابي)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إثرائية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259633" y="2255061"/>
            <a:ext cx="6811346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</a:t>
            </a:r>
            <a:r>
              <a:rPr lang="ar-MA" sz="2400" dirty="0"/>
              <a:t> (4 إلى 6 متعلمين يوميا).</a:t>
            </a:r>
            <a:endParaRPr lang="fr-FR" sz="2400" dirty="0"/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فترة التمرير، يشتغل باقي المتعلمين على الوضعية التدريبية.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601780"/>
            <a:ext cx="6811346" cy="128257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يتم إعداد جانب من الفصل الدراسي يخصص للتمرير الفردي؛ </a:t>
            </a:r>
          </a:p>
          <a:p>
            <a:r>
              <a:rPr lang="ar-MA" dirty="0"/>
              <a:t>يتم مسك النتائج اعتمادا على عناصر الإجابة ومعايير التحكم الخاصة بكل مكون.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933061" y="1270572"/>
            <a:ext cx="7399175" cy="97810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تمرير رائزي التحدث والطلاقة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PO1-PO2-LF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2074483B-B9F3-AA2B-3C52-2A3F3B287472}"/>
              </a:ext>
            </a:extLst>
          </p:cNvPr>
          <p:cNvSpPr txBox="1">
            <a:spLocks/>
          </p:cNvSpPr>
          <p:nvPr/>
        </p:nvSpPr>
        <p:spPr>
          <a:xfrm>
            <a:off x="1259633" y="5313584"/>
            <a:ext cx="6811346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olidFill>
                  <a:srgbClr val="FF0000"/>
                </a:solidFill>
              </a:rPr>
              <a:t>توجيه: </a:t>
            </a:r>
            <a:r>
              <a:rPr lang="ar-MA" dirty="0"/>
              <a:t>البدء بالمتعلمين المتفوقين خلال الحصص الأولى للتمرير.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1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2127380" y="4266720"/>
            <a:ext cx="465608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الوضعية الموازية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535728" y="2374906"/>
            <a:ext cx="197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رائزي التحدث والطلاقة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2208391" y="2681139"/>
            <a:ext cx="4500000" cy="12793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فردي في جلسة واحدة.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أثناء التمرير  الفردي يشتغل باقي المتعلمين على الوضعية الموازية.</a:t>
            </a:r>
          </a:p>
          <a:p>
            <a:pPr marL="0" indent="0">
              <a:buClrTx/>
              <a:buNone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             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2771192" y="1618047"/>
            <a:ext cx="388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السلوك/توجيه المتعلمين للعمل على الوضعية التدريبية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5228327" y="3886994"/>
            <a:ext cx="1321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C838883A-5707-DE82-F84C-151903794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3743698"/>
            <a:ext cx="540000" cy="6212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B7ABB7-FFED-E689-AB15-0DE92B4236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49" y="2186552"/>
            <a:ext cx="506030" cy="5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الصفحة 117، اقرؤوا النص قراءة هامسة ثم أنجزوا المطلوب حسب البطاقة التوجيهية أمامكم. (تنقل البطاقة إلى السبورة)</a:t>
            </a:r>
            <a:endParaRPr lang="fr-FR" b="1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B0A4CC-0B97-8EC6-584D-DFB0608671C8}"/>
              </a:ext>
            </a:extLst>
          </p:cNvPr>
          <p:cNvSpPr txBox="1"/>
          <p:nvPr/>
        </p:nvSpPr>
        <p:spPr>
          <a:xfrm>
            <a:off x="466531" y="2696547"/>
            <a:ext cx="3676261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-قراءة هامِسَةٌ لِلنَّصِّ.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-أَضَعُ خَطّاً تَحْتَ الأفعالِ في الفِقْرَةِ الْأولى؛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-أُنْجِزُ التَّمْرينَيْنِ 1 و2؛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-أُراجِعُ إِجاباتي.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E1C1FC-2AB2-F3CF-C3EB-523CDBC65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1367558"/>
            <a:ext cx="506030" cy="5825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94EF84-C46A-FA54-C8DF-363F00BDF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624" y="2127380"/>
            <a:ext cx="2320956" cy="331677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08407161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19367" y="2871928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B187B8-C96C-C5BF-E49A-6933DF8500F9}"/>
              </a:ext>
            </a:extLst>
          </p:cNvPr>
          <p:cNvSpPr txBox="1"/>
          <p:nvPr/>
        </p:nvSpPr>
        <p:spPr>
          <a:xfrm>
            <a:off x="841765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15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بِأسئلة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786997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عَرَّفَ </a:t>
                      </a:r>
                      <a:r>
                        <a:rPr lang="ar-MA" sz="1400" b="1" dirty="0" err="1">
                          <a:effectLst/>
                        </a:rPr>
                        <a:t>بالإطفائي</a:t>
                      </a:r>
                      <a:r>
                        <a:rPr lang="ar-MA" sz="1400" b="1" dirty="0">
                          <a:effectLst/>
                        </a:rPr>
                        <a:t> بشكل مناسب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ذَكَرَ أعمالا مهمة تدل على أهمية عمل </a:t>
                      </a:r>
                      <a:r>
                        <a:rPr lang="ar-MA" sz="1400" b="1" dirty="0" err="1">
                          <a:effectLst/>
                        </a:rPr>
                        <a:t>الإطفائي</a:t>
                      </a:r>
                      <a:endParaRPr lang="fr-FR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PO1</a:t>
            </a:r>
          </a:p>
        </p:txBody>
      </p:sp>
      <p:sp>
        <p:nvSpPr>
          <p:cNvPr id="4" name="Google Shape;1486;p58">
            <a:extLst>
              <a:ext uri="{FF2B5EF4-FFF2-40B4-BE49-F238E27FC236}">
                <a16:creationId xmlns:a16="http://schemas.microsoft.com/office/drawing/2014/main" id="{67F0AF7E-326E-0261-EDF6-E7C05EDBED9E}"/>
              </a:ext>
            </a:extLst>
          </p:cNvPr>
          <p:cNvSpPr txBox="1"/>
          <p:nvPr/>
        </p:nvSpPr>
        <p:spPr>
          <a:xfrm>
            <a:off x="398069" y="1839722"/>
            <a:ext cx="7992275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خِلالَ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ٱلْحِصَّةِ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ٱلدِّراسِيَّةِ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دارَ بَيْنَك وَبَيْنَ زَميلِك حِوارٌ حَوْلَ مِهْنَةَ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الْإِطْفائِيِّ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فَكِّرا في ثُنائِيّاتٍ ثُمَّ مُرّا لِتَقْديمِ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ٱلْحِوارِ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AE357F-AF23-0CAE-E62E-45FAE1D0C100}"/>
              </a:ext>
            </a:extLst>
          </p:cNvPr>
          <p:cNvSpPr txBox="1"/>
          <p:nvPr/>
        </p:nvSpPr>
        <p:spPr>
          <a:xfrm>
            <a:off x="610859" y="3571769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ٱلْمَقصودُ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بِٱلْإِطْفائِيِّ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  <a:p>
            <a:pPr algn="r" defTabSz="914400" rtl="1">
              <a:lnSpc>
                <a:spcPts val="4000"/>
              </a:lnSpc>
              <a:buClr>
                <a:srgbClr val="000000"/>
              </a:buClr>
              <a:buSzPts val="1800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أَيْنَ تَكْمُنُ أَهَمِّيَّةُ هذِهِ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ٱلْمِهْنَةِ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marL="571500" indent="-571500" algn="r" defTabSz="914400" rtl="1">
              <a:lnSpc>
                <a:spcPts val="4000"/>
              </a:lnSpc>
              <a:buClr>
                <a:srgbClr val="000000"/>
              </a:buClr>
              <a:buSzPts val="1800"/>
              <a:buFontTx/>
              <a:buChar char="-"/>
              <a:defRPr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1000285" y="4026391"/>
            <a:ext cx="675443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sz="2800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810495"/>
              </p:ext>
            </p:extLst>
          </p:nvPr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لم يتحدث أو تحدث بشكل غير ملائم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1028080" y="4745107"/>
            <a:ext cx="7087840" cy="1655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تكونُ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شَخْصِيّات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الموضوع الذي تتحدث عنه الشخصيتان؟</a:t>
            </a: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(ي) الصور ثمَّ اشرحْ(ي) كَيْفَ يُمْكِنُ أَنْ نَتَجَنَّبَ حَوادِثَ السير.</a:t>
            </a: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372539" y="803531"/>
            <a:ext cx="7520404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</a:t>
            </a:r>
            <a:r>
              <a:rPr lang="ar-M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هذه صور حكاية</a:t>
            </a: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</a:t>
            </a:r>
            <a:r>
              <a:rPr lang="ar-M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لتستعد لسرد هذه الحكاية. </a:t>
            </a:r>
            <a:r>
              <a:rPr lang="ar-S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بلغة عربية.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PO2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5211DD-61ED-BE8D-96B7-4ED31AC58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997" y="3023773"/>
            <a:ext cx="2320428" cy="14731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05560F-12C2-832A-FCF7-61F181E806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86" y="2998806"/>
            <a:ext cx="2655076" cy="14980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BBC779-D126-81A4-F528-916155243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311733"/>
            <a:ext cx="2655076" cy="165273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33E384A-0C97-94A4-AF10-FA5243F458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0342" y="1301998"/>
            <a:ext cx="2655077" cy="165273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4F1BBF1-253B-DE1C-8F84-D73DFD551C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608" y="3007618"/>
            <a:ext cx="2320428" cy="149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مع احترام ضوابط الطلاقة التي تعلمها في الأسابيع الماضية؛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111903"/>
              </p:ext>
            </p:extLst>
          </p:nvPr>
        </p:nvGraphicFramePr>
        <p:xfrm>
          <a:off x="252365" y="1100158"/>
          <a:ext cx="8579117" cy="395706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10E4D-485B-A0BF-72AA-D7AA28E6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43EBB-09EF-E5FE-C4D6-27809627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C493B2-96E5-54BF-2519-2D288E3DD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055441-4FC7-F883-367E-763149961039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D2D802-1FFA-FB27-548D-D7A6C7F2F175}"/>
              </a:ext>
            </a:extLst>
          </p:cNvPr>
          <p:cNvSpPr/>
          <p:nvPr/>
        </p:nvSpPr>
        <p:spPr>
          <a:xfrm>
            <a:off x="448314" y="181803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سأَلَ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أَباهُ: كَيْفَ كانَ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يَتَواصَلونَ قَديماً؟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أَجابَ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ٱلْأَبُ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كانُوا يَسْتَعْمِلونَ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ٱلرَّسائِلَ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ٱلْوَرَقِيَّةَ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وَحَمامَ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ٱلزّاجِلِ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وَأَحْياناً يُسافِرونَ لِلِقاءِ بَعْضِهِمْ.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قالَ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مُتَعَجِّباً: هذا يَسْتَغْرِقُ وَقْتاً طَويلاً!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قالَ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ٱلْأَبُ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نَعَمْ، أَمّا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ٱلْيَوْمَ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فَقَدْ أَصْبَحَ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ٱلتَّواصُلُ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سَهْلاً وَسَريعاً بِفَضْلِ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ٱلْهَواتِفِ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وَٱلْأَنْتِرْنِتْ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لَكِنَّها وَسائِلُ يَجِبُ أَنْ نَسْتَعْمِلَها بِحِكْمَةٍ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وَٱعْتِدالٍ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296178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بعد الفراغ من التمرير للعدد المحدد من المتعلمين يتم المرور للأنشطة التالية</a:t>
            </a:r>
            <a:endParaRPr lang="fr-MA" sz="4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E8B1C16-29E1-7A11-97B0-9E877C449F11}"/>
              </a:ext>
            </a:extLst>
          </p:cNvPr>
          <p:cNvSpPr txBox="1"/>
          <p:nvPr/>
        </p:nvSpPr>
        <p:spPr>
          <a:xfrm>
            <a:off x="853797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</a:t>
            </a:r>
            <a:r>
              <a:rPr lang="ar-MA" sz="66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يقرأ النص أولا؟ (التركيز على فئة المتعثرين)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28296A5-E825-2EBD-C32D-24ED2E2684C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0C420E5-E44D-8CF0-132D-7484DA38E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9B33873-0615-A0E6-E08E-E919177B9B67}"/>
              </a:ext>
            </a:extLst>
          </p:cNvPr>
          <p:cNvSpPr txBox="1"/>
          <p:nvPr/>
        </p:nvSpPr>
        <p:spPr>
          <a:xfrm>
            <a:off x="466531" y="2696547"/>
            <a:ext cx="3676261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-قراءة هامِسَةٌ لِلنَّصِّ.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-أَضَعُ خَطّاً تَحْتَ الأفعالِ في الفِقْرَةِ الْأولى؛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-أُنْجِزُ التَّمْرينَيْنِ 1 و2؛</a:t>
            </a:r>
          </a:p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-أُراجِعُ إِجاباتي.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C87DD4B-5247-DB1F-A40D-3B27D98674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8624" y="2127380"/>
            <a:ext cx="2320956" cy="331677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E1FE-8232-4A94-DB73-4CB2B6B7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C559B-8A73-E580-A3A9-D88F8736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من يقرأ الفقرة الأولى؟ هذه المرة ترفعون أصابعكم عند قراءة فعل وارد فيها. في كل مرة ستناقشون الإجابة.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5EDD7-D8B5-60BB-2E9A-A75CA70C82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B5D41E-4AE3-284B-5B32-BFF2A997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AE36458-D6D7-8AEA-5EF6-843DCEBC66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646E748-CFE5-AB81-DEFC-997D486E5FC8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E99588-C691-4F78-E3F2-72A49D41D93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EC0413-4FEF-85C7-EDBB-BEBBD43C978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F653BC58-C322-6E8E-B806-71717D123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8FD3DA08-91F7-120C-A354-9C2705E2558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65462113-0501-4A8F-E6CA-F5BCE87A87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DCF04C30-16A5-32CE-2A2B-0DEF40B65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5CD7513-8EA5-619F-3400-65D4754AF7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93CB443-921A-314E-B84A-4E4B12E379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585CCF-18F0-5450-17B3-B65447B42C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886" y="2162610"/>
            <a:ext cx="8101249" cy="3473079"/>
          </a:xfrm>
          <a:prstGeom prst="rect">
            <a:avLst/>
          </a:prstGeom>
          <a:ln>
            <a:solidFill>
              <a:srgbClr val="424D7C"/>
            </a:solidFill>
          </a:ln>
        </p:spPr>
      </p:pic>
    </p:spTree>
    <p:extLst>
      <p:ext uri="{BB962C8B-B14F-4D97-AF65-F5344CB8AC3E}">
        <p14:creationId xmlns:p14="http://schemas.microsoft.com/office/powerpoint/2010/main" val="405129364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05319-FA60-A522-7313-4CD954EE5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8C7CC-CC4F-A590-8A41-457B8D15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صححوا.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07E89C-AFBF-19CD-AEB6-C726D80B0D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81BFA70-C98E-0944-390F-9ADBC5230F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0DFF7B9-D9F2-54CD-6DF1-A22AC0CFD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886" y="2162610"/>
            <a:ext cx="8101249" cy="3547725"/>
          </a:xfrm>
          <a:prstGeom prst="rect">
            <a:avLst/>
          </a:prstGeom>
          <a:ln>
            <a:solidFill>
              <a:srgbClr val="424D7C"/>
            </a:solidFill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B0CFADF-7673-DAA3-58D8-73DF389C4E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0D6752-527D-4CAC-B943-52A9EBCDE21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7A237A0-81A0-AAF6-F5B9-1337DEA2402A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A013E43-C4CA-6062-1032-9C9205973CC7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E01B62FD-FAF3-E80F-0C06-7D89969DFC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B0A101C-B4CC-57B6-7701-A48ECD7041D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2A5702B6-22F8-0405-FF3C-4DB3E00CC2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B5AFCD3-28C1-5D44-86BE-5EBD19E999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1BD8F06-E883-D5DD-12F2-6C3D9C255D8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156F60C-BCC0-456D-762C-F9E560E09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0EAD539-7FD6-83E6-635A-0ED12BECE97B}"/>
              </a:ext>
            </a:extLst>
          </p:cNvPr>
          <p:cNvCxnSpPr/>
          <p:nvPr/>
        </p:nvCxnSpPr>
        <p:spPr>
          <a:xfrm>
            <a:off x="2358106" y="2593911"/>
            <a:ext cx="457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C15C937-F130-A13A-74AD-247E2231B835}"/>
              </a:ext>
            </a:extLst>
          </p:cNvPr>
          <p:cNvCxnSpPr>
            <a:cxnSpLocks/>
          </p:cNvCxnSpPr>
          <p:nvPr/>
        </p:nvCxnSpPr>
        <p:spPr>
          <a:xfrm>
            <a:off x="7412983" y="2677886"/>
            <a:ext cx="63000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C65FC72-3603-8AA5-8F3F-F532EC07D4B7}"/>
              </a:ext>
            </a:extLst>
          </p:cNvPr>
          <p:cNvCxnSpPr/>
          <p:nvPr/>
        </p:nvCxnSpPr>
        <p:spPr>
          <a:xfrm>
            <a:off x="6746972" y="3138196"/>
            <a:ext cx="457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6DE5AF6-9350-5D1B-2E70-C4F2062AE93A}"/>
              </a:ext>
            </a:extLst>
          </p:cNvPr>
          <p:cNvCxnSpPr>
            <a:cxnSpLocks/>
          </p:cNvCxnSpPr>
          <p:nvPr/>
        </p:nvCxnSpPr>
        <p:spPr>
          <a:xfrm>
            <a:off x="5599968" y="3138196"/>
            <a:ext cx="37162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6204664-8CBE-1408-7A83-8B457FB31181}"/>
              </a:ext>
            </a:extLst>
          </p:cNvPr>
          <p:cNvCxnSpPr>
            <a:cxnSpLocks/>
          </p:cNvCxnSpPr>
          <p:nvPr/>
        </p:nvCxnSpPr>
        <p:spPr>
          <a:xfrm flipV="1">
            <a:off x="4907902" y="3138196"/>
            <a:ext cx="429208" cy="311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0F385F4-4C90-562F-1061-4C5F0FFB89C8}"/>
              </a:ext>
            </a:extLst>
          </p:cNvPr>
          <p:cNvCxnSpPr>
            <a:cxnSpLocks/>
          </p:cNvCxnSpPr>
          <p:nvPr/>
        </p:nvCxnSpPr>
        <p:spPr>
          <a:xfrm>
            <a:off x="4052373" y="3138196"/>
            <a:ext cx="5901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35EB4A0-DFCB-0F06-CF43-21B27EA7E261}"/>
              </a:ext>
            </a:extLst>
          </p:cNvPr>
          <p:cNvCxnSpPr>
            <a:cxnSpLocks/>
          </p:cNvCxnSpPr>
          <p:nvPr/>
        </p:nvCxnSpPr>
        <p:spPr>
          <a:xfrm>
            <a:off x="1654674" y="3138196"/>
            <a:ext cx="57794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7594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5BF7D-3C65-912F-1889-377085866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81263-F0B7-DA10-745C-C1CD25C03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والآن خذوا ألواحكم. حولوا الفعل "ضَحِكَ" في صيغة الأمر حسب ضمائر المُخاطَبِ.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EF1CC-927F-7D44-55CF-0ACABB377C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8C8DD2C-0705-091D-A307-48D39859D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6D4BDB-FCF7-A5B3-A321-AD08568331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0AEC595-93D9-CDED-20F1-BB96C0369E1B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89BFB46-20AF-F64C-CF72-FE33541C7AC7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986016-5E4E-C1B5-EDA5-89A8BECB82F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4587032-F79A-8763-88AF-D937274D5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CFF8372-ABC0-3106-273D-EBA42BFA1124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59C80480-A5F3-5428-4846-98FA3430C9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BA158BAD-E932-250F-5C60-526343B21A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30FCAD1-9693-C5C4-1548-E15749DCA5B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FD0EBB5-2FA6-82B7-7F06-759B51C98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A720219-B2C7-9F54-B053-315CB21DC7F8}"/>
              </a:ext>
            </a:extLst>
          </p:cNvPr>
          <p:cNvSpPr txBox="1"/>
          <p:nvPr/>
        </p:nvSpPr>
        <p:spPr>
          <a:xfrm>
            <a:off x="596738" y="2552787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.........................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.........................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C4C701-CDA7-4011-F2E3-F48AB006A9D5}"/>
              </a:ext>
            </a:extLst>
          </p:cNvPr>
          <p:cNvSpPr txBox="1"/>
          <p:nvPr/>
        </p:nvSpPr>
        <p:spPr>
          <a:xfrm>
            <a:off x="5196109" y="2578624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 ........................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CB56B93-F752-EB28-C37C-1085A23CAE87}"/>
              </a:ext>
            </a:extLst>
          </p:cNvPr>
          <p:cNvCxnSpPr>
            <a:cxnSpLocks/>
          </p:cNvCxnSpPr>
          <p:nvPr/>
        </p:nvCxnSpPr>
        <p:spPr>
          <a:xfrm flipH="1">
            <a:off x="4593464" y="2674823"/>
            <a:ext cx="11575" cy="12308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E1DC1E87-6CF5-CAF5-31F5-5DDA4226D4CF}"/>
              </a:ext>
            </a:extLst>
          </p:cNvPr>
          <p:cNvSpPr txBox="1"/>
          <p:nvPr/>
        </p:nvSpPr>
        <p:spPr>
          <a:xfrm>
            <a:off x="1426052" y="4082837"/>
            <a:ext cx="5808779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أَنْتُمْ..............................................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أَنْتُنَّ ............................................ 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197CD43-B34A-85AB-98DF-695859B39F0C}"/>
              </a:ext>
            </a:extLst>
          </p:cNvPr>
          <p:cNvSpPr/>
          <p:nvPr/>
        </p:nvSpPr>
        <p:spPr>
          <a:xfrm>
            <a:off x="2694145" y="1532303"/>
            <a:ext cx="3755710" cy="7443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ضَحِكْتُ.</a:t>
            </a:r>
          </a:p>
        </p:txBody>
      </p:sp>
    </p:spTree>
    <p:extLst>
      <p:ext uri="{BB962C8B-B14F-4D97-AF65-F5344CB8AC3E}">
        <p14:creationId xmlns:p14="http://schemas.microsoft.com/office/powerpoint/2010/main" val="330749754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9D8EC-6ABC-8919-450A-51AF2FD43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ACC3C-D868-E5C5-3695-DB8AF6E4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انتبهوا. من يقرا تصريف الفعل ضحك في صيغة الأمر؟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BAEF9F-F4EB-11C0-1AA3-1F9B70C608A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6A298D2-8F3A-258F-BAA2-1E0C7E8016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FBDB6FF-248D-8EE1-CE35-E64D0B8B37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A2CCF4A-6457-0809-768F-0CDC41D38123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A7078F-AA2E-148A-08B0-93C81578E45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77574CD-063C-DFED-13EC-946DC3E1244A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62F3575-CE01-7190-1901-83889492DA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9E51069-800F-97BE-A5CD-12AA5AD1B40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4685B0EB-2E7A-46F9-A581-7FF3979D5B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4E375436-F36A-0FC9-7E23-CFE87A0240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FD9514D-EF2B-BD38-8C85-0ADCDA8C6C8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8ACC42C0-9049-A1B3-5CF1-D9602DEE0E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AFE25F9-A328-EF2E-A1D5-AB0082D4378B}"/>
              </a:ext>
            </a:extLst>
          </p:cNvPr>
          <p:cNvSpPr txBox="1"/>
          <p:nvPr/>
        </p:nvSpPr>
        <p:spPr>
          <a:xfrm>
            <a:off x="457149" y="2618469"/>
            <a:ext cx="2988157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اِضْحَك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ــــا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أَنْتُما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اِضْحَك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ــــا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C2C2B8-6BE8-3DD5-497A-E4606339D6D5}"/>
              </a:ext>
            </a:extLst>
          </p:cNvPr>
          <p:cNvSpPr txBox="1"/>
          <p:nvPr/>
        </p:nvSpPr>
        <p:spPr>
          <a:xfrm>
            <a:off x="4330442" y="2618470"/>
            <a:ext cx="3567076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أَنْتَ: اِضْحَكْ</a:t>
            </a:r>
          </a:p>
          <a:p>
            <a:pPr marL="0" marR="0" lvl="0" indent="0" algn="r" defTabSz="457200" rtl="1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أَنْتِ: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اِضْحَك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85B9FFE-D8AB-69F4-5ADC-3BF7356BE867}"/>
              </a:ext>
            </a:extLst>
          </p:cNvPr>
          <p:cNvCxnSpPr>
            <a:cxnSpLocks/>
          </p:cNvCxnSpPr>
          <p:nvPr/>
        </p:nvCxnSpPr>
        <p:spPr>
          <a:xfrm flipH="1">
            <a:off x="4593464" y="2674823"/>
            <a:ext cx="11575" cy="12308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C317DB92-EB9B-50BD-234A-03342E7C95EA}"/>
              </a:ext>
            </a:extLst>
          </p:cNvPr>
          <p:cNvSpPr txBox="1"/>
          <p:nvPr/>
        </p:nvSpPr>
        <p:spPr>
          <a:xfrm>
            <a:off x="1667610" y="4129490"/>
            <a:ext cx="5808779" cy="1399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أَنْتُمْ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اِضْحَك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ـــوا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ctr" rtl="1">
              <a:lnSpc>
                <a:spcPts val="5000"/>
              </a:lnSpc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أَنْتُنَّ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اِضْحَك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ْـــــنَ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54C21E6-E2F9-5157-E2CE-5D53632F4AB2}"/>
              </a:ext>
            </a:extLst>
          </p:cNvPr>
          <p:cNvSpPr/>
          <p:nvPr/>
        </p:nvSpPr>
        <p:spPr>
          <a:xfrm>
            <a:off x="2694145" y="1532303"/>
            <a:ext cx="3755710" cy="7443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ضَحِكْتُ.</a:t>
            </a:r>
          </a:p>
        </p:txBody>
      </p:sp>
    </p:spTree>
    <p:extLst>
      <p:ext uri="{BB962C8B-B14F-4D97-AF65-F5344CB8AC3E}">
        <p14:creationId xmlns:p14="http://schemas.microsoft.com/office/powerpoint/2010/main" val="386992106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F09D-3C62-66D4-67E4-E595E42E6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15290-D812-03BD-6807-1C5C6E27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التمرين الأول، راجعوا إجاباتكم. (دقيقة واحدة)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E8852C-E62B-F930-208D-89D6A8B70E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D7E69CA-2175-B165-42A6-E0291670FC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1F83BE-91FA-44E8-9492-FCCB69F04F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C437C80-0B8D-D66F-695B-00EA2D3BB90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DDA35FB-4D67-A2D6-4C61-2238D666CAB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AAAE56A-5DED-ADFB-78F8-3488FA65433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6CAA52D-5CE5-99DB-4D22-2908F7ECB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8D2140D-17B3-B21A-24F6-D2C9CF03C2E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698EEAF-928A-EB01-4840-2EE357ABC7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0A2360F-9986-5FE5-D2E8-0336EF8113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B00EFAE-E3BB-6B54-DC59-1C38BD7BD39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DF26023F-5CC2-2E62-ABBB-7C19AFD0DA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B4C4E63-3D5A-A288-5F43-2798D176D6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377" y="1969643"/>
            <a:ext cx="8131245" cy="3582071"/>
          </a:xfrm>
          <a:prstGeom prst="rect">
            <a:avLst/>
          </a:prstGeom>
          <a:ln>
            <a:solidFill>
              <a:srgbClr val="424D7C"/>
            </a:solidFill>
          </a:ln>
        </p:spPr>
      </p:pic>
    </p:spTree>
    <p:extLst>
      <p:ext uri="{BB962C8B-B14F-4D97-AF65-F5344CB8AC3E}">
        <p14:creationId xmlns:p14="http://schemas.microsoft.com/office/powerpoint/2010/main" val="183820668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6891-185C-D165-5437-BB3AA0116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FA9C3-8F0F-23F2-46F2-51CFCB00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يقرأ إجابته؟ هل تتفقون؟ ...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CE11F2-9ADD-85B4-8263-E4A3D89440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F90E94A-4668-3E3C-8E4D-8A9A1E30CE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11BF947-DF06-A20F-CB59-62E9A7C6F7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205B6B-94AC-54E6-905E-B6E90F7E2BD4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7C5239-D4D0-CF1D-5079-2244BDC1D99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B90A6AF-69EB-2E3F-99FC-DC947C514D1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0177939-BBD8-209F-C57E-2D1A1EE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6687909-A3BD-9E96-BE98-46569525C30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8E9BC41-0B07-5F36-072F-F36103A3AB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ED58B3F-9BF2-CB9A-D27E-4F9D81BAB0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D5C427A-68FA-1153-C31A-81901C4125A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451FAC9-D37C-19AC-1EB4-091EFFCA7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D2332D-93DD-5A05-AEDF-3E34A777E6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377" y="1969643"/>
            <a:ext cx="8131245" cy="3582071"/>
          </a:xfrm>
          <a:prstGeom prst="rect">
            <a:avLst/>
          </a:prstGeom>
          <a:ln>
            <a:solidFill>
              <a:srgbClr val="424D7C"/>
            </a:solidFill>
          </a:ln>
        </p:spPr>
      </p:pic>
    </p:spTree>
    <p:extLst>
      <p:ext uri="{BB962C8B-B14F-4D97-AF65-F5344CB8AC3E}">
        <p14:creationId xmlns:p14="http://schemas.microsoft.com/office/powerpoint/2010/main" val="15601383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04CE7-18D0-8FD9-2375-6B85244E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914CA-B39A-45C6-38AA-6DFD92383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EBA129-0B9B-608D-B72D-707E71BB89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8E34A009-7324-99F0-2A84-C726FDE7D2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62EC1D-5539-7B26-E6C8-760389318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77" y="1967078"/>
            <a:ext cx="8131245" cy="3582071"/>
          </a:xfrm>
          <a:prstGeom prst="rect">
            <a:avLst/>
          </a:prstGeom>
          <a:ln>
            <a:solidFill>
              <a:srgbClr val="424D7C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A6CDC97-C98B-5261-7DF3-7B3E5FB9E2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287F80-782B-6BAF-EEB9-FB848912E0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23E7D1E-73C2-612F-9E28-AA6972D7B2D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72DC82B-DBDD-FFE9-E895-C16247D7912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AA72102-743B-0C89-FC88-CCBE1D0AEC71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11A7AF29-DC00-DF63-DD61-59537A9C8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D8E739C-AC64-1F92-8A05-82B537C68AD0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60A7E41-F36E-7E91-FA8F-1E9F24F3CA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09AB05A-3686-32B3-CBF0-13C45B6D1D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228AEF7-2168-A232-2DBB-53BCAD2862C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F20611E1-BE95-A481-CA8E-A86C315804CF}"/>
              </a:ext>
            </a:extLst>
          </p:cNvPr>
          <p:cNvSpPr txBox="1"/>
          <p:nvPr/>
        </p:nvSpPr>
        <p:spPr>
          <a:xfrm>
            <a:off x="2130752" y="2532096"/>
            <a:ext cx="2624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               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اِطْبَخِ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E74630A-E904-85D2-B205-D39C2D885679}"/>
              </a:ext>
            </a:extLst>
          </p:cNvPr>
          <p:cNvSpPr txBox="1"/>
          <p:nvPr/>
        </p:nvSpPr>
        <p:spPr>
          <a:xfrm>
            <a:off x="1984299" y="3097114"/>
            <a:ext cx="2624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               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أَنْجِزي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C7EB30B-0E5E-16DB-0074-5D435DA87B70}"/>
              </a:ext>
            </a:extLst>
          </p:cNvPr>
          <p:cNvSpPr txBox="1"/>
          <p:nvPr/>
        </p:nvSpPr>
        <p:spPr>
          <a:xfrm>
            <a:off x="2052997" y="3686679"/>
            <a:ext cx="2624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               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ساعِدا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E58788E-E38E-4A3C-9405-60859B9994AE}"/>
              </a:ext>
            </a:extLst>
          </p:cNvPr>
          <p:cNvSpPr txBox="1"/>
          <p:nvPr/>
        </p:nvSpPr>
        <p:spPr>
          <a:xfrm>
            <a:off x="2283152" y="4841263"/>
            <a:ext cx="2471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             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حافِظْنَ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AE3D95C-9837-D469-02B2-EFA70EC6206F}"/>
              </a:ext>
            </a:extLst>
          </p:cNvPr>
          <p:cNvSpPr txBox="1"/>
          <p:nvPr/>
        </p:nvSpPr>
        <p:spPr>
          <a:xfrm>
            <a:off x="2233251" y="4251697"/>
            <a:ext cx="2471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             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اِزْرَعوا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10735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9CED3-375D-DF2B-ABC5-5E68B64B1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A6F06-05BA-2787-254D-9CD7FE794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يذكرنا بالنواسخ الحرفية؟ على ماذا تدخل؟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0F57A7-9F1E-57E1-F6DF-87906540C2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74CA726-BBC6-D3BD-2CE8-EA78545578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5CF8C60-493B-D1DB-F7A8-7FF1F9E74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E4ED737-F9DC-CB5B-3CD3-FABB40F2F09E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6F3E615-B4A5-9626-CE83-C5D31C212A1A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CB1AE80-09F4-A5F1-BEC0-4B4F23338590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16BF92E-C481-D12F-042A-CECEC9EF38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FB956EA-99ED-5968-68F4-E705BC55433C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EC8128C9-A2A4-F345-777B-F538ADAEBC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8F9E7BD8-BD2C-DBF0-8DF0-1DEB46828E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6692AC8-0DF6-DBBC-EC57-0244DA416B0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6A0D7F0F-84B3-DB87-3503-1E3FCB545223}"/>
              </a:ext>
            </a:extLst>
          </p:cNvPr>
          <p:cNvSpPr txBox="1"/>
          <p:nvPr/>
        </p:nvSpPr>
        <p:spPr>
          <a:xfrm>
            <a:off x="1028069" y="2967335"/>
            <a:ext cx="72785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ما هِيَ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ٱلنّواسِخُ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ٱلْحَرْفِيَّةُ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؟ عَلى ماذا تَدْخُلُ؟ </a:t>
            </a:r>
            <a:endParaRPr lang="fr-FR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8AF97DF-7E6C-1ED2-9DEE-A733EAFAE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103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DD536-042D-8F6A-0519-64ED20607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F8451B-55E8-DDA1-115D-E4BBE6C1D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8E4C73-20A1-14C5-0A1C-D28AC76CBE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2D5A18C-C670-CB62-0B98-084CA249A2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EA087D1-5521-46CD-1A1C-D32B5C9C89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FE55D82-6ADA-3FDE-6FB6-D028483664E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AF8D3E4-AA97-C567-29ED-5879CEEFFA0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A3DE5A-C0DF-7054-250A-0A6600625CA4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9AA05D1-CEFA-34C1-2FEF-8FE9C4D7C3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415AA57-BDCB-3A73-8AE6-4CA14163C8F8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0785A2D-C9CC-D7AD-9FE0-EA36AEEA42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8B344650-5177-5451-3BFC-6ED7A364EC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526E6B5-189D-C693-ED97-8B84656EE42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C11D2AE-C4A4-2384-A397-E082E04DC7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30FA690-3DFC-8CE1-7C2A-A508470536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5339" y="2538490"/>
            <a:ext cx="5626344" cy="2378742"/>
          </a:xfrm>
          <a:prstGeom prst="rect">
            <a:avLst/>
          </a:prstGeom>
        </p:spPr>
      </p:pic>
      <p:pic>
        <p:nvPicPr>
          <p:cNvPr id="10" name="Image 9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E5842F8E-3FD2-A605-CC71-63608181B1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590" y="1468928"/>
            <a:ext cx="630000" cy="9207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9705534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23940-9C9F-25BC-CE85-40C1F8C67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AEDDD-FEF3-AAF2-1E48-0D5704A5E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 انتبهوا للتغيير التي يلحق أواخر الكلمات. سأوضح لكم أكثر على السبورة.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7D3C4C-7FE3-27D7-707B-BF79180EC5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D67464F-B7B1-DB19-FC18-65E161F300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FEBCDF0-DE98-1933-C781-B1A3B9E22B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9B52F9F-BC1E-1F90-3852-D227A03391E0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F2964F3-8F81-62C8-BF48-846BE2EE8F56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CB312A-8D90-1619-6D91-586B57E2A24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E97028E-D586-5C68-FD59-D825FCB0DB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4D7976B9-5D4F-F00D-527C-56405AB2D9C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83C067DF-4D60-A765-D7F4-D5F291C561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F64EB342-D21D-5FB1-BE0B-B1E538A6BF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505A415-67D7-A5D4-DEAB-3A737F6A0A3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3A12F26-6487-4C2B-1784-E4B46E6485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16BA3D3-99AA-21A5-ACE1-7496B83BD34E}"/>
              </a:ext>
            </a:extLst>
          </p:cNvPr>
          <p:cNvSpPr txBox="1"/>
          <p:nvPr/>
        </p:nvSpPr>
        <p:spPr>
          <a:xfrm>
            <a:off x="5447354" y="4141174"/>
            <a:ext cx="3192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اَلْمِهَنُ مُفيدَةٌ.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49008526-B8CB-9EFD-86C6-0D455BA65481}"/>
              </a:ext>
            </a:extLst>
          </p:cNvPr>
          <p:cNvSpPr/>
          <p:nvPr/>
        </p:nvSpPr>
        <p:spPr>
          <a:xfrm>
            <a:off x="4209795" y="4295601"/>
            <a:ext cx="1055105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9AAF37-3236-0081-7452-FB781119CE75}"/>
              </a:ext>
            </a:extLst>
          </p:cNvPr>
          <p:cNvSpPr txBox="1"/>
          <p:nvPr/>
        </p:nvSpPr>
        <p:spPr>
          <a:xfrm>
            <a:off x="1573863" y="4141174"/>
            <a:ext cx="3077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ٱلْمِهَ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00F6A92-D165-CD6F-4736-34B67914CD4B}"/>
              </a:ext>
            </a:extLst>
          </p:cNvPr>
          <p:cNvSpPr txBox="1"/>
          <p:nvPr/>
        </p:nvSpPr>
        <p:spPr>
          <a:xfrm>
            <a:off x="442937" y="1661298"/>
            <a:ext cx="7999012" cy="2553891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تَدْخُلُ إِنَّ وَأَخواتُها عَلى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ٱلِاسْمِيَّة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فَيَتَغَيَّرُ مَعْناها.</a:t>
            </a:r>
          </a:p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اَلِاسْمُ بَعْدَ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إِنَّ-أَنَّ-لكِنَّ-لَيْتَ-لَعَلَّ-كَأَنّ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َ) : يَتَغَيَّرُ آخِرُهُ وَتَأْخُذُ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ٱلضَّمَّةِ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اَلِاسْمُ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يَبْقى مَرْفوعاً.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A60869B-A1E0-4DEC-AE6D-16451368AAD3}"/>
              </a:ext>
            </a:extLst>
          </p:cNvPr>
          <p:cNvSpPr txBox="1"/>
          <p:nvPr/>
        </p:nvSpPr>
        <p:spPr>
          <a:xfrm>
            <a:off x="398069" y="4840110"/>
            <a:ext cx="3765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اَلشَّمْسُ مُشْرِقَةٌ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لكِنَّ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ٱلْمَطَ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نازِلٌ.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B89A7D7-CCF4-715D-BC9C-69C574C6B22C}"/>
              </a:ext>
            </a:extLst>
          </p:cNvPr>
          <p:cNvSpPr txBox="1"/>
          <p:nvPr/>
        </p:nvSpPr>
        <p:spPr>
          <a:xfrm>
            <a:off x="5022169" y="4762812"/>
            <a:ext cx="4042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اَلشَّمْسُ مُشْرِقَةٌ. اَلْمَطَرُ نازِلٌ.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8DD65455-A42C-6B8A-8AEF-0356D20AC190}"/>
              </a:ext>
            </a:extLst>
          </p:cNvPr>
          <p:cNvSpPr/>
          <p:nvPr/>
        </p:nvSpPr>
        <p:spPr>
          <a:xfrm>
            <a:off x="4198012" y="4993505"/>
            <a:ext cx="1066888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21AEC4D-40F5-ACDE-53D2-9FB47F7EA5F4}"/>
              </a:ext>
            </a:extLst>
          </p:cNvPr>
          <p:cNvSpPr txBox="1"/>
          <p:nvPr/>
        </p:nvSpPr>
        <p:spPr>
          <a:xfrm>
            <a:off x="5601919" y="5513098"/>
            <a:ext cx="3369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اَلْحُبُّ يَمْلَأُ كُلَّ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ٱلْبُيوتِ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4649CA6-2A17-D76F-7AEA-A242E412A514}"/>
              </a:ext>
            </a:extLst>
          </p:cNvPr>
          <p:cNvSpPr txBox="1"/>
          <p:nvPr/>
        </p:nvSpPr>
        <p:spPr>
          <a:xfrm>
            <a:off x="737581" y="5527669"/>
            <a:ext cx="3385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لَيْتَ</a:t>
            </a:r>
            <a:r>
              <a:rPr lang="ar-MA" sz="36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لْحُ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بَّ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يَمْلَأُ كُلَّ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ٱلْبُيوتِ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659454B5-1122-CD8F-FC6B-B2EF9FA81F53}"/>
              </a:ext>
            </a:extLst>
          </p:cNvPr>
          <p:cNvSpPr/>
          <p:nvPr/>
        </p:nvSpPr>
        <p:spPr>
          <a:xfrm>
            <a:off x="4163880" y="5661064"/>
            <a:ext cx="1066888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137322117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50719-9F19-32AF-3A3D-41DE6A8F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B1FF29-269C-B770-08E3-EAB311792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راجعوا إجاباتكم عن التمرين الثاني. (دقيقة واحدة)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BD1860-1A65-ECBB-690D-67DD2016B0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2C8EE12-A2E8-D37D-BB27-77AE291FFD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3A8E5DC-83FE-B184-2E29-9410867EC5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07F40C7-2443-7A21-B7AC-D3439911507D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0C91E9C-8628-A922-31E2-8E7B9CF46D43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DA52A3D-7009-D229-F0EF-FEDC39BB529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9044099-E5B0-1646-CC2E-886D958310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2BACCA36-91F8-C8CD-3DFC-5705CA6B154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BF6309E-4ACF-16BD-8288-B34E900B4D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0E18B03D-9E85-B413-4ADD-F4EBE46B43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0EB930F-B27D-2ED7-0507-8326716A648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0E47F96D-AA5F-0A61-3545-D855F21E3F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6A267-4046-D5C5-60DE-F07B5657CC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619" y="1920227"/>
            <a:ext cx="8100762" cy="351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6441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46F94-E52C-2FAD-D513-4E33EC79D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AF5D63-F218-D78D-1715-30384B60F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التمرين 2. من يقرأ كلمات السلسلة الأولى؟ ما الكلمة التي تبدو لكم مناسبة لنبدأ بها الجملة؟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C10E41-0A55-ED78-98F3-74A2DF71085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379A6F5-0D37-F31C-0D21-568059C13A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59518D7-3F66-AA07-841B-A850BB3129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2C19400-8A22-BC1D-24F2-11DD72BDEF91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41CB0D-A66C-81C3-8407-F3000CEF63B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01A59FB-AD9A-76C1-3357-764A7D1DB695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76B2ABF3-E3F9-7AC7-C05B-52DED8F440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52E02822-9126-97A1-F09B-327636A2F11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952A59B1-B30D-2B13-9874-DF31567663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60B12B89-EA53-DE3A-3EF5-4C80232D70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61221B4-FE0B-2008-EF9E-26CE377DE83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57D5455-B8A7-6042-2799-F9DC30E5AE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DDC06F-B535-6D5B-1C2B-4B2A22ECF5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619" y="1920227"/>
            <a:ext cx="8100762" cy="351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0592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99470-4FE6-3BEA-A084-F37B51CCB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9E10F-061A-FBAF-FCBE-6B71720DB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يقرا الجملة التي حصل عليها؟ ما الكلمة الزائدة؟ لماذا اتخذت هذا القرار؟      -صححوا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5502F2-64D4-76A0-29F9-DFAAC1448D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0B5F949-4DC4-1F32-31ED-203885D259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EFC402-DDC7-5676-0BC4-D7EA64C5DC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633EE1F-F59D-6C90-F928-0A98E692B2E6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F14EEF-8FC5-3F7E-3A2E-1AC8C1C11C4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88FA789-C5E6-AD72-E3DF-6CB1DD50F52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68130FC-0282-E34F-FC40-A9E6B62EE9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3636E7DB-CADB-6C4F-CD30-44B8281AA8CB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B8E397CD-C255-0BE2-1870-3CE56AF883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2E094771-19A6-08F4-448C-644AB121A8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2A722CD-640A-C57B-08D7-1DF99C21E16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6445123-58C9-2FBD-0AD0-EC16F16EA3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C96591A-2F1A-F928-0E68-B47A11FDA6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416" y="2024890"/>
            <a:ext cx="8096190" cy="3511600"/>
          </a:xfrm>
          <a:prstGeom prst="rect">
            <a:avLst/>
          </a:prstGeom>
        </p:spPr>
      </p:pic>
      <p:sp>
        <p:nvSpPr>
          <p:cNvPr id="5" name="ZoneTexte 27">
            <a:extLst>
              <a:ext uri="{FF2B5EF4-FFF2-40B4-BE49-F238E27FC236}">
                <a16:creationId xmlns:a16="http://schemas.microsoft.com/office/drawing/2014/main" id="{EE0CF7C5-3FBA-517B-61AC-A8AD848513F0}"/>
              </a:ext>
            </a:extLst>
          </p:cNvPr>
          <p:cNvSpPr txBox="1"/>
          <p:nvPr/>
        </p:nvSpPr>
        <p:spPr>
          <a:xfrm>
            <a:off x="560416" y="3392783"/>
            <a:ext cx="7829672" cy="76944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لَعَلَّ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ٱلنَّجّارَ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ماهِرٌ 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صِناعَةِ 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ٱلْأَثاثِ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9" name="ZoneTexte 27">
            <a:extLst>
              <a:ext uri="{FF2B5EF4-FFF2-40B4-BE49-F238E27FC236}">
                <a16:creationId xmlns:a16="http://schemas.microsoft.com/office/drawing/2014/main" id="{C5447675-1E3B-23A1-89EA-AF20E88E3D92}"/>
              </a:ext>
            </a:extLst>
          </p:cNvPr>
          <p:cNvSpPr txBox="1"/>
          <p:nvPr/>
        </p:nvSpPr>
        <p:spPr>
          <a:xfrm>
            <a:off x="560416" y="4819114"/>
            <a:ext cx="7619380" cy="76944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لَيْتَ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ْفَلّاحَ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يَحْصُدُ مَحْصولاً وَفيراً.</a:t>
            </a:r>
          </a:p>
        </p:txBody>
      </p:sp>
    </p:spTree>
    <p:extLst>
      <p:ext uri="{BB962C8B-B14F-4D97-AF65-F5344CB8AC3E}">
        <p14:creationId xmlns:p14="http://schemas.microsoft.com/office/powerpoint/2010/main" val="42605581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E84D3-C842-45B9-96CE-EEFF7840F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BC52D6-EC47-D289-6F2F-9758AC733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نعود إلى النص. أعيدوا قراءة النص ثم صوغوا فكرته الرئيسة.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88016C-761D-DA83-AF1C-C8B12B5954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8C5335C-21F9-A0A1-8EDA-BA1F1208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92BBFFC-B8BD-0C16-18CB-6D34794B5A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75E6896-1372-3B46-C82C-E17EBD535105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9D1E44-EF87-FB14-6011-CC777272ADC4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E50774B-6B39-7DC8-A902-FBF2E2D6A68C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D13F9A24-256E-085D-4509-E83DF80E07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48F1FDD-5DCE-1DB3-A428-1348E65ED13E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0046A9D0-1335-BDD0-52CA-C21F7D7E7B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7B337B2E-36FE-9BBD-37F9-409B84ED1F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70CC725-2547-0734-E0A2-EFF1A5AA4BD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76C67303-F84A-329C-CEF4-FA83C65BFE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9AD80E6-1BA2-A86B-F5D5-DCB1AA54EF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886" y="2162610"/>
            <a:ext cx="8101249" cy="3473079"/>
          </a:xfrm>
          <a:prstGeom prst="rect">
            <a:avLst/>
          </a:prstGeom>
          <a:ln>
            <a:solidFill>
              <a:srgbClr val="424D7C"/>
            </a:solidFill>
          </a:ln>
        </p:spPr>
      </p:pic>
    </p:spTree>
    <p:extLst>
      <p:ext uri="{BB962C8B-B14F-4D97-AF65-F5344CB8AC3E}">
        <p14:creationId xmlns:p14="http://schemas.microsoft.com/office/powerpoint/2010/main" val="159174220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E3A89-AC7E-C275-EC3E-28B6EA88B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A2196D-FF79-1ADB-F618-1C71215A4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ما هي الفكرة المناسبة للنص من بين ما يلي؟ ولماذا لم تختر الأفكار الأخرى؟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27444A-E7EB-AA33-9234-9302F6E706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B8EC60A-0F8D-A80C-8469-FFA31DBAFD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FC84E35-C6C4-4ED1-A8DE-1B6A61D539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88371E6-DB29-D910-4955-62773E6FF3EA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23DEC6C-E4B1-1506-3EC2-DE52F99CA421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D52011C-DECA-3386-8B2B-49FBBD244B0F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9BC5D4E-0349-8EA8-869A-391DD35CF8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90276BAF-5308-6D58-8AE7-B11034D0C249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8A00886-D89B-D44A-1D1E-286957FA2B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8C5EA4D1-BD23-CC5E-BAFA-804F13E55B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7BA82AC-96F1-F24F-065F-443C6248559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1A881665-A7C5-B00A-AE62-796F70C515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9A6AE71-67EA-0C90-EA0D-A1093BF010FF}"/>
              </a:ext>
            </a:extLst>
          </p:cNvPr>
          <p:cNvSpPr txBox="1"/>
          <p:nvPr/>
        </p:nvSpPr>
        <p:spPr>
          <a:xfrm>
            <a:off x="704165" y="2346165"/>
            <a:ext cx="7945312" cy="7694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يَعْمَلْ بِإِخْلاصٍ وَيَجْتَهِدُ، يَنْجَحْ وَيُصْبِحْ مُسْتَقْبَلُهُ أَجْمَلَ.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9F55E7-B689-7E35-C319-5DA16449C505}"/>
              </a:ext>
            </a:extLst>
          </p:cNvPr>
          <p:cNvSpPr txBox="1"/>
          <p:nvPr/>
        </p:nvSpPr>
        <p:spPr>
          <a:xfrm>
            <a:off x="704165" y="3429000"/>
            <a:ext cx="7945312" cy="7694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اَلْعَمَلُ يَجْعَلُنا نَكْسِبُ ثِقَةَ </a:t>
            </a:r>
            <a:r>
              <a:rPr lang="ar-MA" sz="44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ٱلْآخرينَ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DB82467-E6EB-C7CF-3F4D-8C5CBB372BE5}"/>
              </a:ext>
            </a:extLst>
          </p:cNvPr>
          <p:cNvSpPr txBox="1"/>
          <p:nvPr/>
        </p:nvSpPr>
        <p:spPr>
          <a:xfrm>
            <a:off x="704165" y="4403186"/>
            <a:ext cx="7945312" cy="7694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نُحاوِلُ دائِماً أَنْ نَكونَ مُتَمَيِّزينَ في عَمَلِنا عَنِ </a:t>
            </a:r>
            <a:r>
              <a:rPr lang="ar-MA" sz="44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ٱلْآخَرينَ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B8EC60A-0F8D-A80C-8469-FFA31DBAFD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3294" y="2074766"/>
            <a:ext cx="410434" cy="410434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E44CCA-E947-B240-249C-8F2EAAD55E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3294" y="3181788"/>
            <a:ext cx="410434" cy="410434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A172DC-3941-43D8-47CF-4FC812E365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3294" y="4198441"/>
            <a:ext cx="410434" cy="41043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102462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8BC11-BC23-BCF4-5B68-C45AACF3D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C5155A-2BF1-BD94-0042-8BB26AB4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D8EA5C-3679-4D4D-7324-3C8889C2FC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0D80B9C-5346-4386-B3CC-90A9A6F660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E4CEBC-83D8-3449-8C36-9F32DDAB84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132447A-F603-365D-559E-1EB4C33951B9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A87C6A6-027D-2AA8-BF77-F8D7A3A3D589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140C54A-C0C5-DE20-2BA7-DF87AA023D2B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C7EC2B5-3D44-6B65-A9B3-3C746DEB1D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D10DDAA5-3C9B-B64E-FFFF-541C1FAAF143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2F9F0E0-F35C-976D-AD61-6C49D6F59D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60ED3BFE-D110-F1D2-0F00-32DE32D579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F434242-4F77-C9BA-7774-129B4F85EF9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94110C71-B285-25D0-643C-8100F12B1D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154086-3A15-EFEE-C372-D2A56E1CEED3}"/>
              </a:ext>
            </a:extLst>
          </p:cNvPr>
          <p:cNvSpPr txBox="1"/>
          <p:nvPr/>
        </p:nvSpPr>
        <p:spPr>
          <a:xfrm>
            <a:off x="704165" y="2346165"/>
            <a:ext cx="7945312" cy="7694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يَعْمَلْ بِإِخْلاصٍ وَيَجْتَهِدُ، يَنْجَحْ وَيُصْبِحْ مُسْتَقْبَلُهُ أَجْمَلَ.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3D09E1-3279-1DB3-73FD-7511ECB94139}"/>
              </a:ext>
            </a:extLst>
          </p:cNvPr>
          <p:cNvSpPr txBox="1"/>
          <p:nvPr/>
        </p:nvSpPr>
        <p:spPr>
          <a:xfrm>
            <a:off x="704165" y="3429000"/>
            <a:ext cx="7945312" cy="7694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اَلْعَمَلُ يَجْعَلُنا نَكْسِبُ ثِقَةَ </a:t>
            </a:r>
            <a:r>
              <a:rPr lang="ar-MA" sz="44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ٱلْآخرينَ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18CCAA-6CEB-2620-33C1-E78A53471CDB}"/>
              </a:ext>
            </a:extLst>
          </p:cNvPr>
          <p:cNvSpPr txBox="1"/>
          <p:nvPr/>
        </p:nvSpPr>
        <p:spPr>
          <a:xfrm>
            <a:off x="704165" y="4403186"/>
            <a:ext cx="7945312" cy="7694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نُحاوِلُ دائِماً أَنْ نَكونَ مُتَمَيِّزينَ في عَمَلِنا عَنِ </a:t>
            </a:r>
            <a:r>
              <a:rPr lang="ar-MA" sz="44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ٱلْآخَرينَ</a:t>
            </a:r>
            <a:r>
              <a:rPr lang="ar-MA" sz="4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756AA2-DD58-6209-01A9-2C99E09E3B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4546" y="2006095"/>
            <a:ext cx="473955" cy="473955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985DF96-6FA7-753F-726E-E187900A59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3294" y="3108936"/>
            <a:ext cx="483286" cy="483286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C8CF38-E314-1260-7391-F97C1A7AC4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3963" y="4113350"/>
            <a:ext cx="483286" cy="48328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276062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136F6-9897-AF31-15F2-F7FDB8349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F213B3-B4E4-C48E-13A6-80E8247AA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هذه أسماء مهن. من يختار مهنة ويكتب على دفتره شرحا لها؟</a:t>
            </a:r>
            <a:endParaRPr lang="fr-FR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08F7D2-A58E-E341-2F57-309BBBB567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30FA766-3BE8-9E09-7684-CBF7ECF724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1F95162-5A6C-D009-2B48-D1D131A271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B5F690A-2931-A38E-DEE8-482A043A0F4C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FC51A24-1770-4704-005C-B90A2161AB36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94BB59-250F-EFB4-F903-33C796EE27FE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965CEAEB-4546-57E7-8D48-CFDF29FBA0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B40CEBC-22E3-24BC-6267-9FDFE0FA9F5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1AC6FE2-F9C0-A2D6-F5CF-319F504723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54A081C8-18F0-5922-02AD-6B93748672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EF0774D-6EAC-77C5-30A5-AABB1899267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37795E8-07CE-251F-B9CD-5867ACE703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FAF263-B843-6723-D63C-FBBC616150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4661" y="4125912"/>
            <a:ext cx="3446511" cy="19760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EF01B0-444F-A8CE-0C77-DF0CC7FF12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0416" y="4125912"/>
            <a:ext cx="3165184" cy="19941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AEB000B-4ECC-10DF-88E1-97FBDDBBED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0416" y="1824601"/>
            <a:ext cx="3165184" cy="19307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157A70-697D-C26A-491A-98C1D87A1B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14661" y="1828625"/>
            <a:ext cx="3446511" cy="192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1605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2B320-CC1A-F602-38E1-65E589B70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D13A55-DC27-4BA5-0AC8-B9CC4252D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الشرح الذي كتبه؟ 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90E15E-9FA2-049F-0F69-774FC5216D4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E01CDDB-76DD-C5D1-94D1-BAC05A623A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F7016B9-E82C-5EDD-D8F0-2675C16912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CDDE2CB-F16B-1D6B-68C0-4084CC7CB8A1}"/>
              </a:ext>
            </a:extLst>
          </p:cNvPr>
          <p:cNvGrpSpPr/>
          <p:nvPr/>
        </p:nvGrpSpPr>
        <p:grpSpPr>
          <a:xfrm>
            <a:off x="1654674" y="131773"/>
            <a:ext cx="4945301" cy="288000"/>
            <a:chOff x="1654674" y="131773"/>
            <a:chExt cx="4945301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491BE75-207E-18B6-93B2-05D59D7F777F}"/>
                </a:ext>
              </a:extLst>
            </p:cNvPr>
            <p:cNvSpPr>
              <a:spLocks/>
            </p:cNvSpPr>
            <p:nvPr/>
          </p:nvSpPr>
          <p:spPr>
            <a:xfrm>
              <a:off x="4608511" y="131773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9F81DEB-8FCB-1A10-2859-C0D23090BAA6}"/>
                </a:ext>
              </a:extLst>
            </p:cNvPr>
            <p:cNvGrpSpPr/>
            <p:nvPr/>
          </p:nvGrpSpPr>
          <p:grpSpPr>
            <a:xfrm>
              <a:off x="1654674" y="131773"/>
              <a:ext cx="4945301" cy="288000"/>
              <a:chOff x="1654674" y="131773"/>
              <a:chExt cx="494530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ED6EF1F-FF14-83F8-1ED7-FC618E57BF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54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A113FD50-E0B2-F004-B511-BB377B8D796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784669" cy="288000"/>
                <a:chOff x="2815306" y="131773"/>
                <a:chExt cx="3784669" cy="288000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3D633B17-5566-592A-6169-FD0EF114DF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21906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AF350F94-BFF0-D936-1C3C-B8BAA8338C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C86B000-BA90-CEE9-FBD4-F8E65D749E7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مراجعة وتوليف</a:t>
                  </a:r>
                </a:p>
              </p:txBody>
            </p:sp>
          </p:grpSp>
        </p:grpSp>
      </p:grp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ECBBC0D1-9E7A-B31C-5ABA-369948421B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5E4FF-C72C-DA01-7B1B-74FFB1AA75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4661" y="4125912"/>
            <a:ext cx="3446511" cy="19760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32F4CA-7F42-4485-28EB-AD6F15FF86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0416" y="4125912"/>
            <a:ext cx="3165184" cy="19941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79FB26-179F-AD2D-6E21-ED32B0DC2D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0416" y="1824601"/>
            <a:ext cx="3165184" cy="19307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DB9BDE-FCCA-A42D-4DB7-CE486C94BB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14661" y="1828625"/>
            <a:ext cx="3446511" cy="192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8171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28455</TotalTime>
  <Words>1790</Words>
  <Application>Microsoft Office PowerPoint</Application>
  <PresentationFormat>Affichage à l'écran (4:3)</PresentationFormat>
  <Paragraphs>328</Paragraphs>
  <Slides>39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39</vt:i4>
      </vt:variant>
    </vt:vector>
  </HeadingPairs>
  <TitlesOfParts>
    <vt:vector size="74" baseType="lpstr">
      <vt:lpstr>DengXian</vt:lpstr>
      <vt:lpstr>Wingdings</vt:lpstr>
      <vt:lpstr>Dosis ExtraBold</vt:lpstr>
      <vt:lpstr>Sakkal Majalla</vt:lpstr>
      <vt:lpstr>Modern Love</vt:lpstr>
      <vt:lpstr>Calibri</vt:lpstr>
      <vt:lpstr>Dosis SemiBold</vt:lpstr>
      <vt:lpstr>Aptos</vt:lpstr>
      <vt:lpstr>Dosis Medium</vt:lpstr>
      <vt:lpstr>Calibri Light</vt:lpstr>
      <vt:lpstr>Dosis</vt:lpstr>
      <vt:lpstr>Microsoft Uighur</vt:lpstr>
      <vt:lpstr>Air Strip Arabic</vt:lpstr>
      <vt:lpstr>Arial</vt:lpstr>
      <vt:lpstr>Dubai Medium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هيكلة حصص الأسبوع التربوي الخامس</vt:lpstr>
      <vt:lpstr>Présentation PowerPoint</vt:lpstr>
      <vt:lpstr>هيكلة حصص اليوم 1</vt:lpstr>
      <vt:lpstr>خذوا الصفحة 117، اقرؤوا النص قراءة هامسة ثم أنجزوا المطلوب حسب البطاقة التوجيهية أمامكم. (تنقل البطاقة إلى السبورة)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بعد الفراغ من التمرير للعدد المحدد من المتعلمين يتم المرور للأنشطة التالية</vt:lpstr>
      <vt:lpstr>نصحح. من يقرأ النص أولا؟ (التركيز على فئة المتعثرين)</vt:lpstr>
      <vt:lpstr>الآن من يقرأ الفقرة الأولى؟ هذه المرة ترفعون أصابعكم عند قراءة فعل وارد فيها. في كل مرة ستناقشون الإجابة.</vt:lpstr>
      <vt:lpstr>صححوا.</vt:lpstr>
      <vt:lpstr>والآن خذوا ألواحكم. حولوا الفعل "ضَحِكَ" في صيغة الأمر حسب ضمائر المُخاطَبِ.</vt:lpstr>
      <vt:lpstr>انتبهوا. من يقرا تصريف الفعل ضحك في صيغة الأمر؟</vt:lpstr>
      <vt:lpstr>خذوا التمرين الأول، راجعوا إجاباتكم. (دقيقة واحدة)</vt:lpstr>
      <vt:lpstr>نصحح. من يقرأ إجابته؟ هل تتفقون؟ ... </vt:lpstr>
      <vt:lpstr>انتبهوا للتصحيح.</vt:lpstr>
      <vt:lpstr>من يذكرنا بالنواسخ الحرفية؟ على ماذا تدخل؟ </vt:lpstr>
      <vt:lpstr>من يقرأ؟ </vt:lpstr>
      <vt:lpstr>من يقرأ؟ انتبهوا للتغيير التي يلحق أواخر الكلمات. سأوضح لكم أكثر على السبورة.</vt:lpstr>
      <vt:lpstr>الآن راجعوا إجاباتكم عن التمرين الثاني. (دقيقة واحدة)</vt:lpstr>
      <vt:lpstr>نصحح التمرين 2. من يقرأ كلمات السلسلة الأولى؟ ما الكلمة التي تبدو لكم مناسبة لنبدأ بها الجملة؟</vt:lpstr>
      <vt:lpstr>من يقرا الجملة التي حصل عليها؟ ما الكلمة الزائدة؟ لماذا اتخذت هذا القرار؟      -صححوا</vt:lpstr>
      <vt:lpstr>نعود إلى النص. أعيدوا قراءة النص ثم صوغوا فكرته الرئيسة.</vt:lpstr>
      <vt:lpstr>ما هي الفكرة المناسبة للنص من بين ما يلي؟ ولماذا لم تختر الأفكار الأخرى؟</vt:lpstr>
      <vt:lpstr>انتبهوا للتصحيح.</vt:lpstr>
      <vt:lpstr>الآن هذه أسماء مهن. من يختار مهنة ويكتب على دفتره شرحا لها؟</vt:lpstr>
      <vt:lpstr>من يقرأ الشرح الذي كتبه؟ </vt:lpstr>
      <vt:lpstr>الفائزون بنجمة السلوك هم: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257</cp:revision>
  <dcterms:created xsi:type="dcterms:W3CDTF">2023-09-20T21:35:22Z</dcterms:created>
  <dcterms:modified xsi:type="dcterms:W3CDTF">2026-04-20T00:02:03Z</dcterms:modified>
</cp:coreProperties>
</file>