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5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6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7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8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59" r:id="rId2"/>
    <p:sldMasterId id="2147483672" r:id="rId3"/>
    <p:sldMasterId id="2147483695" r:id="rId4"/>
    <p:sldMasterId id="2147483713" r:id="rId5"/>
    <p:sldMasterId id="2147483736" r:id="rId6"/>
    <p:sldMasterId id="2147483778" r:id="rId7"/>
    <p:sldMasterId id="2147483794" r:id="rId8"/>
    <p:sldMasterId id="2147483855" r:id="rId9"/>
  </p:sldMasterIdLst>
  <p:notesMasterIdLst>
    <p:notesMasterId r:id="rId66"/>
  </p:notesMasterIdLst>
  <p:sldIdLst>
    <p:sldId id="2147482738" r:id="rId10"/>
    <p:sldId id="2147482841" r:id="rId11"/>
    <p:sldId id="2147482473" r:id="rId12"/>
    <p:sldId id="2147482693" r:id="rId13"/>
    <p:sldId id="2147482691" r:id="rId14"/>
    <p:sldId id="2134806141" r:id="rId15"/>
    <p:sldId id="2147482706" r:id="rId16"/>
    <p:sldId id="2134806601" r:id="rId17"/>
    <p:sldId id="2134806871" r:id="rId18"/>
    <p:sldId id="2147482879" r:id="rId19"/>
    <p:sldId id="2147482739" r:id="rId20"/>
    <p:sldId id="2147482732" r:id="rId21"/>
    <p:sldId id="2147482704" r:id="rId22"/>
    <p:sldId id="2147482351" r:id="rId23"/>
    <p:sldId id="2147482490" r:id="rId24"/>
    <p:sldId id="2147482367" r:id="rId25"/>
    <p:sldId id="2147482723" r:id="rId26"/>
    <p:sldId id="2147482871" r:id="rId27"/>
    <p:sldId id="2147482843" r:id="rId28"/>
    <p:sldId id="2147482751" r:id="rId29"/>
    <p:sldId id="2147482872" r:id="rId30"/>
    <p:sldId id="2147482845" r:id="rId31"/>
    <p:sldId id="2147482846" r:id="rId32"/>
    <p:sldId id="2147482873" r:id="rId33"/>
    <p:sldId id="2147482874" r:id="rId34"/>
    <p:sldId id="2147482875" r:id="rId35"/>
    <p:sldId id="2147482876" r:id="rId36"/>
    <p:sldId id="2147482370" r:id="rId37"/>
    <p:sldId id="2147482476" r:id="rId38"/>
    <p:sldId id="2134806689" r:id="rId39"/>
    <p:sldId id="2147482850" r:id="rId40"/>
    <p:sldId id="2147482851" r:id="rId41"/>
    <p:sldId id="2147482877" r:id="rId42"/>
    <p:sldId id="2147482878" r:id="rId43"/>
    <p:sldId id="2147482854" r:id="rId44"/>
    <p:sldId id="2147482755" r:id="rId45"/>
    <p:sldId id="2147482834" r:id="rId46"/>
    <p:sldId id="2147482831" r:id="rId47"/>
    <p:sldId id="2147482836" r:id="rId48"/>
    <p:sldId id="2147482837" r:id="rId49"/>
    <p:sldId id="2147482859" r:id="rId50"/>
    <p:sldId id="2147482858" r:id="rId51"/>
    <p:sldId id="2147482860" r:id="rId52"/>
    <p:sldId id="2147482861" r:id="rId53"/>
    <p:sldId id="2147482862" r:id="rId54"/>
    <p:sldId id="2147482863" r:id="rId55"/>
    <p:sldId id="2147482864" r:id="rId56"/>
    <p:sldId id="2147482865" r:id="rId57"/>
    <p:sldId id="2147482866" r:id="rId58"/>
    <p:sldId id="2147482867" r:id="rId59"/>
    <p:sldId id="2147482868" r:id="rId60"/>
    <p:sldId id="2147482869" r:id="rId61"/>
    <p:sldId id="2147482703" r:id="rId62"/>
    <p:sldId id="2134806712" r:id="rId63"/>
    <p:sldId id="2134806149" r:id="rId64"/>
    <p:sldId id="2147482628" r:id="rId65"/>
  </p:sldIdLst>
  <p:sldSz cx="9144000" cy="6858000" type="screen4x3"/>
  <p:notesSz cx="6858000" cy="9144000"/>
  <p:embeddedFontLst>
    <p:embeddedFont>
      <p:font typeface="Abadi" panose="020B0604020104020204" pitchFamily="34" charset="0"/>
      <p:regular r:id="rId67"/>
      <p:bold r:id="rId68"/>
      <p:italic r:id="rId69"/>
      <p:boldItalic r:id="rId70"/>
    </p:embeddedFont>
    <p:embeddedFont>
      <p:font typeface="Cambria Math" panose="02040503050406030204" pitchFamily="18" charset="0"/>
      <p:regular r:id="rId71"/>
    </p:embeddedFont>
    <p:embeddedFont>
      <p:font typeface="Dosis" pitchFamily="2" charset="0"/>
      <p:regular r:id="rId72"/>
      <p:bold r:id="rId73"/>
    </p:embeddedFont>
    <p:embeddedFont>
      <p:font typeface="Dosis ExtraBold" pitchFamily="2" charset="0"/>
      <p:bold r:id="rId74"/>
    </p:embeddedFont>
    <p:embeddedFont>
      <p:font typeface="Dosis Medium" pitchFamily="2" charset="0"/>
      <p:regular r:id="rId75"/>
    </p:embeddedFont>
    <p:embeddedFont>
      <p:font typeface="Dosis SemiBold" pitchFamily="2" charset="0"/>
      <p:bold r:id="rId76"/>
    </p:embeddedFont>
    <p:embeddedFont>
      <p:font typeface="Microsoft Uighur" panose="02000000000000000000" pitchFamily="2" charset="-78"/>
      <p:regular r:id="rId77"/>
      <p:bold r:id="rId78"/>
    </p:embeddedFont>
    <p:embeddedFont>
      <p:font typeface="Modern Love" panose="04090805081005020601" pitchFamily="82" charset="0"/>
      <p:regular r:id="rId79"/>
    </p:embeddedFont>
    <p:embeddedFont>
      <p:font typeface="Noto Sans Symbols" panose="020B0604020202020204" charset="0"/>
      <p:regular r:id="rId80"/>
      <p:bold r:id="rId8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F0F9FE"/>
    <a:srgbClr val="424D7B"/>
    <a:srgbClr val="0097B2"/>
    <a:srgbClr val="106585"/>
    <a:srgbClr val="257390"/>
    <a:srgbClr val="0070C0"/>
    <a:srgbClr val="FCFDFD"/>
    <a:srgbClr val="F6F6F6"/>
    <a:srgbClr val="F9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18" autoAdjust="0"/>
    <p:restoredTop sz="94660"/>
  </p:normalViewPr>
  <p:slideViewPr>
    <p:cSldViewPr snapToGrid="0">
      <p:cViewPr varScale="1">
        <p:scale>
          <a:sx n="69" d="100"/>
          <a:sy n="69" d="100"/>
        </p:scale>
        <p:origin x="1512" y="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63" Type="http://schemas.openxmlformats.org/officeDocument/2006/relationships/slide" Target="slides/slide54.xml"/><Relationship Id="rId68" Type="http://schemas.openxmlformats.org/officeDocument/2006/relationships/font" Target="fonts/font2.fntdata"/><Relationship Id="rId84" Type="http://schemas.openxmlformats.org/officeDocument/2006/relationships/theme" Target="theme/theme1.xml"/><Relationship Id="rId16" Type="http://schemas.openxmlformats.org/officeDocument/2006/relationships/slide" Target="slides/slide7.xml"/><Relationship Id="rId11" Type="http://schemas.openxmlformats.org/officeDocument/2006/relationships/slide" Target="slides/slide2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74" Type="http://schemas.openxmlformats.org/officeDocument/2006/relationships/font" Target="fonts/font8.fntdata"/><Relationship Id="rId79" Type="http://schemas.openxmlformats.org/officeDocument/2006/relationships/font" Target="fonts/font13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openxmlformats.org/officeDocument/2006/relationships/slide" Target="slides/slide55.xml"/><Relationship Id="rId69" Type="http://schemas.openxmlformats.org/officeDocument/2006/relationships/font" Target="fonts/font3.fntdata"/><Relationship Id="rId77" Type="http://schemas.openxmlformats.org/officeDocument/2006/relationships/font" Target="fonts/font11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72" Type="http://schemas.openxmlformats.org/officeDocument/2006/relationships/font" Target="fonts/font6.fntdata"/><Relationship Id="rId80" Type="http://schemas.openxmlformats.org/officeDocument/2006/relationships/font" Target="fonts/font14.fntdata"/><Relationship Id="rId85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slide" Target="slides/slide50.xml"/><Relationship Id="rId67" Type="http://schemas.openxmlformats.org/officeDocument/2006/relationships/font" Target="fonts/font1.fntdata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slide" Target="slides/slide53.xml"/><Relationship Id="rId70" Type="http://schemas.openxmlformats.org/officeDocument/2006/relationships/font" Target="fonts/font4.fntdata"/><Relationship Id="rId75" Type="http://schemas.openxmlformats.org/officeDocument/2006/relationships/font" Target="fonts/font9.fntdata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slide" Target="slides/slide51.xml"/><Relationship Id="rId65" Type="http://schemas.openxmlformats.org/officeDocument/2006/relationships/slide" Target="slides/slide56.xml"/><Relationship Id="rId73" Type="http://schemas.openxmlformats.org/officeDocument/2006/relationships/font" Target="fonts/font7.fntdata"/><Relationship Id="rId78" Type="http://schemas.openxmlformats.org/officeDocument/2006/relationships/font" Target="fonts/font12.fntdata"/><Relationship Id="rId81" Type="http://schemas.openxmlformats.org/officeDocument/2006/relationships/font" Target="fonts/font15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9" Type="http://schemas.openxmlformats.org/officeDocument/2006/relationships/slide" Target="slides/slide30.xml"/><Relationship Id="rId34" Type="http://schemas.openxmlformats.org/officeDocument/2006/relationships/slide" Target="slides/slide25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76" Type="http://schemas.openxmlformats.org/officeDocument/2006/relationships/font" Target="fonts/font10.fntdata"/><Relationship Id="rId7" Type="http://schemas.openxmlformats.org/officeDocument/2006/relationships/slideMaster" Target="slideMasters/slideMaster7.xml"/><Relationship Id="rId71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0.xml"/><Relationship Id="rId24" Type="http://schemas.openxmlformats.org/officeDocument/2006/relationships/slide" Target="slides/slide15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66" Type="http://schemas.openxmlformats.org/officeDocument/2006/relationships/notesMaster" Target="notesMasters/notesMaster1.xml"/><Relationship Id="rId61" Type="http://schemas.openxmlformats.org/officeDocument/2006/relationships/slide" Target="slides/slide52.xml"/><Relationship Id="rId8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png"/></Relationships>
</file>

<file path=ppt/slideLayouts/_rels/slideLayout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png"/></Relationships>
</file>

<file path=ppt/slideLayouts/_rels/slideLayout1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7697446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65324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6429595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3730861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27825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1521779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4948826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5983599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35962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511376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670749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229680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555625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6316290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89942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909811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745813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255379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9219010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9338896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920228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738085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2223073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400248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892784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232904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559485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7796415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2361347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0505246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988715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8292992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354589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500203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410601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8868348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9345941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318114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6758304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050684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1298996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681271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969697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0064233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0221207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889570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1889393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5282925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430664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7705656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699536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787329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3206887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4264815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3186119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0737129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586184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0800682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884610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2003919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8557453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970849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278722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9975471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518412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1494983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880182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6801278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09410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754645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5264853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2978158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3685435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2641840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6340375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722269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84107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1481351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6974477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7699726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0994693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3826003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8038617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6995238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6492437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588622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20189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1360170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129610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7398349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39020035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3861265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922070588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4392721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j-ea"/>
                <a:cs typeface="Arial" panose="020B0604020202020204" pitchFamily="34" charset="0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7418340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j-ea"/>
                <a:cs typeface="Arial" panose="020B0604020202020204" pitchFamily="34" charset="0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badi" panose="020B0604020104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77371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badi" panose="020B0604020104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194022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badi" panose="020B0604020104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0218681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badi" panose="020B0604020104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5599914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badi" panose="020B0604020104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722428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8289521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974102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701945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823693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2272254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62223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387927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790188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815894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100539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2693001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6638161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79732075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8796250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7812268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208096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622175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8388887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6599486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9970611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2692822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820099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3633005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8213667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3499964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546445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0171211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4048033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97501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0300305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9068172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4358267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1862179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7145329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384849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13015039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46.xml"/><Relationship Id="rId19" Type="http://schemas.openxmlformats.org/officeDocument/2006/relationships/image" Target="../media/image3.bin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1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56.xml"/><Relationship Id="rId21" Type="http://schemas.openxmlformats.org/officeDocument/2006/relationships/slideLayout" Target="../slideLayouts/slideLayout74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70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55.xml"/><Relationship Id="rId16" Type="http://schemas.openxmlformats.org/officeDocument/2006/relationships/slideLayout" Target="../slideLayouts/slideLayout69.xml"/><Relationship Id="rId20" Type="http://schemas.openxmlformats.org/officeDocument/2006/relationships/slideLayout" Target="../slideLayouts/slideLayout73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23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63.xml"/><Relationship Id="rId19" Type="http://schemas.openxmlformats.org/officeDocument/2006/relationships/slideLayout" Target="../slideLayouts/slideLayout72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Relationship Id="rId22" Type="http://schemas.openxmlformats.org/officeDocument/2006/relationships/slideLayout" Target="../slideLayouts/slideLayout7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3" Type="http://schemas.openxmlformats.org/officeDocument/2006/relationships/slideLayout" Target="../slideLayouts/slideLayout79.xml"/><Relationship Id="rId21" Type="http://schemas.openxmlformats.org/officeDocument/2006/relationships/slideLayout" Target="../slideLayouts/slideLayout97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20" Type="http://schemas.openxmlformats.org/officeDocument/2006/relationships/slideLayout" Target="../slideLayouts/slideLayout96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23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86.xml"/><Relationship Id="rId19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Relationship Id="rId22" Type="http://schemas.openxmlformats.org/officeDocument/2006/relationships/slideLayout" Target="../slideLayouts/slideLayout9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slideLayout" Target="../slideLayouts/slideLayout112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11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3.jpg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slideLayout" Target="../slideLayouts/slideLayout124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.xml"/><Relationship Id="rId13" Type="http://schemas.openxmlformats.org/officeDocument/2006/relationships/slideLayout" Target="../slideLayouts/slideLayout137.xml"/><Relationship Id="rId18" Type="http://schemas.openxmlformats.org/officeDocument/2006/relationships/slideLayout" Target="../slideLayouts/slideLayout142.xml"/><Relationship Id="rId3" Type="http://schemas.openxmlformats.org/officeDocument/2006/relationships/slideLayout" Target="../slideLayouts/slideLayout127.xml"/><Relationship Id="rId21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31.xml"/><Relationship Id="rId12" Type="http://schemas.openxmlformats.org/officeDocument/2006/relationships/slideLayout" Target="../slideLayouts/slideLayout136.xml"/><Relationship Id="rId17" Type="http://schemas.openxmlformats.org/officeDocument/2006/relationships/slideLayout" Target="../slideLayouts/slideLayout141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26.xml"/><Relationship Id="rId16" Type="http://schemas.openxmlformats.org/officeDocument/2006/relationships/slideLayout" Target="../slideLayouts/slideLayout140.xml"/><Relationship Id="rId20" Type="http://schemas.openxmlformats.org/officeDocument/2006/relationships/slideLayout" Target="../slideLayouts/slideLayout144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129.xml"/><Relationship Id="rId15" Type="http://schemas.openxmlformats.org/officeDocument/2006/relationships/slideLayout" Target="../slideLayouts/slideLayout139.xml"/><Relationship Id="rId23" Type="http://schemas.openxmlformats.org/officeDocument/2006/relationships/slideLayout" Target="../slideLayouts/slideLayout147.xml"/><Relationship Id="rId10" Type="http://schemas.openxmlformats.org/officeDocument/2006/relationships/slideLayout" Target="../slideLayouts/slideLayout134.xml"/><Relationship Id="rId19" Type="http://schemas.openxmlformats.org/officeDocument/2006/relationships/slideLayout" Target="../slideLayouts/slideLayout143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Relationship Id="rId14" Type="http://schemas.openxmlformats.org/officeDocument/2006/relationships/slideLayout" Target="../slideLayouts/slideLayout138.xml"/><Relationship Id="rId22" Type="http://schemas.openxmlformats.org/officeDocument/2006/relationships/slideLayout" Target="../slideLayouts/slideLayout1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8111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86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9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9806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9211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6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4463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  <p:sldLayoutId id="214748379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1633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17/04/2026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8631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9804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  <p:sldLayoutId id="2147483867" r:id="rId12"/>
    <p:sldLayoutId id="2147483868" r:id="rId13"/>
    <p:sldLayoutId id="2147483869" r:id="rId14"/>
    <p:sldLayoutId id="2147483870" r:id="rId15"/>
    <p:sldLayoutId id="2147483871" r:id="rId16"/>
    <p:sldLayoutId id="2147483872" r:id="rId17"/>
    <p:sldLayoutId id="2147483873" r:id="rId18"/>
    <p:sldLayoutId id="2147483874" r:id="rId19"/>
    <p:sldLayoutId id="2147483875" r:id="rId20"/>
    <p:sldLayoutId id="2147483876" r:id="rId21"/>
    <p:sldLayoutId id="2147483877" r:id="rId22"/>
    <p:sldLayoutId id="2147483878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124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8.png"/><Relationship Id="rId7" Type="http://schemas.openxmlformats.org/officeDocument/2006/relationships/image" Target="../media/image7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11" Type="http://schemas.openxmlformats.org/officeDocument/2006/relationships/image" Target="../media/image23.png"/><Relationship Id="rId5" Type="http://schemas.openxmlformats.org/officeDocument/2006/relationships/image" Target="../media/image11.png"/><Relationship Id="rId10" Type="http://schemas.openxmlformats.org/officeDocument/2006/relationships/image" Target="../media/image22.png"/><Relationship Id="rId4" Type="http://schemas.openxmlformats.org/officeDocument/2006/relationships/image" Target="../media/image19.png"/><Relationship Id="rId9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7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4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12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slideLayout" Target="../slideLayouts/slideLayout33.xml"/><Relationship Id="rId10" Type="http://schemas.openxmlformats.org/officeDocument/2006/relationships/image" Target="../media/image32.png"/><Relationship Id="rId4" Type="http://schemas.openxmlformats.org/officeDocument/2006/relationships/video" Target="../media/media2.mp4"/><Relationship Id="rId9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2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gif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37.png"/><Relationship Id="rId12" Type="http://schemas.openxmlformats.org/officeDocument/2006/relationships/image" Target="../media/image3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11" Type="http://schemas.openxmlformats.org/officeDocument/2006/relationships/image" Target="../media/image25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360.png"/><Relationship Id="rId9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9.png"/><Relationship Id="rId7" Type="http://schemas.openxmlformats.org/officeDocument/2006/relationships/image" Target="../media/image3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5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9.png"/><Relationship Id="rId7" Type="http://schemas.openxmlformats.org/officeDocument/2006/relationships/image" Target="../media/image34.png"/><Relationship Id="rId12" Type="http://schemas.openxmlformats.org/officeDocument/2006/relationships/image" Target="../media/image4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5.png"/><Relationship Id="rId11" Type="http://schemas.openxmlformats.org/officeDocument/2006/relationships/image" Target="../media/image43.png"/><Relationship Id="rId5" Type="http://schemas.openxmlformats.org/officeDocument/2006/relationships/image" Target="../media/image33.png"/><Relationship Id="rId10" Type="http://schemas.openxmlformats.org/officeDocument/2006/relationships/image" Target="../media/image42.png"/><Relationship Id="rId4" Type="http://schemas.openxmlformats.org/officeDocument/2006/relationships/image" Target="../media/image32.png"/><Relationship Id="rId9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45.png"/><Relationship Id="rId7" Type="http://schemas.openxmlformats.org/officeDocument/2006/relationships/image" Target="../media/image34.png"/><Relationship Id="rId12" Type="http://schemas.openxmlformats.org/officeDocument/2006/relationships/image" Target="../media/image4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5.png"/><Relationship Id="rId11" Type="http://schemas.openxmlformats.org/officeDocument/2006/relationships/image" Target="../media/image43.png"/><Relationship Id="rId5" Type="http://schemas.openxmlformats.org/officeDocument/2006/relationships/image" Target="../media/image33.png"/><Relationship Id="rId10" Type="http://schemas.openxmlformats.org/officeDocument/2006/relationships/image" Target="../media/image42.png"/><Relationship Id="rId4" Type="http://schemas.openxmlformats.org/officeDocument/2006/relationships/image" Target="../media/image32.png"/><Relationship Id="rId9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2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47.png"/><Relationship Id="rId7" Type="http://schemas.openxmlformats.org/officeDocument/2006/relationships/image" Target="../media/image2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2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48.png"/><Relationship Id="rId9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2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2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2.png"/><Relationship Id="rId7" Type="http://schemas.openxmlformats.org/officeDocument/2006/relationships/image" Target="../media/image5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4.png"/><Relationship Id="rId5" Type="http://schemas.openxmlformats.org/officeDocument/2006/relationships/image" Target="../media/image25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2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2.png"/><Relationship Id="rId7" Type="http://schemas.openxmlformats.org/officeDocument/2006/relationships/image" Target="../media/image4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4.png"/><Relationship Id="rId5" Type="http://schemas.openxmlformats.org/officeDocument/2006/relationships/image" Target="../media/image25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2.png"/><Relationship Id="rId7" Type="http://schemas.openxmlformats.org/officeDocument/2006/relationships/image" Target="../media/image4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4.png"/><Relationship Id="rId5" Type="http://schemas.openxmlformats.org/officeDocument/2006/relationships/image" Target="../media/image25.pn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5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8.png"/><Relationship Id="rId7" Type="http://schemas.openxmlformats.org/officeDocument/2006/relationships/image" Target="../media/image2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53.png"/><Relationship Id="rId9" Type="http://schemas.openxmlformats.org/officeDocument/2006/relationships/image" Target="../media/image5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9.png"/><Relationship Id="rId7" Type="http://schemas.openxmlformats.org/officeDocument/2006/relationships/image" Target="../media/image3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5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2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55.png"/><Relationship Id="rId7" Type="http://schemas.openxmlformats.org/officeDocument/2006/relationships/image" Target="../media/image2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4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55.png"/><Relationship Id="rId7" Type="http://schemas.openxmlformats.org/officeDocument/2006/relationships/image" Target="../media/image2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4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6.xml"/><Relationship Id="rId5" Type="http://schemas.openxmlformats.org/officeDocument/2006/relationships/image" Target="../media/image21.png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5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8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5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2.png"/><Relationship Id="rId7" Type="http://schemas.openxmlformats.org/officeDocument/2006/relationships/image" Target="../media/image5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4.png"/><Relationship Id="rId5" Type="http://schemas.openxmlformats.org/officeDocument/2006/relationships/image" Target="../media/image25.png"/><Relationship Id="rId4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5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28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5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23.png"/><Relationship Id="rId5" Type="http://schemas.openxmlformats.org/officeDocument/2006/relationships/image" Target="../media/image32.png"/><Relationship Id="rId4" Type="http://schemas.openxmlformats.org/officeDocument/2006/relationships/image" Target="../media/image57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60.png"/><Relationship Id="rId4" Type="http://schemas.openxmlformats.org/officeDocument/2006/relationships/image" Target="../media/image25.png"/><Relationship Id="rId9" Type="http://schemas.openxmlformats.org/officeDocument/2006/relationships/image" Target="../media/image5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25.png"/><Relationship Id="rId7" Type="http://schemas.openxmlformats.org/officeDocument/2006/relationships/image" Target="../media/image3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28.png"/><Relationship Id="rId9" Type="http://schemas.openxmlformats.org/officeDocument/2006/relationships/image" Target="../media/image6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2.png"/><Relationship Id="rId5" Type="http://schemas.openxmlformats.org/officeDocument/2006/relationships/image" Target="../media/image34.png"/><Relationship Id="rId4" Type="http://schemas.openxmlformats.org/officeDocument/2006/relationships/image" Target="../media/image2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2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2.png"/><Relationship Id="rId5" Type="http://schemas.openxmlformats.org/officeDocument/2006/relationships/image" Target="../media/image34.png"/><Relationship Id="rId4" Type="http://schemas.openxmlformats.org/officeDocument/2006/relationships/image" Target="../media/image2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2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2.png"/><Relationship Id="rId5" Type="http://schemas.openxmlformats.org/officeDocument/2006/relationships/image" Target="../media/image34.png"/><Relationship Id="rId4" Type="http://schemas.openxmlformats.org/officeDocument/2006/relationships/image" Target="../media/image2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2.png"/><Relationship Id="rId5" Type="http://schemas.openxmlformats.org/officeDocument/2006/relationships/image" Target="../media/image34.png"/><Relationship Id="rId4" Type="http://schemas.openxmlformats.org/officeDocument/2006/relationships/image" Target="../media/image2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2.png"/><Relationship Id="rId5" Type="http://schemas.openxmlformats.org/officeDocument/2006/relationships/image" Target="../media/image34.png"/><Relationship Id="rId4" Type="http://schemas.openxmlformats.org/officeDocument/2006/relationships/image" Target="../media/image2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2.png"/><Relationship Id="rId5" Type="http://schemas.openxmlformats.org/officeDocument/2006/relationships/image" Target="../media/image34.png"/><Relationship Id="rId4" Type="http://schemas.openxmlformats.org/officeDocument/2006/relationships/image" Target="../media/image2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2.png"/><Relationship Id="rId5" Type="http://schemas.openxmlformats.org/officeDocument/2006/relationships/image" Target="../media/image34.png"/><Relationship Id="rId4" Type="http://schemas.openxmlformats.org/officeDocument/2006/relationships/image" Target="../media/image2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2.png"/><Relationship Id="rId5" Type="http://schemas.openxmlformats.org/officeDocument/2006/relationships/image" Target="../media/image34.png"/><Relationship Id="rId4" Type="http://schemas.openxmlformats.org/officeDocument/2006/relationships/image" Target="../media/image2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2.png"/><Relationship Id="rId5" Type="http://schemas.openxmlformats.org/officeDocument/2006/relationships/image" Target="../media/image34.png"/><Relationship Id="rId4" Type="http://schemas.openxmlformats.org/officeDocument/2006/relationships/image" Target="../media/image2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2.png"/><Relationship Id="rId5" Type="http://schemas.openxmlformats.org/officeDocument/2006/relationships/image" Target="../media/image34.png"/><Relationship Id="rId4" Type="http://schemas.openxmlformats.org/officeDocument/2006/relationships/image" Target="../media/image2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2.png"/><Relationship Id="rId5" Type="http://schemas.openxmlformats.org/officeDocument/2006/relationships/image" Target="../media/image34.png"/><Relationship Id="rId4" Type="http://schemas.openxmlformats.org/officeDocument/2006/relationships/image" Target="../media/image2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2.png"/><Relationship Id="rId5" Type="http://schemas.openxmlformats.org/officeDocument/2006/relationships/image" Target="../media/image34.png"/><Relationship Id="rId4" Type="http://schemas.openxmlformats.org/officeDocument/2006/relationships/image" Target="../media/image2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2.png"/><Relationship Id="rId5" Type="http://schemas.openxmlformats.org/officeDocument/2006/relationships/image" Target="../media/image34.png"/><Relationship Id="rId4" Type="http://schemas.openxmlformats.org/officeDocument/2006/relationships/image" Target="../media/image2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2.png"/><Relationship Id="rId5" Type="http://schemas.openxmlformats.org/officeDocument/2006/relationships/image" Target="../media/image34.png"/><Relationship Id="rId4" Type="http://schemas.openxmlformats.org/officeDocument/2006/relationships/image" Target="../media/image2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2.png"/><Relationship Id="rId5" Type="http://schemas.openxmlformats.org/officeDocument/2006/relationships/image" Target="../media/image34.png"/><Relationship Id="rId4" Type="http://schemas.openxmlformats.org/officeDocument/2006/relationships/image" Target="../media/image2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6.xml"/><Relationship Id="rId4" Type="http://schemas.openxmlformats.org/officeDocument/2006/relationships/image" Target="../media/image3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29.png"/><Relationship Id="rId5" Type="http://schemas.openxmlformats.org/officeDocument/2006/relationships/image" Target="../media/image25.png"/><Relationship Id="rId4" Type="http://schemas.openxmlformats.org/officeDocument/2006/relationships/image" Target="../media/image32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3.png"/><Relationship Id="rId7" Type="http://schemas.openxmlformats.org/officeDocument/2006/relationships/image" Target="../media/image29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25.png"/><Relationship Id="rId5" Type="http://schemas.openxmlformats.org/officeDocument/2006/relationships/image" Target="../media/image32.png"/><Relationship Id="rId4" Type="http://schemas.openxmlformats.org/officeDocument/2006/relationships/image" Target="../media/image34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9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405D093-448D-EE66-1E35-6B94D0F8B2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72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4CE41-FEEC-9491-0DA5-71307BCDD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457611A-7320-684C-F81A-1AE5EA588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CE2658-CA21-E83E-5252-F002239D073E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3BB743F-C8AB-23D6-06EE-344CFF115A5F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552710A4-5C08-F139-B434-DCB40E406389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91666A1-FD43-165C-4D4D-2AB1E5289646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9037693-DB46-89FF-2955-B70DAC6A1724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39FEDF2F-9A91-9E1F-CE58-3A773D210A9A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B9A4D98-C7AB-CFDC-8C5F-3CF6D60447B2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B9D134F-B08A-AD59-ADF8-20CF6643F52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A3E44CB0-0E44-3BF9-6CAD-42FB6CCC82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E3A479A-EEFB-F915-EA6D-0DD2483EFFC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8207185-0779-F740-8062-E613F545AF8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D1A78702-1C85-B8FA-B6E7-487DC548638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F2217A3-3DCE-8FA8-DC5D-88309677DB8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6B37890-08DD-96EB-59EC-CFAE5575D3E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B87D9F6C-1632-01E4-480B-407F5A63DD4A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ECA8D43B-AB0F-7528-D9B6-BC3E1FED1511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أنشطة اعتيادية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القراءة: استثمار النص (50د)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 (25د)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A11E91D-DD7F-4D68-6766-CCE041A224AC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أنشطة اعتيادية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 (25د)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الاستماع والتحدث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الكلمات البصرية+ القراءة المشتركة(20د) 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AAFE7851-E2D3-68F1-0F59-D7AEBD4371E4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أنشطة اعتيادية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  (40د)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التعبير الكتابي (35د)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F995977D-D080-F8DC-1765-C92BA2C1448F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أنشطة اعتيادية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الاستماع والتحدث 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 (45د)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3EF57EB2-92EA-D577-5182-804203EE8AEF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أنشطة اعتيادية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الاستماع والتحدث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 (45د)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394A7D7-EDA0-D582-42DC-F0D1DB6E2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BA90E6FB-8CC9-826B-0174-4723655A6D27}"/>
              </a:ext>
            </a:extLst>
          </p:cNvPr>
          <p:cNvSpPr txBox="1">
            <a:spLocks/>
          </p:cNvSpPr>
          <p:nvPr/>
        </p:nvSpPr>
        <p:spPr>
          <a:xfrm>
            <a:off x="757652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استماع وتحدث: مراجعة وتوليف (20د)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ورشة القراءة: توليف ومراجعة (20د)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إنتاج الكتابي: (25د)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قراءة إثرائية 20 د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427005E6-B6B9-7A50-B0EB-9D0ED6690F1B}"/>
              </a:ext>
            </a:extLst>
          </p:cNvPr>
          <p:cNvSpPr/>
          <p:nvPr/>
        </p:nvSpPr>
        <p:spPr>
          <a:xfrm>
            <a:off x="2917910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6 -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13974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69D3F22-E806-3997-6F1F-1710B0409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840" y="887438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  <a:endParaRPr lang="fr-MA" sz="4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Google Shape;199;p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4B2AEA4-FFB6-A112-77F3-436D7EA277D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700038" y="1595036"/>
            <a:ext cx="5488778" cy="141518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200;p17">
            <a:extLst>
              <a:ext uri="{FF2B5EF4-FFF2-40B4-BE49-F238E27FC236}">
                <a16:creationId xmlns:a16="http://schemas.microsoft.com/office/drawing/2014/main" id="{70D0FC8D-10CD-369C-2876-8B2A8E0C912A}"/>
              </a:ext>
            </a:extLst>
          </p:cNvPr>
          <p:cNvSpPr txBox="1"/>
          <p:nvPr/>
        </p:nvSpPr>
        <p:spPr>
          <a:xfrm>
            <a:off x="2259228" y="6893437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600"/>
              <a:buFont typeface="Noto Sans Symbols"/>
              <a:buChar char="●"/>
            </a:pPr>
            <a:endParaRPr sz="1200" b="1" i="0" u="none" strike="noStrike" cap="none" dirty="0">
              <a:solidFill>
                <a:srgbClr val="424D7B"/>
              </a:solidFill>
              <a:latin typeface="Microsoft Uighur" panose="02000000000000000000" pitchFamily="2" charset="-78"/>
              <a:ea typeface="Dosis SemiBold"/>
              <a:cs typeface="Microsoft Uighur" panose="02000000000000000000" pitchFamily="2" charset="-78"/>
              <a:sym typeface="Dosis SemiBold"/>
            </a:endParaRPr>
          </a:p>
        </p:txBody>
      </p:sp>
      <p:pic>
        <p:nvPicPr>
          <p:cNvPr id="27" name="Google Shape;204;p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511B219-048C-1339-B5DD-1A817E4C21F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35798" y="7659079"/>
            <a:ext cx="5472000" cy="140587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05;p17">
            <a:extLst>
              <a:ext uri="{FF2B5EF4-FFF2-40B4-BE49-F238E27FC236}">
                <a16:creationId xmlns:a16="http://schemas.microsoft.com/office/drawing/2014/main" id="{EE865297-4D76-E552-83A1-591265832640}"/>
              </a:ext>
            </a:extLst>
          </p:cNvPr>
          <p:cNvSpPr txBox="1"/>
          <p:nvPr/>
        </p:nvSpPr>
        <p:spPr>
          <a:xfrm>
            <a:off x="2239190" y="8159470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600"/>
              <a:buFont typeface="Noto Sans Symbols"/>
              <a:buChar char="●"/>
            </a:pPr>
            <a:r>
              <a:rPr lang="ar-MA" sz="16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الاستماع و  التحدث: تثبيت وتوليف </a:t>
            </a:r>
            <a:endParaRPr dirty="0"/>
          </a:p>
        </p:txBody>
      </p:sp>
      <p:sp>
        <p:nvSpPr>
          <p:cNvPr id="29" name="Google Shape;206;p17">
            <a:extLst>
              <a:ext uri="{FF2B5EF4-FFF2-40B4-BE49-F238E27FC236}">
                <a16:creationId xmlns:a16="http://schemas.microsoft.com/office/drawing/2014/main" id="{3AA13B73-9C3A-6575-4976-120287F4303F}"/>
              </a:ext>
            </a:extLst>
          </p:cNvPr>
          <p:cNvSpPr txBox="1"/>
          <p:nvPr/>
        </p:nvSpPr>
        <p:spPr>
          <a:xfrm>
            <a:off x="4763409" y="7795723"/>
            <a:ext cx="1980854" cy="424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514337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- 02استماع وتحدث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0" name="Google Shape;207;p17">
            <a:extLst>
              <a:ext uri="{FF2B5EF4-FFF2-40B4-BE49-F238E27FC236}">
                <a16:creationId xmlns:a16="http://schemas.microsoft.com/office/drawing/2014/main" id="{D18E0D5F-5280-CE91-8AAF-292E77007E5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74139" y="7846008"/>
            <a:ext cx="536339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209;p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9139B6D-F47D-DE39-9260-8157FD61910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35798" y="8940603"/>
            <a:ext cx="5525521" cy="1405870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210;p17">
            <a:extLst>
              <a:ext uri="{FF2B5EF4-FFF2-40B4-BE49-F238E27FC236}">
                <a16:creationId xmlns:a16="http://schemas.microsoft.com/office/drawing/2014/main" id="{65AFE87A-F565-86B1-95C7-54E2E4C889DF}"/>
              </a:ext>
            </a:extLst>
          </p:cNvPr>
          <p:cNvSpPr txBox="1"/>
          <p:nvPr/>
        </p:nvSpPr>
        <p:spPr>
          <a:xfrm>
            <a:off x="2297005" y="9432605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600"/>
              <a:buFont typeface="Noto Sans Symbols"/>
              <a:buChar char="●"/>
            </a:pPr>
            <a:r>
              <a:rPr lang="ar-MA" sz="16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قراءة: قراءات فردية و فهم.</a:t>
            </a:r>
            <a:endParaRPr dirty="0"/>
          </a:p>
        </p:txBody>
      </p:sp>
      <p:sp>
        <p:nvSpPr>
          <p:cNvPr id="33" name="Google Shape;211;p17">
            <a:extLst>
              <a:ext uri="{FF2B5EF4-FFF2-40B4-BE49-F238E27FC236}">
                <a16:creationId xmlns:a16="http://schemas.microsoft.com/office/drawing/2014/main" id="{6448693A-BAE9-0B07-4962-5CEEFE1EF6B0}"/>
              </a:ext>
            </a:extLst>
          </p:cNvPr>
          <p:cNvSpPr txBox="1"/>
          <p:nvPr/>
        </p:nvSpPr>
        <p:spPr>
          <a:xfrm>
            <a:off x="5929034" y="9108281"/>
            <a:ext cx="81015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b="1" i="0" u="none" strike="noStrike" cap="none" dirty="0">
                <a:solidFill>
                  <a:srgbClr val="757575"/>
                </a:solidFill>
                <a:latin typeface="Abadi" panose="020B0604020104020204" pitchFamily="34" charset="0"/>
                <a:ea typeface="Arial"/>
                <a:cs typeface="Arial"/>
                <a:sym typeface="Arial"/>
              </a:rPr>
              <a:t> </a:t>
            </a:r>
            <a:r>
              <a:rPr lang="ar-MA" sz="1600" b="1" i="0" u="none" strike="noStrike" cap="none" dirty="0">
                <a:solidFill>
                  <a:srgbClr val="424D7B"/>
                </a:solidFill>
                <a:latin typeface="Abadi" panose="020B0604020104020204" pitchFamily="34" charset="0"/>
                <a:ea typeface="Arial"/>
                <a:cs typeface="Arial"/>
                <a:sym typeface="Arial"/>
              </a:rPr>
              <a:t>- 03قراءة</a:t>
            </a:r>
            <a:endParaRPr dirty="0"/>
          </a:p>
        </p:txBody>
      </p:sp>
      <p:pic>
        <p:nvPicPr>
          <p:cNvPr id="34" name="Google Shape;212;p17">
            <a:extLst>
              <a:ext uri="{FF2B5EF4-FFF2-40B4-BE49-F238E27FC236}">
                <a16:creationId xmlns:a16="http://schemas.microsoft.com/office/drawing/2014/main" id="{9167BE6B-5BDF-D924-711B-99041208EBC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38083" y="9152699"/>
            <a:ext cx="424748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214;p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0F0D7B8-BA2A-E187-9FBA-9C322590AB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86119" y="10236357"/>
            <a:ext cx="5525521" cy="141518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215;p17">
            <a:extLst>
              <a:ext uri="{FF2B5EF4-FFF2-40B4-BE49-F238E27FC236}">
                <a16:creationId xmlns:a16="http://schemas.microsoft.com/office/drawing/2014/main" id="{E6EA5D66-D3BF-C4E0-788D-46BBE52931BD}"/>
              </a:ext>
            </a:extLst>
          </p:cNvPr>
          <p:cNvSpPr txBox="1"/>
          <p:nvPr/>
        </p:nvSpPr>
        <p:spPr>
          <a:xfrm>
            <a:off x="2354681" y="10728359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600"/>
              <a:buFont typeface="Noto Sans Symbols"/>
              <a:buChar char="●"/>
            </a:pPr>
            <a:r>
              <a:rPr lang="ar-MA" sz="16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توسيع فكرة (1)</a:t>
            </a:r>
            <a:endParaRPr dirty="0"/>
          </a:p>
        </p:txBody>
      </p:sp>
      <p:sp>
        <p:nvSpPr>
          <p:cNvPr id="37" name="Google Shape;216;p17">
            <a:extLst>
              <a:ext uri="{FF2B5EF4-FFF2-40B4-BE49-F238E27FC236}">
                <a16:creationId xmlns:a16="http://schemas.microsoft.com/office/drawing/2014/main" id="{C7D39076-17EB-4C67-DAA2-D6360CB73CAD}"/>
              </a:ext>
            </a:extLst>
          </p:cNvPr>
          <p:cNvSpPr txBox="1"/>
          <p:nvPr/>
        </p:nvSpPr>
        <p:spPr>
          <a:xfrm>
            <a:off x="5766901" y="10398168"/>
            <a:ext cx="1045479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b="1" i="0" u="none" strike="noStrike" cap="none" dirty="0">
                <a:solidFill>
                  <a:srgbClr val="757575"/>
                </a:solidFill>
                <a:latin typeface="Abadi" panose="020B0604020104020204" pitchFamily="34" charset="0"/>
                <a:ea typeface="Arial"/>
                <a:cs typeface="Arial"/>
                <a:sym typeface="Arial"/>
              </a:rPr>
              <a:t> </a:t>
            </a:r>
            <a:r>
              <a:rPr lang="ar-MA" sz="1600" b="1" i="0" u="none" strike="noStrike" cap="none" dirty="0">
                <a:solidFill>
                  <a:srgbClr val="424D7B"/>
                </a:solidFill>
                <a:latin typeface="Abadi" panose="020B0604020104020204" pitchFamily="34" charset="0"/>
                <a:ea typeface="Arial"/>
                <a:cs typeface="Arial"/>
                <a:sym typeface="Arial"/>
              </a:rPr>
              <a:t>- 04قراءة/ كتابة</a:t>
            </a:r>
            <a:endParaRPr sz="1600" b="1" i="0" u="none" strike="noStrike" cap="none" dirty="0">
              <a:solidFill>
                <a:srgbClr val="424D7B"/>
              </a:solidFill>
              <a:latin typeface="Abadi" panose="020B0604020104020204" pitchFamily="34" charset="0"/>
              <a:ea typeface="Arial"/>
              <a:cs typeface="Arial"/>
              <a:sym typeface="Arial"/>
            </a:endParaRPr>
          </a:p>
        </p:txBody>
      </p:sp>
      <p:pic>
        <p:nvPicPr>
          <p:cNvPr id="38" name="Google Shape;218;p17">
            <a:extLst>
              <a:ext uri="{FF2B5EF4-FFF2-40B4-BE49-F238E27FC236}">
                <a16:creationId xmlns:a16="http://schemas.microsoft.com/office/drawing/2014/main" id="{6EC76F59-E8E6-36B8-D1D1-8C31AC046DA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-14511" b="-14512"/>
          <a:stretch/>
        </p:blipFill>
        <p:spPr>
          <a:xfrm>
            <a:off x="6997538" y="10382980"/>
            <a:ext cx="54000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EC932406-546D-45F3-E59D-24BB1B1B2742}"/>
              </a:ext>
            </a:extLst>
          </p:cNvPr>
          <p:cNvSpPr txBox="1">
            <a:spLocks/>
          </p:cNvSpPr>
          <p:nvPr/>
        </p:nvSpPr>
        <p:spPr>
          <a:xfrm>
            <a:off x="1987698" y="2072560"/>
            <a:ext cx="4635124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التحدث: توليف-التعبير عن حلم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69A2394-0E16-E341-34ED-F1289EC7749B}"/>
              </a:ext>
            </a:extLst>
          </p:cNvPr>
          <p:cNvSpPr txBox="1"/>
          <p:nvPr/>
        </p:nvSpPr>
        <p:spPr>
          <a:xfrm>
            <a:off x="4926916" y="1733980"/>
            <a:ext cx="17123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  01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E85CF4-2E56-B7E5-8A7D-63D519C10B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26200" y="1670666"/>
            <a:ext cx="520886" cy="516152"/>
          </a:xfrm>
          <a:prstGeom prst="rect">
            <a:avLst/>
          </a:prstGeom>
        </p:spPr>
      </p:pic>
      <p:pic>
        <p:nvPicPr>
          <p:cNvPr id="56" name="Google Shape;204;p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0E0C84A-B219-AAC7-79C3-38CB3D34DCB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91377" y="2793547"/>
            <a:ext cx="5472000" cy="140587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164BD859-3C67-E762-28E9-4D416A2AC900}"/>
              </a:ext>
            </a:extLst>
          </p:cNvPr>
          <p:cNvSpPr txBox="1"/>
          <p:nvPr/>
        </p:nvSpPr>
        <p:spPr>
          <a:xfrm>
            <a:off x="5779713" y="2963824"/>
            <a:ext cx="8595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- 03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2CC6D665-86B8-35D7-2668-7D5EFE5C7368}"/>
              </a:ext>
            </a:extLst>
          </p:cNvPr>
          <p:cNvSpPr txBox="1">
            <a:spLocks/>
          </p:cNvSpPr>
          <p:nvPr/>
        </p:nvSpPr>
        <p:spPr>
          <a:xfrm>
            <a:off x="2122822" y="327845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 قراءات فردية وفهم.</a:t>
            </a:r>
          </a:p>
        </p:txBody>
      </p:sp>
      <p:pic>
        <p:nvPicPr>
          <p:cNvPr id="57" name="Google Shape;204;p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F5EFA5-AF76-AF22-DEF9-4054A5C1B8A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711598" y="3924592"/>
            <a:ext cx="5390219" cy="140587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1BB5BF4-1CBD-78B1-A068-2E5DF274E729}"/>
              </a:ext>
            </a:extLst>
          </p:cNvPr>
          <p:cNvSpPr txBox="1"/>
          <p:nvPr/>
        </p:nvSpPr>
        <p:spPr>
          <a:xfrm>
            <a:off x="5405796" y="4036958"/>
            <a:ext cx="11753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04- إنتاج كتابي</a:t>
            </a:r>
            <a:endParaRPr lang="f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5ED2A5C1-5F64-0EDA-0C20-2C98C154F4B7}"/>
              </a:ext>
            </a:extLst>
          </p:cNvPr>
          <p:cNvSpPr txBox="1">
            <a:spLocks/>
          </p:cNvSpPr>
          <p:nvPr/>
        </p:nvSpPr>
        <p:spPr>
          <a:xfrm>
            <a:off x="2061263" y="446054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مهارة الشرح</a:t>
            </a:r>
          </a:p>
        </p:txBody>
      </p:sp>
      <p:pic>
        <p:nvPicPr>
          <p:cNvPr id="62" name="Google Shape;212;p17">
            <a:extLst>
              <a:ext uri="{FF2B5EF4-FFF2-40B4-BE49-F238E27FC236}">
                <a16:creationId xmlns:a16="http://schemas.microsoft.com/office/drawing/2014/main" id="{C4EC6E26-55CA-D5F1-126D-F55D79BBEB4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59228" y="2866478"/>
            <a:ext cx="424748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218;p17">
            <a:extLst>
              <a:ext uri="{FF2B5EF4-FFF2-40B4-BE49-F238E27FC236}">
                <a16:creationId xmlns:a16="http://schemas.microsoft.com/office/drawing/2014/main" id="{49BFE7B3-918F-B55A-3CAA-CF5CAE6C127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-14511" b="-14512"/>
          <a:stretch/>
        </p:blipFill>
        <p:spPr>
          <a:xfrm>
            <a:off x="6642907" y="4023357"/>
            <a:ext cx="536339" cy="514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28AD232-D7A1-D2DE-B7CD-55995FC734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11599" y="520049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C929605-A0B5-8273-CD01-F2BB0906643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483" y="3942670"/>
            <a:ext cx="475903" cy="547538"/>
          </a:xfrm>
          <a:prstGeom prst="rect">
            <a:avLst/>
          </a:prstGeom>
        </p:spPr>
      </p:pic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E6178C85-4CF1-70B1-5CAC-91476C88DCA1}"/>
              </a:ext>
            </a:extLst>
          </p:cNvPr>
          <p:cNvSpPr txBox="1">
            <a:spLocks/>
          </p:cNvSpPr>
          <p:nvPr/>
        </p:nvSpPr>
        <p:spPr>
          <a:xfrm>
            <a:off x="1915261" y="547473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dirty="0"/>
              <a:t>عنوان القصة: </a:t>
            </a:r>
            <a:r>
              <a:rPr lang="ar-MA" b="1" dirty="0">
                <a:solidFill>
                  <a:schemeClr val="accent1">
                    <a:lumMod val="50000"/>
                  </a:schemeClr>
                </a:solidFill>
              </a:rPr>
              <a:t>ساعة الحائط</a:t>
            </a:r>
            <a:r>
              <a:rPr lang="ar-MA" dirty="0"/>
              <a:t>(ص 10 و11 من كراسة "نصوصي القرائية للسنة الثالثة)</a:t>
            </a:r>
          </a:p>
        </p:txBody>
      </p:sp>
      <p:pic>
        <p:nvPicPr>
          <p:cNvPr id="9" name="Image 8" descr="Une image contenant texte, capture d’écran, Police, logo&#10;&#10;Le contenu généré par l’IA peut être incorrect.">
            <a:extLst>
              <a:ext uri="{FF2B5EF4-FFF2-40B4-BE49-F238E27FC236}">
                <a16:creationId xmlns:a16="http://schemas.microsoft.com/office/drawing/2014/main" id="{82E838ED-E9F1-E977-D1DC-BF2B7956581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206224">
            <a:off x="6942535" y="5115799"/>
            <a:ext cx="859122" cy="121245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130EB744-F9BF-540C-AAE2-105B5018AB2C}"/>
              </a:ext>
            </a:extLst>
          </p:cNvPr>
          <p:cNvSpPr txBox="1"/>
          <p:nvPr/>
        </p:nvSpPr>
        <p:spPr>
          <a:xfrm>
            <a:off x="4422529" y="5172498"/>
            <a:ext cx="23166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01-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إثرائية (الحصة 2)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67597C6-8051-CBCB-D9EF-56318E4CA44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377" y="1655412"/>
            <a:ext cx="517514" cy="59576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7C7A490-B043-8BC1-5649-98BD0654D23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252" y="2849708"/>
            <a:ext cx="517514" cy="59576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4987993-07DD-523A-B79B-DDC827E9070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738" y="5076457"/>
            <a:ext cx="517514" cy="59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270989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305CEE-5B26-0578-4F48-F57D4C30E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5686"/>
            <a:ext cx="7886700" cy="720000"/>
          </a:xfrm>
        </p:spPr>
        <p:txBody>
          <a:bodyPr>
            <a:noAutofit/>
          </a:bodyPr>
          <a:lstStyle/>
          <a:p>
            <a:r>
              <a:rPr lang="ar-MA" sz="60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  <a:endParaRPr lang="fr-MA" sz="6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F1128A24-44E3-82C7-AFAB-763907C02A44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37B0FCE-6495-B955-EF1A-DE4214D89669}"/>
              </a:ext>
            </a:extLst>
          </p:cNvPr>
          <p:cNvGrpSpPr/>
          <p:nvPr/>
        </p:nvGrpSpPr>
        <p:grpSpPr>
          <a:xfrm>
            <a:off x="1129004" y="2807138"/>
            <a:ext cx="6790996" cy="748595"/>
            <a:chOff x="1236549" y="2851205"/>
            <a:chExt cx="6790996" cy="89078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9F8D8C7-9507-63CE-2AE3-DECE17F4B29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155B04E-3C3D-3F1A-E6EA-E9E57D0697FC}"/>
                </a:ext>
              </a:extLst>
            </p:cNvPr>
            <p:cNvSpPr/>
            <p:nvPr/>
          </p:nvSpPr>
          <p:spPr>
            <a:xfrm>
              <a:off x="1236549" y="3199690"/>
              <a:ext cx="5234473" cy="4761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أخذ الكلمة وتوظيف الفعل الكلامي (أفسر) في وضعيات.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ACE52EA-E686-0295-6C37-F75BB849C1E8}"/>
              </a:ext>
            </a:extLst>
          </p:cNvPr>
          <p:cNvGrpSpPr/>
          <p:nvPr/>
        </p:nvGrpSpPr>
        <p:grpSpPr>
          <a:xfrm>
            <a:off x="1224000" y="3510487"/>
            <a:ext cx="6696000" cy="77129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4F9AE84-3F8A-A221-AEB5-F192297F617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D99DB0A-3584-9A33-BD4F-26F6665A6A55}"/>
                </a:ext>
              </a:extLst>
            </p:cNvPr>
            <p:cNvSpPr/>
            <p:nvPr/>
          </p:nvSpPr>
          <p:spPr>
            <a:xfrm>
              <a:off x="1331545" y="3190359"/>
              <a:ext cx="513947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نص واستثماره.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B43C3F9-6599-3EDA-E1AE-D7611648D265}"/>
              </a:ext>
            </a:extLst>
          </p:cNvPr>
          <p:cNvGrpSpPr/>
          <p:nvPr/>
        </p:nvGrpSpPr>
        <p:grpSpPr>
          <a:xfrm>
            <a:off x="1129004" y="4254927"/>
            <a:ext cx="6790996" cy="784544"/>
            <a:chOff x="1236549" y="2851205"/>
            <a:chExt cx="6790996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3B1F021-E674-23A7-4837-8639585951E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834F9FC-7880-2B36-D784-E8067F81A8F8}"/>
                </a:ext>
              </a:extLst>
            </p:cNvPr>
            <p:cNvSpPr/>
            <p:nvPr/>
          </p:nvSpPr>
          <p:spPr>
            <a:xfrm>
              <a:off x="1236549" y="3199690"/>
              <a:ext cx="5234473" cy="4542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كتابة فقرة لشرح مهنة </a:t>
              </a:r>
              <a:r>
                <a:rPr lang="ar-MA" sz="20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الإطفائي</a:t>
              </a:r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C292EE6-283E-2DC5-1475-35AC59E66B60}"/>
              </a:ext>
            </a:extLst>
          </p:cNvPr>
          <p:cNvGrpSpPr/>
          <p:nvPr/>
        </p:nvGrpSpPr>
        <p:grpSpPr>
          <a:xfrm>
            <a:off x="1129004" y="4980972"/>
            <a:ext cx="6790996" cy="784545"/>
            <a:chOff x="1236549" y="2851205"/>
            <a:chExt cx="6790996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E11920ED-0798-9D8F-7232-03FD14681B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6701651-9551-26C4-B8AF-33FC4168FE2C}"/>
                </a:ext>
              </a:extLst>
            </p:cNvPr>
            <p:cNvSpPr/>
            <p:nvPr/>
          </p:nvSpPr>
          <p:spPr>
            <a:xfrm>
              <a:off x="1236549" y="3199690"/>
              <a:ext cx="5234473" cy="4542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استثمار البنية السردية لنص القراءة الإثرائية: ساعة الحائط.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9938183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61984" y="1000536"/>
            <a:ext cx="468000" cy="468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154487" y="2690694"/>
            <a:ext cx="5667514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تحدث (10 د)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توظيف الفعل الكلامي "أفسر" في حوار. (10د)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3" y="1777877"/>
            <a:ext cx="17203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FA5BA8A-496E-C6AF-BBDD-DE53CFD2CA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4486" y="1807003"/>
            <a:ext cx="450125" cy="518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32E3D6D-0B62-2B4E-A6D5-559583D98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0585A92D-D889-0485-2D64-5DDB53426D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59600" y="684213"/>
            <a:ext cx="790604" cy="792000"/>
          </a:xfr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374F156-1297-0A7F-82ED-5A41BA1B9F2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972DA6F9-F1F0-C0F4-AC1A-05A244A6048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76C0845-77C4-3C72-689A-0EF8D1DAEB2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18D3497D-1E91-6A9C-F490-E5DE05D439C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3E5B76C-D4C8-5E2E-9E3F-8BFAF6AC42AB}"/>
              </a:ext>
            </a:extLst>
          </p:cNvPr>
          <p:cNvGrpSpPr/>
          <p:nvPr/>
        </p:nvGrpSpPr>
        <p:grpSpPr>
          <a:xfrm>
            <a:off x="1931607" y="126808"/>
            <a:ext cx="6216645" cy="314596"/>
            <a:chOff x="1931607" y="126808"/>
            <a:chExt cx="6216645" cy="314596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0AE0B04-0F14-621F-F5ED-121DEDFDE06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6AD36C2-0171-B95B-0EAC-9778A7DE28F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20797B0-152F-F5F5-D103-5669003CDD9F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3EE4509-4D3C-F5C6-67EA-02F58CB9FA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029A66-B97E-75FC-742F-C500C8FB5E88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r" defTabSz="91440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24AFA42-32BA-F569-5225-BD94D3EF00B4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6133E3EC-3004-0B9A-6EAB-683DAEC21CA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E94CDA9-91A0-F7E1-5308-D954FA731BE4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نبدأ حصة اليوم نتذكر شروط الحصول على نجمة التميز.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186FD6D3-6C2A-B3E7-EE84-945EBAA388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E433FE1-6209-E2C6-36EF-BA0A931CD5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03C2AC7-4A34-2C34-0B8A-574D5262A30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8A4E9D7-50FC-12E2-BC1A-DF3376120A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424C8EC-7ED1-897B-A361-1306C6516AB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FD9F5D3-6759-C620-A450-5427730B7D8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8DF80D2-1C93-6167-3A7F-FF98BED0139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1289A9A-0680-D1F0-2858-0670C100712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A3AF7A9-DEDB-B564-9138-C89742F773B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64F824F-AC5F-7489-260D-CE647AE168E7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884034E-709F-B6B3-BF4E-2416BAF1FED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9F6689E3-285B-C363-B6AB-52A24A87B7D3}"/>
              </a:ext>
            </a:extLst>
          </p:cNvPr>
          <p:cNvSpPr txBox="1">
            <a:spLocks/>
          </p:cNvSpPr>
          <p:nvPr/>
        </p:nvSpPr>
        <p:spPr>
          <a:xfrm>
            <a:off x="1472813" y="5089673"/>
            <a:ext cx="3361493" cy="658010"/>
          </a:xfrm>
          <a:prstGeom prst="roundRect">
            <a:avLst>
              <a:gd name="adj" fmla="val 16667"/>
            </a:avLst>
          </a:prstGeom>
          <a:ln w="28575">
            <a:solidFill>
              <a:srgbClr val="0097B2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أَطْلُبُ تَوْضيحاً إِذا لَمْ أَفْهَمْ.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23495C9-B142-D5CD-6179-7546D9AA4D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37128" y="1969132"/>
            <a:ext cx="5085117" cy="291973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660659A-A1FB-D439-4950-D4FFC08DE6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127" y="4897525"/>
            <a:ext cx="1042306" cy="1042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30956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itre 13">
                <a:extLst>
                  <a:ext uri="{FF2B5EF4-FFF2-40B4-BE49-F238E27FC236}">
                    <a16:creationId xmlns:a16="http://schemas.microsoft.com/office/drawing/2014/main" id="{69C578F4-C6F7-1746-B858-F018A63F86B5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ضعوا اللوحة والكراسة في القمطر.</a:t>
                </a:r>
                <a14:m>
                  <m:oMath xmlns:m="http://schemas.openxmlformats.org/officeDocument/2006/math">
                    <m:r>
                      <a:rPr lang="ar-MA" sz="2400" b="1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Microsoft Uighur" panose="02000000000000000000" pitchFamily="2" charset="-78"/>
                        <a:sym typeface="Wingdings" panose="05000000000000000000" pitchFamily="2" charset="2"/>
                      </a:rPr>
                      <m:t></m:t>
                    </m:r>
                  </m:oMath>
                </a14:m>
                <a:endParaRPr lang="fr-FR" sz="24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</mc:Choice>
        <mc:Fallback xmlns="">
          <p:sp>
            <p:nvSpPr>
              <p:cNvPr id="14" name="Titre 13">
                <a:extLst>
                  <a:ext uri="{FF2B5EF4-FFF2-40B4-BE49-F238E27FC236}">
                    <a16:creationId xmlns:a16="http://schemas.microsoft.com/office/drawing/2014/main" id="{69C578F4-C6F7-1746-B858-F018A63F86B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4"/>
                <a:stretch>
                  <a:fillRect r="-1337" b="-10000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6BF7F166-5547-5A36-0006-943B0A84CE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868AD11-2DDC-BD33-8A8C-EB6D34ECBAD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4588F6C7-A2DE-E61B-E0F6-EADDBCF1AF0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" name="Class AR_NV_03_1 (1)">
            <a:hlinkClick r:id="" action="ppaction://media"/>
            <a:extLst>
              <a:ext uri="{FF2B5EF4-FFF2-40B4-BE49-F238E27FC236}">
                <a16:creationId xmlns:a16="http://schemas.microsoft.com/office/drawing/2014/main" id="{CEEC8B1C-DABD-0BF0-751A-29ACC94F4A8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93775" y="1871663"/>
            <a:ext cx="7038975" cy="3959225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CAC5C7-7745-E1EA-6F40-90FDFC359EB6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F7A664E-CB31-40C4-A9D3-22BE2235F12E}"/>
              </a:ext>
            </a:extLst>
          </p:cNvPr>
          <p:cNvGrpSpPr/>
          <p:nvPr/>
        </p:nvGrpSpPr>
        <p:grpSpPr>
          <a:xfrm>
            <a:off x="1931607" y="126808"/>
            <a:ext cx="6216645" cy="314596"/>
            <a:chOff x="1931607" y="126808"/>
            <a:chExt cx="6216645" cy="314596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062E908-9779-EC2F-9543-C1975779426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276488F-329F-19A8-7CAF-F338FF0494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EC8F17D-8A63-0EB9-DD8F-7835A6ADBAA7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784FEB1-F225-19F2-2EEE-E583D811B7E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A26B211-14BD-797D-E018-11784576CE73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r" defTabSz="91440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475862-937F-31C1-038D-8C9145AC2D79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B3C14C3-ACFD-9BAF-B6B8-FC6EDA2E73C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FA699CF-ADBC-1D8F-B2E4-36104870BB1B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58495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95FEAF-A838-1845-7D40-50DAFEE97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63799BF-C3F2-6244-9778-2E647F61B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سأعرض عليكم مشاهد لحكاية. لاحظوها جيدا قبل الإجابة عن الأسئلة.</a:t>
            </a:r>
            <a:endParaRPr lang="fr-FR" sz="2400" dirty="0"/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826A04E3-6306-A15B-253B-06ABE080BD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78504CC-90D3-1BD1-BED1-549EC42ED3E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0184AEB-E00E-B097-46C6-866CED294EB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898B2C8-0DF0-088A-E6A5-6DB967696C85}"/>
              </a:ext>
            </a:extLst>
          </p:cNvPr>
          <p:cNvGrpSpPr/>
          <p:nvPr/>
        </p:nvGrpSpPr>
        <p:grpSpPr>
          <a:xfrm>
            <a:off x="1931607" y="126808"/>
            <a:ext cx="6216645" cy="314596"/>
            <a:chOff x="1931607" y="126808"/>
            <a:chExt cx="6216645" cy="314596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83CE507-F470-1C4A-0643-9E18FBA3F0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D60561E-0979-DE16-1275-D54A4F0F9E1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7D4D1F4-2338-D8B0-5CDA-D744470C4257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609C8E5-68D4-D67C-64D3-4A1963AFCD7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5EED364-C21B-B68F-6994-F90FD5D5DB9C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663FFCA-3F37-5BFC-7698-BC3FFE32ED96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68331E5B-966C-743A-C373-3B87FF1B6F6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96030AF-2D28-AE22-238E-79676073DE77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  <p:sp>
        <p:nvSpPr>
          <p:cNvPr id="20" name="Google Shape;1486;p58">
            <a:extLst>
              <a:ext uri="{FF2B5EF4-FFF2-40B4-BE49-F238E27FC236}">
                <a16:creationId xmlns:a16="http://schemas.microsoft.com/office/drawing/2014/main" id="{82F561A9-77E9-5B46-D49A-DB38694232A6}"/>
              </a:ext>
            </a:extLst>
          </p:cNvPr>
          <p:cNvSpPr txBox="1"/>
          <p:nvPr/>
        </p:nvSpPr>
        <p:spPr>
          <a:xfrm>
            <a:off x="3387495" y="2782710"/>
            <a:ext cx="250884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وَضْعِيَّةُ التَّحَدُّثِ</a:t>
            </a: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C775369B-E375-57F0-5746-2419CB2E00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7432" y="1140276"/>
            <a:ext cx="531620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004720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432A5A-1BE0-16FF-3690-A77B72C7D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C43372D-8F53-773B-6D7B-AA53DBC71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مشاهد لحكاية. سأعرض عليكم أسئلة واحدا تلو واحد. فكروا قبل الإجابة.</a:t>
            </a:r>
            <a:endParaRPr lang="fr-FR" sz="2400" dirty="0"/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BF1C15E8-B78B-C1AA-B77D-226EBDC4BD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9ACAF5D-673F-8701-5343-F79C76C4D8C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AF76015-BADE-1493-BCE1-6D0877EC1D6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4ABCD74-3C73-3F0E-AB43-E5706B385D30}"/>
              </a:ext>
            </a:extLst>
          </p:cNvPr>
          <p:cNvGrpSpPr/>
          <p:nvPr/>
        </p:nvGrpSpPr>
        <p:grpSpPr>
          <a:xfrm>
            <a:off x="1931607" y="126808"/>
            <a:ext cx="6216645" cy="314596"/>
            <a:chOff x="1931607" y="126808"/>
            <a:chExt cx="6216645" cy="314596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D386E97-FD03-1F0F-C3F8-65479EF354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35538DD-2B63-1D15-AD83-BC7C14A59A0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D41BED5-EA74-C606-9DF1-B4C885E2D14B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1CEC64C-EFAF-654A-9E62-DB3A372C560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5D86755-BE1C-9EB2-6847-F287F7C02C68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F8586B7-F63E-FCB2-A542-6428ADFBD08A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CEB612AC-7854-8EFF-2704-20D44DAF5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4E913B7-2636-30EB-046B-14931B761510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94912EED-CA10-251F-8AEB-7312F3A457E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6816" y="1745192"/>
            <a:ext cx="2770677" cy="151127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28034E1-1065-3B5A-E104-4B2646CCD44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0707" y="5007794"/>
            <a:ext cx="2797928" cy="152614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4B54D2B-DBE0-1E9C-3E7E-5E5E1656EF9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599" y="1745193"/>
            <a:ext cx="2380534" cy="151127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48279D3-E8C5-7DA0-3700-A72A5F9BA6F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8599" y="3468056"/>
            <a:ext cx="2728894" cy="153973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15CF623-448C-3846-D5D4-CE9EBE9A728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018" y="3432004"/>
            <a:ext cx="2430672" cy="1575790"/>
          </a:xfrm>
          <a:prstGeom prst="rect">
            <a:avLst/>
          </a:prstGeom>
        </p:spPr>
      </p:pic>
      <p:sp>
        <p:nvSpPr>
          <p:cNvPr id="20" name="Google Shape;1486;p58">
            <a:extLst>
              <a:ext uri="{FF2B5EF4-FFF2-40B4-BE49-F238E27FC236}">
                <a16:creationId xmlns:a16="http://schemas.microsoft.com/office/drawing/2014/main" id="{AC3BEECF-1DB0-62BE-4D9F-E9B2E996A29E}"/>
              </a:ext>
            </a:extLst>
          </p:cNvPr>
          <p:cNvSpPr txBox="1"/>
          <p:nvPr/>
        </p:nvSpPr>
        <p:spPr>
          <a:xfrm>
            <a:off x="398069" y="1839722"/>
            <a:ext cx="2508847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914400" rtl="1"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مَنْ تَكونُ شَخْصِيّاتُ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ٱلْحِكايَةِ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sp>
        <p:nvSpPr>
          <p:cNvPr id="23" name="Google Shape;1486;p58">
            <a:extLst>
              <a:ext uri="{FF2B5EF4-FFF2-40B4-BE49-F238E27FC236}">
                <a16:creationId xmlns:a16="http://schemas.microsoft.com/office/drawing/2014/main" id="{72F62E25-442F-2B79-CF88-F0B60522EB9B}"/>
              </a:ext>
            </a:extLst>
          </p:cNvPr>
          <p:cNvSpPr txBox="1"/>
          <p:nvPr/>
        </p:nvSpPr>
        <p:spPr>
          <a:xfrm>
            <a:off x="253262" y="3160146"/>
            <a:ext cx="2508847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914400" rtl="1"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ٱلْمَوْضوعُ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ٱلَّذي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يَشْرَحُهُ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ٱلشُّرْطِيُّ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لِلطِّفْلِ؟</a:t>
            </a:r>
          </a:p>
        </p:txBody>
      </p:sp>
      <p:sp>
        <p:nvSpPr>
          <p:cNvPr id="24" name="Google Shape;1486;p58">
            <a:extLst>
              <a:ext uri="{FF2B5EF4-FFF2-40B4-BE49-F238E27FC236}">
                <a16:creationId xmlns:a16="http://schemas.microsoft.com/office/drawing/2014/main" id="{0D8B608D-4403-FE21-6658-E58F89DAE7EC}"/>
              </a:ext>
            </a:extLst>
          </p:cNvPr>
          <p:cNvSpPr txBox="1"/>
          <p:nvPr/>
        </p:nvSpPr>
        <p:spPr>
          <a:xfrm>
            <a:off x="300085" y="4893722"/>
            <a:ext cx="2508847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914400" rtl="1"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تَحَدَّثْ(ي) عَنْ أَسْبابِ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ٱلْحَوادِثِ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458088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3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4E577A-5555-0AE9-899D-FB41C1CD4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E7767D90-D1D3-EF8A-4DA4-CC3C0689F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يختار مشهدا ويسرد الأحداث المناسبة له؟  </a:t>
            </a:r>
            <a:endParaRPr lang="fr-FR" sz="2400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22CF03F8-9922-2924-14C1-E033E94A5DE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6B5F6FEA-1F3D-6C22-2D11-862BDF253ED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FD7615FF-0CE2-EA19-A074-AC4430BD80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83D2E523-FF7E-ED06-FE1F-9BEF2D4891AC}"/>
              </a:ext>
            </a:extLst>
          </p:cNvPr>
          <p:cNvGrpSpPr/>
          <p:nvPr/>
        </p:nvGrpSpPr>
        <p:grpSpPr>
          <a:xfrm>
            <a:off x="6998381" y="1693899"/>
            <a:ext cx="1499301" cy="1038588"/>
            <a:chOff x="5196349" y="2284361"/>
            <a:chExt cx="2010696" cy="123558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4ACA986A-C964-9831-B61E-7E565299AE7E}"/>
                </a:ext>
              </a:extLst>
            </p:cNvPr>
            <p:cNvSpPr/>
            <p:nvPr/>
          </p:nvSpPr>
          <p:spPr>
            <a:xfrm>
              <a:off x="5196349" y="2753032"/>
              <a:ext cx="2010696" cy="766916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ٱلْبِدايَةِ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2874471A-2714-DCB6-8CE0-C0B930AA69AE}"/>
                </a:ext>
              </a:extLst>
            </p:cNvPr>
            <p:cNvSpPr/>
            <p:nvPr/>
          </p:nvSpPr>
          <p:spPr>
            <a:xfrm>
              <a:off x="5913697" y="2284361"/>
              <a:ext cx="576000" cy="596490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1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8151ABB6-05B1-04B5-E1D4-8997DD2D82BD}"/>
              </a:ext>
            </a:extLst>
          </p:cNvPr>
          <p:cNvGrpSpPr/>
          <p:nvPr/>
        </p:nvGrpSpPr>
        <p:grpSpPr>
          <a:xfrm>
            <a:off x="7105229" y="3388731"/>
            <a:ext cx="1696288" cy="1040076"/>
            <a:chOff x="5196349" y="2284361"/>
            <a:chExt cx="2010696" cy="123558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D8E1AB75-4380-3B16-8F7C-D96C86B3FFD7}"/>
                </a:ext>
              </a:extLst>
            </p:cNvPr>
            <p:cNvSpPr/>
            <p:nvPr/>
          </p:nvSpPr>
          <p:spPr>
            <a:xfrm>
              <a:off x="5196349" y="2753032"/>
              <a:ext cx="2010696" cy="766916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</a:t>
              </a:r>
              <a:r>
                <a:rPr kumimoji="0" lang="ar-MA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ٱلْوَسَطِ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9A5A5317-C1BD-42C7-88A3-CBACC696D2FF}"/>
                </a:ext>
              </a:extLst>
            </p:cNvPr>
            <p:cNvSpPr/>
            <p:nvPr/>
          </p:nvSpPr>
          <p:spPr>
            <a:xfrm>
              <a:off x="5913697" y="2284361"/>
              <a:ext cx="576000" cy="596490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2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D92A7FFA-AF3A-64C6-657E-59688A2149C4}"/>
              </a:ext>
            </a:extLst>
          </p:cNvPr>
          <p:cNvGrpSpPr/>
          <p:nvPr/>
        </p:nvGrpSpPr>
        <p:grpSpPr>
          <a:xfrm>
            <a:off x="7179938" y="5238000"/>
            <a:ext cx="1565689" cy="936000"/>
            <a:chOff x="5196349" y="2284361"/>
            <a:chExt cx="2010696" cy="123558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B192AD26-3195-388C-EE0C-12888F378ED9}"/>
                </a:ext>
              </a:extLst>
            </p:cNvPr>
            <p:cNvSpPr/>
            <p:nvPr/>
          </p:nvSpPr>
          <p:spPr>
            <a:xfrm>
              <a:off x="5196349" y="2753032"/>
              <a:ext cx="2010696" cy="766916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</a:t>
              </a:r>
              <a:r>
                <a:rPr kumimoji="0" lang="ar-MA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ٱلنِّهايَةِ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597785C4-F4F7-30AD-BDA2-AF415045B823}"/>
                </a:ext>
              </a:extLst>
            </p:cNvPr>
            <p:cNvSpPr/>
            <p:nvPr/>
          </p:nvSpPr>
          <p:spPr>
            <a:xfrm>
              <a:off x="5913697" y="2284361"/>
              <a:ext cx="576000" cy="596490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3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D7F9DBE2-03B2-DF0B-4B11-736C690D535B}"/>
              </a:ext>
            </a:extLst>
          </p:cNvPr>
          <p:cNvGrpSpPr/>
          <p:nvPr/>
        </p:nvGrpSpPr>
        <p:grpSpPr>
          <a:xfrm>
            <a:off x="1931607" y="126808"/>
            <a:ext cx="6216645" cy="314596"/>
            <a:chOff x="1931607" y="126808"/>
            <a:chExt cx="6216645" cy="314596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904D5431-AC7D-C42B-A13D-9FB0F0EE32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285ACC7C-4F52-AA5E-9316-13FBA7674B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3C846CF2-0BB4-102F-1126-8C1A29B9EB91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41" name="Image 40">
              <a:extLst>
                <a:ext uri="{FF2B5EF4-FFF2-40B4-BE49-F238E27FC236}">
                  <a16:creationId xmlns:a16="http://schemas.microsoft.com/office/drawing/2014/main" id="{87E0CB02-C9BC-5706-E43E-20403C7E9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95EF418D-0130-E278-069F-C3ECD3996D22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72144A1-2815-BAE8-97A8-66E1E74007DE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44" name="Image 43">
              <a:extLst>
                <a:ext uri="{FF2B5EF4-FFF2-40B4-BE49-F238E27FC236}">
                  <a16:creationId xmlns:a16="http://schemas.microsoft.com/office/drawing/2014/main" id="{688ACAE5-CBB4-42AD-18A1-F1DA69B67A8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F47E17D9-1AC0-5711-FB21-73A88D05272D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C0559587-3A85-8E8A-0F04-91E0D06C6C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884" y="1472011"/>
            <a:ext cx="2499294" cy="136325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9265072-317B-4807-BD05-F7BD5C4DF8F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2634" y="5004791"/>
            <a:ext cx="2797928" cy="152614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085B2D1-1464-911F-1F9A-AE89B27179E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1561" y="3374705"/>
            <a:ext cx="1933727" cy="122762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EF16D8B-BD62-ACC5-6595-BB19E1EFAFB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5770" y="3374704"/>
            <a:ext cx="1933728" cy="122762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A9D1D9F-3605-08F4-792F-93A28D0BA31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58" y="3374704"/>
            <a:ext cx="1933728" cy="1253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418110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697F88-5173-07DB-64C7-D7EA94A12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35C49651-4D8D-E101-883C-8C6C7675B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وضعية أخرى، ستجيبون باستعمال مهارة الشرح وبلغة عربية فصيحة. انتبهوا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88992FD1-4BCF-1785-6ECF-71621EBC0BC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Google Shape;1486;p58">
            <a:extLst>
              <a:ext uri="{FF2B5EF4-FFF2-40B4-BE49-F238E27FC236}">
                <a16:creationId xmlns:a16="http://schemas.microsoft.com/office/drawing/2014/main" id="{7C955BB9-6A5F-63A2-3D63-CE3AC59DFC5F}"/>
              </a:ext>
            </a:extLst>
          </p:cNvPr>
          <p:cNvSpPr txBox="1"/>
          <p:nvPr/>
        </p:nvSpPr>
        <p:spPr>
          <a:xfrm>
            <a:off x="398069" y="1839722"/>
            <a:ext cx="7992275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914400" rtl="1"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خِلالَ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ٱلْحِصَّةِ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ٱلدِّراسِيَّةِ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، دارَ بَيْنَك وَبَيْنَ زَميلِك حِوارٌ حَوْلَ مِهْنَةَ الصَّيْدلانِيِّ. فَكِّرا في ثُنائِيّاتٍ ثُمَّ مُرّا لِتَقْديمِ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ٱلْحِوارِ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A30A7CB-AD59-5198-E9BE-64625E47C66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1C7505F-78F4-C3C1-E6B5-70E5C873EF8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0AB5507-DB99-64C7-2659-2AA6A3445F38}"/>
              </a:ext>
            </a:extLst>
          </p:cNvPr>
          <p:cNvSpPr txBox="1"/>
          <p:nvPr/>
        </p:nvSpPr>
        <p:spPr>
          <a:xfrm>
            <a:off x="610859" y="3571769"/>
            <a:ext cx="7550014" cy="21698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defTabSz="914400" rtl="1">
              <a:lnSpc>
                <a:spcPts val="4000"/>
              </a:lnSpc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ما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ٱلْمَقصودُ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بِٱلصَّيْدَلانِيِّ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  <a:p>
            <a:pPr marL="571500" indent="-571500" algn="r" defTabSz="914400" rtl="1">
              <a:lnSpc>
                <a:spcPts val="4000"/>
              </a:lnSpc>
              <a:buClr>
                <a:srgbClr val="000000"/>
              </a:buClr>
              <a:buSzPts val="1800"/>
              <a:buFontTx/>
              <a:buChar char="-"/>
              <a:defRPr/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...............................................................................</a:t>
            </a:r>
          </a:p>
          <a:p>
            <a:pPr algn="r" defTabSz="914400" rtl="1">
              <a:lnSpc>
                <a:spcPts val="4000"/>
              </a:lnSpc>
              <a:buClr>
                <a:srgbClr val="000000"/>
              </a:buClr>
              <a:buSzPts val="1800"/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أَيْنَ تَكْمُنُ أَهَمِّيَّةُ هذِهِ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ٱلْمِهْنَةِ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  <a:p>
            <a:pPr marL="571500" indent="-571500" algn="r" defTabSz="914400" rtl="1">
              <a:lnSpc>
                <a:spcPts val="4000"/>
              </a:lnSpc>
              <a:buClr>
                <a:srgbClr val="000000"/>
              </a:buClr>
              <a:buSzPts val="1800"/>
              <a:buFontTx/>
              <a:buChar char="-"/>
              <a:defRPr/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...............................................................................</a:t>
            </a:r>
          </a:p>
        </p:txBody>
      </p:sp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49E77B9E-156F-CB7E-260C-4736CB72993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386615" y="1194357"/>
            <a:ext cx="691928" cy="69192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08CDF272-1FC0-A585-2B0C-1B7E963FF6F2}"/>
              </a:ext>
            </a:extLst>
          </p:cNvPr>
          <p:cNvGrpSpPr/>
          <p:nvPr/>
        </p:nvGrpSpPr>
        <p:grpSpPr>
          <a:xfrm>
            <a:off x="1931607" y="126808"/>
            <a:ext cx="6216645" cy="314596"/>
            <a:chOff x="1931607" y="126808"/>
            <a:chExt cx="6216645" cy="314596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65BEABB-B841-FEBD-1AF4-03540C58672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0A6D0BAA-A501-F21C-66FA-A042EF8A95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FC181FD-020A-5DFE-50FE-AF69929BC760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A20CBA4B-8B43-D51F-6730-E3EAE65F212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AF08616-D03E-6D1A-7591-6FCF6A603480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r" defTabSz="91440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0E199B97-E0E7-CCE5-67EF-323219861F11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0D6D5A08-3746-E51E-4B1B-7299F0C20F1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28CFB7A-DF83-B28B-E684-8B7BB391DB8C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68338348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E0DEB-E3FB-3A52-EB89-679F61A35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825CD0A6-FA26-CDD6-45F6-DB18A01A1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477" y="923611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قــــراءة</a:t>
            </a:r>
            <a:endParaRPr lang="fr-FR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8E62B67-1634-3AE3-6B3C-25F4A2F0E89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45333" y="1058589"/>
            <a:ext cx="392993" cy="392993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DC71885-C145-4A78-A89E-E1484292993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1110342" y="2034001"/>
            <a:ext cx="7492901" cy="2454024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FBD22799-1DFC-C7A8-13F4-47E67297823A}"/>
              </a:ext>
            </a:extLst>
          </p:cNvPr>
          <p:cNvSpPr txBox="1"/>
          <p:nvPr/>
        </p:nvSpPr>
        <p:spPr>
          <a:xfrm>
            <a:off x="6346132" y="2166394"/>
            <a:ext cx="12362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  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03</a:t>
            </a:r>
            <a:r>
              <a:rPr lang="f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57AE066-BD9C-D85B-7405-192AC4B1951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423260" y="1967705"/>
            <a:ext cx="720974" cy="725895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C1DB0CBF-CEA5-32AC-0B8C-7125714E60CB}"/>
              </a:ext>
            </a:extLst>
          </p:cNvPr>
          <p:cNvSpPr txBox="1">
            <a:spLocks/>
          </p:cNvSpPr>
          <p:nvPr/>
        </p:nvSpPr>
        <p:spPr>
          <a:xfrm>
            <a:off x="3373318" y="30870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fr-FR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</a:t>
            </a:r>
            <a:endParaRPr lang="ar-MA" sz="28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FFD7573-661E-CA3F-6563-33907C1C90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294" y="1915660"/>
            <a:ext cx="720975" cy="829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828070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9A2EE-7D5F-914F-3C80-8A2776E360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8953E811-CFA9-C241-AD71-004395156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اليوم ستقرؤون نصا وتجيبون عن أسئلة. افتحوا كراساتكم على الصفحة 114.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4F44EAE-0580-DF88-D9CF-2812CBB12B6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EE80C6F-12EB-C416-5885-D3D03816847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B7FF672-2EA1-7493-418C-9DD7814D39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445" y="1975478"/>
            <a:ext cx="2319358" cy="3557575"/>
          </a:xfrm>
          <a:prstGeom prst="rect">
            <a:avLst/>
          </a:prstGeom>
        </p:spPr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12C6B8CE-6827-22C2-58DA-9C6FFF12A1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6E0E22B-8E9E-F6C6-685B-F31C9A332FCA}"/>
              </a:ext>
            </a:extLst>
          </p:cNvPr>
          <p:cNvSpPr/>
          <p:nvPr/>
        </p:nvSpPr>
        <p:spPr>
          <a:xfrm>
            <a:off x="3376445" y="2291963"/>
            <a:ext cx="2325669" cy="99241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8F4AB88-17C5-B686-7CA0-A388898BCF5A}"/>
              </a:ext>
            </a:extLst>
          </p:cNvPr>
          <p:cNvGrpSpPr/>
          <p:nvPr/>
        </p:nvGrpSpPr>
        <p:grpSpPr>
          <a:xfrm>
            <a:off x="1931607" y="126808"/>
            <a:ext cx="6216645" cy="314596"/>
            <a:chOff x="1931607" y="126808"/>
            <a:chExt cx="6216645" cy="314596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FC71C9DF-3F78-B125-ADEB-8467D7A37D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3F19DFAE-4D84-D567-4003-84E46CABFE7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E30FFA6-BA99-1443-5375-35C410E5C9BD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338ADA8E-3E7F-F9F0-D8DF-6A519D8E2E1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240E9D3-67EE-B10D-02C2-47801799DF1B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r" defTabSz="91440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35CBF20-998E-4223-754D-50965597D5B0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EC1EE519-EC99-CAA9-1084-CF6B5BBEA54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BD49F7D-C537-3A8B-FE42-0D8B4690E259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68750327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EACA9-EC53-2DC6-B2A0-96DEEDF83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64704E88-2098-7978-0C3E-E199DB818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00" y="756000"/>
            <a:ext cx="7079973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نقرأ النص على الكراسة بطلاقة. سأعين من يقرأ: محمد- خديجة. تابعوا.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67C9CE09-DB68-FB36-F46A-70A669892F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C953DA2-01EC-0191-C33E-892B7F14301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E53F6F4-8C74-F7D1-CC4D-16E3F94D4B2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Flèche : gauche 2">
            <a:extLst>
              <a:ext uri="{FF2B5EF4-FFF2-40B4-BE49-F238E27FC236}">
                <a16:creationId xmlns:a16="http://schemas.microsoft.com/office/drawing/2014/main" id="{D2428106-C429-EA5F-E995-6C40EB8E2D7B}"/>
              </a:ext>
            </a:extLst>
          </p:cNvPr>
          <p:cNvSpPr/>
          <p:nvPr/>
        </p:nvSpPr>
        <p:spPr>
          <a:xfrm>
            <a:off x="5900177" y="2419113"/>
            <a:ext cx="706587" cy="311511"/>
          </a:xfrm>
          <a:prstGeom prst="left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B050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DE667C0-4E64-6832-3283-CCF63ADE33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00" y="1137037"/>
            <a:ext cx="740982" cy="852518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AE5FC44A-F44A-EC37-87D7-583D96FC35FA}"/>
              </a:ext>
            </a:extLst>
          </p:cNvPr>
          <p:cNvGrpSpPr/>
          <p:nvPr/>
        </p:nvGrpSpPr>
        <p:grpSpPr>
          <a:xfrm>
            <a:off x="1931607" y="126808"/>
            <a:ext cx="6216645" cy="314596"/>
            <a:chOff x="1931607" y="126808"/>
            <a:chExt cx="6216645" cy="314596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825B8C0-F36C-1EBC-E871-689853CA77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951B17F-C66D-A296-DF0D-5CF3FA00813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995BECA-81C9-4BE4-8A5A-2DB19E16AA8E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F0E8911-626E-FF77-2328-DE093FCCA0B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B7A1764-8A38-B957-4535-7DB966AAE916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r" defTabSz="91440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835E5E2-784B-FC84-BB73-09949DA57DDF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D82BD8A0-1A72-5362-0D4C-A54F04B8C92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50934CF-475B-7B36-039A-BC94F5632B7F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3E232B35-617C-B439-BB57-9F837564E3D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445" y="1975478"/>
            <a:ext cx="2319358" cy="3557575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A84A606-F640-3381-C8AB-97D34D069FE4}"/>
              </a:ext>
            </a:extLst>
          </p:cNvPr>
          <p:cNvSpPr/>
          <p:nvPr/>
        </p:nvSpPr>
        <p:spPr>
          <a:xfrm>
            <a:off x="3376445" y="2291963"/>
            <a:ext cx="2325669" cy="99241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0482108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B5030-7CFF-613C-7BB9-AF1113760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CAA4B9-C5B8-1347-A91C-5540558CC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689" y="756000"/>
            <a:ext cx="6931684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السؤالين؟ ما المطلوب؟   -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عودوا إلى النص للإجابة عن السؤالين (3دقائق).</a:t>
            </a:r>
            <a:endParaRPr lang="fr-FR" sz="1400" dirty="0">
              <a:solidFill>
                <a:srgbClr val="FF0000"/>
              </a:solidFill>
            </a:endParaRPr>
          </a:p>
        </p:txBody>
      </p:sp>
      <p:pic>
        <p:nvPicPr>
          <p:cNvPr id="26" name="Espace réservé pour une image  25">
            <a:extLst>
              <a:ext uri="{FF2B5EF4-FFF2-40B4-BE49-F238E27FC236}">
                <a16:creationId xmlns:a16="http://schemas.microsoft.com/office/drawing/2014/main" id="{3BCE9887-5112-3F8A-7E0E-F714EE7BFE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E02495E-1588-F530-6679-74BAFAF805A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A156759-BAE4-CF53-E628-98DE349F95B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A4E9E63-90DA-B6CA-180E-D2CE847961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445" y="1975478"/>
            <a:ext cx="2319358" cy="3557575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884D6FB-4A72-C413-70FC-75E0A80C86AE}"/>
              </a:ext>
            </a:extLst>
          </p:cNvPr>
          <p:cNvSpPr/>
          <p:nvPr/>
        </p:nvSpPr>
        <p:spPr>
          <a:xfrm>
            <a:off x="3347484" y="4077479"/>
            <a:ext cx="2348319" cy="6120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D923334-3395-DAB3-FD68-E9B8A1227424}"/>
              </a:ext>
            </a:extLst>
          </p:cNvPr>
          <p:cNvGrpSpPr/>
          <p:nvPr/>
        </p:nvGrpSpPr>
        <p:grpSpPr>
          <a:xfrm>
            <a:off x="1931607" y="126808"/>
            <a:ext cx="6216645" cy="314596"/>
            <a:chOff x="1931607" y="126808"/>
            <a:chExt cx="6216645" cy="314596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493849E-E6FE-1333-0E71-1D35F73D07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2B101DCB-9EB8-5E9D-520A-F4D2E165215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42879DB-16BA-A28F-E8D0-524B3439FFE9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4DFFCBDB-43C9-6B18-F057-3C777DADE4A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107BC07-026D-213D-2631-5A2E885FCD57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r" defTabSz="91440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863A23F-FE2C-6C7E-967B-ABBFDB4694B1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9FC7E1A2-CA09-503D-3B6F-A145CD2F9B7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F8E6913-6266-C844-4B78-29090EED931C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14493415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22D104-20C7-4F9C-2C82-1B8D4CFFE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D9477B-49EB-D8D8-707F-EC5D104F5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السؤال 1؟ من يجيب؟ هل أنتم متفقون؟ -السؤال الثاني؟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D9C053C9-642C-F8CC-85AB-2CB73364CD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E5AD33C-7ABB-7422-5A0F-7F2B2C651C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D6192B2-7CED-4022-F841-642D2BC7B8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429" y="2468796"/>
            <a:ext cx="8093141" cy="2383122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5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CCA9B07C-6F15-8774-9035-D0B6A0C2644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05CA146-AD53-8EFC-81E9-BC77278F89BE}"/>
              </a:ext>
            </a:extLst>
          </p:cNvPr>
          <p:cNvSpPr txBox="1"/>
          <p:nvPr/>
        </p:nvSpPr>
        <p:spPr>
          <a:xfrm>
            <a:off x="4086162" y="3087734"/>
            <a:ext cx="40620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يُهْمِلُ مُحَمَّدٌ واجِباتِهِ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ٱلْمَدْرَسِيَّةَ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</a:t>
            </a:r>
            <a:endParaRPr lang="fr-FR" sz="32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89EAD59-C45B-D7D6-8797-A4F93BD255A5}"/>
              </a:ext>
            </a:extLst>
          </p:cNvPr>
          <p:cNvGrpSpPr/>
          <p:nvPr/>
        </p:nvGrpSpPr>
        <p:grpSpPr>
          <a:xfrm>
            <a:off x="1931607" y="126808"/>
            <a:ext cx="6216645" cy="314596"/>
            <a:chOff x="1931607" y="126808"/>
            <a:chExt cx="6216645" cy="314596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AB2AAC35-373D-4412-235D-48D0EB97EB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C48267C6-445A-8CF8-3290-6315ADC90D4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7E1482B-6F53-A9AD-4D31-C6AD04CF73BA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76CB32DF-9208-02A8-BA7A-105DF6B2F69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F6C0B8A-2C95-6283-EFB6-541216A2FEE9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r" defTabSz="91440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033F9D8-BD88-D226-3B17-A2A593E22088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4A23080A-EF4A-A51C-3906-EFEE323DCA6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AC70E77-A8B1-3786-4EEA-A8CEC54D0539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0AF29B44-21C7-0390-A712-B5452BE89A39}"/>
              </a:ext>
            </a:extLst>
          </p:cNvPr>
          <p:cNvSpPr txBox="1"/>
          <p:nvPr/>
        </p:nvSpPr>
        <p:spPr>
          <a:xfrm>
            <a:off x="2659224" y="4267143"/>
            <a:ext cx="56193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اِقْتَرَحَ مُحَمَّدٌ مُمارَسَةَ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ٱلرِّياضَةِ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وَقَضاءَ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ٱلْوَقْتِ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مَعَ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ٱلْعائِلَةِ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2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039674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75A748-2071-9171-1317-C5735D9EF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F3A5C5-6C0D-5581-B535-CB9D63BB7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-انتبهوا للتصحيح.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422DA84-17C9-B917-CA09-525663BC963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529B6C66-CDDD-E61C-5AD8-84F677431C8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3ABE383-8156-42F6-0CAF-DE3809B46C88}"/>
              </a:ext>
            </a:extLst>
          </p:cNvPr>
          <p:cNvGrpSpPr/>
          <p:nvPr/>
        </p:nvGrpSpPr>
        <p:grpSpPr>
          <a:xfrm>
            <a:off x="1931607" y="126808"/>
            <a:ext cx="6216645" cy="314596"/>
            <a:chOff x="1931607" y="126808"/>
            <a:chExt cx="6216645" cy="314596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7056367-E8D7-91A5-88B1-7AC02D2D72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F19EEC4B-1312-67A7-B9CE-54078BEBDD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C603B55-69E4-51B7-4B49-21524283E1A1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805FC44B-E4BA-F84F-ED0C-E4EEACE114D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A518602-BDBF-7C7A-2220-3331965491F4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r" defTabSz="91440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1FD84F7-6090-01DA-03F7-AD130E09420E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05B5C0C2-39B1-F9B4-6D18-0A7BE6D6A95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CC192B77-5F6E-24CF-6854-3FB229C3BDDD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9DAE4691-4F7F-37E7-5A17-14E7865355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429" y="2468796"/>
            <a:ext cx="8093141" cy="2383122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5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10FD4DD-0424-050A-AB3F-E7A671B4CA0C}"/>
              </a:ext>
            </a:extLst>
          </p:cNvPr>
          <p:cNvSpPr txBox="1"/>
          <p:nvPr/>
        </p:nvSpPr>
        <p:spPr>
          <a:xfrm>
            <a:off x="4086162" y="3087734"/>
            <a:ext cx="40620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يُهْمِلُ مُحَمَّدٌ واجِباتِهِ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ٱلْمَدْرَسِيَّةَ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</a:t>
            </a:r>
            <a:endParaRPr lang="fr-FR" sz="32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1881188-480C-3766-DBFB-8915EC97AC19}"/>
              </a:ext>
            </a:extLst>
          </p:cNvPr>
          <p:cNvSpPr txBox="1"/>
          <p:nvPr/>
        </p:nvSpPr>
        <p:spPr>
          <a:xfrm>
            <a:off x="2659224" y="4267143"/>
            <a:ext cx="56193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اِقْتَرَحَ مُحَمَّدٌ مُمارَسَةَ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ٱلرِّياضَةِ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وَقَضاءَ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ٱلْوَقْتِ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مَعَ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ٱلْعائِلَةِ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2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61C86AF2-0B03-F20B-3B5E-A4A1DCF437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917439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60CFE6-39DA-C120-D9F8-C893A7FE3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029E39-40AF-A04F-3F10-67DF178B1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التمرين الخاص بتوظيف النواسخ الحرفية ص 115. من يقرأ التعليمة؟ ما المطلوب؟ - أنجزوا.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98AC675-8442-7C52-6A09-E7F3BA09A2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7161" y="1872268"/>
            <a:ext cx="2625986" cy="4027899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E37C94F-E57F-F6FC-53C0-9C65AF1E2886}"/>
              </a:ext>
            </a:extLst>
          </p:cNvPr>
          <p:cNvSpPr/>
          <p:nvPr/>
        </p:nvSpPr>
        <p:spPr>
          <a:xfrm>
            <a:off x="3887161" y="2267339"/>
            <a:ext cx="2512612" cy="68113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DAB0EDE-CE80-8214-8876-1F005CAE2A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0A9EEFBC-7341-7376-D7B2-1A15E2896DB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E44E4CDB-A7C2-4CFE-B83A-00F1E01E0F17}"/>
              </a:ext>
            </a:extLst>
          </p:cNvPr>
          <p:cNvSpPr/>
          <p:nvPr/>
        </p:nvSpPr>
        <p:spPr>
          <a:xfrm>
            <a:off x="6662227" y="2339248"/>
            <a:ext cx="810146" cy="271093"/>
          </a:xfrm>
          <a:prstGeom prst="left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B050"/>
              </a:solidFill>
            </a:endParaRPr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098710FE-B19F-4EA4-EEA9-78758CB28D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3F7B9834-CCBE-2AC0-0899-943FDDED9824}"/>
              </a:ext>
            </a:extLst>
          </p:cNvPr>
          <p:cNvGrpSpPr/>
          <p:nvPr/>
        </p:nvGrpSpPr>
        <p:grpSpPr>
          <a:xfrm>
            <a:off x="1931607" y="126808"/>
            <a:ext cx="6216645" cy="314596"/>
            <a:chOff x="1931607" y="126808"/>
            <a:chExt cx="6216645" cy="314596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49C8BEE-316B-F3B4-A260-E2DB0D6EF05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B3F76EF-24C7-DBCC-230F-466685B201F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46F7E7F-F546-57DB-484B-D73621CE7AA0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9D95550-3449-9563-4FDD-1B14C4D23E9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E7FF4EE-A4E2-0B27-703A-7A024EB1F164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r" defTabSz="91440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B3C2634-AE9E-B190-CB12-9D8726EF764A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D4378C1B-513A-323C-A66E-84513E5229A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90DDD2E-5187-DD5D-E4C6-26602448DDFB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0608388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B05948-3A7F-5179-0419-436BB9DA4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DAA62B-D29B-FCBB-D763-7341C484D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. من يتقاسم جوابه؟                             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0CC4654-2BDC-31F2-16EC-C8D384D1660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49F793A5-0071-1353-102B-7102D298C90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EFC9FCB-2391-1CB5-FB7F-03DEB8505ADC}"/>
              </a:ext>
            </a:extLst>
          </p:cNvPr>
          <p:cNvGrpSpPr/>
          <p:nvPr/>
        </p:nvGrpSpPr>
        <p:grpSpPr>
          <a:xfrm>
            <a:off x="1931607" y="126808"/>
            <a:ext cx="6216645" cy="314596"/>
            <a:chOff x="1931607" y="126808"/>
            <a:chExt cx="6216645" cy="314596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BBBE7CC7-8C76-0232-26E2-DC423C430B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BF4113C-9A31-2EFC-94C4-C59818CEF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3FABB90-6A68-2E35-3AFB-906121EDE7C7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307BFF1-E1DF-26CB-EC68-16F0E701169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381CABE-4467-FBDE-5615-15C0E7D25092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r" defTabSz="91440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08D88E5-4741-BF20-8BBE-60BD5821485F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A18C4F1E-64E7-FDCA-B7DF-3EB77AAA125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99AEE8B-5198-F5C1-87C7-106D2063EEE9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0EE785C0-19A7-C70F-0529-8B6E30E2E9B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3F551CB-10A2-F789-2694-4A78E8BFFA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0966" y="2453313"/>
            <a:ext cx="8022067" cy="226797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632346402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94C27-DF00-022F-E5E4-66DD444FDF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CB239-7E37-9CBD-035F-49EA6BC40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. من يتقاسم جوابه؟ ما الكلمة الزائدة؟            - انتبهوا للتصحيح.                         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2746E32-7C9B-1834-01C8-ADC40B13BE8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CDF3FC18-114E-1B71-6140-6C057472751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73C578E-3E86-85F0-A152-99C5F876FE7F}"/>
              </a:ext>
            </a:extLst>
          </p:cNvPr>
          <p:cNvGrpSpPr/>
          <p:nvPr/>
        </p:nvGrpSpPr>
        <p:grpSpPr>
          <a:xfrm>
            <a:off x="1931607" y="126808"/>
            <a:ext cx="6216645" cy="314596"/>
            <a:chOff x="1931607" y="126808"/>
            <a:chExt cx="6216645" cy="314596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2BAC5CA4-2B0F-2DAC-79E9-A681C3108F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96006354-557D-A261-B77C-3A64348AB8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B722074-E283-F729-59F4-8FA76642A444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50C91F6-1C60-4722-20AC-551F4BE0F12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57FB3C2-7CF4-7F24-61A5-7E22F894DC9A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r" defTabSz="91440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28A52CD-FF6A-230F-5F56-FF77F9159B07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8CA576B1-8132-EBD6-E0DE-B52F276E522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5105886-01EC-E75A-6D6C-42CC9A2283A2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029FE782-7E36-94EC-C511-0273E83D15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5DFED66-413D-9486-D689-F7F5DBD235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0966" y="2453313"/>
            <a:ext cx="8022067" cy="226797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93D4207-7D23-E8C0-A6DB-9D5E773DED08}"/>
              </a:ext>
            </a:extLst>
          </p:cNvPr>
          <p:cNvSpPr txBox="1"/>
          <p:nvPr/>
        </p:nvSpPr>
        <p:spPr>
          <a:xfrm>
            <a:off x="755780" y="4136515"/>
            <a:ext cx="725343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32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إِنَّ </a:t>
            </a:r>
            <a:r>
              <a:rPr lang="ar-MA" sz="3200" b="1" kern="100" dirty="0" err="1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ٱلْبائِعَ</a:t>
            </a:r>
            <a:r>
              <a:rPr lang="ar-MA" sz="32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 </a:t>
            </a:r>
            <a:r>
              <a:rPr lang="ar-MA" sz="3200" b="1" kern="100" dirty="0" err="1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ٱلْأَمينَ</a:t>
            </a:r>
            <a:r>
              <a:rPr lang="ar-MA" sz="32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 مَحْبوبٌ عِنْدَ </a:t>
            </a:r>
            <a:r>
              <a:rPr lang="ar-MA" sz="3200" b="1" kern="100" dirty="0" err="1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زُبنائِهِ</a:t>
            </a:r>
            <a:r>
              <a:rPr lang="ar-MA" sz="3200" b="1" kern="100" dirty="0">
                <a:solidFill>
                  <a:srgbClr val="FF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. 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35041785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9F95C5-C343-B269-AF66-26E90435C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C01FFC-923E-3662-52BB-0CC57AC7E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من يذكرنا بالمقصود بالمعاني المتعددة؟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62D22C4-7A75-6957-684A-8F1B87085B1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AAA4C92F-021F-A4A4-333C-95ED613C5A2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EA3D64C-DD0F-A901-5C7F-10E79629E49C}"/>
              </a:ext>
            </a:extLst>
          </p:cNvPr>
          <p:cNvSpPr txBox="1"/>
          <p:nvPr/>
        </p:nvSpPr>
        <p:spPr>
          <a:xfrm>
            <a:off x="3365946" y="2844225"/>
            <a:ext cx="27883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4800" b="1" kern="1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اَلْمَعاني </a:t>
            </a:r>
            <a:r>
              <a:rPr lang="ar-MA" sz="4800" b="1" kern="1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ٱلْمُتَعَدِّدَةُ</a:t>
            </a:r>
            <a:endParaRPr kumimoji="0" lang="fr-MA" sz="48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8948D24C-00F7-476F-A6FA-B4183F5AA1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A513E276-CF8A-979F-46F5-D1A07857F501}"/>
              </a:ext>
            </a:extLst>
          </p:cNvPr>
          <p:cNvGrpSpPr/>
          <p:nvPr/>
        </p:nvGrpSpPr>
        <p:grpSpPr>
          <a:xfrm>
            <a:off x="1931607" y="126808"/>
            <a:ext cx="6216645" cy="314596"/>
            <a:chOff x="1931607" y="126808"/>
            <a:chExt cx="6216645" cy="314596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71E32995-D90F-0EF9-6A43-FA6DBA577E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3878918-92F8-2CBC-D185-C8C0B03DB47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A643588-22A4-AACD-C39C-BC6E058952BB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C69FD3C-521B-6EE4-76D1-44137D4CB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BA0D723-5E25-D7E6-84CF-F15FA4E4EE62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r" defTabSz="91440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D70FC37-4DFC-5528-9125-26DB4EDB327C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55B5298E-7E08-A0E8-6219-02AB250EE4C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F1E8665-40C6-EC5E-FF97-BFD8B0CFC272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72944637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4803C2-9948-4C07-CB57-B50A0F1D59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E727C2-5371-761A-6219-16DE853C0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جميعا. 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C4EC272-9874-56F9-A13A-A7AE3461BAF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C470F80B-B3CE-6D35-3FDD-4059BE2E1D7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7EE9ED7A-401E-3CB2-4E1E-523EBAFBB2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5A6D1FA-DECE-3F3F-A3D5-72B449736F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1466" y="1532195"/>
            <a:ext cx="756537" cy="750284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59B852E8-079F-FDE5-68E4-F2029ADFF1B3}"/>
              </a:ext>
            </a:extLst>
          </p:cNvPr>
          <p:cNvGrpSpPr/>
          <p:nvPr/>
        </p:nvGrpSpPr>
        <p:grpSpPr>
          <a:xfrm>
            <a:off x="1931607" y="126808"/>
            <a:ext cx="6216645" cy="314596"/>
            <a:chOff x="1931607" y="126808"/>
            <a:chExt cx="6216645" cy="31459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BDE5089-D725-B623-3A57-7DEE914EC6C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506393F-27F6-CB40-DE80-EB2909C33A2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9CD605B-DAB6-5C86-E9EA-712A8B2FC418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64051FF-9EB7-3A57-A50A-F8CE3F8F1A7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03626A4-731E-02F0-445C-893E2DC1A91B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r" defTabSz="91440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30B322D-9885-A6EE-A6D1-463257982FB0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26ABC60A-0181-156A-ADB0-9CD055EC356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E2FF386-086B-BB77-A7A9-B14DBD76A174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A56B2BC6-BB8D-DBB0-3683-D3BB2F456B9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9673" y="2282478"/>
            <a:ext cx="7224653" cy="359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859590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6C438-C597-7832-0075-E0CC08338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E774CE-3D9E-B70A-CF2A-B19746AAE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التمرين الخاص بالمعجم. من يقرأ التعليمة؟ من يقرأ المثال؟ ما المطلوب؟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3C2C199-9449-83A6-CA93-8635D3A58C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7161" y="1872268"/>
            <a:ext cx="2625986" cy="4027899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DA1D302-95BE-CA1D-4E2D-6717E4949928}"/>
              </a:ext>
            </a:extLst>
          </p:cNvPr>
          <p:cNvSpPr/>
          <p:nvPr/>
        </p:nvSpPr>
        <p:spPr>
          <a:xfrm>
            <a:off x="3887161" y="3205083"/>
            <a:ext cx="2625986" cy="9377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3F406BC-F066-CD61-B7C9-533DA3FBD7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871CF166-75B0-F333-CD6E-E66C03C4D65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FCC58872-00C2-DED9-8173-5355EE8B08FD}"/>
              </a:ext>
            </a:extLst>
          </p:cNvPr>
          <p:cNvSpPr/>
          <p:nvPr/>
        </p:nvSpPr>
        <p:spPr>
          <a:xfrm>
            <a:off x="6662227" y="3293453"/>
            <a:ext cx="810146" cy="271093"/>
          </a:xfrm>
          <a:prstGeom prst="left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0002112-431A-2624-3426-3F938DDFBBA2}"/>
              </a:ext>
            </a:extLst>
          </p:cNvPr>
          <p:cNvGrpSpPr/>
          <p:nvPr/>
        </p:nvGrpSpPr>
        <p:grpSpPr>
          <a:xfrm>
            <a:off x="1931607" y="126808"/>
            <a:ext cx="6216645" cy="314596"/>
            <a:chOff x="1931607" y="126808"/>
            <a:chExt cx="6216645" cy="314596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E3FCC28-818C-8FC3-2C7D-44CAF21C44B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FF84211-9E7C-4FAE-DEE9-F84BC5A635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A5726E3-1CAA-9A1E-D4E7-2F2260008364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382505E2-9E01-3B98-DA08-D2D5BCC5E73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D2EE02D-4EED-E22F-8EC9-A91885E045F4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A89146C-A313-C760-0501-F808C7A27AF1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31857F52-1F77-FE47-7898-0824BAE494E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A4CBF77-F501-AEAE-5A07-7A9067C0C933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DD73C300-13FB-E147-4CCE-67C13C8639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066689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A85C77-3A93-2B45-593C-8D641F161D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D93322-E0AA-7F24-D16A-847946802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B723822-5D49-46FA-374D-59C08E0D7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7161" y="1872268"/>
            <a:ext cx="2625986" cy="4027899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A86C5CE3-4F3D-8C09-9991-E0AAF0B3C2F7}"/>
              </a:ext>
            </a:extLst>
          </p:cNvPr>
          <p:cNvSpPr/>
          <p:nvPr/>
        </p:nvSpPr>
        <p:spPr>
          <a:xfrm>
            <a:off x="3887161" y="3205082"/>
            <a:ext cx="2625986" cy="99369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4B0215A-58F6-DB54-9D2D-D0BD1EE2BB3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E5120127-57D3-6002-1F02-7A51F6FF79C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952878D8-B5A1-E9CC-A1EB-6CCC9DB78BB0}"/>
              </a:ext>
            </a:extLst>
          </p:cNvPr>
          <p:cNvSpPr/>
          <p:nvPr/>
        </p:nvSpPr>
        <p:spPr>
          <a:xfrm>
            <a:off x="6662227" y="3293453"/>
            <a:ext cx="810146" cy="271093"/>
          </a:xfrm>
          <a:prstGeom prst="left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B3149CCA-D3E3-7329-2538-4D783765D4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0FD1185-6569-3D92-45F1-B30DC62E52BE}"/>
              </a:ext>
            </a:extLst>
          </p:cNvPr>
          <p:cNvGrpSpPr/>
          <p:nvPr/>
        </p:nvGrpSpPr>
        <p:grpSpPr>
          <a:xfrm>
            <a:off x="1931607" y="126808"/>
            <a:ext cx="6216645" cy="314596"/>
            <a:chOff x="1931607" y="126808"/>
            <a:chExt cx="6216645" cy="314596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0AF6B91-5DAF-1FE7-C982-0B363DABF8E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3AF0209-6075-14FA-A6F8-E180B8E5292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BDF8401-2044-F977-3B61-8BCA10F9E1C1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B7A1672C-7626-009C-1EB9-780793396D4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1C462A9-B0BC-A9D0-41C0-E9AD21FE852E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E76EC8C-0FE9-9773-6035-9798E93FA7BE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129E3011-37FC-8719-BCC8-5AFD8AE7158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92AAE55-1E9C-F578-1F1A-5E01350983CF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7723393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F5618E-226C-7AE5-286F-CF66DA0FF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17024C-F6A8-A860-D498-9B8CE6526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AA4373C-28B5-BFA4-2AD1-F5F6B271A9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AC50F0CC-1DA2-2A45-CD7B-1BA55DEEFA0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4A366C7-F03F-EC07-54D7-CD9CD4C33A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296" y="1939160"/>
            <a:ext cx="7787028" cy="3360627"/>
          </a:xfrm>
          <a:prstGeom prst="rect">
            <a:avLst/>
          </a:prstGeom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2E78B2E5-3C20-5133-3C81-16EF6AD9A3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000BE85-1F4B-DF1A-63BE-5D9F371A8CA4}"/>
              </a:ext>
            </a:extLst>
          </p:cNvPr>
          <p:cNvGrpSpPr/>
          <p:nvPr/>
        </p:nvGrpSpPr>
        <p:grpSpPr>
          <a:xfrm>
            <a:off x="1931607" y="126808"/>
            <a:ext cx="6216645" cy="314596"/>
            <a:chOff x="1931607" y="126808"/>
            <a:chExt cx="6216645" cy="314596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5538237-1DA2-D188-EDB4-5F13439785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C3BA30F-F40E-67C7-852F-AD10333786F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02D8BD0-A503-FEB6-A756-A1A4B6702813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BE81F55A-1AEA-A3C9-7499-9536AD74635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89C76B2-FFD1-42DD-CBCD-9AADE5C33404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62ED60F-32F2-5C89-E51A-62EB11440EFE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02C62558-CEEC-EBB2-0618-AEBDD6EBB31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D989740-D11D-8DDC-31F2-7BE8BA69AEFF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0595128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FCD82C-2FF5-01B3-066E-A58472B5B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05CD03-2D39-80B5-ABC9-1C4C7BB85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ما الفعل الذي يمكن أن نوظفه في الجملتين معا ويؤدي معنيين مختلفين؟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8F17036-EA00-21EE-E8B7-01362177FC5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7B8E5980-8DF6-7EBD-6FE1-FF1DA906451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9C8223-18F5-56BE-3782-73521A79C4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296" y="1939160"/>
            <a:ext cx="7787028" cy="3360627"/>
          </a:xfrm>
          <a:prstGeom prst="rect">
            <a:avLst/>
          </a:prstGeom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B567060C-3712-B485-6218-3E92FF799E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2AFB14E6-12C1-AA20-99E8-4F6FE3A3C07D}"/>
              </a:ext>
            </a:extLst>
          </p:cNvPr>
          <p:cNvGrpSpPr/>
          <p:nvPr/>
        </p:nvGrpSpPr>
        <p:grpSpPr>
          <a:xfrm>
            <a:off x="1931607" y="126808"/>
            <a:ext cx="6216645" cy="314596"/>
            <a:chOff x="1931607" y="126808"/>
            <a:chExt cx="6216645" cy="314596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0B23BC6-83CB-2DDC-5A18-88EE3636A34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FFD6261-82CF-B118-9FB4-F132B13CEB3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3B1916A-4542-A66E-46C4-F80FDF2D6AE6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CCEDFC9-8F48-03C3-B84D-423BE29C56B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74A26BA-96D6-BB97-6CFA-4798616A0728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5C98864-9599-0153-BBF5-885D30EC5948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11D6B107-D5F8-856E-136C-1B681CB28AB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9991F70-13F3-B993-AAD6-54D55F6E8094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E75DFBE1-AAAB-FD63-2751-F11047511F7D}"/>
              </a:ext>
            </a:extLst>
          </p:cNvPr>
          <p:cNvSpPr txBox="1"/>
          <p:nvPr/>
        </p:nvSpPr>
        <p:spPr>
          <a:xfrm>
            <a:off x="7472373" y="4227363"/>
            <a:ext cx="6985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قامَ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DADC08C-504C-FACE-74EE-60FE5713C65B}"/>
              </a:ext>
            </a:extLst>
          </p:cNvPr>
          <p:cNvSpPr txBox="1"/>
          <p:nvPr/>
        </p:nvSpPr>
        <p:spPr>
          <a:xfrm>
            <a:off x="7472373" y="4678343"/>
            <a:ext cx="6985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قامَ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96C270E-7C12-1037-74A4-206FC949B5CE}"/>
              </a:ext>
            </a:extLst>
          </p:cNvPr>
          <p:cNvSpPr txBox="1"/>
          <p:nvPr/>
        </p:nvSpPr>
        <p:spPr>
          <a:xfrm>
            <a:off x="3387012" y="2821551"/>
            <a:ext cx="9334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قَطَعَ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D4A42F2-EE89-E8B9-1D66-E52948F8B68D}"/>
              </a:ext>
            </a:extLst>
          </p:cNvPr>
          <p:cNvSpPr txBox="1"/>
          <p:nvPr/>
        </p:nvSpPr>
        <p:spPr>
          <a:xfrm>
            <a:off x="3293706" y="3272531"/>
            <a:ext cx="10268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قَطَعَ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93726BB-42AA-15D7-FD08-2E4103DDDF44}"/>
              </a:ext>
            </a:extLst>
          </p:cNvPr>
          <p:cNvSpPr txBox="1"/>
          <p:nvPr/>
        </p:nvSpPr>
        <p:spPr>
          <a:xfrm>
            <a:off x="3465122" y="4221173"/>
            <a:ext cx="9334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عادَ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247C1AC4-5D94-B03F-3F22-B19C38DD6A15}"/>
              </a:ext>
            </a:extLst>
          </p:cNvPr>
          <p:cNvSpPr txBox="1"/>
          <p:nvPr/>
        </p:nvSpPr>
        <p:spPr>
          <a:xfrm>
            <a:off x="3501562" y="4672153"/>
            <a:ext cx="8970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عادَ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315661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20" grpId="0"/>
      <p:bldP spid="21" grpId="0"/>
      <p:bldP spid="22" grpId="0"/>
      <p:bldP spid="2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7639A-A825-0B2D-5683-ECE1A3CB3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DD2BC1-5B44-1546-AB81-B7215446D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ينشد قصيدة "غاية العمل".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8441525-1406-26A0-B079-229994CB14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F376A84-8F80-1FBD-563B-7B3F8EE9C577}"/>
              </a:ext>
            </a:extLst>
          </p:cNvPr>
          <p:cNvSpPr txBox="1"/>
          <p:nvPr/>
        </p:nvSpPr>
        <p:spPr>
          <a:xfrm>
            <a:off x="1511559" y="2921169"/>
            <a:ext cx="62515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غايَةُ </a:t>
            </a:r>
            <a:r>
              <a:rPr lang="ar-MA" sz="6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ٱلْعَمَلِ</a:t>
            </a:r>
            <a:endParaRPr lang="fr-FR" sz="6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75A561C-043B-C21D-67CB-EAF82557384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فسحة قصيرة</a:t>
            </a:r>
          </a:p>
        </p:txBody>
      </p:sp>
    </p:spTree>
    <p:extLst>
      <p:ext uri="{BB962C8B-B14F-4D97-AF65-F5344CB8AC3E}">
        <p14:creationId xmlns:p14="http://schemas.microsoft.com/office/powerpoint/2010/main" val="522892488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FFA65-3FBE-F36B-6DB4-E3B7EB7F6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BFE1BA73-05B9-B043-4060-441A9A63A7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495582" y="1791985"/>
            <a:ext cx="7789894" cy="4824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57B3D0C0-E6DE-B2E6-0B2A-E6A0A0C04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621" y="934123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  <a:endParaRPr lang="fr-MA" sz="44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78B19C1-1D46-0605-5D68-4BCC869E8FBC}"/>
              </a:ext>
            </a:extLst>
          </p:cNvPr>
          <p:cNvSpPr txBox="1">
            <a:spLocks/>
          </p:cNvSpPr>
          <p:nvPr/>
        </p:nvSpPr>
        <p:spPr>
          <a:xfrm>
            <a:off x="2715803" y="261831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000" b="1" dirty="0">
                <a:latin typeface="Microsoft Uighur" panose="02000000000000000000" pitchFamily="2" charset="-78"/>
              </a:rPr>
              <a:t>مهارة الشرح (4)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81510FA-142D-FA3B-05B2-E8C078C11D77}"/>
              </a:ext>
            </a:extLst>
          </p:cNvPr>
          <p:cNvSpPr txBox="1"/>
          <p:nvPr/>
        </p:nvSpPr>
        <p:spPr>
          <a:xfrm>
            <a:off x="5144402" y="1902352"/>
            <a:ext cx="20714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  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04</a:t>
            </a:r>
            <a:r>
              <a:rPr lang="f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886C1CE-726D-E6BD-CDDD-D48A7557DBC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15803" y="1626166"/>
            <a:ext cx="826334" cy="83197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3D18D1D-C7E3-FC95-1DC8-8EFD7FB370F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3163" y="1054582"/>
            <a:ext cx="479081" cy="479081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76AD22F-3358-279D-2BD0-D848673FDD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867" y="1751273"/>
            <a:ext cx="619540" cy="712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95073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8F002-EFDA-36A6-0D0F-EE174FFBA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324553CA-B98A-0A42-A753-1F04D6E52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سنواصل تدربنا اليوم على مهارة الشرح.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5863C6A6-1BB5-18BD-44CC-AE090B51951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78C2CFA-311F-A81A-7A10-0BA90685C04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2C17099C-842C-4E56-FD65-437E1418AC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8B83E39-ACDC-D6D6-CA05-90E9253612DE}"/>
              </a:ext>
            </a:extLst>
          </p:cNvPr>
          <p:cNvSpPr txBox="1"/>
          <p:nvPr/>
        </p:nvSpPr>
        <p:spPr>
          <a:xfrm>
            <a:off x="2385628" y="3016504"/>
            <a:ext cx="4224555" cy="102155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مَهارَةُ الشَّرْحِ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177FF51-4F24-7D02-504A-837C2780F993}"/>
              </a:ext>
            </a:extLst>
          </p:cNvPr>
          <p:cNvGrpSpPr/>
          <p:nvPr/>
        </p:nvGrpSpPr>
        <p:grpSpPr>
          <a:xfrm>
            <a:off x="1931607" y="126808"/>
            <a:ext cx="6216645" cy="292965"/>
            <a:chOff x="1931607" y="126808"/>
            <a:chExt cx="6216645" cy="292965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C6F1382-1014-1A3C-5B07-45A5B5C119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BE0C232-A25C-46DE-728C-0C87AC84B67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ADBA85-D1C7-F4D5-361E-3D5B81822788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3C966BEC-FA85-4EA4-3031-B2F36BC8349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53FB2DA-A133-14A5-5819-454D95FFEF03}"/>
                </a:ext>
              </a:extLst>
            </p:cNvPr>
            <p:cNvSpPr>
              <a:spLocks/>
            </p:cNvSpPr>
            <p:nvPr/>
          </p:nvSpPr>
          <p:spPr>
            <a:xfrm>
              <a:off x="5345055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6407194-1F58-E6C3-A70A-6B6C5A56649D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B6FDD87B-E316-9655-B2F8-1CE50B61853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2C4AD75-401F-D6FB-C113-4A116AA9DB15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85740115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2FA767-2FCD-C60D-568D-75C99B99D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2C28AE13-B603-E205-C877-71F918F7A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الصفحة 115. من يقرأ التعليمة؟ ما المهنة التي تمثلها الصورة؟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D20C5A90-9A5F-019C-02FB-34FD8F98442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390AD8F-8DFE-FBAE-07E1-596DA24A2EC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66805C1D-3CC0-09A1-E39F-ED800BDA99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9BADB8E-6710-AA12-E95C-69C63392C2BA}"/>
              </a:ext>
            </a:extLst>
          </p:cNvPr>
          <p:cNvGrpSpPr/>
          <p:nvPr/>
        </p:nvGrpSpPr>
        <p:grpSpPr>
          <a:xfrm>
            <a:off x="1931607" y="126808"/>
            <a:ext cx="6216645" cy="292965"/>
            <a:chOff x="1931607" y="126808"/>
            <a:chExt cx="6216645" cy="292965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68E31BE-EA0D-AC62-6E0D-8BE5017CD3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136ED19-B30D-587B-B1E7-19C2E2AE3C8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A014F36-72F8-164E-FEC0-5020E6D24EEC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10E3B737-6988-B09E-79FB-0CB934C75A6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4127618-AEB7-19A2-24B1-39FA8664AF80}"/>
                </a:ext>
              </a:extLst>
            </p:cNvPr>
            <p:cNvSpPr>
              <a:spLocks/>
            </p:cNvSpPr>
            <p:nvPr/>
          </p:nvSpPr>
          <p:spPr>
            <a:xfrm>
              <a:off x="5345055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7D0F736-AB29-DA7F-2E18-B853B5BD9D85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A60E7060-C18A-490D-9E96-3FA256D8C90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5A0A8CE-DD70-1404-46D1-BC28766F9799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CB23C7CD-966C-8C2F-117A-C51DCD7346F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7161" y="1872268"/>
            <a:ext cx="2625986" cy="4027899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38580D9-25E4-8BF9-F91F-3CDAC23060F6}"/>
              </a:ext>
            </a:extLst>
          </p:cNvPr>
          <p:cNvSpPr/>
          <p:nvPr/>
        </p:nvSpPr>
        <p:spPr>
          <a:xfrm>
            <a:off x="3887161" y="4184797"/>
            <a:ext cx="2625986" cy="146955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lèche : gauche 14">
            <a:extLst>
              <a:ext uri="{FF2B5EF4-FFF2-40B4-BE49-F238E27FC236}">
                <a16:creationId xmlns:a16="http://schemas.microsoft.com/office/drawing/2014/main" id="{C8D92278-F0AE-6823-6875-96A2A28FFEFF}"/>
              </a:ext>
            </a:extLst>
          </p:cNvPr>
          <p:cNvSpPr/>
          <p:nvPr/>
        </p:nvSpPr>
        <p:spPr>
          <a:xfrm>
            <a:off x="6662227" y="4273168"/>
            <a:ext cx="810146" cy="271093"/>
          </a:xfrm>
          <a:prstGeom prst="left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2591424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46018-0EB0-5B49-6A0E-583258BAB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631BE812-9970-793C-5EE0-F2AEFE246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اكتبوا فقرة حول مهنة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الإطفائي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مستعينين بالموجهات. تذكروا ما تعلمتموه حول هذه المهنة.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93247C6-04C0-41F0-3F68-F1C6881FAE8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180677-A1D4-02A1-7713-DE694D3B415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3A92DA3-51A1-A9E4-6E3D-0B5AF7283783}"/>
              </a:ext>
            </a:extLst>
          </p:cNvPr>
          <p:cNvGrpSpPr/>
          <p:nvPr/>
        </p:nvGrpSpPr>
        <p:grpSpPr>
          <a:xfrm>
            <a:off x="1931607" y="126808"/>
            <a:ext cx="6216645" cy="292965"/>
            <a:chOff x="1931607" y="126808"/>
            <a:chExt cx="6216645" cy="292965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1C98AAF-B5C7-7766-F2A6-E0124B0FDA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AB3787C-5A18-F9AE-BC0F-671F5CA6BE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CA97662-1A86-99BC-F5BC-25173849B5AF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B99A852B-7500-FB6B-6A58-E4524AE8367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3B10EB8-E6CD-0483-FA1B-7B1B89984588}"/>
                </a:ext>
              </a:extLst>
            </p:cNvPr>
            <p:cNvSpPr>
              <a:spLocks/>
            </p:cNvSpPr>
            <p:nvPr/>
          </p:nvSpPr>
          <p:spPr>
            <a:xfrm>
              <a:off x="5345055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F17B2A1-07DF-7058-1B55-2B8FB5C38366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566450CE-C5A8-DB4B-ADF5-4ACA87E4CD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1C3B5B6-B380-C8C4-48DC-CA19FE86EC31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9732F386-2283-5983-6704-EDDC7727A4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01562" y="2313464"/>
            <a:ext cx="5048421" cy="3689435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5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31080953-71E6-637F-091A-2C24124D66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4714103"/>
              </p:ext>
            </p:extLst>
          </p:nvPr>
        </p:nvGraphicFramePr>
        <p:xfrm>
          <a:off x="632373" y="2338297"/>
          <a:ext cx="2594539" cy="3376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4539">
                  <a:extLst>
                    <a:ext uri="{9D8B030D-6E8A-4147-A177-3AD203B41FA5}">
                      <a16:colId xmlns:a16="http://schemas.microsoft.com/office/drawing/2014/main" val="2994786213"/>
                    </a:ext>
                  </a:extLst>
                </a:gridCol>
              </a:tblGrid>
              <a:tr h="559422"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مُوَجِّهاتٌ</a:t>
                      </a:r>
                      <a:endParaRPr lang="fr-FR" sz="3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2902264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pPr algn="r"/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أَشْرَحُ مِهْنَةَ "</a:t>
                      </a:r>
                      <a:r>
                        <a:rPr lang="ar-MA" sz="2800" b="1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اَلْإِطْفائِيُّ</a:t>
                      </a:r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"؛</a:t>
                      </a:r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779565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pPr algn="r"/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أَذْكُرُ أَعْمالاً يَقومُ بِها؛</a:t>
                      </a:r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0281926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أَذْكُرُ صِفاتٍ لـِ "</a:t>
                      </a:r>
                      <a:r>
                        <a:rPr lang="ar-MA" sz="2800" b="1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اَلْإِطْفائِيُّ</a:t>
                      </a:r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"؛</a:t>
                      </a:r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4095443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pPr algn="r"/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أَسْتَعْمِلُ لُغَةً سَليمَةً.</a:t>
                      </a:r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5768201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pPr algn="r"/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أَكْتُبُ بِخَطٍّ واضِحٍ.</a:t>
                      </a:r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5762410"/>
                  </a:ext>
                </a:extLst>
              </a:tr>
            </a:tbl>
          </a:graphicData>
        </a:graphic>
      </p:graphicFrame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FCDD044C-DD54-C8E9-9458-E1B2FBADCE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132198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A8381-A104-E4A7-D3E6-E95FAE0EB9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3397249D-1543-F815-0A2B-C9D72FCF6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انتهى الوقت. من يتقاسم مع زملائه الفقرة التي أنتجها؟ هل تطرق للعناصر المطلوبة؟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83966315-5A2D-F455-9B4A-5B05CAA5844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0D5B28C-37C6-6FA2-6D83-B6FBC6BDD14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D6D9B984-09FC-DD95-0557-CEFE7CF859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4DA389B-2AEB-B769-BBB7-AA426E71A48F}"/>
              </a:ext>
            </a:extLst>
          </p:cNvPr>
          <p:cNvGrpSpPr/>
          <p:nvPr/>
        </p:nvGrpSpPr>
        <p:grpSpPr>
          <a:xfrm>
            <a:off x="1931607" y="126808"/>
            <a:ext cx="6216645" cy="292965"/>
            <a:chOff x="1931607" y="126808"/>
            <a:chExt cx="6216645" cy="292965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8C72B6E-A5DB-2D54-BF43-6BFBE42AB0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D6D9CD6-49CC-2B20-80B4-BCA91EE03D0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FF6F875-5AD2-FA93-A4E0-D4F98A7D041A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F925826-5370-026B-4046-192FFC13C4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12E9CCB-F9FF-0AD1-1A2D-8A286895FB43}"/>
                </a:ext>
              </a:extLst>
            </p:cNvPr>
            <p:cNvSpPr>
              <a:spLocks/>
            </p:cNvSpPr>
            <p:nvPr/>
          </p:nvSpPr>
          <p:spPr>
            <a:xfrm>
              <a:off x="5345055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83A4145-3EA3-9432-0EB4-B768CE06F4CC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A4E070BF-2CE4-93DC-84E0-B2722A554E8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12BBD21-6EC9-A7D0-118B-8808BA0C38C4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027E0B4-CFDB-300C-9DBF-D06820EC82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9943336"/>
              </p:ext>
            </p:extLst>
          </p:nvPr>
        </p:nvGraphicFramePr>
        <p:xfrm>
          <a:off x="1931607" y="2300975"/>
          <a:ext cx="5533714" cy="3376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230">
                  <a:extLst>
                    <a:ext uri="{9D8B030D-6E8A-4147-A177-3AD203B41FA5}">
                      <a16:colId xmlns:a16="http://schemas.microsoft.com/office/drawing/2014/main" val="3015151094"/>
                    </a:ext>
                  </a:extLst>
                </a:gridCol>
                <a:gridCol w="802432">
                  <a:extLst>
                    <a:ext uri="{9D8B030D-6E8A-4147-A177-3AD203B41FA5}">
                      <a16:colId xmlns:a16="http://schemas.microsoft.com/office/drawing/2014/main" val="278330027"/>
                    </a:ext>
                  </a:extLst>
                </a:gridCol>
                <a:gridCol w="3817052">
                  <a:extLst>
                    <a:ext uri="{9D8B030D-6E8A-4147-A177-3AD203B41FA5}">
                      <a16:colId xmlns:a16="http://schemas.microsoft.com/office/drawing/2014/main" val="2994786213"/>
                    </a:ext>
                  </a:extLst>
                </a:gridCol>
              </a:tblGrid>
              <a:tr h="559422"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لا</a:t>
                      </a:r>
                      <a:endParaRPr lang="fr-FR" sz="3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نعم</a:t>
                      </a:r>
                      <a:endParaRPr lang="fr-FR" sz="3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مَعاييرُ </a:t>
                      </a:r>
                      <a:r>
                        <a:rPr lang="ar-MA" sz="3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ٱلتَّصْحيحِ</a:t>
                      </a:r>
                      <a:endParaRPr lang="fr-FR" sz="3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2902264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شَرَحَ مِهْنَةَ "</a:t>
                      </a:r>
                      <a:r>
                        <a:rPr lang="ar-MA" sz="2800" b="1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اَلْإِطْفائِيُّ</a:t>
                      </a:r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"؛</a:t>
                      </a:r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779565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أَذْكُرُ أَعْمالاً يَقومُ بِها؛</a:t>
                      </a:r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0281926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أَذْكُرُ صِفاتٍ لـِ "</a:t>
                      </a:r>
                      <a:r>
                        <a:rPr lang="ar-MA" sz="2800" b="1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اَلْإِطْفائِيُّ</a:t>
                      </a:r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"؛</a:t>
                      </a:r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4095443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أَسْتَعْمِلُ لُغَةً سَليمَةً.</a:t>
                      </a:r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5768201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8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أَكْتُبُ بِخَطٍّ واضِحٍ.</a:t>
                      </a:r>
                      <a:endParaRPr lang="fr-FR" sz="28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57624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8144900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88B71-DEC5-29DB-BD0A-33D45DF72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6DC112D0-E410-28AB-8609-15FEEBCF3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نموذج آخر لفقرة تشرح مهنة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الإطفائي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   - انتبهوا للتصحيح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2D2CC7AE-CBCE-445B-8E86-9E8F1456C90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05A80AB-1006-7B2A-72A8-FC07891F1AD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B5CDFC66-CA85-9083-0A74-C58CD629E7E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C475258-789F-36CA-C9F7-3D49ABBBE0EC}"/>
              </a:ext>
            </a:extLst>
          </p:cNvPr>
          <p:cNvGrpSpPr/>
          <p:nvPr/>
        </p:nvGrpSpPr>
        <p:grpSpPr>
          <a:xfrm>
            <a:off x="1931607" y="126808"/>
            <a:ext cx="6216645" cy="292965"/>
            <a:chOff x="1931607" y="126808"/>
            <a:chExt cx="6216645" cy="292965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0F2754B-9BC0-2465-E325-561CC79E1B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BD9F4F99-C03C-9558-5FE5-BC9E487DBA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6DD9BCE-1CAC-33EF-5114-D9C37E01D4C9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418CD319-8748-097C-06B4-535FB04BF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682A2D9-A7C2-E2C6-C827-B7FC46D7B9B6}"/>
                </a:ext>
              </a:extLst>
            </p:cNvPr>
            <p:cNvSpPr>
              <a:spLocks/>
            </p:cNvSpPr>
            <p:nvPr/>
          </p:nvSpPr>
          <p:spPr>
            <a:xfrm>
              <a:off x="5345055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4EABBCB-702A-B2A4-3F1B-0D8927440A13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1B04E6C8-1C75-FF5C-B298-48BF9A7FD46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964346A-2882-CDFF-9483-077501D9F27D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20474186-47B4-BBE1-A6FB-85CE6EF875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1913" y="1604865"/>
            <a:ext cx="7820173" cy="4569135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5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59E2BA3-AE22-B485-03FF-E8F585F19136}"/>
              </a:ext>
            </a:extLst>
          </p:cNvPr>
          <p:cNvSpPr txBox="1"/>
          <p:nvPr/>
        </p:nvSpPr>
        <p:spPr>
          <a:xfrm>
            <a:off x="802433" y="2119717"/>
            <a:ext cx="4866452" cy="4031873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just" rtl="1"/>
            <a:r>
              <a:rPr lang="fr-FR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</a:t>
            </a:r>
            <a:r>
              <a:rPr lang="ar-MA" sz="32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اَلْإِطْفائِيُّ</a:t>
            </a:r>
            <a:r>
              <a:rPr lang="a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شَخْصٌ شُجاعٌ يُساعِدُ </a:t>
            </a:r>
            <a:r>
              <a:rPr lang="ar-MA" sz="32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ٱلنّاسَ</a:t>
            </a:r>
            <a:r>
              <a:rPr lang="a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عِنْدَ وُقوعِ </a:t>
            </a:r>
            <a:r>
              <a:rPr lang="ar-MA" sz="32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ٱلحَرائِقِ</a:t>
            </a:r>
            <a:r>
              <a:rPr lang="a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وَٱلْحَوادِثِ</a:t>
            </a:r>
            <a:r>
              <a:rPr lang="a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وَهِيَ مِهْنَةٌ مُهِمَّةٌ جِدّاً.</a:t>
            </a:r>
            <a:endParaRPr lang="fr-FR" sz="32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rtl="1"/>
            <a:r>
              <a:rPr lang="fr-FR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</a:t>
            </a:r>
            <a:r>
              <a:rPr lang="a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إِنَّ </a:t>
            </a:r>
            <a:r>
              <a:rPr lang="ar-MA" sz="32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ٱلْإِطْفائِيَّ</a:t>
            </a:r>
            <a:r>
              <a:rPr lang="a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يُسارِعُ إِلى إِطْفاءِ </a:t>
            </a:r>
            <a:r>
              <a:rPr lang="ar-MA" sz="32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ٱلنّارِ</a:t>
            </a:r>
            <a:r>
              <a:rPr lang="a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وَإِنْقاذِ </a:t>
            </a:r>
            <a:r>
              <a:rPr lang="ar-MA" sz="32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ٱلْأَرْواحِ</a:t>
            </a:r>
            <a:r>
              <a:rPr lang="a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وَٱلْمُمْتَلَكاتِ</a:t>
            </a:r>
            <a:r>
              <a:rPr lang="a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كَما يَحْضُرَ بِسُرْعَةٍ إِلى مَكانِ </a:t>
            </a:r>
            <a:r>
              <a:rPr lang="ar-MA" sz="32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ٱلْحَوادِثِ</a:t>
            </a:r>
            <a:r>
              <a:rPr lang="a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أَوِ </a:t>
            </a:r>
            <a:r>
              <a:rPr lang="ar-MA" sz="32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ٱلْكَوارِثِ</a:t>
            </a:r>
            <a:r>
              <a:rPr lang="a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لِيحْمِيَ </a:t>
            </a:r>
            <a:r>
              <a:rPr lang="ar-MA" sz="32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ٱلنّاسَ</a:t>
            </a:r>
            <a:r>
              <a:rPr lang="a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وَيُحافِظَ عَلى سَلامَتِهِمْ. </a:t>
            </a:r>
          </a:p>
          <a:p>
            <a:pPr algn="just" rtl="1"/>
            <a:r>
              <a:rPr lang="fr-FR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</a:t>
            </a:r>
            <a:r>
              <a:rPr lang="a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أَخْتارَ هٰذِهِ </a:t>
            </a:r>
            <a:r>
              <a:rPr lang="ar-MA" sz="32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ٱلْمِهْنَةَ</a:t>
            </a:r>
            <a:r>
              <a:rPr lang="a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لِأَنَّ </a:t>
            </a:r>
            <a:r>
              <a:rPr lang="ar-MA" sz="32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ٱلْإِطْفائِيَّ</a:t>
            </a:r>
            <a:r>
              <a:rPr lang="a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يُقَدِّمُ تَضْحِياتٍ كَبيرَةً وَيَتَحَلّى </a:t>
            </a:r>
            <a:r>
              <a:rPr lang="ar-MA" sz="32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بِٱلشَّجاعَةِ</a:t>
            </a:r>
            <a:r>
              <a:rPr lang="a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وَحُبِّ </a:t>
            </a:r>
            <a:r>
              <a:rPr lang="ar-MA" sz="32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ٱلْخَيْرِ</a:t>
            </a:r>
            <a:r>
              <a:rPr lang="a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لِلنّاسِ.</a:t>
            </a:r>
            <a:endParaRPr lang="fr-FR" sz="32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59586759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CC9C8D-B176-2089-66CD-A9598F733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BEE5FDB-651E-388F-D6F0-C784D8E638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347" y="2004657"/>
            <a:ext cx="5436000" cy="2510785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79AF126-D1DD-B464-68CE-5A760FF9EE50}"/>
              </a:ext>
            </a:extLst>
          </p:cNvPr>
          <p:cNvSpPr txBox="1">
            <a:spLocks/>
          </p:cNvSpPr>
          <p:nvPr/>
        </p:nvSpPr>
        <p:spPr>
          <a:xfrm>
            <a:off x="1855803" y="30870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ساعة الحائط</a:t>
            </a:r>
            <a:endParaRPr kumimoji="0" lang="ar-MA" sz="12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F5D0662-12CD-C8B0-8EAA-4E3CE44891F5}"/>
              </a:ext>
            </a:extLst>
          </p:cNvPr>
          <p:cNvSpPr txBox="1"/>
          <p:nvPr/>
        </p:nvSpPr>
        <p:spPr>
          <a:xfrm>
            <a:off x="5230014" y="2449180"/>
            <a:ext cx="10743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04-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261ACEE-004F-ECFE-E482-3B426C0FAE8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479677" y="2247734"/>
            <a:ext cx="536339" cy="540000"/>
          </a:xfrm>
          <a:prstGeom prst="rect">
            <a:avLst/>
          </a:prstGeom>
        </p:spPr>
      </p:pic>
      <p:sp>
        <p:nvSpPr>
          <p:cNvPr id="12" name="Titre 11">
            <a:extLst>
              <a:ext uri="{FF2B5EF4-FFF2-40B4-BE49-F238E27FC236}">
                <a16:creationId xmlns:a16="http://schemas.microsoft.com/office/drawing/2014/main" id="{692474C8-DB5A-533D-6260-FC83E8018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قــــراءة إثرائية</a:t>
            </a:r>
            <a:endParaRPr lang="fr-FR" dirty="0"/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5F7B4A95-8510-F0CC-6FCB-87AC24FDB821}"/>
              </a:ext>
            </a:extLst>
          </p:cNvPr>
          <p:cNvSpPr txBox="1"/>
          <p:nvPr/>
        </p:nvSpPr>
        <p:spPr>
          <a:xfrm>
            <a:off x="1464906" y="4353018"/>
            <a:ext cx="6578007" cy="13266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marR="0" lvl="0" indent="-45720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المتعلمون القصة على "نصوصي القرائية" بالنسبة للمؤسسات التي توصلت بها.</a:t>
            </a:r>
          </a:p>
          <a:p>
            <a:pPr marL="457200" marR="0" lvl="0" indent="-45720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بالنسبة لمن لم يتوصلوا بها بعد، يواصلوا أنشطة الدعم وفق حاجات المتعلمين.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273A293-2B75-6F2F-F362-901ED91CC3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159441">
            <a:off x="6768826" y="1987707"/>
            <a:ext cx="1731458" cy="240415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7E5E538-E9AC-46DA-38F3-83223D2D53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42430" y="994660"/>
            <a:ext cx="513373" cy="513373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3B5877C-85FF-702A-6A43-0C9251BE99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682" y="2133136"/>
            <a:ext cx="698604" cy="804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032501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8327B4-F806-FB94-D7F8-9B53F6A86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681DFE8A-EC03-B7C1-1F24-ADCB934EC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قراءة القصة "ساعة الحائط" ونستثمر مضامينها.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21722985-8B53-6949-1EDA-E8DF616A037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B184B4C-DBA9-A3D8-C898-715967C9568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4F0288E1-5BAE-4435-7E3F-14B025DE083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F94B0B15-40A2-C0EF-FE76-D385C9E64079}"/>
              </a:ext>
            </a:extLst>
          </p:cNvPr>
          <p:cNvGrpSpPr/>
          <p:nvPr/>
        </p:nvGrpSpPr>
        <p:grpSpPr>
          <a:xfrm>
            <a:off x="1931607" y="126808"/>
            <a:ext cx="6208694" cy="292965"/>
            <a:chOff x="1939558" y="126808"/>
            <a:chExt cx="6208694" cy="2929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323D791-8662-8A9A-F8F2-AD2510B2F287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725A9BE-276D-8109-12AA-176788EC25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B131CFA8-1E01-8EF3-217E-4F69CBE96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6DEE0C0-06FA-79B9-865F-39DD11D1A03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BF7A6E8-8C22-AE68-F5DF-AFF14EC9389C}"/>
                </a:ext>
              </a:extLst>
            </p:cNvPr>
            <p:cNvSpPr>
              <a:spLocks/>
            </p:cNvSpPr>
            <p:nvPr/>
          </p:nvSpPr>
          <p:spPr>
            <a:xfrm>
              <a:off x="1939558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قراءة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إثرائية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A7EC2D4-C6F8-DA60-FD55-7888A160F6BB}"/>
                </a:ext>
              </a:extLst>
            </p:cNvPr>
            <p:cNvSpPr>
              <a:spLocks/>
            </p:cNvSpPr>
            <p:nvPr/>
          </p:nvSpPr>
          <p:spPr>
            <a:xfrm>
              <a:off x="5345055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466C20D-D6DD-7F7B-6E9B-C8814845D32A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8614853-DA40-B649-B6AA-3B706E7EFC9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578D2528-6FCB-894B-846E-555D7D042BE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0541275">
            <a:off x="5892858" y="1907234"/>
            <a:ext cx="2255394" cy="323516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980AE7F-2391-4E64-6420-4B8F86025E3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607965">
            <a:off x="3861427" y="1952564"/>
            <a:ext cx="2255394" cy="322255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1715128-7CF9-2057-FC56-EA41330089C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0832237">
            <a:off x="1581734" y="2064466"/>
            <a:ext cx="2300931" cy="334860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849308956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CEFE49-D8E6-ACEF-DEC1-271D06DC6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585EC0F3-AB19-AE71-5764-2778AAE7A5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على الصفحتين 10 و11،  اقرؤا القصة قراءة هامسة وحددوا شخصياتها. 4 دقائق.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F41F920-D593-E2B2-A1B5-1A673515219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D77A7C9-BAE3-10ED-02E1-AD01300BE47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28465CA-0C45-C600-58AA-5FA1258122B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5E5134B-096F-7191-66C6-6FE00F8B7DF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B2C1AB06-9831-BD67-9767-490B9B4EE0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1488784-C6AA-FA73-A168-16991556F15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B98320-556B-6E4A-A32F-68D3A324BD0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BECA563-A763-CA99-4739-2C3B639E96E9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F017B18-3604-FC26-CD6E-D718C20856CF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51E7318-8FC7-E083-239C-3CCFCDA4742B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29F04DD-C210-573B-A3C1-128ACFA8150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51CAC31-D9D1-88CD-BE00-F6AC58754878}"/>
              </a:ext>
            </a:extLst>
          </p:cNvPr>
          <p:cNvSpPr txBox="1"/>
          <p:nvPr/>
        </p:nvSpPr>
        <p:spPr>
          <a:xfrm>
            <a:off x="1828546" y="5332028"/>
            <a:ext cx="5411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مَنْ هِيَ شَخْصِيّاتُ </a:t>
            </a:r>
            <a:r>
              <a:rPr lang="ar-MA" sz="6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ٱلْقِصَّةِ</a:t>
            </a:r>
            <a:r>
              <a:rPr lang="ar-MA" sz="6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 </a:t>
            </a:r>
            <a:endParaRPr lang="fr-FR" sz="6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B8445F6-916E-1AEC-47C4-60264E6845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607965">
            <a:off x="5097738" y="2037923"/>
            <a:ext cx="1916512" cy="273834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FEE9D14-F55E-88AD-DF38-5179D80EA0E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0832237">
            <a:off x="2724926" y="2084201"/>
            <a:ext cx="1955207" cy="284546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362241407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8B089-86C9-A58D-C5D4-299386DAE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960D463E-EBBB-CD2A-CC33-08707C0D6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أمامكم؟ آخر ؟ هل تتفقون؟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12ADFA6-E819-D437-8F58-25E00902606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279985-6B8A-1D25-4769-3B953F9188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5D043E3-7796-6FCC-836F-DA0CFA8DD7C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6BD5791-AF2E-B916-5476-A84296E52AA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9CD5BCE-6625-BF16-9FE4-244E2B29722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2107ADF-EA5A-815A-4A19-9E43FB266984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1E73940-B868-4B21-D3E6-DF66D2F08828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CCF0D04-4F66-92FE-51D0-1B035A16C1F5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BE76F6C-7711-50D8-8F10-B5F5336509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CADDAA3-27A7-D740-38E4-925C771F4D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D648607-5CB7-056F-5669-AC85E21A3E5C}"/>
              </a:ext>
            </a:extLst>
          </p:cNvPr>
          <p:cNvSpPr txBox="1"/>
          <p:nvPr/>
        </p:nvSpPr>
        <p:spPr>
          <a:xfrm>
            <a:off x="2055743" y="2853204"/>
            <a:ext cx="5411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مَنْ هِيَ شَخْصِيّاتُ </a:t>
            </a:r>
            <a:r>
              <a:rPr lang="ar-MA" sz="6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ٱلْقِصَّةِ</a:t>
            </a:r>
            <a:r>
              <a:rPr lang="ar-MA" sz="6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 </a:t>
            </a:r>
            <a:endParaRPr lang="fr-FR" sz="6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2CCC0A52-F970-17EC-3FC3-127A50ACA5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271938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E15B10-0FDA-CE2D-64BD-ABFE1D670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793D280D-E4FF-41B6-566F-2DB1CC8F6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1E972A1-31A6-2CCE-01D5-509C2C94D22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25C43F5-A64B-4C22-AC46-75CD88E56E9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FFD6D5E-30FE-E2D3-EA90-0A47690D71D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2671ADB-24EC-E6D0-0276-22D755A1357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5B970FB-B1A4-0616-B3F5-A43A185A84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03F0100-40EC-927F-EFE9-CC0C42042D6D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27C298A-A754-570E-1A4D-4BBDBA63CE9A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3C53A5B-C0A4-B9D7-9AE9-F7446BB02EFF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20439DD-C251-84BB-5908-7395A8C4E58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CEE1605-C6C3-A423-5B92-6D4C5759458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5ABD7D1-6A5F-0480-583A-0A5BC1514848}"/>
              </a:ext>
            </a:extLst>
          </p:cNvPr>
          <p:cNvSpPr txBox="1"/>
          <p:nvPr/>
        </p:nvSpPr>
        <p:spPr>
          <a:xfrm>
            <a:off x="1289902" y="2066026"/>
            <a:ext cx="69433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شَخْصِيّاتُ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ٱلْقِصَّةِ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هِيَ:</a:t>
            </a:r>
          </a:p>
          <a:p>
            <a:pPr algn="r"/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ساعَةُ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ٱلْحائِطِ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– اَلْعُصْفورُ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ٱلنُّحاسِيُّ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– اَلْأَبُ – اَلْأُمُّ – اَلِابْنُ.  </a:t>
            </a:r>
            <a:endParaRPr lang="fr-FR" sz="4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06D2DD9F-9E58-E179-2B28-F26C2EC8AC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197437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3D1CBA-D00C-8D12-A75A-EFB01098E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0F805BB3-A9F3-C4C9-9E16-3F545A532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نستثمر بنية الحكاية.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C4E5ECC-CCD2-7F65-3B60-D033564FF19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D950AF5-7745-1FCB-AC90-A99245888D3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DAD657E-184C-ED86-FA80-E2F118F00B0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F4C0274-97B7-5B88-C4D8-457EBC4DD6B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AA7A4E5-5796-2A26-88D9-05CF2DA334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DD5F0EA-BFF2-7648-37FB-3A3A94A61E2C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62441F-C518-DA60-A3BA-CF9CF172F35B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6C6A3F5-593B-69CE-3373-8015D3724ECD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EC5E598-630B-ACC8-AF25-7E89841F8AB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F00EBF7-65A0-A981-05E4-BD83061C4F3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E042B6B-392A-9852-6F1B-BD15ABD66391}"/>
              </a:ext>
            </a:extLst>
          </p:cNvPr>
          <p:cNvSpPr txBox="1"/>
          <p:nvPr/>
        </p:nvSpPr>
        <p:spPr>
          <a:xfrm>
            <a:off x="2176685" y="3075057"/>
            <a:ext cx="4790630" cy="9233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بِنْيَةُ </a:t>
            </a:r>
            <a:r>
              <a:rPr lang="ar-MA" sz="5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endParaRPr lang="ar-MA" sz="5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EF9DE798-279F-F59F-8C46-1CF3B07835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250026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CB41D0-D529-87AE-076C-EAD4F0325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4E9E1027-3E60-6924-FB30-BCE108D85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أولا خطاطة بنية الحكاية.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73375BE-251E-4210-D861-DBBF031F532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C18C1A5-053C-9F62-E609-C9A91082EB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86F5E1B-B4F3-12C2-5EB6-5F92739F752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EAA92E8-3942-96A8-CE3D-851BD7031E7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8CE859-BFC1-41C9-FFD3-4544E5B585E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8A49D07-D8A5-D3A1-19BA-D60F7F4096B9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AB2471-9454-FED3-5137-38C7F68AE276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F2353CB-68F0-285F-5426-9025CAE22C2E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546A926-77BA-E919-5946-EB054C2F3AB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8D58E10-BDE3-27CA-838B-44035414A9B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7E82D47-8E81-EDE4-15F8-63EA1B92D20D}"/>
              </a:ext>
            </a:extLst>
          </p:cNvPr>
          <p:cNvSpPr txBox="1"/>
          <p:nvPr/>
        </p:nvSpPr>
        <p:spPr>
          <a:xfrm>
            <a:off x="1946396" y="1995217"/>
            <a:ext cx="6530277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اَلْبِدايَةُ: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زَمان-مَكان- شَخْصِيّاتٌ-هُدوءٌ. </a:t>
            </a:r>
            <a:endParaRPr lang="ar-MA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37F8C469-8FD2-0511-D812-2DA08DD302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0AFF784-604D-C208-1C28-02D2E83C4EF8}"/>
              </a:ext>
            </a:extLst>
          </p:cNvPr>
          <p:cNvSpPr txBox="1"/>
          <p:nvPr/>
        </p:nvSpPr>
        <p:spPr>
          <a:xfrm>
            <a:off x="1458383" y="2782025"/>
            <a:ext cx="6547132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اَلْحَدَثُ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ٱلْمُرْبِكُ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حَدَثٍ مُفاجِئٍ يَقْطَعُ حالَةَ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ٱلْهُدوءِ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وَيُنْتِجُ مُشْكِلاً.</a:t>
            </a:r>
            <a:endParaRPr lang="ar-MA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B245138-6383-9EF4-F3BB-D9952146DB3D}"/>
              </a:ext>
            </a:extLst>
          </p:cNvPr>
          <p:cNvSpPr txBox="1"/>
          <p:nvPr/>
        </p:nvSpPr>
        <p:spPr>
          <a:xfrm>
            <a:off x="1129004" y="3568833"/>
            <a:ext cx="6005750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اَلتَّحَوُّلُ: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رُدودُ أَفْعالِ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ٱلشَّخْصِيّاتِ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لِفَكِّ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ٱلْمُشْكِلِ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42F337A-00CF-DCFB-F884-BC5042DC8208}"/>
              </a:ext>
            </a:extLst>
          </p:cNvPr>
          <p:cNvSpPr txBox="1"/>
          <p:nvPr/>
        </p:nvSpPr>
        <p:spPr>
          <a:xfrm>
            <a:off x="755780" y="4355641"/>
            <a:ext cx="5594159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اَلْحَلُّ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حَدَثٌ يُؤَدّي إِلى نِهايَةِ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ٱلْمُشْكِلِ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0903B26-EFDA-D145-A1B8-C6C4E35B4700}"/>
              </a:ext>
            </a:extLst>
          </p:cNvPr>
          <p:cNvSpPr txBox="1"/>
          <p:nvPr/>
        </p:nvSpPr>
        <p:spPr>
          <a:xfrm>
            <a:off x="398069" y="5142449"/>
            <a:ext cx="5062325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اَلنِّهايَةُ: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اَلْعَوْدَةُ إِلى حالَةِ هُدوءٍ/اسْتِقْرارٍ جَديدَةٍ.</a:t>
            </a:r>
            <a:endParaRPr lang="ar-MA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527984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 animBg="1"/>
      <p:bldP spid="8" grpId="0" animBg="1"/>
      <p:bldP spid="9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A27F45-DA53-E973-D309-52E567451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0AC5268-B27D-5ECB-C711-BEBBD817D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بتحديد بداية الحكاية. من يذكر بداية الحكاية بأسلوبه الخاص؟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D3C7564-EA36-5A82-1A81-DE27FCB5FF1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661BA95-85A7-260A-C1CD-F0CD9E5420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AE7432B-A2AF-46DA-6723-AB5161065D6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F90C9B2-9C80-8585-0B98-518771E4B29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E850A04-6416-9D65-6EC5-A6891A4BDA3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00A98B1-2D26-8223-6854-663B787037BF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B13360-1EE8-36FB-9050-6DA80AF5463D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71D0B2A-A259-A8FE-D3F8-98CA9A619C2F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6CFF1C2-93A2-9563-2732-50441FDE510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EC24780-8C59-12DB-D617-080D3B98C0E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E3B6A6DF-1851-D4AF-AB74-3933A3A4C5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36320FC-436D-9C17-27FB-0DF77F37BB69}"/>
              </a:ext>
            </a:extLst>
          </p:cNvPr>
          <p:cNvSpPr txBox="1"/>
          <p:nvPr/>
        </p:nvSpPr>
        <p:spPr>
          <a:xfrm>
            <a:off x="550507" y="1920227"/>
            <a:ext cx="7897160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اَلْبِدايَةُ: ...............................................................................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25780542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EECB9-5340-E920-1E27-F9E411C563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0A3F07C4-EFD0-9FA1-8A2E-1F5EE476E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E602A1E-4C3F-5FEC-4CEC-5C4C4702A99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544D539-B098-4CCF-00C4-8AFA2C335D8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92A9FE0-08D9-7717-37DD-D1D68E143F3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9A29F9C-7E97-F275-93E6-F369FF8AA98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06962E1-3DAF-D904-9E48-EBFF4F12B8C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32CD0BA-9EB9-897E-E10A-38CB6DB18B18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FF8E6-3774-B319-62C0-6BC8D5CA08C8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1F5A127-3D86-00DC-D71A-97D63D9582DC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DC255AF-FCB7-77BE-A10C-D925D84781D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0D118CF-CDB3-C5B9-D261-2599D857911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1C5070D8-3EF3-F6B8-A2DB-2CE13108736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47ABA64-1B6C-1247-082D-0A6611D7000C}"/>
              </a:ext>
            </a:extLst>
          </p:cNvPr>
          <p:cNvSpPr txBox="1"/>
          <p:nvPr/>
        </p:nvSpPr>
        <p:spPr>
          <a:xfrm>
            <a:off x="550506" y="1920227"/>
            <a:ext cx="8080309" cy="120032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اَلْبِدايَةُ: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كَانَتْ ساعَةُ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ٱلْحائِطِ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تُساعِدُ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ٱلأُسْرَةَ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مَعْرِفَةِ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ٱلْوَقْتِ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وَتَنْظيمِ حَياتِهِمْ لِسِنينَ عَديدَةٍ. </a:t>
            </a:r>
          </a:p>
        </p:txBody>
      </p:sp>
    </p:spTree>
    <p:extLst>
      <p:ext uri="{BB962C8B-B14F-4D97-AF65-F5344CB8AC3E}">
        <p14:creationId xmlns:p14="http://schemas.microsoft.com/office/powerpoint/2010/main" val="958696211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BE1BB5-C4C4-6505-4B51-04429DD15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05FA7177-909A-620A-283C-4993BCE05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مشكل الشخصية الرئيسة في هذه الحكاية ومتى ظهر المشكل؟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13E1997-1409-F92D-4743-3CF9EC55A8F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F9B53C1-BEFA-8606-B406-AC2429449FC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F8FD661-168A-CA67-1DD2-4074369FD70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3FA2687-B3A0-6DBA-B819-18477A6CBC0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7D1E343-5D7B-F433-2896-9A97FD81E8D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8D055CD-FF9B-8591-2BF6-2020CC802C21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B494B3F-CED9-1EC6-0E20-6ED3B368BBA1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487ADC7-CF39-EC65-AF8D-0BF9DFF66043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B6417B6-2541-40B8-E689-C32C6447F4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CF6B7BB-FCBD-B24F-3691-FD15D6B185A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336C94F1-67C3-DB66-2FAC-C0FF80C2F8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D02BBCA-BFF8-9425-F7CB-351C5B5529C1}"/>
              </a:ext>
            </a:extLst>
          </p:cNvPr>
          <p:cNvSpPr txBox="1"/>
          <p:nvPr/>
        </p:nvSpPr>
        <p:spPr>
          <a:xfrm>
            <a:off x="550507" y="1920227"/>
            <a:ext cx="7897160" cy="132343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اَلْحَدَثُ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ٱلْمُرْبِكُ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: ...............................................................................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46258443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7DEC2D-7617-834F-7B78-4F6720E8F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EB561DD-97F0-7ED6-C5F0-524CA687D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8D467F3-3783-15AB-9B55-085A51B09C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94B6E86-5AB8-E3D9-65DC-139BB67F0C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401BAF3-42CE-E310-9483-B1A8E282675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5B18B52-8B29-444B-E4F0-B57E8DDCC96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5FC5F5B-A9B5-6EDB-2095-67E23DC56D1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04E0C24-7744-EDCB-466C-FF0CCA598B37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4DEC0B6-F5D7-2511-5CF4-874CAAD3E943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0EAEA30-8B86-0877-8DE7-F1CF0DDF2BFD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20CE0DE-F754-6FE5-58ED-58E88A5D5F7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B329E56-535C-EC0E-D4D2-2043B4DB025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3BE7F339-7D45-48C4-0891-AFA674B1A1D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D6763CF-B5F2-F0D7-2C97-8B3147B774D5}"/>
              </a:ext>
            </a:extLst>
          </p:cNvPr>
          <p:cNvSpPr txBox="1"/>
          <p:nvPr/>
        </p:nvSpPr>
        <p:spPr>
          <a:xfrm>
            <a:off x="398070" y="1920227"/>
            <a:ext cx="8307392" cy="646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اَلْبِدايَةُ: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كَانَتْ ساعَةُ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ٱلْحائِطِ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تُساعِدُ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ٱلأُسْرَةَ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عَلَى مَعْرِفَةِ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ٱلْوَقْتِ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وَتَنْظيمِ حَياتِهِمْ لِسِنينَ.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9BAC5C3-6213-98AA-26F1-BF4FD5CB08CA}"/>
              </a:ext>
            </a:extLst>
          </p:cNvPr>
          <p:cNvSpPr txBox="1"/>
          <p:nvPr/>
        </p:nvSpPr>
        <p:spPr>
          <a:xfrm>
            <a:off x="398069" y="2648015"/>
            <a:ext cx="8307393" cy="126188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اَلْحَدَثُ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ٱلْمُرْبِكُ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ذاتَ مَساءٍ، اِنْزَعَجَ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ٱلاِبْنُ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صَوْتِ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ٱلسّاعَةِ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فَٱقْتَرَحَ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ٱلْأَبُ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نَزْعَها.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40780379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21EF5F-49D2-95C1-8963-D7573ECFD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09367120-70AD-86DF-A0B8-7B94592ED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يعبر عن التحول بتحديد ردود فعل الساعة وعصفورها النحاسي؟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053C412-DF97-711A-2AD6-435FF77FF2F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674EEE9-EA45-B388-A3B4-71DC313BC7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FA59E47-148E-E239-B251-0F6CB066B20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D957750-6262-FBD9-DC94-1C16EBC70F0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4F35910-662C-956F-2677-96012328703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7AD3785-7805-5698-F939-42B3E46F97BD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BD54B1-7604-B1DF-0094-C84780FDB9DE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7818F02-DC5D-0F32-9507-2F76708EE019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96FEEBB-901E-DF7C-E931-3E8F9C8660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23133AC-ADFA-AA00-B47E-2445363F629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3298D7D9-4ECB-4BAE-F6D5-288106C581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1765037-8FC4-EC52-EE87-273856878B83}"/>
              </a:ext>
            </a:extLst>
          </p:cNvPr>
          <p:cNvSpPr txBox="1"/>
          <p:nvPr/>
        </p:nvSpPr>
        <p:spPr>
          <a:xfrm>
            <a:off x="550507" y="1920227"/>
            <a:ext cx="7897160" cy="132343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اَلتَّحَوُّلُ: ...............................................................................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52351808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91357-0986-331E-9F90-EA852AABC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39A6BF7D-2503-E8B0-9347-C7E89E819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E680C107-8EFA-3406-C510-5AF84C329AE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F73B625-1B01-6A3B-A5E3-67B1CB94D1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45FCB47-01BB-E2D2-008F-141E86373CE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C8B37D2-B395-0260-C812-B2A209AAC27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49CD777-8212-EB44-E61E-596A65D2FC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685EA56-07FA-2E19-7F5E-9DC639C5B89E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C460093-64F2-F8E9-19A9-7F6B29515015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D40269F-FF86-4E92-3F17-A98A2B1BD0A8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2C9C9D1-E45B-99C2-7673-F671219479A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D53509C-8EE5-FD48-AFB8-EB92F8E1C4C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6A9B21BD-5EA2-EC0F-A486-557199E0A8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01A48D7-2413-01C2-A5EF-76F04A523AD9}"/>
              </a:ext>
            </a:extLst>
          </p:cNvPr>
          <p:cNvSpPr txBox="1"/>
          <p:nvPr/>
        </p:nvSpPr>
        <p:spPr>
          <a:xfrm>
            <a:off x="398070" y="1920227"/>
            <a:ext cx="8307392" cy="646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اَلْبِدايَةُ: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كَانَتْ ساعَةُ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ٱلْحائِطِ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تُساعِدُ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ٱلأُسْرَةَ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عَلَى مَعْرِفَةِ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ٱلْوَقْتِ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وَتَنْظيمِ حَياتِهِمْ لِسِنينَ.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C984B41-7616-8D5F-70F2-CE9F3B4D9673}"/>
              </a:ext>
            </a:extLst>
          </p:cNvPr>
          <p:cNvSpPr txBox="1"/>
          <p:nvPr/>
        </p:nvSpPr>
        <p:spPr>
          <a:xfrm>
            <a:off x="398069" y="2648015"/>
            <a:ext cx="8307393" cy="126188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اَلْحَدَثُ </a:t>
            </a:r>
            <a:r>
              <a:rPr lang="ar-MA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ٱلْمُرِبِكُ</a:t>
            </a: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ذاتَ مَساءٍ، اِنْزَعَجَ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ٱلاِبْنُ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صَوْتِ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ٱلسّاعَةِ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فَٱقْتَرَحَ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ٱلْأَبُ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نَزْعَها.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239273F-C3DF-9727-EB67-12A3F546F04F}"/>
              </a:ext>
            </a:extLst>
          </p:cNvPr>
          <p:cNvSpPr txBox="1"/>
          <p:nvPr/>
        </p:nvSpPr>
        <p:spPr>
          <a:xfrm>
            <a:off x="398069" y="3437358"/>
            <a:ext cx="8336008" cy="181588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اَلتَّحَوُّلُ: 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خافَتِ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ٱلسّاعَةُ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ٱلتَّخَلّي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عَنْها، مِنْ أَنْ تَفْقِدَ مَكانَها عَلى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ٱلْجِدارِ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تَوَقَّفَتْ عَنِ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ٱلْعَمَلِ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تَوَقَّفَ عُصْفورُها عَنِ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ٱللَّحْنِ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فَٱزْدادَ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ٱلاِرْتِباكُ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وَٱلْفَوْضى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ٱلْبَيْتِ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38529239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28137-A224-C419-B791-48FAD0A5FC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B0F82D42-E3E2-526F-C002-DCD00225C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الحدث الذي يمثل الحل؟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3FB8E04-0A05-07F0-3A33-90F84557057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E44D009-0068-D59F-116E-5A6941423A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09D8F67-2FD7-F219-3203-0180EC7575A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D724EA2-F5D6-7209-7D23-1473FA8A30C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7B900A8-BE07-4D63-CFB4-D8D516FDAC5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E6D9494-54C1-D175-BFCC-25BD216DB8AD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C1B26D-A3E4-4655-DD9C-E20388E012D8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2445449-5587-6F9D-B1DE-36225621498A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88677EF-3CB2-FF2D-41CA-2597EA90E1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53FB34D-40B6-3451-B45B-345C7A1152A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D7ED94F0-1B0E-0668-A85E-05742A33C5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5255465-0B53-C7F3-7EC4-E25C78F67CE7}"/>
              </a:ext>
            </a:extLst>
          </p:cNvPr>
          <p:cNvSpPr txBox="1"/>
          <p:nvPr/>
        </p:nvSpPr>
        <p:spPr>
          <a:xfrm>
            <a:off x="550507" y="1920227"/>
            <a:ext cx="7897160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اَلْحَلُّ: ...............................................................................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0297824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856433-09BB-17CA-D94B-522481EA35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7B9A4C7E-5CA9-3D2F-7EF8-7914AE87F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CE0509FB-451D-D5D9-8359-A14F94FB66E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D686A65-B2D1-B9E2-F0A5-DE04B1CB02A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BB751AE-9E3A-0F48-690A-6E62C7F709A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2945A4C-C1F3-B55E-BFC6-8F0EE685DE1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6FC3747-B939-BF32-B5F8-1B09940C6D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0FB4F64-5484-8092-0F60-5C0B2FAC17C0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5BB9BB3-99CC-88DE-8510-6D40609AB717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4AB87D9-959D-6369-E48C-610E9B497CE8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58D7846-926B-9953-026C-28E198CED4E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CF62F04-04BA-BFC8-0D59-32C4B5FFD2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7E5E2BC5-0726-C390-1E3A-4162DA0239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EB57B41-4D65-08A2-36F1-6CD54A432EB6}"/>
              </a:ext>
            </a:extLst>
          </p:cNvPr>
          <p:cNvSpPr txBox="1"/>
          <p:nvPr/>
        </p:nvSpPr>
        <p:spPr>
          <a:xfrm>
            <a:off x="398070" y="1920227"/>
            <a:ext cx="8307392" cy="646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اَلْبِدايَةُ: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كَانَتْ ساعَةُ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ٱلْحائِطِ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تُساعِدُ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ٱلأُسْرَةَ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عَلَى مَعْرِفَةِ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ٱلْوَقْتِ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وَتَنْظيمِ حَياتِهِمْ لِسِنينَ.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D2966A7-D984-B48B-D737-A226FB2F153A}"/>
              </a:ext>
            </a:extLst>
          </p:cNvPr>
          <p:cNvSpPr txBox="1"/>
          <p:nvPr/>
        </p:nvSpPr>
        <p:spPr>
          <a:xfrm>
            <a:off x="398069" y="2648015"/>
            <a:ext cx="8307393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اَلْمُشْكِلُ: 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ذاتَ مَساءٍ، اِنْزَعَجَ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ٱلاِبْنُ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صَوْتِ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ٱلسّاعَةِ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فَٱقْتَرَحَ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ٱلْأَبُ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نَزْعَها.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1784695-3548-DB7F-7F03-1BF9A1E99EE3}"/>
              </a:ext>
            </a:extLst>
          </p:cNvPr>
          <p:cNvSpPr txBox="1"/>
          <p:nvPr/>
        </p:nvSpPr>
        <p:spPr>
          <a:xfrm>
            <a:off x="398069" y="3437358"/>
            <a:ext cx="8336008" cy="120032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اَلتَّحَوُّلُ: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خافَتِ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ٱلسّاعَةُ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ٱلتَّخَلّي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عَنْها، مِنْ أَنْ تَفْقِدَ مَكانَها عَلى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ٱلْجِدارِ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تَوَقَّفَتْ عَنِ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ٱلْعَمَلِ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تَوَقَّفَ عُصْفورُها عَنِ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ٱللَّحْنِ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فَٱزْدادَ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ٱلاِرْتِباكُ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وَٱلْفَوْضى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ٱلْبَيْتِ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2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E6F61BD-F51C-3545-9802-463E2837AF6C}"/>
              </a:ext>
            </a:extLst>
          </p:cNvPr>
          <p:cNvSpPr txBox="1"/>
          <p:nvPr/>
        </p:nvSpPr>
        <p:spPr>
          <a:xfrm>
            <a:off x="387259" y="4719144"/>
            <a:ext cx="8336008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اَلْحَلُّ: 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أَدْرَكَتِ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ٱلْأُسْرَةُ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قيمَةَ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ٱلسّاعَةِ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وَأَهَمِّيَّتَها.</a:t>
            </a:r>
            <a:endParaRPr lang="ar-MA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84902116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82456-1933-7F07-13D9-CB34526D0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D49EA07C-D37A-B2F8-6EEA-089C5180F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يعبر عن الحالة النهائية التي وصلت إليها الحكاية؟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072F43D-C6A4-A985-4246-EEB7D7AE8DB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F32E0FC-E62C-5DAE-2403-5E284799BE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DE3ACE7-1A49-4535-5D76-CB8E1B256C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2485F93-FE8B-6D1C-8F1B-E61A63EE857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8D98305-3EA7-4BD0-F1B5-34F78F79468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0D9296C-C81A-297B-6395-3FE9B7B36535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C4B854E-E13B-0609-4DBA-9F99810A6950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ECA94B6-BFBF-2752-B5AE-2004588EC626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FAA131E-C18E-9F59-84D7-755EC78622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E0C70A1-040F-74C8-9634-034446B49C0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9C2F14FC-6F27-2496-1DBF-823B4FEF11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4DEA498-5F19-F9B6-9F0A-3F335F535E97}"/>
              </a:ext>
            </a:extLst>
          </p:cNvPr>
          <p:cNvSpPr txBox="1"/>
          <p:nvPr/>
        </p:nvSpPr>
        <p:spPr>
          <a:xfrm>
            <a:off x="550507" y="1920227"/>
            <a:ext cx="7897160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اَلنِّهايَةُ: ...............................................................................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96998257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C5DE9E-2844-D577-C55B-CB42BE55E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E1AB623C-3611-CEFE-1435-7A36DADB0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A1D14E2-2EDC-E71D-98B2-2E732FBD801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A998EB2-9642-592E-DAF0-FA373B3D8C5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8C45370-9F0F-F30C-AE23-E25F5859261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DA36251-DE62-CD73-F62D-010E14024A7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EA49A67-5CBD-E4C6-1832-FBBA2EB0E65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7FC84B0-BDDF-67C5-AA8C-3CF96D363474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322E74C-A172-0140-69B8-1879DD70B8BE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AA3E6E5-68D6-5BB5-314B-F4A1AC0456FB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337037D-BAAA-EF2B-2082-21510D36185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5D4C2AE-EE77-9D9C-7718-1D742B9B56B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DD52AFC4-0D46-4E89-FC53-3787287A65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1AD3F89-FEDB-9D12-56AA-DD34FDD45A40}"/>
              </a:ext>
            </a:extLst>
          </p:cNvPr>
          <p:cNvSpPr txBox="1"/>
          <p:nvPr/>
        </p:nvSpPr>
        <p:spPr>
          <a:xfrm>
            <a:off x="398070" y="1920227"/>
            <a:ext cx="8307392" cy="646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اَلْبِدايَةُ: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كَانَتْ ساعَةُ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ٱلْحائِطِ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تُساعِدُ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ٱلأُسْرَةَ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عَلَى مَعْرِفَةِ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ٱلْوَقْتِ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وَتَنْظيمِ حَياتِهِمْ لِسِنينَ.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EF27CE5-456A-EFE5-8ECC-51FDBA4BC403}"/>
              </a:ext>
            </a:extLst>
          </p:cNvPr>
          <p:cNvSpPr txBox="1"/>
          <p:nvPr/>
        </p:nvSpPr>
        <p:spPr>
          <a:xfrm>
            <a:off x="398069" y="2648015"/>
            <a:ext cx="8307393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اَلْمُشْكِلُ: 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ذاتَ مَساءٍ، اِنْزَعَجَ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ٱلاِبْنُ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صَوْتِ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ٱلسّاعَةِ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فَٱقْتَرَحَ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ٱلْأَبُ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نَزْعَها.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AB59134-92D6-B5BA-E280-00493FBDEF22}"/>
              </a:ext>
            </a:extLst>
          </p:cNvPr>
          <p:cNvSpPr txBox="1"/>
          <p:nvPr/>
        </p:nvSpPr>
        <p:spPr>
          <a:xfrm>
            <a:off x="398069" y="3437358"/>
            <a:ext cx="8336008" cy="120032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اَلتَّحَوُّلُ: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خافَتِ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ٱلسّاعَةُ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ٱلتَّخَلّي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عَنْها، مِنْ أَنْ تَفْقِدَ مَكانَها عَلى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ٱلْجِدارِ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تَوَقَّفَتْ عَنِ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ٱلْعَمَلِ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تَوَقَّفَ عُصْفورُها عَنِ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ٱللَّحْنِ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فَٱزْدادَ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ٱلاِرْتِباكُ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وَٱلْفَوْضى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ٱلْبَيْتِ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2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94A26B0-3824-77CC-BFFA-84C444297CCE}"/>
              </a:ext>
            </a:extLst>
          </p:cNvPr>
          <p:cNvSpPr txBox="1"/>
          <p:nvPr/>
        </p:nvSpPr>
        <p:spPr>
          <a:xfrm>
            <a:off x="387259" y="4719144"/>
            <a:ext cx="8336008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اَلْحَلُّ: 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أَدْرَكَتِ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ٱلْأُسْرَةُ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قيمَةَ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ٱلسّاعَةِ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وَأَهَمِّيَّتَها.</a:t>
            </a:r>
            <a:endParaRPr lang="ar-MA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42FCEDB-F457-B134-F132-2C2B967EFDB2}"/>
              </a:ext>
            </a:extLst>
          </p:cNvPr>
          <p:cNvSpPr txBox="1"/>
          <p:nvPr/>
        </p:nvSpPr>
        <p:spPr>
          <a:xfrm>
            <a:off x="398069" y="5508487"/>
            <a:ext cx="8336008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اَلنِّهايَةُ: 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عادَتِ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ٱلسّاعَةُ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ٱلْعَمَلِ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وَعَادَ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ٱلنِّظامُ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ٱلْبَيْتِ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90614670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5B22ED-9D02-367F-05D5-8BA83893F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15DC1BCF-D923-2D92-F986-84E2F92A8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مَنْ يقرأ بنية الحكاية أمامكم؟ من يسرد الحكاية بأسلوبه الخاص مستعينا ببنيتها؟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DC74CEF-38C2-A589-1E3F-6B931AA260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E91AA5C-CFBD-00AA-3BDD-D2DD44AC2F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034C952-9782-0E72-ABA2-BD526A2F683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26B6FDC-84C9-FB7F-655B-F65045FE1E7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C603B85-616E-937B-9104-E31D74E176B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9F36D76-8254-0187-5A53-0F52F2A7CF53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6EC5FC-981D-0021-5854-919A77C64327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835CABB-5D9E-73AC-EF03-D1D38649AC7B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8BE2B40-1593-6FB7-53D8-968DB1F71A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CDD0A0E-E2FC-489B-236D-298228AD148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E1ABEBA0-882E-5976-37DC-67FEAABCED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EA45873-093C-865B-FACB-491F2B96D835}"/>
              </a:ext>
            </a:extLst>
          </p:cNvPr>
          <p:cNvSpPr txBox="1"/>
          <p:nvPr/>
        </p:nvSpPr>
        <p:spPr>
          <a:xfrm>
            <a:off x="398070" y="1920227"/>
            <a:ext cx="8307392" cy="646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اَلْبِدايَةُ: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كَانَتْ ساعَةُ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ٱلْحائِطِ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تُساعِدُ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ٱلأُسْرَةَ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عَلَى مَعْرِفَةِ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ٱلْوَقْتِ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وَتَنْظيمِ حَياتِهِمْ لِسِنينَ.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7EB0D75-772C-380D-3687-FD6446A13645}"/>
              </a:ext>
            </a:extLst>
          </p:cNvPr>
          <p:cNvSpPr txBox="1"/>
          <p:nvPr/>
        </p:nvSpPr>
        <p:spPr>
          <a:xfrm>
            <a:off x="398069" y="2648015"/>
            <a:ext cx="8307393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اَلْمُشْكِلُ: 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ذاتَ مَساءٍ، اِنْزَعَجَ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ٱلاِبْنُ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صَوْتِ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ٱلسّاعَةِ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فَٱقْتَرَحَ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ٱلْأَبُ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نَزْعَها.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B7349E6-774D-637B-1320-1174A3C5C1E9}"/>
              </a:ext>
            </a:extLst>
          </p:cNvPr>
          <p:cNvSpPr txBox="1"/>
          <p:nvPr/>
        </p:nvSpPr>
        <p:spPr>
          <a:xfrm>
            <a:off x="398069" y="3437358"/>
            <a:ext cx="8336008" cy="120032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اَلتَّحَوُّلُ: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خافَتِ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ٱلسّاعَةُ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ٱلتَّخَلّي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عَنْها، مِنْ أَنْ تَفْقِدَ مَكانَها عَلى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ٱلْجِدارِ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تَوَقَّفَتْ عَنِ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ٱلْعَمَلِ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تَوَقَّفَ عُصْفورُها عَنِ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ٱللَّحْنِ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فَٱزْدادَ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ٱلاِرْتِباكُ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وَٱلْفَوْضى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ٱلْبَيْتِ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2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C4F9738-B7AE-2E9C-71A0-73053A22266E}"/>
              </a:ext>
            </a:extLst>
          </p:cNvPr>
          <p:cNvSpPr txBox="1"/>
          <p:nvPr/>
        </p:nvSpPr>
        <p:spPr>
          <a:xfrm>
            <a:off x="387259" y="4719144"/>
            <a:ext cx="8336008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اَلْحَلُّ: 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أَدْرَكَتِ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ٱلْأُسْرَةُ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قيمَةَ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ٱلسّاعَةِ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وَأَهَمِّيَّتَها.</a:t>
            </a:r>
            <a:endParaRPr lang="ar-MA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3A912A7-5767-CD29-80FA-CF95B159B974}"/>
              </a:ext>
            </a:extLst>
          </p:cNvPr>
          <p:cNvSpPr txBox="1"/>
          <p:nvPr/>
        </p:nvSpPr>
        <p:spPr>
          <a:xfrm>
            <a:off x="398069" y="5508487"/>
            <a:ext cx="8336008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اَلنِّهايَةُ: 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عادَتِ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ٱلسّاعَةُ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ٱلْعَمَلِ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وَعَادَ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ٱلنِّظامُ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ٱلْبَيْتِ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59141443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40732" y="1807373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137" y="846534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40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413C3D-8622-13FC-10AF-CF01CC57C05B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8C00BDB-087D-B210-2205-730EF33C06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0332" y="987759"/>
            <a:ext cx="437550" cy="43755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D191D-A820-49F1-AE08-0C79A7528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6D589A6D-BD9B-1D41-A852-9D14F100C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تَعَلَّمْتُم في هَذِهِ ٱلْحِصَّةِ؟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7DCE136-B285-2456-13DD-0660FDB8921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7A291AC-745E-9E61-32E4-DA73D3A096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A7553D6-89F2-115D-5012-A1D8428D77D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7B7B4C4-41AB-2717-9C13-E9648653B2E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7ED48A6-3475-DE31-DED0-2ABA77975DC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D120971-014E-8B88-F703-4B89DF8559D4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C1D4ED0-7A43-8606-BE10-05D3C0C76C0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DCCD726-84BF-0A46-4FE2-C154A7A3F3A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39F5F53-773D-BC30-53E7-923A2240EF6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A681155-84B9-8E8D-6059-B7CE19C6CFC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B506163D-8AD2-2B5D-8018-ACC51E3641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4C0FFE7-49A1-BBA1-9254-CA4E12C9884B}"/>
              </a:ext>
            </a:extLst>
          </p:cNvPr>
          <p:cNvSpPr/>
          <p:nvPr/>
        </p:nvSpPr>
        <p:spPr>
          <a:xfrm>
            <a:off x="1946396" y="2969598"/>
            <a:ext cx="6201856" cy="144906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4400" b="1" kern="0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مَنْ يَذْكُرُ أَهَمَّ ما تَعَلَّمَهُ خِلالَ حِصَّةِ </a:t>
            </a:r>
            <a:r>
              <a:rPr lang="ar-MA" sz="4400" b="1" kern="0" dirty="0" err="1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ٱلْيَوْمِ</a:t>
            </a:r>
            <a:r>
              <a:rPr lang="ar-MA" sz="4400" b="1" kern="0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2552784210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D412E811-5901-594F-92D5-D36ED6742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CEF2E890-267C-1B55-3BB7-E6379564B6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ED19226-B9A4-8711-F31F-005187EC80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8E6F397-11BD-8272-5CBB-233AF5D82C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18DBCAB-F341-35C1-8813-2478820F40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2276597-1BDA-EBDC-305E-D00A113EF91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CAA295B-C2C9-8526-EDB4-CAB78503BD5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A09D852-28D6-DA2B-3EDE-BEE0114D77BB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EEBF003-AC92-033A-825F-043DB6E9AE7F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D69CE12-15EA-00CA-9839-19BC701EEE5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6C193EAA-F3C5-AAA8-0C11-6CF3D0A1271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6AFF96B-3817-7E5C-B1C9-74E3C8FF6F8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Espace réservé pour une image  8">
            <a:extLst>
              <a:ext uri="{FF2B5EF4-FFF2-40B4-BE49-F238E27FC236}">
                <a16:creationId xmlns:a16="http://schemas.microsoft.com/office/drawing/2014/main" id="{53A05BF2-C64D-FD38-F83F-38F6FBB0289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721991" y="1584000"/>
            <a:ext cx="7202258" cy="480150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D6C845C3-435E-2744-A6FD-555E59AA5E3E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بناء على إنجازات المتعلمين خلال الممارسة المستقلة 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E8B4EECF-07ED-D28D-7226-EF4687FBE013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تسجل النسبة على صفحة اليوم من مذكرة الأستاذ.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D026C11-ACEF-1479-A45B-6F61C93E7CAC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7710252-FC74-A49D-B5B6-648FE469D43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90EBD44-78CF-B263-00A4-0A0AC3652BB4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3600" b="1" kern="120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6386997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15722</TotalTime>
  <Words>1885</Words>
  <Application>Microsoft Office PowerPoint</Application>
  <PresentationFormat>Affichage à l'écran (4:3)</PresentationFormat>
  <Paragraphs>426</Paragraphs>
  <Slides>56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56</vt:i4>
      </vt:variant>
    </vt:vector>
  </HeadingPairs>
  <TitlesOfParts>
    <vt:vector size="78" baseType="lpstr">
      <vt:lpstr>Dosis Medium</vt:lpstr>
      <vt:lpstr>Abadi</vt:lpstr>
      <vt:lpstr>Dosis SemiBold</vt:lpstr>
      <vt:lpstr>Arial</vt:lpstr>
      <vt:lpstr>Dosis ExtraBold</vt:lpstr>
      <vt:lpstr>Wingdings</vt:lpstr>
      <vt:lpstr>Noto Sans Symbols</vt:lpstr>
      <vt:lpstr>Modern Love</vt:lpstr>
      <vt:lpstr>Cambria Math</vt:lpstr>
      <vt:lpstr>Dosis</vt:lpstr>
      <vt:lpstr>Calibri</vt:lpstr>
      <vt:lpstr>Calibri Light</vt:lpstr>
      <vt:lpstr>Microsoft Uighur</vt:lpstr>
      <vt:lpstr>Thème Office</vt:lpstr>
      <vt:lpstr>1_Thème Office</vt:lpstr>
      <vt:lpstr>1_01- نشاط اعتيادي</vt:lpstr>
      <vt:lpstr>03- استماع وتحدث</vt:lpstr>
      <vt:lpstr>1_04- قراءة/ كتابة</vt:lpstr>
      <vt:lpstr>05- اختتام الحصة</vt:lpstr>
      <vt:lpstr>00_Env-Enseignant</vt:lpstr>
      <vt:lpstr>2_Thème Office</vt:lpstr>
      <vt:lpstr>2_04- قراءة/ كتابة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 مرحبا بكم. سننطلق في حصة اللغة العربية.</vt:lpstr>
      <vt:lpstr>قبل أن نبدأ حصة اليوم نتذكر شروط الحصول على نجمة التميز. </vt:lpstr>
      <vt:lpstr>ضعوا اللوحة والكراسة في القمطر.</vt:lpstr>
      <vt:lpstr>سأعرض عليكم مشاهد لحكاية. لاحظوها جيدا قبل الإجابة عن الأسئلة.</vt:lpstr>
      <vt:lpstr>هذه مشاهد لحكاية. سأعرض عليكم أسئلة واحدا تلو واحد. فكروا قبل الإجابة.</vt:lpstr>
      <vt:lpstr>من يختار مشهدا ويسرد الأحداث المناسبة له؟  </vt:lpstr>
      <vt:lpstr>هذه وضعية أخرى، ستجيبون باستعمال مهارة الشرح وبلغة عربية فصيحة. انتبهوا</vt:lpstr>
      <vt:lpstr>قــــراءة</vt:lpstr>
      <vt:lpstr>اليوم ستقرؤون نصا وتجيبون عن أسئلة. افتحوا كراساتكم على الصفحة 114. </vt:lpstr>
      <vt:lpstr>نقرأ النص على الكراسة بطلاقة. سأعين من يقرأ: محمد- خديجة. تابعوا. </vt:lpstr>
      <vt:lpstr>من يقرأ السؤالين؟ ما المطلوب؟   -عودوا إلى النص للإجابة عن السؤالين (3دقائق).</vt:lpstr>
      <vt:lpstr>نصحح. من يقرأ السؤال 1؟ من يجيب؟ هل أنتم متفقون؟ -السؤال الثاني؟</vt:lpstr>
      <vt:lpstr>-انتبهوا للتصحيح.</vt:lpstr>
      <vt:lpstr>نمر إلى التمرين الخاص بتوظيف النواسخ الحرفية ص 115. من يقرأ التعليمة؟ ما المطلوب؟ - أنجزوا.</vt:lpstr>
      <vt:lpstr>نصحح . من يتقاسم جوابه؟                              </vt:lpstr>
      <vt:lpstr>نصحح . من يتقاسم جوابه؟ ما الكلمة الزائدة؟            - انتبهوا للتصحيح.                          </vt:lpstr>
      <vt:lpstr>والآن من يذكرنا بالمقصود بالمعاني المتعددة؟</vt:lpstr>
      <vt:lpstr>نتذكر جميعا.  </vt:lpstr>
      <vt:lpstr>نمر إلى التمرين الخاص بالمعجم. من يقرأ التعليمة؟ من يقرأ المثال؟ ما المطلوب؟ </vt:lpstr>
      <vt:lpstr>أنجزوا.</vt:lpstr>
      <vt:lpstr>أنجزوا.</vt:lpstr>
      <vt:lpstr>نصحح. ما الفعل الذي يمكن أن نوظفه في الجملتين معا ويؤدي معنيين مختلفين؟</vt:lpstr>
      <vt:lpstr>من ينشد قصيدة "غاية العمل". </vt:lpstr>
      <vt:lpstr>إنتاج كتابي</vt:lpstr>
      <vt:lpstr>سنواصل تدربنا اليوم على مهارة الشرح.</vt:lpstr>
      <vt:lpstr> خذوا الصفحة 115. من يقرأ التعليمة؟ ما المهنة التي تمثلها الصورة؟ </vt:lpstr>
      <vt:lpstr> اكتبوا فقرة حول مهنة الإطفائي مستعينين بالموجهات. تذكروا ما تعلمتموه حول هذه المهنة.</vt:lpstr>
      <vt:lpstr> انتهى الوقت. من يتقاسم مع زملائه الفقرة التي أنتجها؟ هل تطرق للعناصر المطلوبة؟</vt:lpstr>
      <vt:lpstr>هذا نموذج آخر لفقرة تشرح مهنة الإطفائي.    - انتبهوا للتصحيح</vt:lpstr>
      <vt:lpstr>قــــراءة إثرائية</vt:lpstr>
      <vt:lpstr>نواصل قراءة القصة "ساعة الحائط" ونستثمر مضامينها. </vt:lpstr>
      <vt:lpstr>الآن، على الصفحتين 10 و11،  اقرؤا القصة قراءة هامسة وحددوا شخصياتها. 4 دقائق.</vt:lpstr>
      <vt:lpstr>من يجيب عن السؤال أمامكم؟ آخر ؟ هل تتفقون؟ </vt:lpstr>
      <vt:lpstr>انتبهوا للتصحيح.</vt:lpstr>
      <vt:lpstr>نستثمر بنية الحكاية. </vt:lpstr>
      <vt:lpstr>نتذكر أولا خطاطة بنية الحكاية.</vt:lpstr>
      <vt:lpstr>نبدأ بتحديد بداية الحكاية. من يذكر بداية الحكاية بأسلوبه الخاص؟</vt:lpstr>
      <vt:lpstr>أحسنتم. </vt:lpstr>
      <vt:lpstr>ما مشكل الشخصية الرئيسة في هذه الحكاية ومتى ظهر المشكل؟</vt:lpstr>
      <vt:lpstr>أحسنتم. </vt:lpstr>
      <vt:lpstr>من يعبر عن التحول بتحديد ردود فعل الساعة وعصفورها النحاسي؟</vt:lpstr>
      <vt:lpstr>أحسنتم. </vt:lpstr>
      <vt:lpstr>ما الحدث الذي يمثل الحل؟</vt:lpstr>
      <vt:lpstr>أحسنتم. </vt:lpstr>
      <vt:lpstr>من يعبر عن الحالة النهائية التي وصلت إليها الحكاية؟</vt:lpstr>
      <vt:lpstr>أحسنتم. </vt:lpstr>
      <vt:lpstr> مَنْ يقرأ بنية الحكاية أمامكم؟ من يسرد الحكاية بأسلوبه الخاص مستعينا ببنيتها؟ </vt:lpstr>
      <vt:lpstr>اختتام الحصة</vt:lpstr>
      <vt:lpstr>ماذا تَعَلَّمْتُم في هَذِهِ ٱلْحِصَّةِ؟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/>
  <cp:lastModifiedBy>EL HAMDOUNI BTIHAJ</cp:lastModifiedBy>
  <cp:revision>158</cp:revision>
  <dcterms:created xsi:type="dcterms:W3CDTF">2023-09-20T21:35:22Z</dcterms:created>
  <dcterms:modified xsi:type="dcterms:W3CDTF">2026-04-17T10:23:50Z</dcterms:modified>
</cp:coreProperties>
</file>