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63"/>
  </p:notesMasterIdLst>
  <p:sldIdLst>
    <p:sldId id="2147482791" r:id="rId9"/>
    <p:sldId id="2147482471" r:id="rId10"/>
    <p:sldId id="2147482779" r:id="rId11"/>
    <p:sldId id="2147482693" r:id="rId12"/>
    <p:sldId id="2147482691" r:id="rId13"/>
    <p:sldId id="2134806141" r:id="rId14"/>
    <p:sldId id="2147482705" r:id="rId15"/>
    <p:sldId id="2134806601" r:id="rId16"/>
    <p:sldId id="2134806773" r:id="rId17"/>
    <p:sldId id="2147482861" r:id="rId18"/>
    <p:sldId id="2147482889" r:id="rId19"/>
    <p:sldId id="2147482838" r:id="rId20"/>
    <p:sldId id="2134806588" r:id="rId21"/>
    <p:sldId id="2147482725" r:id="rId22"/>
    <p:sldId id="2147482890" r:id="rId23"/>
    <p:sldId id="2147482891" r:id="rId24"/>
    <p:sldId id="2147482856" r:id="rId25"/>
    <p:sldId id="2147482855" r:id="rId26"/>
    <p:sldId id="2147482892" r:id="rId27"/>
    <p:sldId id="2147482893" r:id="rId28"/>
    <p:sldId id="2147482790" r:id="rId29"/>
    <p:sldId id="2147482792" r:id="rId30"/>
    <p:sldId id="2147482877" r:id="rId31"/>
    <p:sldId id="2147482895" r:id="rId32"/>
    <p:sldId id="2134806690" r:id="rId33"/>
    <p:sldId id="2147482894" r:id="rId34"/>
    <p:sldId id="2147482732" r:id="rId35"/>
    <p:sldId id="2147482864" r:id="rId36"/>
    <p:sldId id="2147482805" r:id="rId37"/>
    <p:sldId id="2147482807" r:id="rId38"/>
    <p:sldId id="2147482808" r:id="rId39"/>
    <p:sldId id="2147482815" r:id="rId40"/>
    <p:sldId id="2147482896" r:id="rId41"/>
    <p:sldId id="2147482664" r:id="rId42"/>
    <p:sldId id="2147482493" r:id="rId43"/>
    <p:sldId id="2147482897" r:id="rId44"/>
    <p:sldId id="2147482781" r:id="rId45"/>
    <p:sldId id="2134806689" r:id="rId46"/>
    <p:sldId id="2147482868" r:id="rId47"/>
    <p:sldId id="2147482854" r:id="rId48"/>
    <p:sldId id="2147482898" r:id="rId49"/>
    <p:sldId id="2147482513" r:id="rId50"/>
    <p:sldId id="2147482905" r:id="rId51"/>
    <p:sldId id="2147482899" r:id="rId52"/>
    <p:sldId id="2147482869" r:id="rId53"/>
    <p:sldId id="2147482900" r:id="rId54"/>
    <p:sldId id="2147482901" r:id="rId55"/>
    <p:sldId id="2147482902" r:id="rId56"/>
    <p:sldId id="2147482903" r:id="rId57"/>
    <p:sldId id="2147482904" r:id="rId58"/>
    <p:sldId id="2147482783" r:id="rId59"/>
    <p:sldId id="2147482836" r:id="rId60"/>
    <p:sldId id="2134806941" r:id="rId61"/>
    <p:sldId id="2147482628" r:id="rId62"/>
  </p:sldIdLst>
  <p:sldSz cx="9144000" cy="6858000" type="screen4x3"/>
  <p:notesSz cx="6858000" cy="9144000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regular r:id="rId68"/>
      <p:bold r:id="rId69"/>
    </p:embeddedFont>
    <p:embeddedFont>
      <p:font typeface="Microsoft Uighur" panose="02000000000000000000" pitchFamily="2" charset="-78"/>
      <p:regular r:id="rId70"/>
      <p:bold r:id="rId71"/>
    </p:embeddedFont>
    <p:embeddedFont>
      <p:font typeface="Modern Love" panose="04090805081005020601" pitchFamily="82" charset="0"/>
      <p:regular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00ACA4"/>
    <a:srgbClr val="FFFFFF"/>
    <a:srgbClr val="106585"/>
    <a:srgbClr val="0097B2"/>
    <a:srgbClr val="FCFDFD"/>
    <a:srgbClr val="F6F6F6"/>
    <a:srgbClr val="F9FCFC"/>
    <a:srgbClr val="498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41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36" y="60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3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7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2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5:38.4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24575,'4'0'0,"7"0"0,5 0 0,4 0 0,4 0 0,1 0 0,-3-4 0,-1-2 0,1 0 0,0 2 0,2 1 0,0 1 0,-3 1-8191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5:43.1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 24575,'0'-5'0,"4"-1"0,6 1 0,6 0 0,4 2 0,4 1 0,2 1 0,5 1 0,1 0 0,1 0 0,-2-4 0,-1-2 0,-1 1 0,-2 1 0,-1 1 0,5 1 0,-4 1-8191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6:11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125 159 24575,'-65'-60'0,"63"58"0,-1 0 0,1 0 0,-1 0 0,1-1 0,0 1 0,0-1 0,0 1 0,0-1 0,1 0 0,-1 1 0,1-1 0,-1 0 0,1 0 0,0 0 0,0 0 0,1 0 0,-1 0 0,0-5 0,1 6 0,0 0 0,1 1 0,-1-1 0,1 0 0,-1 0 0,1 0 0,0 1 0,-1-1 0,1 0 0,0 1 0,0-1 0,0 0 0,1 1 0,-1 0 0,0-1 0,0 1 0,1 0 0,-1-1 0,1 1 0,-1 0 0,1 0 0,-1 0 0,1 0 0,0 1 0,0-1 0,-1 0 0,1 1 0,0-1 0,0 1 0,0 0 0,3-1 0,1 0 0,0 0 0,1 0 0,-1 0 0,1 1 0,-1 0 0,1 1 0,-1-1 0,0 1 0,1 0 0,-1 1 0,11 3 0,-13-3 0,-1 0 0,0-1 0,0 1 0,0 0 0,-1 1 0,1-1 0,0 0 0,-1 1 0,1-1 0,-1 1 0,0 0 0,0 0 0,0 0 0,0 0 0,-1 0 0,1 0 0,-1 1 0,0-1 0,0 0 0,0 1 0,0-1 0,0 8 0,2 4 0,-2 1 0,0-1 0,-1 1 0,0 0 0,-1-1 0,-1 1 0,0-1 0,-2 1 0,-5 16 0,8-29 4,-1 0-1,0 0 0,0 0 1,0-1-1,0 1 1,-1-1-1,1 0 0,-1 0 1,1 0-1,-1 0 1,0 0-1,0 0 0,1-1 1,-1 1-1,-1-1 0,1 0 1,0 0-1,0 0 1,0 0-1,0-1 0,-5 1 1,-9 1-140,0-1 0,1-1 0,-18-2-1,11 0-758,-1 1-5931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6:27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24575,'4'0'0,"7"0"0,5 0 0,4 0 0,4 0 0,1 0 0,2 0 0,4 0 0,2 0 0,-1 0 0,0 0 0,-3 0 0,-1 0 0,-1 0 0,-5-4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9:16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79 24575,'-3'-1'0,"0"1"0,0-1 0,0 1 0,1-1 0,-1 0 0,0 0 0,0 0 0,1 0 0,-1-1 0,0 1 0,1-1 0,0 1 0,-1-1 0,1 0 0,0 0 0,0 0 0,0 0 0,0-1 0,0 1 0,0-1 0,1 1 0,-1-1 0,1 1 0,0-1 0,-1 0 0,1 1 0,-1-6 0,3 7 0,-1 0 0,1 0 0,-1-1 0,1 1 0,-1 0 0,1 0 0,0 0 0,-1-1 0,1 1 0,0 0 0,0 0 0,0 0 0,0 1 0,0-1 0,0 0 0,0 0 0,0 0 0,0 1 0,0-1 0,0 0 0,1 1 0,-1-1 0,0 1 0,0 0 0,1-1 0,-1 1 0,0 0 0,1 0 0,-1 0 0,3 0 0,1-1 0,0 1 0,0 0 0,-1 0 0,1 0 0,0 0 0,0 1 0,6 1 0,-9-1 0,0 0 0,0 0 0,1 0 0,-1 0 0,0 1 0,0-1 0,0 1 0,0-1 0,0 1 0,-1 0 0,1-1 0,0 1 0,-1 0 0,0 0 0,1 0 0,-1 1 0,2 3 0,-1-1 0,-1-1 0,0 1 0,0 0 0,0 0 0,0 0 0,-1 0 0,0 0 0,0 7 0,-2 5 0,-1 1 0,-1-1 0,-10 31 0,12-43-54,-1-1-1,1 1 0,-1-1 1,0 1-1,0-1 1,0 0-1,-1 0 0,0 0 1,1-1-1,-1 1 1,-1-1-1,1 0 0,0 0 1,-1 0-1,1-1 0,-1 0 1,0 0-1,0 0 1,0 0-1,0-1 0,0 1 1,0-1-1,0-1 1,-10 1-1,-5 1-6771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5:38.4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24575,'4'0'0,"7"0"0,5 0 0,4 0 0,4 0 0,1 0 0,-3-4 0,-1-2 0,1 0 0,0 2 0,2 1 0,0 1 0,-3 1-8191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5:43.1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 24575,'0'-5'0,"4"-1"0,6 1 0,6 0 0,4 2 0,4 1 0,2 1 0,5 1 0,1 0 0,1 0 0,-2-4 0,-1-2 0,-1 1 0,-2 1 0,-1 1 0,5 1 0,-4 1-8191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6:11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125 159 24575,'-65'-60'0,"63"58"0,-1 0 0,1 0 0,-1 0 0,1-1 0,0 1 0,0-1 0,0 1 0,0-1 0,1 0 0,-1 1 0,1-1 0,-1 0 0,1 0 0,0 0 0,0 0 0,1 0 0,-1 0 0,0-5 0,1 6 0,0 0 0,1 1 0,-1-1 0,1 0 0,-1 0 0,1 0 0,0 1 0,-1-1 0,1 0 0,0 1 0,0-1 0,0 0 0,1 1 0,-1 0 0,0-1 0,0 1 0,1 0 0,-1-1 0,1 1 0,-1 0 0,1 0 0,-1 0 0,1 0 0,0 1 0,0-1 0,-1 0 0,1 1 0,0-1 0,0 1 0,0 0 0,3-1 0,1 0 0,0 0 0,1 0 0,-1 0 0,1 1 0,-1 0 0,1 1 0,-1-1 0,0 1 0,1 0 0,-1 1 0,11 3 0,-13-3 0,-1 0 0,0-1 0,0 1 0,0 0 0,-1 1 0,1-1 0,0 0 0,-1 1 0,1-1 0,-1 1 0,0 0 0,0 0 0,0 0 0,0 0 0,-1 0 0,1 0 0,-1 1 0,0-1 0,0 0 0,0 1 0,0-1 0,0 8 0,2 4 0,-2 1 0,0-1 0,-1 1 0,0 0 0,-1-1 0,-1 1 0,0-1 0,-2 1 0,-5 16 0,8-29 4,-1 0-1,0 0 0,0 0 1,0-1-1,0 1 1,-1-1-1,1 0 0,-1 0 1,1 0-1,-1 0 1,0 0-1,0 0 0,1-1 1,-1 1-1,-1-1 0,1 0 1,0 0-1,0 0 1,0 0-1,0-1 0,-5 1 1,-9 1-140,0-1 0,1-1 0,-18-2-1,11 0-758,-1 1-5931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6:27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24575,'4'0'0,"7"0"0,5 0 0,4 0 0,4 0 0,1 0 0,2 0 0,4 0 0,2 0 0,-1 0 0,0 0 0,-3 0 0,-1 0 0,-1 0 0,-5-4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0:09:16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79 24575,'-3'-1'0,"0"1"0,0-1 0,0 1 0,1-1 0,-1 0 0,0 0 0,0 0 0,1 0 0,-1-1 0,0 1 0,1-1 0,0 1 0,-1-1 0,1 0 0,0 0 0,0 0 0,0 0 0,0-1 0,0 1 0,0-1 0,1 1 0,-1-1 0,1 1 0,0-1 0,-1 0 0,1 1 0,-1-6 0,3 7 0,-1 0 0,1 0 0,-1-1 0,1 1 0,-1 0 0,1 0 0,0 0 0,-1-1 0,1 1 0,0 0 0,0 0 0,0 0 0,0 1 0,0-1 0,0 0 0,0 0 0,0 0 0,0 1 0,0-1 0,0 0 0,1 1 0,-1-1 0,0 1 0,0 0 0,1-1 0,-1 1 0,0 0 0,1 0 0,-1 0 0,3 0 0,1-1 0,0 1 0,0 0 0,-1 0 0,1 0 0,0 0 0,0 1 0,6 1 0,-9-1 0,0 0 0,0 0 0,1 0 0,-1 0 0,0 1 0,0-1 0,0 1 0,0-1 0,0 1 0,-1 0 0,1-1 0,0 1 0,-1 0 0,0 0 0,1 0 0,-1 1 0,2 3 0,-1-1 0,-1-1 0,0 1 0,0 0 0,0 0 0,0 0 0,-1 0 0,0 0 0,0 7 0,-2 5 0,-1 1 0,-1-1 0,-10 31 0,12-43-54,-1-1-1,1 1 0,-1-1 1,0 1-1,0-1 1,0 0-1,-1 0 0,0 0 1,1-1-1,-1 1 1,-1-1-1,1 0 0,0 0 1,-1 0-1,1-1 0,-1 0 1,0 0-1,0 0 1,0 0-1,0-1 0,0 1 1,0-1-1,0-1 1,-10 1-1,-5 1-6771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91046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12" Type="http://schemas.openxmlformats.org/officeDocument/2006/relationships/customXml" Target="../ink/ink3.xml"/><Relationship Id="rId17" Type="http://schemas.openxmlformats.org/officeDocument/2006/relationships/image" Target="../media/image55.png"/><Relationship Id="rId2" Type="http://schemas.openxmlformats.org/officeDocument/2006/relationships/image" Target="../media/image27.png"/><Relationship Id="rId16" Type="http://schemas.openxmlformats.org/officeDocument/2006/relationships/customXml" Target="../ink/ink5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11" Type="http://schemas.openxmlformats.org/officeDocument/2006/relationships/image" Target="../media/image52.png"/><Relationship Id="rId5" Type="http://schemas.openxmlformats.org/officeDocument/2006/relationships/image" Target="../media/image35.png"/><Relationship Id="rId15" Type="http://schemas.openxmlformats.org/officeDocument/2006/relationships/image" Target="../media/image54.png"/><Relationship Id="rId10" Type="http://schemas.openxmlformats.org/officeDocument/2006/relationships/customXml" Target="../ink/ink2.xml"/><Relationship Id="rId4" Type="http://schemas.openxmlformats.org/officeDocument/2006/relationships/image" Target="../media/image34.png"/><Relationship Id="rId9" Type="http://schemas.openxmlformats.org/officeDocument/2006/relationships/image" Target="../media/image51.png"/><Relationship Id="rId14" Type="http://schemas.openxmlformats.org/officeDocument/2006/relationships/customXml" Target="../ink/ink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58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12" Type="http://schemas.openxmlformats.org/officeDocument/2006/relationships/customXml" Target="../ink/ink8.xml"/><Relationship Id="rId17" Type="http://schemas.openxmlformats.org/officeDocument/2006/relationships/image" Target="../media/image60.png"/><Relationship Id="rId2" Type="http://schemas.openxmlformats.org/officeDocument/2006/relationships/image" Target="../media/image27.png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35.png"/><Relationship Id="rId15" Type="http://schemas.openxmlformats.org/officeDocument/2006/relationships/image" Target="../media/image59.png"/><Relationship Id="rId10" Type="http://schemas.openxmlformats.org/officeDocument/2006/relationships/customXml" Target="../ink/ink7.xml"/><Relationship Id="rId4" Type="http://schemas.openxmlformats.org/officeDocument/2006/relationships/image" Target="../media/image34.png"/><Relationship Id="rId9" Type="http://schemas.openxmlformats.org/officeDocument/2006/relationships/image" Target="../media/image56.png"/><Relationship Id="rId14" Type="http://schemas.openxmlformats.org/officeDocument/2006/relationships/customXml" Target="../ink/ink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gif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860124D-90D9-3353-608A-497681F0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8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02784" y="2525936"/>
            <a:ext cx="4500000" cy="51142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83580"/>
            <a:ext cx="4500000" cy="5503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"غاية العمل".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الظاهرة اللغوية: الجملة الاسمية مع النواسخ الحرفية (2)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11223" y="5081447"/>
            <a:ext cx="4500000" cy="38073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الشرح (4)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تنوين الاسمين المقصور والمنقوص بشكل صحيح؛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النواسخ الحرفية بشكل صحيح.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باستعمال مهارة الشرح/التفسير.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إملاء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5419951-5661-7A6F-B4A8-34DCAAA4C452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4F8D95-B5EA-DC69-43EF-FBEA0F326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A15F4A-C839-2974-7DB9-75D05C3C0E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سأتحقق من إنجازكم له. من يقرأ الكلمات التي جمعها؟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Espace réservé pour une image  3">
            <a:extLst>
              <a:ext uri="{FF2B5EF4-FFF2-40B4-BE49-F238E27FC236}">
                <a16:creationId xmlns:a16="http://schemas.microsoft.com/office/drawing/2014/main" id="{70699096-7616-76D6-140A-F14050F797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54564A-D11D-F257-48C0-33B37D67E7C9}"/>
              </a:ext>
            </a:extLst>
          </p:cNvPr>
          <p:cNvSpPr txBox="1"/>
          <p:nvPr/>
        </p:nvSpPr>
        <p:spPr>
          <a:xfrm>
            <a:off x="1392216" y="2374257"/>
            <a:ext cx="4497307" cy="742117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عَشَرَةَ أَسْماءٍ مَنْقوصَةٍ ثُمَّ أُنَوِّنُها.</a:t>
            </a:r>
          </a:p>
        </p:txBody>
      </p: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6FA95-0175-12B5-BFD8-EF5AD66A9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7863895-1967-52E2-92CF-09966BC0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2" y="756000"/>
            <a:ext cx="7166044" cy="634261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الأسماء؟ ضعوا اسما مناسبا لكل مجموعة. من يريد تقديم الجواب؟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05EE19-F212-1EF3-CE44-973A495C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14E9E-ACCE-10F7-34CB-B8757875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6376E3-7FC3-22E0-05EB-2F545DD0B5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6E31BF-9DCB-5C13-496D-E7EE7D2B5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E4F55D-5D92-0E3E-2BDB-96EBBE44A9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CEA68-59E3-8B78-96D5-67ADD73823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09AF50-8060-280F-2A73-F8A06E9E60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C5B3BF-3A90-5EE5-0836-7C156CDE81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7A1A6C-DACF-351E-C054-6E50B12AE9C0}"/>
              </a:ext>
            </a:extLst>
          </p:cNvPr>
          <p:cNvSpPr txBox="1"/>
          <p:nvPr/>
        </p:nvSpPr>
        <p:spPr>
          <a:xfrm>
            <a:off x="5810100" y="2701788"/>
            <a:ext cx="1824102" cy="33233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اَلْماض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</a:p>
          <a:p>
            <a:pPr lvl="0">
              <a:defRPr/>
            </a:pPr>
            <a:r>
              <a:rPr lang="ar-MA" sz="4000" dirty="0"/>
              <a:t>اَلْعال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</a:p>
          <a:p>
            <a:pPr lvl="0"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اَلتّال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</a:p>
          <a:p>
            <a:pPr lvl="0">
              <a:defRPr/>
            </a:pPr>
            <a:r>
              <a:rPr lang="ar-MA" sz="4000" dirty="0"/>
              <a:t>اَلرّاع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</a:p>
          <a:p>
            <a:pPr lvl="0">
              <a:defRPr/>
            </a:pPr>
            <a:r>
              <a:rPr lang="ar-MA" sz="4000" dirty="0"/>
              <a:t>اَلسّاق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485B4CA-BF88-DD0F-0DDC-DA5D834B591F}"/>
              </a:ext>
            </a:extLst>
          </p:cNvPr>
          <p:cNvSpPr txBox="1"/>
          <p:nvPr/>
        </p:nvSpPr>
        <p:spPr>
          <a:xfrm>
            <a:off x="1676673" y="2701787"/>
            <a:ext cx="1824102" cy="3323349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اَلْمُصْطَف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ى</a:t>
            </a:r>
          </a:p>
          <a:p>
            <a:pPr lvl="0">
              <a:defRPr/>
            </a:pPr>
            <a:r>
              <a:rPr lang="ar-MA" sz="4000" dirty="0"/>
              <a:t>اَلْمَبْن</a:t>
            </a:r>
            <a:r>
              <a:rPr lang="ar-MA" sz="4000" dirty="0">
                <a:solidFill>
                  <a:srgbClr val="FF0000"/>
                </a:solidFill>
              </a:rPr>
              <a:t>ى</a:t>
            </a:r>
          </a:p>
          <a:p>
            <a:pPr lvl="0"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اَلْمَجْر</a:t>
            </a:r>
            <a:r>
              <a:rPr lang="ar-MA" sz="4000" dirty="0">
                <a:solidFill>
                  <a:srgbClr val="FF0000"/>
                </a:solidFill>
              </a:rPr>
              <a:t>ى</a:t>
            </a:r>
          </a:p>
          <a:p>
            <a:pPr lvl="0">
              <a:defRPr/>
            </a:pPr>
            <a:r>
              <a:rPr lang="ar-MA" sz="4000" dirty="0"/>
              <a:t>اَلْمَرْع</a:t>
            </a:r>
            <a:r>
              <a:rPr lang="ar-MA" sz="4000" dirty="0">
                <a:solidFill>
                  <a:srgbClr val="FF0000"/>
                </a:solidFill>
              </a:rPr>
              <a:t>ى</a:t>
            </a:r>
          </a:p>
          <a:p>
            <a:pPr lvl="0">
              <a:defRPr/>
            </a:pPr>
            <a:r>
              <a:rPr lang="ar-MA" sz="4000" dirty="0"/>
              <a:t>اَلرِّضا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317B1A-00E8-CD2B-F875-F32554199025}"/>
              </a:ext>
            </a:extLst>
          </p:cNvPr>
          <p:cNvSpPr txBox="1"/>
          <p:nvPr/>
        </p:nvSpPr>
        <p:spPr>
          <a:xfrm>
            <a:off x="1562356" y="1720840"/>
            <a:ext cx="2052735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B4C4C37-EA8E-661A-FCAA-A02DDC6C4C8E}"/>
              </a:ext>
            </a:extLst>
          </p:cNvPr>
          <p:cNvSpPr txBox="1"/>
          <p:nvPr/>
        </p:nvSpPr>
        <p:spPr>
          <a:xfrm>
            <a:off x="5695783" y="1720840"/>
            <a:ext cx="2052735" cy="7831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C32EF002-D1E0-DF03-A412-A11FE3F85B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790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46551-5E7B-26B1-5C1B-3D48D9791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AA3FB6F-0002-C7E3-8F56-1EFCF4897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2" y="756000"/>
            <a:ext cx="7166044" cy="634261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المجموعة الأولى: أسماء منقوصة. المجموعة الثانية: أسماء مقصورة.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B9C6BA-6A79-A220-3FDB-9F213EB4D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2A333D-15CB-AFBA-AC03-F33CB3004D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DD2D25-E39A-D0DC-37F4-A4DC650FFB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8FE3BE-3F10-E6CC-A0E1-106B9B773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2056CA-6C47-4EDB-A071-F2F5C7BB79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35F073-E5B9-5C96-2D2A-4A8DE97EFC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5B18C-D57C-A194-C8F5-05EC0F60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99C189-D20B-B610-88F0-E8697941B9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D7ABEA-E95F-ABB3-E8A6-DE38421DA9F7}"/>
              </a:ext>
            </a:extLst>
          </p:cNvPr>
          <p:cNvSpPr txBox="1"/>
          <p:nvPr/>
        </p:nvSpPr>
        <p:spPr>
          <a:xfrm>
            <a:off x="5810100" y="2701788"/>
            <a:ext cx="1824102" cy="33233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اَلْماض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</a:p>
          <a:p>
            <a:pPr lvl="0">
              <a:defRPr/>
            </a:pPr>
            <a:r>
              <a:rPr lang="ar-MA" sz="4000" dirty="0"/>
              <a:t>اَلْعال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</a:p>
          <a:p>
            <a:pPr lvl="0"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اَلتّال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</a:p>
          <a:p>
            <a:pPr lvl="0">
              <a:defRPr/>
            </a:pPr>
            <a:r>
              <a:rPr lang="ar-MA" sz="4000" dirty="0"/>
              <a:t>اَلرّاع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</a:p>
          <a:p>
            <a:pPr lvl="0">
              <a:defRPr/>
            </a:pPr>
            <a:r>
              <a:rPr lang="ar-MA" sz="4000" dirty="0"/>
              <a:t>اَلسّاق</a:t>
            </a:r>
            <a:r>
              <a:rPr lang="ar-MA" sz="4000" dirty="0">
                <a:solidFill>
                  <a:srgbClr val="FF0000"/>
                </a:solidFill>
              </a:rPr>
              <a:t>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F17DE35-6D7B-5DF5-5E32-B8C0048ABAE1}"/>
              </a:ext>
            </a:extLst>
          </p:cNvPr>
          <p:cNvSpPr txBox="1"/>
          <p:nvPr/>
        </p:nvSpPr>
        <p:spPr>
          <a:xfrm>
            <a:off x="1676673" y="2701787"/>
            <a:ext cx="1824102" cy="3323349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اَلْمُصْطَف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ى</a:t>
            </a:r>
          </a:p>
          <a:p>
            <a:pPr lvl="0">
              <a:defRPr/>
            </a:pPr>
            <a:r>
              <a:rPr lang="ar-MA" sz="4000" dirty="0"/>
              <a:t>اَلْمَبْن</a:t>
            </a:r>
            <a:r>
              <a:rPr lang="ar-MA" sz="4000" dirty="0">
                <a:solidFill>
                  <a:srgbClr val="FF0000"/>
                </a:solidFill>
              </a:rPr>
              <a:t>ى</a:t>
            </a:r>
          </a:p>
          <a:p>
            <a:pPr lvl="0"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اَلْمَجْر</a:t>
            </a:r>
            <a:r>
              <a:rPr lang="ar-MA" sz="4000" dirty="0">
                <a:solidFill>
                  <a:srgbClr val="FF0000"/>
                </a:solidFill>
              </a:rPr>
              <a:t>ى</a:t>
            </a:r>
          </a:p>
          <a:p>
            <a:pPr lvl="0">
              <a:defRPr/>
            </a:pPr>
            <a:r>
              <a:rPr lang="ar-MA" sz="4000" dirty="0"/>
              <a:t>اَلْمَرْع</a:t>
            </a:r>
            <a:r>
              <a:rPr lang="ar-MA" sz="4000" dirty="0">
                <a:solidFill>
                  <a:srgbClr val="FF0000"/>
                </a:solidFill>
              </a:rPr>
              <a:t>ى</a:t>
            </a:r>
          </a:p>
          <a:p>
            <a:pPr lvl="0">
              <a:defRPr/>
            </a:pPr>
            <a:r>
              <a:rPr lang="ar-MA" sz="4000" dirty="0"/>
              <a:t>اَلرِّضا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68CE0C0-1CF9-C427-206F-209A7ADA3B19}"/>
              </a:ext>
            </a:extLst>
          </p:cNvPr>
          <p:cNvSpPr txBox="1"/>
          <p:nvPr/>
        </p:nvSpPr>
        <p:spPr>
          <a:xfrm>
            <a:off x="1562356" y="1720840"/>
            <a:ext cx="2052735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أَسْماءٌ مَقْصورَةٌ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8F1958-E8E9-756F-BCED-B56F81ABF691}"/>
              </a:ext>
            </a:extLst>
          </p:cNvPr>
          <p:cNvSpPr txBox="1"/>
          <p:nvPr/>
        </p:nvSpPr>
        <p:spPr>
          <a:xfrm>
            <a:off x="5695783" y="1720840"/>
            <a:ext cx="2052735" cy="7831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أَسْماءٌ مَنْقوصَةٌ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AD94CD9D-B283-6279-F4BC-17EEDC6F9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6801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552FD-38EE-39F4-1C4E-104B1453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F8BC373-08EE-D893-781C-1C2C506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A9846C-74D2-5C89-1E87-EC46A733E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ABE443-802C-4E85-02FF-1C775B15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A135F6-C363-871C-2EDE-AC59F0B6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C56F0D-F6BD-1929-8061-1CAE1CEA0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8CEA81-F027-4E1A-C6C4-2660E87C88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8E145D-AA98-8880-BE6A-31C70439CD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770E1-3D95-227A-8E1C-DEA9739C72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714DA-B895-235A-EB23-91339ABDF7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AC424D-99EB-AA1C-A6CC-EAE0C3FBB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Google Shape;1379;p12">
            <a:extLst>
              <a:ext uri="{FF2B5EF4-FFF2-40B4-BE49-F238E27FC236}">
                <a16:creationId xmlns:a16="http://schemas.microsoft.com/office/drawing/2014/main" id="{17D5D114-2583-7094-A85D-95D2F8FBF30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451191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53389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الاسم بين قوسين منوناً.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67A2A38-7D86-7581-0D47-5B887F5D036E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زُرْتُ ٱ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لْمُسْتَشْف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ـــى.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89022F-3E0D-6A6E-9CD5-10C32EE4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FB99-740F-32E9-C029-26C7C3E6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3034E-6904-A7C0-AD91-E0D25EAAC9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35BD83-DBD6-E5D7-12AA-A4ACACCD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FBD9-C47A-68DF-23EF-648D056AD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54C3D-FE1A-22C0-B748-1883B84DC4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03733-B61B-47DE-93DD-3EB84743D2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7F9-077A-8E3C-3774-06DEEEF92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2A65F-635D-A5AF-43F0-A8FA8B8DE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F58163-5102-69CD-4B96-18608C869D8F}"/>
              </a:ext>
            </a:extLst>
          </p:cNvPr>
          <p:cNvSpPr txBox="1"/>
          <p:nvPr/>
        </p:nvSpPr>
        <p:spPr>
          <a:xfrm>
            <a:off x="2298095" y="3036191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مُسْتَشْفً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7EDCB-551F-C8C0-2C12-E922B867C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92D1C47-9AB7-2247-A953-19502CCC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الاسم بين قوسين منوناً.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B52682-CC42-A70D-0C8B-920722ED8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AB09A8-5784-7726-C1C8-D18CF84714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7FC044-AAC4-46D7-BB50-A596877E4E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918042-D31E-7061-6171-818C32A121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35A7AA-95CB-B897-EF83-1BD3BA9947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D77495-CEE7-FA69-C0AF-FBAEC72245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95AB6D-567B-3BB8-B139-EE71E1F45A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C7464F-E5D3-2CD3-3AA7-016D2A7625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8CF6D77-5F2C-ACFE-7197-FAD2FE8589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9C79162-5033-29C4-5E76-5E99CA4833BF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 (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ٱلْقاضي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975742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71F68-BF6F-D5CA-5AF6-707E89D98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9655BFC-3812-C269-98D9-4E9394371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EB343B-BB47-83DD-9FC9-A82E29B4F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4DE55F-9357-2E69-2C25-D2360D8342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B7EC73-BB56-9881-FDD1-8F6C56100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2ABE87-226E-AAD7-EC60-60CAB8FBE9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323C5F-ADA7-DF52-B8DB-7227C71F54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BE0D13-7075-56D8-FFB0-B67F67579A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636B00-6E99-EDC1-9FA4-9ECF1BCE7D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E99B48-0AAA-D800-6D31-D8A0A1B64F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9881C12-9011-D89C-C3D0-09457969D3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0EC4F8-EFE8-25EE-2933-1D4F00B9C1DC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قاضٍ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80062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0A88-60D8-978B-1F82-11C67DF3E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834024B-95F0-9E50-293B-C9A3B94B4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الاسم بين قوسين منونا.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DFBD47-EF19-FB71-5D87-EC81123BD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0DB052-535B-48CA-CD3C-4228052E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CCD3D0-9FEF-956C-B141-F9D7561FD6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09C88-814A-A56D-DF4E-07E9C5700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983192-5BF7-08D2-5DEC-F37D685D31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EC77D-488F-971F-682D-9CBE6BF24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C2DF1C-30D6-A061-AAA9-45BCF28589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CF40B-E852-9504-F525-BC699A45F4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CDCC06A-83EF-C1D4-8538-A3A08BBF3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C86B99-AF70-CEA6-CF73-053B3C6434DD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يَحِنُّ جَدّي إِلى (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890157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DE8EF-31FC-3F0A-B891-7EFE64156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9FAFFD1-B312-750D-6284-E52C70506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3F9EE3-5A77-006C-DCBB-62F9FA741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ABB91E-04FC-9C79-644D-4BB204145F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3B934D-C88F-DC75-066E-3475DE77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195F12-744A-C340-70B9-50E133EF4E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E7EE02-89AA-2DBF-F57C-F5056BA6A5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0B429C-0231-1948-B7C2-56E5CC71C2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0D37C-667C-04EF-2275-21BE9C29FA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7C1C9B-ABE2-9FA2-5C77-F8EDDAB54D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50E0D80-3D3D-E4CF-F8C7-E6550AE0D7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6A2424C-7E58-9278-E046-421770001E8A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يَحِنُّ جَدّي إِلى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ماضٍ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382708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5F1BC-E853-6A60-F63D-BB1E72B9B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86F8534-7389-8BF7-4FB6-4E907F0BE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الاسمين بين قوسين منونا.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D8B751-3118-7F18-8FD4-73B41CBCE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5BF514-C79E-BFBF-05E8-97788544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0BA191-33CA-60D6-8A8D-08470C684A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4AFDF1-EC1B-CAC3-D250-D4E5A1FF63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0CA436-25CA-1273-7B8C-E81218AB1A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E4B3D-3525-C248-A2EE-6AF77483CF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95687-4551-324B-ABC5-9352A93D39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00DA32-0674-FCAE-C318-A1F56E9101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50DA025-FFE2-D5EA-DAA3-2A241F588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B319F3D-A8FE-5484-4E19-AD1199002964}"/>
              </a:ext>
            </a:extLst>
          </p:cNvPr>
          <p:cNvSpPr txBox="1"/>
          <p:nvPr/>
        </p:nvSpPr>
        <p:spPr>
          <a:xfrm>
            <a:off x="2314936" y="3044142"/>
            <a:ext cx="478565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(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ٱلرّاعي</a:t>
            </a: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مِنَ (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ٱلْمَرْعى</a:t>
            </a: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211020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DC9D1-103D-57DC-5127-CE7CB59E0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4C84BA9-46D3-C851-D252-FCF1A82C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2535C8-8B72-551B-0A15-7D9CF0861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7FDEEC-3327-BFDD-F657-7A9E51F4DB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CB0B77-2768-7895-DD49-F903E9177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B9BDAF-424C-4D0F-246C-A03FFC1220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A67BCF-D22C-EE77-3472-5F1669B623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0CB728-0874-8AC5-D53D-44B0C5FAAF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CF75FB-84C6-FF5B-BBE3-BB58EFAC91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FB100F-1A1D-CC68-C83D-EB82018446B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3252C38-51B2-D702-EA05-4FCBB0279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6DA431-6E2F-F51D-47F6-6D6EE4EB9A98}"/>
              </a:ext>
            </a:extLst>
          </p:cNvPr>
          <p:cNvSpPr txBox="1"/>
          <p:nvPr/>
        </p:nvSpPr>
        <p:spPr>
          <a:xfrm>
            <a:off x="2314936" y="3044142"/>
            <a:ext cx="478565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راعٍ</a:t>
            </a: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مَرْعًى</a:t>
            </a: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256757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306286" y="3098468"/>
            <a:ext cx="619552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"غاية العمل"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الجمل الاسمية مع النواسخ الحرفية (2)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ستتدربون على توظيف النواسخ الحرفية (إن وأخواتها).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00DA5D6-5113-5F7E-4529-49CA9333C5CA}"/>
              </a:ext>
            </a:extLst>
          </p:cNvPr>
          <p:cNvSpPr txBox="1"/>
          <p:nvPr/>
        </p:nvSpPr>
        <p:spPr>
          <a:xfrm>
            <a:off x="1736956" y="2967335"/>
            <a:ext cx="6375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= إِنَّ وَأَخَواتُها</a:t>
            </a:r>
          </a:p>
        </p:txBody>
      </p:sp>
    </p:spTree>
    <p:extLst>
      <p:ext uri="{BB962C8B-B14F-4D97-AF65-F5344CB8AC3E}">
        <p14:creationId xmlns:p14="http://schemas.microsoft.com/office/powerpoint/2010/main" val="7233610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967F3-476A-4AA7-0B44-BBE0AE6FD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5E85F-4D9C-1923-13CA-CD20831C5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سؤال، من يذكر إن وأخواتها؟ كم عددها؟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096834-C820-5564-61EE-571ECD7B6C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5F3AF7-BFA5-8EEA-224D-D17134ED5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4E5723-2EA9-B298-4058-10375982E9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BC4B0F-10FE-1950-8E7C-E1A92C1BE9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8BE805-42D2-D226-31CD-F3D0AC0F0F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8867D-5B66-FC53-AE1C-74F9930F65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AB8EED-9BE5-A760-E3D2-CDE689A81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A4E07C-6F05-DB71-BF13-0CC2FD671C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65CAA1-51CB-E1A7-E9B5-1DB354D2D89D}"/>
              </a:ext>
            </a:extLst>
          </p:cNvPr>
          <p:cNvSpPr txBox="1"/>
          <p:nvPr/>
        </p:nvSpPr>
        <p:spPr>
          <a:xfrm>
            <a:off x="3277120" y="2339037"/>
            <a:ext cx="2700793" cy="2466915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 وَأَخَواتُها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633459-AA81-79E1-FCFC-E334886F48E3}"/>
              </a:ext>
            </a:extLst>
          </p:cNvPr>
          <p:cNvSpPr/>
          <p:nvPr/>
        </p:nvSpPr>
        <p:spPr>
          <a:xfrm>
            <a:off x="7105485" y="3240978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لَعَلَّ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A7C56F0-649D-65AE-C264-5488EA3EB509}"/>
              </a:ext>
            </a:extLst>
          </p:cNvPr>
          <p:cNvSpPr/>
          <p:nvPr/>
        </p:nvSpPr>
        <p:spPr>
          <a:xfrm flipH="1">
            <a:off x="5771983" y="5070154"/>
            <a:ext cx="1676400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لَيْتَ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FDA5199-3869-567A-8E1C-EB767304E541}"/>
              </a:ext>
            </a:extLst>
          </p:cNvPr>
          <p:cNvSpPr/>
          <p:nvPr/>
        </p:nvSpPr>
        <p:spPr>
          <a:xfrm>
            <a:off x="2124331" y="5139454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كَأَنَّ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D291014-D4F6-A660-64CB-78C8290B4EA9}"/>
              </a:ext>
            </a:extLst>
          </p:cNvPr>
          <p:cNvSpPr/>
          <p:nvPr/>
        </p:nvSpPr>
        <p:spPr>
          <a:xfrm>
            <a:off x="835123" y="3253727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C0B1B22-87F8-B1CB-8525-4DB2D2032B7B}"/>
              </a:ext>
            </a:extLst>
          </p:cNvPr>
          <p:cNvSpPr/>
          <p:nvPr/>
        </p:nvSpPr>
        <p:spPr>
          <a:xfrm>
            <a:off x="1830804" y="1506431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أَنَّ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6DF6F08-B6F0-509A-636E-B403D83ADFD2}"/>
              </a:ext>
            </a:extLst>
          </p:cNvPr>
          <p:cNvSpPr/>
          <p:nvPr/>
        </p:nvSpPr>
        <p:spPr>
          <a:xfrm>
            <a:off x="6050169" y="1574745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B68D27C-09C0-51A7-3469-3C443F2624CF}"/>
              </a:ext>
            </a:extLst>
          </p:cNvPr>
          <p:cNvCxnSpPr>
            <a:stCxn id="14" idx="7"/>
            <a:endCxn id="18" idx="2"/>
          </p:cNvCxnSpPr>
          <p:nvPr/>
        </p:nvCxnSpPr>
        <p:spPr>
          <a:xfrm flipV="1">
            <a:off x="5582391" y="2433486"/>
            <a:ext cx="1243031" cy="266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3074D85-1345-3C24-EB93-A181B67DC542}"/>
              </a:ext>
            </a:extLst>
          </p:cNvPr>
          <p:cNvCxnSpPr>
            <a:stCxn id="14" idx="1"/>
            <a:endCxn id="17" idx="2"/>
          </p:cNvCxnSpPr>
          <p:nvPr/>
        </p:nvCxnSpPr>
        <p:spPr>
          <a:xfrm flipH="1" flipV="1">
            <a:off x="2606057" y="2365172"/>
            <a:ext cx="1066585" cy="335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585F19D-1CCB-F882-3672-289087BEA69B}"/>
              </a:ext>
            </a:extLst>
          </p:cNvPr>
          <p:cNvCxnSpPr>
            <a:cxnSpLocks/>
            <a:stCxn id="14" idx="2"/>
            <a:endCxn id="16" idx="3"/>
          </p:cNvCxnSpPr>
          <p:nvPr/>
        </p:nvCxnSpPr>
        <p:spPr>
          <a:xfrm flipH="1">
            <a:off x="2385628" y="3572495"/>
            <a:ext cx="891492" cy="110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88ED19C-E176-2260-8664-FA3A8FE3A067}"/>
              </a:ext>
            </a:extLst>
          </p:cNvPr>
          <p:cNvCxnSpPr>
            <a:stCxn id="14" idx="3"/>
            <a:endCxn id="12" idx="0"/>
          </p:cNvCxnSpPr>
          <p:nvPr/>
        </p:nvCxnSpPr>
        <p:spPr>
          <a:xfrm flipH="1">
            <a:off x="2899584" y="4444681"/>
            <a:ext cx="773058" cy="694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937C276-EA0D-4F01-9EAA-5D6F114012E4}"/>
              </a:ext>
            </a:extLst>
          </p:cNvPr>
          <p:cNvCxnSpPr>
            <a:cxnSpLocks/>
            <a:stCxn id="14" idx="5"/>
            <a:endCxn id="11" idx="0"/>
          </p:cNvCxnSpPr>
          <p:nvPr/>
        </p:nvCxnSpPr>
        <p:spPr>
          <a:xfrm>
            <a:off x="5582391" y="4444681"/>
            <a:ext cx="1027792" cy="625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6CE167E7-470C-85CB-F1E1-6C44C28F0A16}"/>
              </a:ext>
            </a:extLst>
          </p:cNvPr>
          <p:cNvCxnSpPr>
            <a:stCxn id="14" idx="6"/>
            <a:endCxn id="4" idx="1"/>
          </p:cNvCxnSpPr>
          <p:nvPr/>
        </p:nvCxnSpPr>
        <p:spPr>
          <a:xfrm>
            <a:off x="5977913" y="3572495"/>
            <a:ext cx="1127572" cy="97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FE0D78F7-3164-C765-8EC8-B7FF186CD1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F2727-BEAD-E53F-F126-A7E909AA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6951A-44BC-05F7-FCB1-11CD0AE2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ماذا تدخل النواسخ الحرفية؟ وما التغيرات التي تحدثها؟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DD152E-6190-E9CC-86F3-13126A1F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91457A-7DE4-94C7-67BB-48EB00CF1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B45E35-3ACC-C352-E33A-6F9E4DA78B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184CD6-8871-E9BB-EA7F-BB664728F7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CE33DE-EE2F-9812-0420-08C24BD17C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15CBE4-F644-54DA-1293-BDE0BA82F2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31DCAE-84E8-C753-96AA-48D6A2E013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C9C0F5-D81D-B8DE-066D-0B0C5AF952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2247AB3-1CF2-EADF-4CCB-D2F3F0EC8F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4BB1ACB9-F23C-AB00-90C6-4368F19ADB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8241" y="2781874"/>
            <a:ext cx="1332318" cy="12942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808509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177B70-1083-8011-81E5-CF6B055D8F7A}"/>
              </a:ext>
            </a:extLst>
          </p:cNvPr>
          <p:cNvSpPr txBox="1"/>
          <p:nvPr/>
        </p:nvSpPr>
        <p:spPr>
          <a:xfrm>
            <a:off x="472769" y="2085720"/>
            <a:ext cx="7999012" cy="255389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تَدْخُلُ إِنَّ وَأَخواتُها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فَيَتَغَيَّرُ مَعْناها.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بَعْدَ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إِنَّ-أَنَّ-لكِنَّ-لَيْتَ-لَعَلَّ-كَأَنّ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َ) : يَتَغَيَّرُ آخِرُهُ وَتَأْخُذُ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يَبْقى مَرْفوعاً.</a:t>
            </a:r>
          </a:p>
        </p:txBody>
      </p:sp>
      <p:pic>
        <p:nvPicPr>
          <p:cNvPr id="12" name="Image 11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0BE23852-0F48-AF23-C54D-9BC39AEEBB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275" y="1430287"/>
            <a:ext cx="630000" cy="612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FDFD96C-1B76-D44C-D652-A0EF09A198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0F41A-244F-DF56-6FB5-02E94E79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F8D78-D4C2-D492-6CA9-3BCC577D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110.  من يقرأ الفقرة "نتذكر"؟ من يوضح التغيرات التي لحقت كل جملة؟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EC6558-054F-0C1C-23BE-29FF4BEAC7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6EF635-655F-3C88-CF3F-6B93093C5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D4E236-79E5-C659-A846-F4287E6A12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49395C-63BC-8796-95EB-AB3A0E45CF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0037FD-AEB8-68BD-B4D1-915664957F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32078B-3AF2-1FCB-C39B-2B7EBF9D28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C6BBD-5C29-17B9-15B8-2211F10630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E35E95-B9CE-B7DD-A014-51E7D3C0E1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2D1169-EAEB-9ECF-2A8C-0AC6A93D5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11EA91-9CBF-EDB3-A7D5-121205062F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8839" y="1854695"/>
            <a:ext cx="2264275" cy="34730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97CAE823-1492-D0B8-C020-5F80D8B73021}"/>
              </a:ext>
            </a:extLst>
          </p:cNvPr>
          <p:cNvSpPr/>
          <p:nvPr/>
        </p:nvSpPr>
        <p:spPr>
          <a:xfrm>
            <a:off x="5767641" y="2304357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ECDCFE-B53B-2B24-9717-177CA2CB9CF3}"/>
              </a:ext>
            </a:extLst>
          </p:cNvPr>
          <p:cNvSpPr/>
          <p:nvPr/>
        </p:nvSpPr>
        <p:spPr>
          <a:xfrm>
            <a:off x="3446513" y="2198373"/>
            <a:ext cx="2206601" cy="107636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87547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الأول، من يقرأ التعليمة؟ ما المطلوب؟ -أنجزوا بشكل فردي.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BBCC51-5653-CC98-CB4B-8B76CB392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8839" y="1854695"/>
            <a:ext cx="2264275" cy="34730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7F20FAD-B66A-6ABD-3D6C-A513745E1F47}"/>
              </a:ext>
            </a:extLst>
          </p:cNvPr>
          <p:cNvSpPr/>
          <p:nvPr/>
        </p:nvSpPr>
        <p:spPr>
          <a:xfrm>
            <a:off x="5749638" y="3427799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E8A549-1446-0666-BD1D-3E6B7048CE27}"/>
              </a:ext>
            </a:extLst>
          </p:cNvPr>
          <p:cNvSpPr/>
          <p:nvPr/>
        </p:nvSpPr>
        <p:spPr>
          <a:xfrm>
            <a:off x="3446513" y="3303153"/>
            <a:ext cx="2206601" cy="45152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4A440-8489-E535-4915-A819FDF1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C40101-43F0-B471-0150-638109C4F8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180DC7-DC38-711A-1B7D-4CC8C7DC9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F147EC-9661-E9F0-B8E5-C1E6EBB5C9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041C50-2298-FF4B-D276-89D8855383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5018D7-3758-67E8-EB09-E4E857A3A4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79C896-B02E-3A88-EF5B-D00AD4678B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D8D26D-3E44-8770-BE90-0B6589E243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4508E0-4714-0058-2BBB-AD0C6CD746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36EB5A2-8ABA-16C2-85A5-1032544B9FCE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بشكل فردي. (دقيقتان)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D8388F2-3FC0-708F-381E-30A3673284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F49BBB-F3E4-3365-9569-0C951DC0DA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93" y="2407051"/>
            <a:ext cx="7902625" cy="23142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9544AF-6C06-FF76-543C-6BCA09A04190}"/>
              </a:ext>
            </a:extLst>
          </p:cNvPr>
          <p:cNvSpPr txBox="1"/>
          <p:nvPr/>
        </p:nvSpPr>
        <p:spPr>
          <a:xfrm>
            <a:off x="3834882" y="4284188"/>
            <a:ext cx="117874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36000" algn="r" rtl="1">
              <a:buFont typeface="Arial" panose="020B0604020202020204" pitchFamily="34" charset="0"/>
              <a:buChar char="•"/>
            </a:pPr>
            <a:r>
              <a:rPr lang="ar-MA" b="1" dirty="0"/>
              <a:t>أُريدُ </a:t>
            </a:r>
            <a:r>
              <a:rPr lang="ar-MA" b="1" dirty="0" err="1"/>
              <a:t>ٱلْخُروجَ</a:t>
            </a:r>
            <a:r>
              <a:rPr lang="ar-MA" b="1" dirty="0"/>
              <a:t> </a:t>
            </a:r>
            <a:endParaRPr lang="fr-FR" b="1" dirty="0"/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A62520CC-D3F1-9788-1025-D7F976EBE187}"/>
              </a:ext>
            </a:extLst>
          </p:cNvPr>
          <p:cNvSpPr/>
          <p:nvPr/>
        </p:nvSpPr>
        <p:spPr>
          <a:xfrm rot="7717372">
            <a:off x="4815482" y="4595650"/>
            <a:ext cx="206721" cy="68107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690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A668-6CC9-0E69-8D48-B6FA56D5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07DD03-80D0-1F56-1AC4-7A211F84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756211-7589-247E-30A3-140EDC4C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F85D07-9F9F-6EF6-27B1-7C1B2AA6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908F3-2E10-7A67-44DF-E59C38E06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987E76-F3A7-5511-9594-2EC8CC56B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3EEC-B92E-DC4E-619B-0B71DF06D3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81D0F-E986-ECAA-420C-F9F4E51ED1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325BA-2D33-5647-E48D-33799EE5CA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C37149E-F8D8-CF2C-A099-109FB2FD504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DFD786-9955-E06A-E011-15C4A6760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2B0C3D-F9F8-55C1-2C2B-0ED7153A4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93" y="2407051"/>
            <a:ext cx="7902625" cy="23142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072F94D-84A4-2D5F-F8B9-1D7A1E4D529C}"/>
              </a:ext>
            </a:extLst>
          </p:cNvPr>
          <p:cNvSpPr txBox="1"/>
          <p:nvPr/>
        </p:nvSpPr>
        <p:spPr>
          <a:xfrm>
            <a:off x="3834882" y="4284188"/>
            <a:ext cx="117874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36000" algn="r" rtl="1">
              <a:buFont typeface="Arial" panose="020B0604020202020204" pitchFamily="34" charset="0"/>
              <a:buChar char="•"/>
            </a:pPr>
            <a:r>
              <a:rPr lang="ar-MA" b="1" dirty="0"/>
              <a:t>أُريدُ </a:t>
            </a:r>
            <a:r>
              <a:rPr lang="ar-MA" b="1" dirty="0" err="1"/>
              <a:t>ٱلْخُروجَ</a:t>
            </a:r>
            <a:r>
              <a:rPr lang="ar-MA" b="1" dirty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3845238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E96-96C8-7034-604D-BBCDC58F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9396C-B38A-7A13-4EF9-8CD46951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8879E5-7E8E-1BBB-D453-B1990E681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2799D5-0D28-99F0-5256-9E1E5DE5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CB8BFC-8E51-4360-D8A0-91ADD26BBA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85B08F-2122-8974-96D2-C4E910A26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19717C-98B1-1E4A-4A40-A6D6AB1EC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859BB-AE60-50C1-BE6E-11030E10A2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D691C-D95C-A901-1A89-542EC5632C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85C9A109-305B-D11D-C8E1-5F1C19B997CF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الجملة 2؟ هل تتفقون؟      - انتبهوا للتصحيح.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49FD9C2-4800-0AD9-7E95-AB50FEE14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93" y="2407051"/>
            <a:ext cx="7902625" cy="23142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DCF796F-15F1-551A-D9DE-B2DC99B86B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E460B99-5180-DD18-F111-6B29CC8E70AE}"/>
              </a:ext>
            </a:extLst>
          </p:cNvPr>
          <p:cNvSpPr txBox="1"/>
          <p:nvPr/>
        </p:nvSpPr>
        <p:spPr>
          <a:xfrm>
            <a:off x="6979696" y="4259626"/>
            <a:ext cx="91618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أَنَّ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34BA6A-4720-7963-7EC1-A0C2E6D63B36}"/>
              </a:ext>
            </a:extLst>
          </p:cNvPr>
          <p:cNvSpPr txBox="1"/>
          <p:nvPr/>
        </p:nvSpPr>
        <p:spPr>
          <a:xfrm>
            <a:off x="3284376" y="4259625"/>
            <a:ext cx="631795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لكِنَّ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3A02BA-5585-6DC8-1377-FF24F3EE6282}"/>
              </a:ext>
            </a:extLst>
          </p:cNvPr>
          <p:cNvSpPr txBox="1"/>
          <p:nvPr/>
        </p:nvSpPr>
        <p:spPr>
          <a:xfrm>
            <a:off x="3284376" y="3564171"/>
            <a:ext cx="84639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كَأَنَّ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4962CF5-3BA0-A8E8-1A23-0A54F53E145C}"/>
              </a:ext>
            </a:extLst>
          </p:cNvPr>
          <p:cNvSpPr txBox="1"/>
          <p:nvPr/>
        </p:nvSpPr>
        <p:spPr>
          <a:xfrm>
            <a:off x="3834882" y="4284188"/>
            <a:ext cx="117874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36000" algn="r" rtl="1">
              <a:buFont typeface="Arial" panose="020B0604020202020204" pitchFamily="34" charset="0"/>
              <a:buChar char="•"/>
            </a:pPr>
            <a:r>
              <a:rPr lang="ar-MA" b="1" dirty="0"/>
              <a:t>أُريدُ </a:t>
            </a:r>
            <a:r>
              <a:rPr lang="ar-MA" b="1" dirty="0" err="1"/>
              <a:t>ٱلْخُروجَ</a:t>
            </a:r>
            <a:r>
              <a:rPr lang="ar-MA" b="1" dirty="0"/>
              <a:t>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021354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6039-75DD-053C-A7D5-8B7F0A75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49982-D202-9E74-CC0F-EE6263D5AB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BA4D4-2C54-EFAA-8391-6894C5C1D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3C8A7C-7566-F469-3903-BA27615F2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7DBA2C-EABC-AFC7-994E-00774D4253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01DA0A-7FFD-1AD2-C0C6-AC00F67106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D9FA3-C0BE-8594-0F97-CC00049CF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14B6B-3763-D132-4C8E-99AEC8F4C6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B706A-C3CE-7064-5B11-32A2882400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E27093B-D697-E081-443F-9DC151C4216C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على الصفحة نفسها من يقرأ التعليمة 1 ضمن النشاط الموالي؟  أنجزوا بشكل فردي (6 دقائق)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B387C5B-2AE6-BFE8-07F6-BA112DEDD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2B2950-2F8F-611F-9CA3-EBBB2BD62F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8839" y="1854695"/>
            <a:ext cx="2264275" cy="34730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624D966-EA9D-CADF-2898-193DEEDB46A1}"/>
              </a:ext>
            </a:extLst>
          </p:cNvPr>
          <p:cNvSpPr/>
          <p:nvPr/>
        </p:nvSpPr>
        <p:spPr>
          <a:xfrm>
            <a:off x="5767932" y="3903660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B622F1E-F448-5597-BD42-8D235D17D9EC}"/>
              </a:ext>
            </a:extLst>
          </p:cNvPr>
          <p:cNvSpPr/>
          <p:nvPr/>
        </p:nvSpPr>
        <p:spPr>
          <a:xfrm>
            <a:off x="3417675" y="3779014"/>
            <a:ext cx="2206601" cy="11942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778337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C25A9-485C-2AF6-DC50-6CA1176ED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74DDCF-AAE4-3650-BCD7-DEF9B67E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B8E3D-9C1B-8C6F-A103-F25AD7708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53902D-D780-A894-476C-5639EA08D4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709624-0EAF-5597-551D-CF963C8C26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F8968D-A8C5-A36F-3E3E-C1AE4CB543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67C936-84CB-4E1A-BA0B-BCA6E2C9E5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FDEC76-669D-383B-3572-B7CB834820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2D85E9-4D22-032D-63D2-F772B20CC1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B679B3EE-2436-3C63-D967-3BF704ABAE4E}"/>
              </a:ext>
            </a:extLst>
          </p:cNvPr>
          <p:cNvSpPr txBox="1">
            <a:spLocks/>
          </p:cNvSpPr>
          <p:nvPr/>
        </p:nvSpPr>
        <p:spPr>
          <a:xfrm>
            <a:off x="319751" y="767479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التمرين 1. من يقرأ الجملة الأولى؟ هل تتفقون معه؟ -الآن الجملة الثانية؟ ...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771C59F-F4C8-8CDF-58AC-8A2566E38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C0B709-B672-009E-A20E-C1E738FFA0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791" y="1936672"/>
            <a:ext cx="7826418" cy="454191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EC49F92-E260-C6F2-8434-9EE9D8FA7CA5}"/>
              </a:ext>
            </a:extLst>
          </p:cNvPr>
          <p:cNvSpPr txBox="1"/>
          <p:nvPr/>
        </p:nvSpPr>
        <p:spPr>
          <a:xfrm>
            <a:off x="3725601" y="2573016"/>
            <a:ext cx="84639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كَأَنَّ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103A4D-0C23-7DA7-26D5-DA5CA64120DD}"/>
              </a:ext>
            </a:extLst>
          </p:cNvPr>
          <p:cNvSpPr txBox="1"/>
          <p:nvPr/>
        </p:nvSpPr>
        <p:spPr>
          <a:xfrm>
            <a:off x="7589911" y="3161321"/>
            <a:ext cx="84639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لَيْتَ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A60101-E628-6891-197F-8098B506A66D}"/>
              </a:ext>
            </a:extLst>
          </p:cNvPr>
          <p:cNvSpPr txBox="1"/>
          <p:nvPr/>
        </p:nvSpPr>
        <p:spPr>
          <a:xfrm>
            <a:off x="3359020" y="3187081"/>
            <a:ext cx="51898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أَنَّ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95441C2-41BA-51DF-3A17-347C9D123B92}"/>
                  </a:ext>
                </a:extLst>
              </p14:cNvPr>
              <p14:cNvContentPartPr/>
              <p14:nvPr/>
            </p14:nvContentPartPr>
            <p14:xfrm>
              <a:off x="2677474" y="3302750"/>
              <a:ext cx="92520" cy="9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95441C2-41BA-51DF-3A17-347C9D123B9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59834" y="3285110"/>
                <a:ext cx="1281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F6E59B57-9150-C08E-5DC6-381DB36E0EBD}"/>
                  </a:ext>
                </a:extLst>
              </p14:cNvPr>
              <p14:cNvContentPartPr/>
              <p14:nvPr/>
            </p14:nvContentPartPr>
            <p14:xfrm>
              <a:off x="3106954" y="2593550"/>
              <a:ext cx="143280" cy="1908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F6E59B57-9150-C08E-5DC6-381DB36E0EB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89314" y="2575910"/>
                <a:ext cx="1789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9C2CD3A2-76F8-3E57-DC44-C82207F94316}"/>
                  </a:ext>
                </a:extLst>
              </p14:cNvPr>
              <p14:cNvContentPartPr/>
              <p14:nvPr/>
            </p14:nvContentPartPr>
            <p14:xfrm>
              <a:off x="2576674" y="2583470"/>
              <a:ext cx="76320" cy="1062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9C2CD3A2-76F8-3E57-DC44-C82207F9431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58674" y="2565470"/>
                <a:ext cx="11196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8E820178-0321-1EEC-EA05-89581ED43DE2}"/>
                  </a:ext>
                </a:extLst>
              </p14:cNvPr>
              <p14:cNvContentPartPr/>
              <p14:nvPr/>
            </p14:nvContentPartPr>
            <p14:xfrm>
              <a:off x="7044274" y="3226430"/>
              <a:ext cx="130680" cy="180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8E820178-0321-1EEC-EA05-89581ED43DE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26634" y="3208790"/>
                <a:ext cx="16632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A3C2405A-B091-ECC3-EBA8-D301FFA6B84D}"/>
                  </a:ext>
                </a:extLst>
              </p14:cNvPr>
              <p14:cNvContentPartPr/>
              <p14:nvPr/>
            </p14:nvContentPartPr>
            <p14:xfrm>
              <a:off x="2707714" y="2584190"/>
              <a:ext cx="56160" cy="9468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A3C2405A-B091-ECC3-EBA8-D301FFA6B84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99074" y="2575550"/>
                <a:ext cx="73800" cy="11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359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9CE86-288B-4C17-EC1F-245C15246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CD0220-BC2A-7536-3BDC-50A99AF5F4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2CE30E-5EAA-442B-140C-6B6C27BDA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2934C1-219F-C319-7275-6FC0F7AF21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796825-C45A-4CA0-0D22-AB75563E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F20189-D1A0-61F3-78F2-8C613FF381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A848A5-1E82-5F53-3F40-1EDEC8894D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A227D7-8A90-8305-0598-0EACB87536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BE2A68-6FD9-2F78-8AAE-B61CF952643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E569559C-886E-652B-0FFB-DEC3DF59F345}"/>
              </a:ext>
            </a:extLst>
          </p:cNvPr>
          <p:cNvSpPr txBox="1">
            <a:spLocks/>
          </p:cNvSpPr>
          <p:nvPr/>
        </p:nvSpPr>
        <p:spPr>
          <a:xfrm>
            <a:off x="319751" y="767479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التمرين 2. من يقرأ الجملة الأولى؟ هل تتفقون معه؟ -الآن الجملة الثانية؟ لماذا؟ ...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3D4B229-9E02-A36B-1D9C-C49022F7D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5C6F70B-43C5-29D7-E8F8-05752597F3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791" y="1936672"/>
            <a:ext cx="7826418" cy="454191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3A2856F-9CAB-D5B0-99FE-904324C6D8E8}"/>
              </a:ext>
            </a:extLst>
          </p:cNvPr>
          <p:cNvSpPr txBox="1"/>
          <p:nvPr/>
        </p:nvSpPr>
        <p:spPr>
          <a:xfrm>
            <a:off x="3725601" y="2573016"/>
            <a:ext cx="84639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كَأَنَّ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77853C-1350-4CC2-01CE-0EC0F2279841}"/>
              </a:ext>
            </a:extLst>
          </p:cNvPr>
          <p:cNvSpPr txBox="1"/>
          <p:nvPr/>
        </p:nvSpPr>
        <p:spPr>
          <a:xfrm>
            <a:off x="7589911" y="3161321"/>
            <a:ext cx="84639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لَيْتَ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1B53D2-8B2C-E3C7-74A8-1C62D5F81781}"/>
              </a:ext>
            </a:extLst>
          </p:cNvPr>
          <p:cNvSpPr txBox="1"/>
          <p:nvPr/>
        </p:nvSpPr>
        <p:spPr>
          <a:xfrm>
            <a:off x="3359020" y="3187081"/>
            <a:ext cx="51898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أَنَّ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2B752BDD-229F-ECAA-DFBE-00F3C891EBE6}"/>
                  </a:ext>
                </a:extLst>
              </p14:cNvPr>
              <p14:cNvContentPartPr/>
              <p14:nvPr/>
            </p14:nvContentPartPr>
            <p14:xfrm>
              <a:off x="2677474" y="3302750"/>
              <a:ext cx="92520" cy="9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2B752BDD-229F-ECAA-DFBE-00F3C891EBE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59474" y="3284750"/>
                <a:ext cx="1281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ABB6C1D6-6895-789C-86F8-820BE495FBA8}"/>
                  </a:ext>
                </a:extLst>
              </p14:cNvPr>
              <p14:cNvContentPartPr/>
              <p14:nvPr/>
            </p14:nvContentPartPr>
            <p14:xfrm>
              <a:off x="3106954" y="2593550"/>
              <a:ext cx="143280" cy="1908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ABB6C1D6-6895-789C-86F8-820BE495FBA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88954" y="2575550"/>
                <a:ext cx="1789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B01F3CA6-C7D2-462F-DCAE-EE60FA9B6B37}"/>
                  </a:ext>
                </a:extLst>
              </p14:cNvPr>
              <p14:cNvContentPartPr/>
              <p14:nvPr/>
            </p14:nvContentPartPr>
            <p14:xfrm>
              <a:off x="2576674" y="2583470"/>
              <a:ext cx="76320" cy="1062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B01F3CA6-C7D2-462F-DCAE-EE60FA9B6B3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58674" y="2565531"/>
                <a:ext cx="111960" cy="1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ADF9FD91-C329-6CC7-097F-E536C2655E40}"/>
                  </a:ext>
                </a:extLst>
              </p14:cNvPr>
              <p14:cNvContentPartPr/>
              <p14:nvPr/>
            </p14:nvContentPartPr>
            <p14:xfrm>
              <a:off x="7044274" y="3226430"/>
              <a:ext cx="130680" cy="180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ADF9FD91-C329-6CC7-097F-E536C2655E4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26224" y="3208430"/>
                <a:ext cx="166418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C79DC5AF-E2CD-EEF3-420C-310C2B26232D}"/>
                  </a:ext>
                </a:extLst>
              </p14:cNvPr>
              <p14:cNvContentPartPr/>
              <p14:nvPr/>
            </p14:nvContentPartPr>
            <p14:xfrm>
              <a:off x="2707714" y="2584190"/>
              <a:ext cx="56160" cy="9468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C79DC5AF-E2CD-EEF3-420C-310C2B26232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98656" y="2575190"/>
                <a:ext cx="73914" cy="112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530BF414-DA5F-E209-6930-4631090BD93A}"/>
              </a:ext>
            </a:extLst>
          </p:cNvPr>
          <p:cNvSpPr txBox="1"/>
          <p:nvPr/>
        </p:nvSpPr>
        <p:spPr>
          <a:xfrm>
            <a:off x="783771" y="4821659"/>
            <a:ext cx="770143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لَيْتَ </a:t>
            </a:r>
            <a:r>
              <a:rPr lang="ar-MA" sz="2400" b="1" dirty="0" err="1">
                <a:solidFill>
                  <a:srgbClr val="FF0000"/>
                </a:solidFill>
              </a:rPr>
              <a:t>ٱلتَّلاميذَ</a:t>
            </a:r>
            <a:r>
              <a:rPr lang="ar-MA" sz="2400" b="1" dirty="0">
                <a:solidFill>
                  <a:srgbClr val="FF0000"/>
                </a:solidFill>
              </a:rPr>
              <a:t> يَجْتَهِدونَ لِيُصْبِحوا عُلَماءَ نافِعينَ.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34CB07-F2F7-4913-5AA1-9FA764916B70}"/>
              </a:ext>
            </a:extLst>
          </p:cNvPr>
          <p:cNvSpPr txBox="1"/>
          <p:nvPr/>
        </p:nvSpPr>
        <p:spPr>
          <a:xfrm>
            <a:off x="864331" y="6016921"/>
            <a:ext cx="795991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يَعْمَلُ </a:t>
            </a:r>
            <a:r>
              <a:rPr lang="ar-MA" sz="2400" b="1" dirty="0" err="1">
                <a:solidFill>
                  <a:srgbClr val="FF0000"/>
                </a:solidFill>
              </a:rPr>
              <a:t>ٱلْمُزارِعُ</a:t>
            </a:r>
            <a:r>
              <a:rPr lang="ar-MA" sz="2400" b="1" dirty="0">
                <a:solidFill>
                  <a:srgbClr val="FF0000"/>
                </a:solidFill>
              </a:rPr>
              <a:t> بِجِدٍّ لكِنَّ مِهْنَتَهُ صَعْبَةٌ.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135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لغز. هذا حوار بين شخصيات. المطلوب منكم تحديدها. بعد دقيقتين ترفعون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F638A4B-312A-B23E-0FCA-7D51D3F80495}"/>
              </a:ext>
            </a:extLst>
          </p:cNvPr>
          <p:cNvSpPr txBox="1"/>
          <p:nvPr/>
        </p:nvSpPr>
        <p:spPr>
          <a:xfrm>
            <a:off x="451774" y="1781193"/>
            <a:ext cx="7886475" cy="272415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أَنا أُعَبِّرُ عَنِ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ٱلتَّمَنّي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أَتَمَنّى أَشْياءَ مُسْتَحيلَةً أَوْ مُمْكِنَةً.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أَنَا أُؤَكِّدُ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وَأُقَوّيهِ، وَأَجْعَلُ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أَكْثَرَ ثِقَةً.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قالتِ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أَمّا أَنا فَأَجْعَلُ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ٱلشَّيْءَ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يُشْبِهُ شَيْئاً آخَرَ. </a:t>
            </a:r>
          </a:p>
          <a:p>
            <a:pPr algn="ctr" rtl="1">
              <a:spcBef>
                <a:spcPts val="1200"/>
              </a:spcBef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كُلُّنا نَدْخُلُ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ٱلاِسْمِيَّةِ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فَنَنْصِبُ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ٱلاِسْمَ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ٱلْأَوَّلَ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1CCE3E-6D50-21A8-F7D7-00E4F092A4AA}"/>
              </a:ext>
            </a:extLst>
          </p:cNvPr>
          <p:cNvSpPr txBox="1"/>
          <p:nvPr/>
        </p:nvSpPr>
        <p:spPr>
          <a:xfrm>
            <a:off x="862318" y="5148807"/>
            <a:ext cx="788647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تَكونُ شَخْصِيّاتُ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ٱلْحِوارِ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15585-6BCD-E803-3DE8-EBF7D4FB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3CDDF-E366-C4A3-21BB-D5681DB7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اللغز هو.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B27C32-52EB-F70D-B4E0-0C02776A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D117C2-DDE3-3C6E-111F-A7E07530A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65B4FA-FC60-736E-45DC-5F81F45006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646279-3756-236F-DBC8-5B78C898BC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06A7C8A-33DC-CE8B-2535-8255EB2379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4781E7-2932-5CA4-9DD0-9DFF8CDADE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9139B5-4AD4-5A87-9577-81ED5B692F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B2AF38-BE38-FF49-076C-CAB18CF9F6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682107-E8FA-E74D-4190-44E86A1B8D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9B458DF-6D83-423A-1FC0-FA8B32B2A956}"/>
              </a:ext>
            </a:extLst>
          </p:cNvPr>
          <p:cNvSpPr txBox="1"/>
          <p:nvPr/>
        </p:nvSpPr>
        <p:spPr>
          <a:xfrm>
            <a:off x="451774" y="1842579"/>
            <a:ext cx="7886475" cy="36350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أَنا أُعَبِّرُ عَنِ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ٱلتَّمَنّي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أَتَمَنّى أَشْياءَ مُسْتَحيلَةً أَوْ مُمْكِنَةً.</a:t>
            </a:r>
          </a:p>
          <a:p>
            <a:pPr algn="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/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أَنَا أُؤَكِّدُ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وَأُقَوّيهِ، وَأَجْعَلُ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أَكْثَرَ ثِقَةً.</a:t>
            </a:r>
          </a:p>
          <a:p>
            <a:pPr algn="r" rtl="1">
              <a:lnSpc>
                <a:spcPct val="150000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كَأَنَّ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أَمّا أَنا فَأَجْعَلُ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ٱلشَّيْءَ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يُشْبِهُ شَيْئاً آخَرَ.</a:t>
            </a:r>
          </a:p>
        </p:txBody>
      </p:sp>
    </p:spTree>
    <p:extLst>
      <p:ext uri="{BB962C8B-B14F-4D97-AF65-F5344CB8AC3E}">
        <p14:creationId xmlns:p14="http://schemas.microsoft.com/office/powerpoint/2010/main" val="93359861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الشرح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تواصلون التدرب على كتابة فقرة باستعمال مهارة الشرح.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مَهارَةُ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ٱلشَّرْحِ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BA27-27D5-8D6B-04EC-BA9E53A3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065EE-482F-78C4-0C47-FFC6E22E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بالمقصود بمهارة الشرح؟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F279F-CE7A-06D7-28F7-0DA18B2649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09AF93-AB81-AA94-5AC5-F829B195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103F79-DE20-F11F-FD0D-357E055F7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C366D4-E3BA-3B46-2F6C-EDCF34858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75330-BF9A-F0A8-8423-794FD71EBC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413D8-4414-9F5D-EB80-DCD875AD95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10979-DA71-C9EB-D271-7AEA9DC4D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3C3A36-698A-6417-C4F9-718C388FB0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144E30B-D5BA-A95B-5BF3-1D07915F6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5510512-FB58-F488-C363-9B9D32660F27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40406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EE4D-9E5B-19B5-4016-25405E12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99FF-52B2-F681-B7E3-E9662A39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نقصد بشرح فكرة أو موضوع؟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3E4361-F652-A3CB-7983-558E5E3299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C71620-E26A-1370-2C5F-967338E77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8F56D-C2C8-DDCD-B6C2-77ED7601A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AE7E7-8323-E593-1700-502E7D3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7AA4B3-1D2A-AC9A-F782-E13BE87B80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D81F9F-1089-9252-6FCA-EFB790A84A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4489C-DD45-D9FA-1717-D5EA219DF1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2E615-5803-0540-FE21-C83D83EE1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5194C4E-60B3-4619-3BCE-46EF7D63C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972794A-CC22-1029-40FA-9283B2E83A72}"/>
              </a:ext>
            </a:extLst>
          </p:cNvPr>
          <p:cNvSpPr txBox="1"/>
          <p:nvPr/>
        </p:nvSpPr>
        <p:spPr>
          <a:xfrm>
            <a:off x="731520" y="2356517"/>
            <a:ext cx="7927450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اَلشَّرْحُ هُوَ أَنْ نُوَضِّحَ فِكْرَةً 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كَلِماتٍ سَهْلَةٍ وَأَمْثِلَةٍ.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110887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3475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 خطوات تساعد على إنتاج فقرة بتوظيف الشرح. من يقرأ الخطوات؟ من يقرأ المثال؟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B6666C-9027-6B30-98B0-2359F4D65F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559" y="2276233"/>
            <a:ext cx="6683319" cy="367315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1605099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13ED-8F9A-0309-E216-1A4F223A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7710-82EA-F911-C739-E2263C66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فقرة. من يقرؤها؟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4F5F6-AD50-02FF-3BE3-6AD6EAF6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C5CBB-2570-F401-17E9-DBA8B567B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4A5F22-B557-05C4-FE95-9EB86F3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CE9B7-7CD1-3F83-9CD0-B0A8BFD39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A03C2A-5324-0BD9-7006-1F712EC1F9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01FEE-FE16-386A-5BAE-2E945AFF44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203CD-4E98-D158-E369-94BE4DAFB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E44CE-699E-E671-4A51-800D149C40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D7E36EB-8A72-D9FE-C28B-89444493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36CAB78-5B68-94CE-9259-D5A33EE69652}"/>
              </a:ext>
            </a:extLst>
          </p:cNvPr>
          <p:cNvSpPr txBox="1"/>
          <p:nvPr/>
        </p:nvSpPr>
        <p:spPr>
          <a:xfrm>
            <a:off x="1156996" y="2152054"/>
            <a:ext cx="6522097" cy="2553891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إِنَّها لُعْبَةٌ جَماعِيَّةٌ نَلْعَبُها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 إِنَّها لُعْبَةٌ مُمْتِعَةٌ جِدّاً وَتُقَرِّبُني أَكْثَرَ مِنْ أَصْدِقائي وَتُعَلِّمُني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954295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72201-6085-B1E1-588E-E8FD17A32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2B8BC-77E4-2C28-181A-7EB4ED5D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تجيبون شفهيا: ما الموضوع الذي تشرحه؟ ما تعريفه؟  ما خصائصه؟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15074-9097-473A-1FE4-20B057411D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C8FB92-C1CF-F089-A3C2-D8236A16B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1B3F5D-19CA-4DC8-358C-FF07B43F1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E85587-23B9-405F-F73B-25EA56EFFB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DA6B51-F79E-3B56-B7C9-5939CDD89F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288020-8273-D73F-E396-1774522A3D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0C8158-29C3-7DFC-540C-B40CFEAD2B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DD62D4-770B-4E4E-EC13-7703A2D659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79F8C4-9CB0-4914-29CC-4C3658561D83}"/>
              </a:ext>
            </a:extLst>
          </p:cNvPr>
          <p:cNvSpPr txBox="1"/>
          <p:nvPr/>
        </p:nvSpPr>
        <p:spPr>
          <a:xfrm>
            <a:off x="4805556" y="1698579"/>
            <a:ext cx="3797754" cy="487435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إِنَّها لُعْبَةٌ جَماعِيَّةٌ نَلْعَبُها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 إِنَّها لُعْبَةٌ مُمْتِعَةٌ جِدّاً وَتُقَرِّبُني أَكْثَرَ مِنْ أَصْدِقائي وَتُعَلِّمُني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0EB0CB-89A9-983A-2820-FEA09550B988}"/>
              </a:ext>
            </a:extLst>
          </p:cNvPr>
          <p:cNvSpPr txBox="1"/>
          <p:nvPr/>
        </p:nvSpPr>
        <p:spPr>
          <a:xfrm>
            <a:off x="540691" y="1910014"/>
            <a:ext cx="4031310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اَلْمَوْضوعُ: .................................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163E25-DBB7-39BB-1025-6452BE298107}"/>
              </a:ext>
            </a:extLst>
          </p:cNvPr>
          <p:cNvSpPr txBox="1"/>
          <p:nvPr/>
        </p:nvSpPr>
        <p:spPr>
          <a:xfrm>
            <a:off x="540690" y="2892839"/>
            <a:ext cx="4031310" cy="13280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شَرْحُهُ: ..................................</a:t>
            </a:r>
          </a:p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1BB5FC-68E7-E6B0-1336-83656DAFADF4}"/>
              </a:ext>
            </a:extLst>
          </p:cNvPr>
          <p:cNvSpPr txBox="1"/>
          <p:nvPr/>
        </p:nvSpPr>
        <p:spPr>
          <a:xfrm>
            <a:off x="521786" y="4488598"/>
            <a:ext cx="4031310" cy="13280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خَصائِصُهُ: .................................</a:t>
            </a:r>
          </a:p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D3F1D8-E985-58E3-02B6-2894597702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7432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C45E7-BF9E-C8E7-809A-C042AEDC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843F87-AA59-DDE9-D7EB-4B427BF1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FB4F4C-4882-6EA1-171F-20318DED3F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0B7D4-C4E6-D7F7-FE65-82B278CA9E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AB6FF0-7D84-DBA4-8B25-F8773975A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95E60D-1552-80F3-1CEA-6951DC113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6A8DE3-F9E6-2F86-63D0-7AC7653D1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5309F4-FC5C-64F2-F223-B312950656C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1D7735-1EC8-CA3F-742F-72B9DC1722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825CA-37C5-C469-B899-E0C12877A7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9F23476-B703-694D-245F-E61D4C5BCA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5A7C22-6367-D91E-1FED-12D4A9ECD6C7}"/>
              </a:ext>
            </a:extLst>
          </p:cNvPr>
          <p:cNvSpPr txBox="1"/>
          <p:nvPr/>
        </p:nvSpPr>
        <p:spPr>
          <a:xfrm>
            <a:off x="4805556" y="1698579"/>
            <a:ext cx="3797754" cy="487435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إِنَّها لُعْبَةٌ جَماعِيَّةٌ نَلْعَبُها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 إِنَّها لُعْبَةٌ مُمْتِعَةٌ جِدّاً وَتُقَرِّبُني أَكْثَرَ مِنْ أَصْدِقائي وَتُعَلِّمُني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9AE0D2-3AB8-6CAF-8487-4778AABEBBCC}"/>
              </a:ext>
            </a:extLst>
          </p:cNvPr>
          <p:cNvSpPr txBox="1"/>
          <p:nvPr/>
        </p:nvSpPr>
        <p:spPr>
          <a:xfrm>
            <a:off x="540691" y="1910014"/>
            <a:ext cx="4031310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كُرَةُ الْقَدَمِ.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7D5BBE-9A53-41CE-333A-3DD5C3720436}"/>
              </a:ext>
            </a:extLst>
          </p:cNvPr>
          <p:cNvSpPr txBox="1"/>
          <p:nvPr/>
        </p:nvSpPr>
        <p:spPr>
          <a:xfrm>
            <a:off x="540690" y="2892839"/>
            <a:ext cx="4031310" cy="12599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شَرْحُهُ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إِنَّها لُعْبَةٌ جَماعِيَّةٌ نَلْعَبُها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ٱلْمَلْعَبِ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وَنَحْتاجُ إِلى كُرَةٍ وَفَريقَيْنِ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9D693CC-396A-3444-2408-02874D5A142B}"/>
              </a:ext>
            </a:extLst>
          </p:cNvPr>
          <p:cNvSpPr txBox="1"/>
          <p:nvPr/>
        </p:nvSpPr>
        <p:spPr>
          <a:xfrm>
            <a:off x="521786" y="4488598"/>
            <a:ext cx="4031310" cy="18047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خَصائِصُهُ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لُعْبَةٌ مُمْتِعَةٌ جِدّاً وَتُقَرِّبُني أَكْثَرَ مِنْ أَصْدِقائي وَتُعَلِّمُني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982590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0E00C-0B68-5403-2C5B-4A5163708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2B45A-D08C-0647-5E2C-98B9567D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113. من يقرأ التعليمة 1؟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2C8ED7-B40A-6DB8-F97B-A45D914C56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AC70DE-3236-95B4-4EA9-84648B46A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6AB492-D95A-94F5-7AB3-2F13EACFD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1E93A3-4B47-9FD6-23A1-BB8FFBC598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9A9DB4-EC61-BFA3-2CB6-49F4A578D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5F818-F5C0-875A-5764-A407FE50B0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570A5-12E1-4972-00F8-5FF8C0900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8F76E2-E5DA-5D2C-70EB-1A5ED509BD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9017F32-DA2A-39E7-5FB6-FF94A592B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17120E-0F5A-2568-AEBA-ED587FC6E6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73" y="1709193"/>
            <a:ext cx="2935330" cy="450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6815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8A508-9B3F-84E5-463D-5EF22505A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CE5A08-5226-7C15-208E-DAB8163E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فردي اكتبوا مسودة أولى على دفاتركم قبل نقلها على كراساتكم.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E89E85-310B-2307-36C4-20A9C35DBD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56AA1C-7568-973D-3521-C818A6121E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732012-B405-5EB5-7BCD-319CF9606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3611A0-3427-D570-FF25-5064EEB0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70D784-6E34-E917-86DC-002320C59D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59D3CF-9C2C-D80D-0E03-9F17FDE2FF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D248F8-55DB-7237-53FD-05D64A19A6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0ACA97-EB41-B5D9-6CAB-75E299B020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751561B-AA48-51E9-515A-D17EC534DA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08" y="1783838"/>
            <a:ext cx="2935330" cy="4502390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C66C83F-5C17-745B-D196-18F6FF1694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266AE7D-B918-4D63-A311-18684F0A6AB2}"/>
              </a:ext>
            </a:extLst>
          </p:cNvPr>
          <p:cNvSpPr/>
          <p:nvPr/>
        </p:nvSpPr>
        <p:spPr>
          <a:xfrm>
            <a:off x="3582956" y="2388638"/>
            <a:ext cx="2555628" cy="15939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73344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44FCD-552A-9BE9-0E16-DA3613902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FC5B-6444-2854-6EF4-CFC63EA94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66037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يمر أمام زملائه لقراءة ما أنتجه؟ أنصتوا؟ سنصحح كل إنجاز على ضوء الشبكة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0EDD27-7386-37EC-02DD-9EA0B7DB76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14FFBE-BE2A-46A6-2DD1-826D160CBD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4ADBFB-FDDD-28A5-C6E5-6D4AAD6D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35CDFE-FB70-0CB2-E34F-0B65C63FF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57A2C4-4722-2E4F-B99A-4AD9EFA916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7B675A-01FF-B30A-9EFC-4C65C03A874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1C8546-DB8F-DD7D-5C6A-B7926FB1D2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70640A-0E75-773A-1B4A-BF93ED272AB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930E28-BCE1-5774-2007-F2971F711A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692" y="2593910"/>
            <a:ext cx="1686955" cy="2587556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24C0F3A-64DF-79C6-2553-EF925CCA4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CCE9B6E-4698-CD46-4AB9-AD45FA61B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865608"/>
              </p:ext>
            </p:extLst>
          </p:nvPr>
        </p:nvGraphicFramePr>
        <p:xfrm>
          <a:off x="699796" y="2316478"/>
          <a:ext cx="4540644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755">
                  <a:extLst>
                    <a:ext uri="{9D8B030D-6E8A-4147-A177-3AD203B41FA5}">
                      <a16:colId xmlns:a16="http://schemas.microsoft.com/office/drawing/2014/main" val="1695706347"/>
                    </a:ext>
                  </a:extLst>
                </a:gridCol>
                <a:gridCol w="811763">
                  <a:extLst>
                    <a:ext uri="{9D8B030D-6E8A-4147-A177-3AD203B41FA5}">
                      <a16:colId xmlns:a16="http://schemas.microsoft.com/office/drawing/2014/main" val="3784916758"/>
                    </a:ext>
                  </a:extLst>
                </a:gridCol>
                <a:gridCol w="2889126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 </a:t>
                      </a:r>
                      <a:r>
                        <a:rPr lang="ar-MA" sz="3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حَدَّدَ مِهْنَةَ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ٱلْمُسْتَقْبَلِ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شَرَحَ ما يَفْعَلُهُ صاحِبُ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ٱلْمِهْنَةِ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شَرَحَ لِماذا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ٱخْتارَ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ٱلْمِهْنَةَ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كَتَبَ بِلُغَةٍ سَليمَةٍ.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كَتَبَ بِخَطٍّ واضِحٍ.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84145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80DC5-CDBF-1AF2-8AAD-5BD8787A4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8A3007-0C75-73D6-8C10-26850248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66037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ضوء عملية التصحيح والملاحظات التي قدمت لك. راجع إنتاجه ثم اكتبه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575C18-A02F-A5EF-1F82-6766D70AE7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9C4B57-BFE6-BD0C-B71D-7016B2BED0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220CD9-AB00-5A92-9EC4-40A421152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DD09F5-67A1-F5B7-5156-FA13E86F94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E706AB-FD8A-C4EF-FF78-7673228A8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DF8B66-A128-B937-A282-8C8D2C0552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7FE020-6489-028F-0D52-BD9989DDE4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707164-9067-4515-965E-470FACFABA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22B0F9-18FF-036F-EB42-A48CBDEC8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692" y="2593910"/>
            <a:ext cx="1686955" cy="2587556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5960BA3-82A8-8BBB-B172-BC63FC625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2FEF404-EE61-7BC6-78C7-9FE0BBB12AB3}"/>
              </a:ext>
            </a:extLst>
          </p:cNvPr>
          <p:cNvGraphicFramePr>
            <a:graphicFrameLocks noGrp="1"/>
          </p:cNvGraphicFramePr>
          <p:nvPr/>
        </p:nvGraphicFramePr>
        <p:xfrm>
          <a:off x="699796" y="2316478"/>
          <a:ext cx="4540644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755">
                  <a:extLst>
                    <a:ext uri="{9D8B030D-6E8A-4147-A177-3AD203B41FA5}">
                      <a16:colId xmlns:a16="http://schemas.microsoft.com/office/drawing/2014/main" val="1695706347"/>
                    </a:ext>
                  </a:extLst>
                </a:gridCol>
                <a:gridCol w="811763">
                  <a:extLst>
                    <a:ext uri="{9D8B030D-6E8A-4147-A177-3AD203B41FA5}">
                      <a16:colId xmlns:a16="http://schemas.microsoft.com/office/drawing/2014/main" val="3784916758"/>
                    </a:ext>
                  </a:extLst>
                </a:gridCol>
                <a:gridCol w="2889126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 </a:t>
                      </a:r>
                      <a:r>
                        <a:rPr lang="ar-MA" sz="3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حَدَّدَ مِهْنَةَ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ٱلْمُسْتَقْبَلِ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شَرَحَ ما يَفْعَلُهُ صاحِبُ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ٱلْمِهْنَةِ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شَرَحَ لِماذا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ٱخْتارَ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ٱلْمِهْنَةَ</a:t>
                      </a:r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كَتَبَ بِلُغَةٍ سَليمَةٍ.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4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كَتَبَ بِخَطٍّ واضِحٍ.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A173D39-FBBD-76B4-F354-12D406C6CFF6}"/>
              </a:ext>
            </a:extLst>
          </p:cNvPr>
          <p:cNvSpPr/>
          <p:nvPr/>
        </p:nvSpPr>
        <p:spPr>
          <a:xfrm>
            <a:off x="6485693" y="3862873"/>
            <a:ext cx="1575532" cy="5072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92983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22AD-EECC-92FF-2847-0EFA10F15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7770F-7627-E7A3-6C41-5D75872D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6603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نكتب فقرة بشكل جماعي. ما المهنة التي تريدون أن نشرحها؟ نجيب عن السؤال الأول؟ ...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تفاعلي، يوجه الأستاذ عملية إنتاج فقرة على السبورة.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885601-586B-5604-A061-0822FFDD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B5D4FD-2B1D-CB05-82E9-343B9E120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5C7FAC-95A5-4C64-21B3-C232E729C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912094-B4D3-E613-343C-E016398790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DAF613-D4AF-B868-7679-9A2AC8DCD6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F2A76A-A57A-9E7E-C5FA-C317177594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6E488A-D8F9-F4A9-F569-56B83AADB51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E8B177-7216-FE76-0814-9BF657B743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F12115-0E53-B5B2-A1BC-1AF5D26261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56" y="2179460"/>
            <a:ext cx="2194999" cy="336682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DD86FAD-EB92-3816-ADEC-5841FE5816D4}"/>
              </a:ext>
            </a:extLst>
          </p:cNvPr>
          <p:cNvSpPr/>
          <p:nvPr/>
        </p:nvSpPr>
        <p:spPr>
          <a:xfrm>
            <a:off x="3797559" y="4516016"/>
            <a:ext cx="2074283" cy="6904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BF2A680-0C67-057A-0D91-F936D141A7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8198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AB3F-E6BC-B6BC-BD4B-BA9CFCF73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BC6BE4-8356-6ECF-0C65-E3B978BF4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6603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الفقرة التي أنتجتموها على كراساتكم.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D4987-9FBC-AFE9-EE06-628C92F49B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E3727A-4E3C-5777-2746-C6D3F4F058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377132-25DF-705A-17A0-F4DC02CA7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E5BA76-2268-5378-63FF-DACCE9A8F0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7F9A4A-88CE-C946-5DAF-6A60568C92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0BB480-828A-C838-861D-4362AEA22F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9C5DD2-951D-EEC7-47D2-982CC74DD4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DC485E-3162-A176-7067-A36E59E250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B43DE5-0A68-54D4-CFA8-37FDE20EA0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56" y="2179460"/>
            <a:ext cx="2194999" cy="336682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688951A-E129-0B43-7EC8-EF721E26DF7F}"/>
              </a:ext>
            </a:extLst>
          </p:cNvPr>
          <p:cNvSpPr/>
          <p:nvPr/>
        </p:nvSpPr>
        <p:spPr>
          <a:xfrm>
            <a:off x="3797559" y="4516016"/>
            <a:ext cx="2074283" cy="6904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7CD053F-4709-9B81-048A-7D102F441A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6013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249" y="1965151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6B2F1D-4FB4-1F16-1CDC-48FA5BDD6027}"/>
              </a:ext>
            </a:extLst>
          </p:cNvPr>
          <p:cNvSpPr txBox="1"/>
          <p:nvPr/>
        </p:nvSpPr>
        <p:spPr>
          <a:xfrm>
            <a:off x="1002777" y="1974326"/>
            <a:ext cx="4526085" cy="25545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تَشْرَحُ فيها: </a:t>
            </a:r>
          </a:p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-مِهْنَةَ الصَّيْدلانِيِّ؛</a:t>
            </a:r>
          </a:p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-أَهَمِّيَّةَ هذِهِ الْمِهْنَةِ؛</a:t>
            </a:r>
          </a:p>
          <a:p>
            <a:pPr algn="r" rtl="1"/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EA029593-7425-AC97-90AE-06E324CD64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17652</TotalTime>
  <Words>1560</Words>
  <Application>Microsoft Office PowerPoint</Application>
  <PresentationFormat>Affichage à l'écran (4:3)</PresentationFormat>
  <Paragraphs>381</Paragraphs>
  <Slides>54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54</vt:i4>
      </vt:variant>
    </vt:vector>
  </HeadingPairs>
  <TitlesOfParts>
    <vt:vector size="72" baseType="lpstr">
      <vt:lpstr>Calibri</vt:lpstr>
      <vt:lpstr>Dosis ExtraBold</vt:lpstr>
      <vt:lpstr>Arial</vt:lpstr>
      <vt:lpstr>Calibri Light</vt:lpstr>
      <vt:lpstr>Modern Love</vt:lpstr>
      <vt:lpstr>Dosis Medium</vt:lpstr>
      <vt:lpstr>Dosis</vt:lpstr>
      <vt:lpstr>Microsoft Uighur</vt:lpstr>
      <vt:lpstr>Dosis SemiBold</vt:lpstr>
      <vt:lpstr>Wingdings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 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بتصحيح الواجب المنزلي. سأتحقق من إنجازكم له. من يقرأ الكلمات التي جمعها؟</vt:lpstr>
      <vt:lpstr>من يقرأ الأسماء؟ ضعوا اسما مناسبا لكل مجموعة. من يريد تقديم الجواب؟ </vt:lpstr>
      <vt:lpstr>المجموعة الأولى: أسماء منقوصة. المجموعة الثانية: أسماء مقصورة. </vt:lpstr>
      <vt:lpstr>خذوا ألواحكم.</vt:lpstr>
      <vt:lpstr>اكتبوا الاسم بين قوسين منوناً. بعد 30 ثانية ترفعون ألواحكم وتعللون جوابكم.</vt:lpstr>
      <vt:lpstr>تأكدوا من إجابتكم وصححوا</vt:lpstr>
      <vt:lpstr>اكتبوا الاسم بين قوسين منوناً. بعد 30 ثانية ترفعون ألواحكم وتعللون جوابكم.</vt:lpstr>
      <vt:lpstr>تأكدوا من إجابتكم وصححوا.</vt:lpstr>
      <vt:lpstr>اكتبوا الاسم بين قوسين منونا. بعد 30 ثانية ترفعون ألواحكم وتعللون جوابكم.</vt:lpstr>
      <vt:lpstr>تأكدوا من إجابتكم وصححوا</vt:lpstr>
      <vt:lpstr>اكتبوا الاسمين بين قوسين منونا. بعد 30 ثانية ترفعون ألواحكم وتعللون جوابكم.</vt:lpstr>
      <vt:lpstr>تأكدوا من إجابتكم وصححوا</vt:lpstr>
      <vt:lpstr>قراءة</vt:lpstr>
      <vt:lpstr>اليوم ستتدربون على توظيف النواسخ الحرفية (إن وأخواتها).</vt:lpstr>
      <vt:lpstr>هذا سؤال، من يذكر إن وأخواتها؟ كم عددها؟</vt:lpstr>
      <vt:lpstr>على ماذا تدخل النواسخ الحرفية؟ وما التغيرات التي تحدثها؟</vt:lpstr>
      <vt:lpstr>نتذكر جميعا</vt:lpstr>
      <vt:lpstr>خذوا الصفحة 110.  من يقرأ الفقرة "نتذكر"؟ من يوضح التغيرات التي لحقت كل جملة؟ </vt:lpstr>
      <vt:lpstr>نمر إلى النشاط الأول، من يقرأ التعليمة؟ ما المطلوب؟ -أنجزوا بشكل فردي.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هذا لغز. هذا حوار بين شخصيات. المطلوب منكم تحديدها. بعد دقيقتين ترفعون ألواحكم.</vt:lpstr>
      <vt:lpstr>حل اللغز هو.</vt:lpstr>
      <vt:lpstr>إنتاج كتابي</vt:lpstr>
      <vt:lpstr>في حصة الإنتاج الكتابي اليوم تواصلون التدرب على كتابة فقرة باستعمال مهارة الشرح. </vt:lpstr>
      <vt:lpstr>من يذكرنا بالمقصود بمهارة الشرح؟</vt:lpstr>
      <vt:lpstr>ماذا نقصد بشرح فكرة أو موضوع؟  </vt:lpstr>
      <vt:lpstr>نتذكر جميعا خطوات تساعد على إنتاج فقرة بتوظيف الشرح. من يقرأ الخطوات؟ من يقرأ المثال؟</vt:lpstr>
      <vt:lpstr>هذه فقرة. من يقرؤها؟ </vt:lpstr>
      <vt:lpstr>تجيبون شفهيا: ما الموضوع الذي تشرحه؟ ما تعريفه؟  ما خصائصه؟ </vt:lpstr>
      <vt:lpstr>من يقرأ الأجوبة؟ </vt:lpstr>
      <vt:lpstr>خذوا كراساتكم على الصفحة 113. من يقرأ التعليمة 1؟ ما المطلوب؟  </vt:lpstr>
      <vt:lpstr>بشكل فردي اكتبوا مسودة أولى على دفاتركم قبل نقلها على كراساتكم.</vt:lpstr>
      <vt:lpstr>انتهى الوقت. من يمر أمام زملائه لقراءة ما أنتجه؟ أنصتوا؟ سنصحح كل إنجاز على ضوء الشبكة</vt:lpstr>
      <vt:lpstr>الآن على ضوء عملية التصحيح والملاحظات التي قدمت لك. راجع إنتاجه ثم اكتبه ثانية.</vt:lpstr>
      <vt:lpstr>الآن، نكتب فقرة بشكل جماعي. ما المهنة التي تريدون أن نشرحها؟ نجيب عن السؤال الأول؟ ... بشكل تفاعلي، يوجه الأستاذ عملية إنتاج فقرة على السبورة.</vt:lpstr>
      <vt:lpstr>انقلوا الفقرة التي أنتجتموها على كراساتكم.</vt:lpstr>
      <vt:lpstr>اختتام الحصة</vt:lpstr>
      <vt:lpstr>سجلوا الواجب المنزلي.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198</cp:revision>
  <dcterms:created xsi:type="dcterms:W3CDTF">2023-09-20T21:35:22Z</dcterms:created>
  <dcterms:modified xsi:type="dcterms:W3CDTF">2026-04-16T07:25:52Z</dcterms:modified>
</cp:coreProperties>
</file>