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88" r:id="rId2"/>
    <p:sldMasterId id="2147483672" r:id="rId3"/>
    <p:sldMasterId id="2147483695" r:id="rId4"/>
    <p:sldMasterId id="2147483713" r:id="rId5"/>
    <p:sldMasterId id="2147483736" r:id="rId6"/>
    <p:sldMasterId id="2147483763" r:id="rId7"/>
  </p:sldMasterIdLst>
  <p:notesMasterIdLst>
    <p:notesMasterId r:id="rId68"/>
  </p:notesMasterIdLst>
  <p:sldIdLst>
    <p:sldId id="2147482732" r:id="rId8"/>
    <p:sldId id="2147482617" r:id="rId9"/>
    <p:sldId id="2147482470" r:id="rId10"/>
    <p:sldId id="2147482727" r:id="rId11"/>
    <p:sldId id="2147482615" r:id="rId12"/>
    <p:sldId id="2147482691" r:id="rId13"/>
    <p:sldId id="2147482480" r:id="rId14"/>
    <p:sldId id="2147482694" r:id="rId15"/>
    <p:sldId id="2134806929" r:id="rId16"/>
    <p:sldId id="2147482481" r:id="rId17"/>
    <p:sldId id="2147482632" r:id="rId18"/>
    <p:sldId id="2147482653" r:id="rId19"/>
    <p:sldId id="2147482755" r:id="rId20"/>
    <p:sldId id="2147482754" r:id="rId21"/>
    <p:sldId id="2147482756" r:id="rId22"/>
    <p:sldId id="2147482757" r:id="rId23"/>
    <p:sldId id="2147482758" r:id="rId24"/>
    <p:sldId id="2147482759" r:id="rId25"/>
    <p:sldId id="2147482760" r:id="rId26"/>
    <p:sldId id="2147482761" r:id="rId27"/>
    <p:sldId id="2147482728" r:id="rId28"/>
    <p:sldId id="2147482699" r:id="rId29"/>
    <p:sldId id="2147482348" r:id="rId30"/>
    <p:sldId id="2147482361" r:id="rId31"/>
    <p:sldId id="2147482749" r:id="rId32"/>
    <p:sldId id="2147482733" r:id="rId33"/>
    <p:sldId id="2147482738" r:id="rId34"/>
    <p:sldId id="2147482766" r:id="rId35"/>
    <p:sldId id="2147482762" r:id="rId36"/>
    <p:sldId id="2147482780" r:id="rId37"/>
    <p:sldId id="2147482781" r:id="rId38"/>
    <p:sldId id="2147482782" r:id="rId39"/>
    <p:sldId id="2147482741" r:id="rId40"/>
    <p:sldId id="2147482767" r:id="rId41"/>
    <p:sldId id="2147482768" r:id="rId42"/>
    <p:sldId id="2147482664" r:id="rId43"/>
    <p:sldId id="2147482493" r:id="rId44"/>
    <p:sldId id="2147482769" r:id="rId45"/>
    <p:sldId id="2147482730" r:id="rId46"/>
    <p:sldId id="2147482666" r:id="rId47"/>
    <p:sldId id="2147482787" r:id="rId48"/>
    <p:sldId id="2147482788" r:id="rId49"/>
    <p:sldId id="2147482799" r:id="rId50"/>
    <p:sldId id="2147482800" r:id="rId51"/>
    <p:sldId id="2147482801" r:id="rId52"/>
    <p:sldId id="2147482802" r:id="rId53"/>
    <p:sldId id="2147482784" r:id="rId54"/>
    <p:sldId id="2147482803" r:id="rId55"/>
    <p:sldId id="2147482804" r:id="rId56"/>
    <p:sldId id="2147482746" r:id="rId57"/>
    <p:sldId id="2147482707" r:id="rId58"/>
    <p:sldId id="2147482772" r:id="rId59"/>
    <p:sldId id="2147482805" r:id="rId60"/>
    <p:sldId id="2147482806" r:id="rId61"/>
    <p:sldId id="2147482807" r:id="rId62"/>
    <p:sldId id="2147482731" r:id="rId63"/>
    <p:sldId id="2134806936" r:id="rId64"/>
    <p:sldId id="2134806939" r:id="rId65"/>
    <p:sldId id="2147482629" r:id="rId66"/>
    <p:sldId id="2147482628" r:id="rId67"/>
  </p:sldIdLst>
  <p:sldSz cx="9144000" cy="6858000" type="screen4x3"/>
  <p:notesSz cx="6858000" cy="9144000"/>
  <p:embeddedFontLst>
    <p:embeddedFont>
      <p:font typeface="Dosis" pitchFamily="2" charset="0"/>
      <p:regular r:id="rId69"/>
      <p:bold r:id="rId70"/>
    </p:embeddedFont>
    <p:embeddedFont>
      <p:font typeface="Dosis ExtraBold" pitchFamily="2" charset="0"/>
      <p:bold r:id="rId71"/>
    </p:embeddedFont>
    <p:embeddedFont>
      <p:font typeface="Dosis Medium" pitchFamily="2" charset="0"/>
      <p:regular r:id="rId72"/>
    </p:embeddedFont>
    <p:embeddedFont>
      <p:font typeface="Dosis SemiBold" pitchFamily="2" charset="0"/>
      <p:regular r:id="rId73"/>
      <p:bold r:id="rId74"/>
    </p:embeddedFont>
    <p:embeddedFont>
      <p:font typeface="Microsoft Uighur" panose="02000000000000000000" pitchFamily="2" charset="-78"/>
      <p:regular r:id="rId75"/>
      <p:bold r:id="rId76"/>
    </p:embeddedFont>
    <p:embeddedFont>
      <p:font typeface="Modern Love" panose="04090805081005020601" pitchFamily="82" charset="0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pos="3379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  <p15:guide id="6" orient="horz" pos="2115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2999" userDrawn="1">
          <p15:clr>
            <a:srgbClr val="A4A3A4"/>
          </p15:clr>
        </p15:guide>
        <p15:guide id="9" orient="horz" pos="3475" userDrawn="1">
          <p15:clr>
            <a:srgbClr val="A4A3A4"/>
          </p15:clr>
        </p15:guide>
        <p15:guide id="10" pos="3901" userDrawn="1">
          <p15:clr>
            <a:srgbClr val="A4A3A4"/>
          </p15:clr>
        </p15:guide>
        <p15:guide id="11" pos="1837" userDrawn="1">
          <p15:clr>
            <a:srgbClr val="A4A3A4"/>
          </p15:clr>
        </p15:guide>
        <p15:guide id="12" orient="horz" pos="1049" userDrawn="1">
          <p15:clr>
            <a:srgbClr val="A4A3A4"/>
          </p15:clr>
        </p15:guide>
        <p15:guide id="13" orient="horz" pos="4042" userDrawn="1">
          <p15:clr>
            <a:srgbClr val="A4A3A4"/>
          </p15:clr>
        </p15:guide>
        <p15:guide id="14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ECF8FB"/>
    <a:srgbClr val="4E7FBD"/>
    <a:srgbClr val="00ACA4"/>
    <a:srgbClr val="424D7C"/>
    <a:srgbClr val="424D7B"/>
    <a:srgbClr val="936D93"/>
    <a:srgbClr val="257390"/>
    <a:srgbClr val="424D7A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5" autoAdjust="0"/>
    <p:restoredTop sz="94674" autoAdjust="0"/>
  </p:normalViewPr>
  <p:slideViewPr>
    <p:cSldViewPr snapToGrid="0">
      <p:cViewPr varScale="1">
        <p:scale>
          <a:sx n="64" d="100"/>
          <a:sy n="64" d="100"/>
        </p:scale>
        <p:origin x="1596" y="78"/>
      </p:cViewPr>
      <p:guideLst>
        <p:guide pos="4037"/>
        <p:guide orient="horz" pos="709"/>
        <p:guide pos="4649"/>
        <p:guide pos="3379"/>
        <p:guide orient="horz" pos="1525"/>
        <p:guide orient="horz" pos="2115"/>
        <p:guide orient="horz" pos="2432"/>
        <p:guide orient="horz" pos="2999"/>
        <p:guide orient="horz" pos="3475"/>
        <p:guide pos="3901"/>
        <p:guide pos="1837"/>
        <p:guide orient="horz" pos="1049"/>
        <p:guide orient="horz" pos="4042"/>
        <p:guide orient="horz"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font" Target="fonts/font6.fntdata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4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5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6:36.8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2468 689 24511,'-1'28'0,"-2"-1"0,-1-1 0,-3 1 0,-2 0 0,-1-1 0,-2 0 0,-2 0 0,-2 0 0,-2-1 0,-1 0 0,-2-1 0,-2 0 0,-2-1 0,-1 0 0,-2-1 0,-1 0 0,-2-1 0,-1-1 0,-1 0 0,-2-2 0,-1 0 0,-2 0 0,-1-2 0,0-1 0,-2 0 0,-1-1 0,-1-2 0,0 0 0,-2-1 0,0-1 0,-1-1 0,0-1 0,-1-2 0,0 0 0,-1-1 0,0-1 0,0-2 0,0 0 0,-1-2 0,1 0 0,-1-2 0,1 0 0,0-2 0,0-1 0,1-1 0,0 0 0,1-2 0,0-1 0,1-1 0,0-1 0,2-1 0,0 0 0,1-2 0,1-1 0,2 0 0,0-1 0,2-2 0,0 0 0,2 0 0,2-2 0,1 0 0,1-1 0,2-1 0,1 0 0,2-1 0,1 0 0,3-1 0,0 0 0,3-1 0,1 0 0,2-1 0,2 0 0,2 0 0,2 0 0,1-1 0,3 0 0,1 1 0,2-1 0,2-1 0,2 1 0,2 0 0,2 0 0,1 1 0,3-1 0,1 1 0,2-1 0,2 2 0,2-1 0,2 1 0,1 0 0,3 1 0,0 0 0,3 1 0,1 0 0,2 1 0,1 0 0,2 1 0,1 1 0,1 0 0,2 2 0,2 0 0,0 0 0,2 2 0,0 1 0,2 0 0,1 1 0,1 2 0,0 0 0,2 1 0,0 1 0,1 1 0,0 1 0,1 2 0,0 0 0,1 1 0,0 1 0,0 2 0,1 0 0,-1 2 0,1 0 0,-1 2 0,0 0 0,0 2 0,0 1 0,-1 1 0,0 0 0,-1 2 0,0 1 0,-1 1 0,0 1 0,-2 1 0,0 0 0,-1 2 0,-1 1 0,-2 0 0,0 1 0,-1 2 0,-2 0 0,-1 0 0,-2 2 0,-1 0 0,-1 1 0,-2 1 0,-1 0 0,-2 1 0,-1 0 0,-2 1 0,-2 0 0,-2 1 0,-1 0 0,-2 1 0,-2-1 0,-2 2 0,-2-1 0,-1 1 0,-2-1 0,-3 1 0,-1 0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6:43.1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2273 771 24515,'-1'30'0,"-2"0"0,-1 0 0,-2 0 0,-2 0 0,-1 0 0,-3-1 0,-1 0 0,-1-1 0,-3 0 0,0 0 0,-3-1 0,-1 0 0,-2-1 0,-1 0 0,-1-2 0,-2 1 0,-1-2 0,-2-1 0,-1 0 0,-1-1 0,-1-1 0,-2 0 0,0-2 0,-2-1 0,-1-1 0,0 0 0,-1-2 0,-2-1 0,0-1 0,0-1 0,-1-1 0,-1-1 0,0-1 0,-1-2 0,0-1 0,0 0 0,0-3 0,-1 0 0,1-1 0,-1-2 0,1-1 0,-1 0 0,1-3 0,0 0 0,0-1 0,1-2 0,1-1 0,-1-1 0,2-1 0,0-1 0,1-1 0,0-1 0,2-2 0,0 0 0,2-1 0,0-1 0,2-2 0,0 0 0,2-1 0,1-1 0,2 0 0,0-1 0,2-2 0,2 1 0,1-2 0,1 0 0,2-1 0,2 0 0,1-1 0,2 0 0,1 0 0,2-1 0,2 0 0,1-1 0,2 0 0,2 0 0,2 0 0,1 0 0,2 0 0,2-1 0,2 1 0,1 0 0,2 0 0,2 0 0,2 1 0,1 0 0,2 0 0,2 0 0,1 1 0,2 0 0,1 1 0,2 0 0,2 1 0,1 1 0,1 0 0,2 1 0,2 1 0,0 0 0,2 1 0,1 1 0,2 1 0,0 1 0,2 1 0,0 0 0,2 2 0,0 1 0,2 1 0,0 0 0,1 2 0,0 1 0,2 1 0,-1 1 0,1 2 0,1 0 0,0 2 0,0 1 0,1 1 0,-1 1 0,1 2 0,-1 0 0,1 2 0,-1 1 0,0 1 0,0 1 0,0 2 0,-1 0 0,0 2 0,-1 1 0,-1 1 0,0 1 0,0 2 0,-2 0 0,-1 1 0,0 1 0,-1 2 0,-2 0 0,0 1 0,-2 1 0,-1 1 0,-1 1 0,-1 1 0,-2 0 0,-1 1 0,-2 1 0,-1 0 0,-1 1 0,-2 1 0,-1 0 0,-3 1 0,0 0 0,-3 1 0,-1 0 0,-1 0 0,-3 0 0,-1 1 0,-2 0 0,-2 0 0,-1 0 0,-2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7:52.046"/>
    </inkml:context>
    <inkml:brush xml:id="br0">
      <inkml:brushProperty name="width" value="0.05" units="cm"/>
      <inkml:brushProperty name="height" value="0.05" units="cm"/>
      <inkml:brushProperty name="color" value="#00B050"/>
    </inkml:brush>
  </inkml:definitions>
  <inkml:trace contextRef="#ctx0" brushRef="#br0">2468 689 24511,'-1'28'0,"-2"-1"0,-1-1 0,-3 1 0,-2 0 0,-1-1 0,-2 0 0,-2 0 0,-2 0 0,-2-1 0,-1 0 0,-2-1 0,-2 0 0,-2-1 0,-1 0 0,-2-1 0,-1 0 0,-2-1 0,-1-1 0,-1 0 0,-2-2 0,-1 0 0,-2 0 0,-1-2 0,0-1 0,-2 0 0,-1-1 0,-1-2 0,0 0 0,-2-1 0,0-1 0,-1-1 0,0-1 0,-1-2 0,0 0 0,-1-1 0,0-1 0,0-2 0,0 0 0,-1-2 0,1 0 0,-1-2 0,1 0 0,0-2 0,0-1 0,1-1 0,0 0 0,1-2 0,0-1 0,1-1 0,0-1 0,2-1 0,0 0 0,1-2 0,1-1 0,2 0 0,0-1 0,2-2 0,0 0 0,2 0 0,2-2 0,1 0 0,1-1 0,2-1 0,1 0 0,2-1 0,1 0 0,3-1 0,0 0 0,3-1 0,1 0 0,2-1 0,2 0 0,2 0 0,2 0 0,1-1 0,3 0 0,1 1 0,2-1 0,2-1 0,2 1 0,2 0 0,2 0 0,1 1 0,3-1 0,1 1 0,2-1 0,2 2 0,2-1 0,2 1 0,1 0 0,3 1 0,0 0 0,3 1 0,1 0 0,2 1 0,1 0 0,2 1 0,1 1 0,1 0 0,2 2 0,2 0 0,0 0 0,2 2 0,0 1 0,2 0 0,1 1 0,1 2 0,0 0 0,2 1 0,0 1 0,1 1 0,0 1 0,1 2 0,0 0 0,1 1 0,0 1 0,0 2 0,1 0 0,-1 2 0,1 0 0,-1 2 0,0 0 0,0 2 0,0 1 0,-1 1 0,0 0 0,-1 2 0,0 1 0,-1 1 0,0 1 0,-2 1 0,0 0 0,-1 2 0,-1 1 0,-2 0 0,0 1 0,-1 2 0,-2 0 0,-1 0 0,-2 2 0,-1 0 0,-1 1 0,-2 1 0,-1 0 0,-2 1 0,-1 0 0,-2 1 0,-2 0 0,-2 1 0,-1 0 0,-2 1 0,-2-1 0,-2 2 0,-2-1 0,-1 1 0,-2-1 0,-3 1 0,-1 0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7:52.047"/>
    </inkml:context>
    <inkml:brush xml:id="br0">
      <inkml:brushProperty name="width" value="0.05" units="cm"/>
      <inkml:brushProperty name="height" value="0.05" units="cm"/>
      <inkml:brushProperty name="color" value="#00B050"/>
    </inkml:brush>
  </inkml:definitions>
  <inkml:trace contextRef="#ctx0" brushRef="#br0">2709 840 24515,'-1'33'0,"-2"0"0,-2 0 0,-3 0 0,-1-1 0,-3 0 0,-1 0 0,-2 0 0,-3-1 0,-1 0 0,-2-1 0,-3-1 0,-1 0 0,-2 0 0,-1-1 0,-3-1 0,-1-1 0,-2 0 0,-1-2 0,-2 0 0,-1-1 0,-2-1 0,-1-1 0,-1-2 0,-2 0 0,-1-1 0,-1-1 0,-1-2 0,0 0 0,-2-2 0,-1-1 0,0-1 0,-1-2 0,0 0 0,-1-2 0,0-2 0,-1 0 0,0-2 0,0-1 0,0-1 0,0-2 0,-1-1 0,2-1 0,-1-2 0,1 0 0,0-2 0,0-2 0,1 0 0,1-2 0,0-1 0,2-1 0,0-2 0,1 0 0,1-2 0,1-1 0,2-1 0,0 0 0,2-2 0,1-1 0,2-1 0,1-1 0,2 0 0,1-2 0,2 0 0,2-1 0,1-1 0,2-1 0,2 0 0,2 0 0,2-1 0,1-1 0,3 0 0,1-1 0,3 0 0,2 0 0,1 0 0,3-1 0,2 0 0,2 0 0,2 0 0,2 0 0,2 0 0,2 1 0,2-1 0,3 0 0,1 1 0,2 0 0,3 1 0,1 0 0,3 0 0,1 1 0,2 0 0,2 1 0,2 1 0,2 0 0,1 1 0,2 0 0,2 2 0,1 0 0,2 2 0,1 0 0,2 1 0,1 1 0,2 1 0,0 1 0,2 1 0,1 2 0,1 0 0,1 2 0,0 1 0,2 1 0,0 1 0,1 1 0,1 2 0,0 1 0,0 1 0,1 1 0,-1 2 0,2 1 0,-1 2 0,0 0 0,0 2 0,0 1 0,0 2 0,-1 1 0,0 1 0,-1 1 0,0 2 0,-1 1 0,0 1 0,-1 1 0,-2 1 0,0 2 0,-1 0 0,-1 2 0,-1 1 0,-2 1 0,-1 1 0,-1 1 0,-2 1 0,-1 0 0,-2 2 0,-1 0 0,-2 2 0,-1 0 0,-3 1 0,-1 0 0,-2 1 0,-1 1 0,-3 0 0,-2 1 0,-1 0 0,-3 0 0,-2 1 0,-1 0 0,-3 1 0,-1 0 0,-3-1 0,-2 1 0,-2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4:30:00.0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684 0 24575,'-18'39'0,"1"0"0,2 1 0,-13 52 0,22-64 0,-2 0 0,-1 0 0,-22 46 0,26-62 0,0 0 0,1 0 0,0 0 0,-2 13 0,-11 33 0,-84 168 0,95-210 0,-2 1 0,0-1 0,-1 0 0,0-1 0,-1 0 0,-1 0 0,-1-1 0,0 0 0,0-1 0,-16 11 0,18-15 0,0-1 0,1 1 0,0 1 0,1 0 0,0 0 0,-9 15 0,-37 74 0,41-73 0,-18 33 0,2 1 0,3 2 0,-24 86 0,44-115-1365,2-5-5461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4:30:02.8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24575,'3'0'0,"1"1"0,0-1 0,-1 1 0,1 0 0,-1 0 0,1 0 0,-1 1 0,0-1 0,1 1 0,-1-1 0,0 1 0,0 0 0,0 1 0,0-1 0,4 5 0,5 6 0,-2-1 0,13 20 0,-2-3 0,7 5 0,-11-16 0,-1 2 0,-1 0 0,-1 0 0,-1 1 0,0 1 0,15 40 0,-9-6 0,-7-15 0,2-1 0,2 0 0,29 53 0,-21-50 0,16 23 0,110 145 0,-142-201 0,-1 0 0,2-1 0,-1 0 0,1 0 0,1-1 0,14 11 0,68 35 0,-70-43 0,0 2 0,-1 0 0,0 1 0,33 29 0,-33-20-88,-16-17-40,0 0 1,1 0-1,-1 0 0,1 0 0,1-1 1,-1 0-1,1-1 0,0 1 1,14 5-1,-2-4-6698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4:38:01.2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684 0 24575,'-18'39'0,"1"0"0,2 1 0,-13 52 0,22-64 0,-2 0 0,-1 0 0,-22 46 0,26-62 0,0 0 0,1 0 0,0 0 0,-2 13 0,-11 33 0,-84 168 0,95-210 0,-2 1 0,0-1 0,-1 0 0,0-1 0,-1 0 0,-1 0 0,-1-1 0,0 0 0,0-1 0,-16 11 0,18-15 0,0-1 0,1 1 0,0 1 0,1 0 0,0 0 0,-9 15 0,-37 74 0,41-73 0,-18 33 0,2 1 0,3 2 0,-24 86 0,44-115-1365,2-5-5461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4:38:01.2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24575,'3'0'0,"1"1"0,0-1 0,-1 1 0,1 0 0,-1 0 0,1 0 0,-1 1 0,0-1 0,1 1 0,-1-1 0,0 1 0,0 0 0,0 1 0,0-1 0,4 5 0,5 6 0,-2-1 0,13 20 0,-2-3 0,7 5 0,-11-16 0,-1 2 0,-1 0 0,-1 0 0,-1 1 0,0 1 0,15 40 0,-9-6 0,-7-15 0,2-1 0,2 0 0,29 53 0,-21-50 0,16 23 0,110 145 0,-142-201 0,-1 0 0,2-1 0,-1 0 0,1 0 0,1-1 0,14 11 0,68 35 0,-70-43 0,0 2 0,-1 0 0,0 1 0,33 29 0,-33-20-88,-16-17-40,0 0 1,1 0-1,-1 0 0,1 0 0,1-1 1,-1 0-1,1-1 0,0 1 1,14 5-1,-2-4-6698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4:39:22.5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684 0 24575,'-18'39'0,"1"0"0,2 1 0,-13 52 0,22-64 0,-2 0 0,-1 0 0,-22 46 0,26-62 0,0 0 0,1 0 0,0 0 0,-2 13 0,-11 33 0,-84 168 0,95-210 0,-2 1 0,0-1 0,-1 0 0,0-1 0,-1 0 0,-1 0 0,-1-1 0,0 0 0,0-1 0,-16 11 0,18-15 0,0-1 0,1 1 0,0 1 0,1 0 0,0 0 0,-9 15 0,-37 74 0,41-73 0,-18 33 0,2 1 0,3 2 0,-24 86 0,44-115-1365,2-5-5461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4:39:22.5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24575,'3'0'0,"1"1"0,0-1 0,-1 1 0,1 0 0,-1 0 0,1 0 0,-1 1 0,0-1 0,1 1 0,-1-1 0,0 1 0,0 0 0,0 1 0,0-1 0,4 5 0,5 6 0,-2-1 0,13 20 0,-2-3 0,7 5 0,-11-16 0,-1 2 0,-1 0 0,-1 0 0,-1 1 0,0 1 0,15 40 0,-9-6 0,-7-15 0,2-1 0,2 0 0,29 53 0,-21-50 0,16 23 0,110 145 0,-142-201 0,-1 0 0,2-1 0,-1 0 0,1 0 0,1-1 0,14 11 0,68 35 0,-70-43 0,0 2 0,-1 0 0,0 1 0,33 29 0,-33-20-88,-16-17-40,0 0 1,1 0-1,-1 0 0,1 0 0,1-1 1,-1 0-1,1-1 0,0 1 1,14 5-1,-2-4-6698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4:39:23.0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684 0 24575,'-18'39'0,"1"0"0,2 1 0,-13 52 0,22-64 0,-2 0 0,-1 0 0,-22 46 0,26-62 0,0 0 0,1 0 0,0 0 0,-2 13 0,-11 33 0,-84 168 0,95-210 0,-2 1 0,0-1 0,-1 0 0,0-1 0,-1 0 0,-1 0 0,-1-1 0,0 0 0,0-1 0,-16 11 0,18-15 0,0-1 0,1 1 0,0 1 0,1 0 0,0 0 0,-9 15 0,-37 74 0,41-73 0,-18 33 0,2 1 0,3 2 0,-24 86 0,44-115-1365,2-5-5461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4T14:39:23.0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24575,'3'0'0,"1"1"0,0-1 0,-1 1 0,1 0 0,-1 0 0,1 0 0,-1 1 0,0-1 0,1 1 0,-1-1 0,0 1 0,0 0 0,0 1 0,0-1 0,4 5 0,5 6 0,-2-1 0,13 20 0,-2-3 0,7 5 0,-11-16 0,-1 2 0,-1 0 0,-1 0 0,-1 1 0,0 1 0,15 40 0,-9-6 0,-7-15 0,2-1 0,2 0 0,29 53 0,-21-50 0,16 23 0,110 145 0,-142-201 0,-1 0 0,2-1 0,-1 0 0,1 0 0,1-1 0,14 11 0,68 35 0,-70-43 0,0 2 0,-1 0 0,0 1 0,33 29 0,-33-20-88,-16-17-40,0 0 1,1 0-1,-1 0 0,1 0 0,1-1 1,-1 0-1,1-1 0,0 1 1,14 5-1,-2-4-6698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8133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D2515-B63B-581A-D6CE-6A2B21F4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3E635-95A8-F188-95EB-C6AE2DCE0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5B4E7-B887-70C4-61DD-4D4019D2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0A0767-BD01-0D61-064E-0F681D5D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E8AFE-6E6A-8D16-ED87-31BF663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666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5B97F-BCCD-0373-A608-EB39B7F8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70F1B-06E4-A3CF-5C16-86A48AAAB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0C35-5C66-EB82-FB7F-88F1A70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167AC5-6CF8-77CB-DD8B-F5383922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C2EE4-CEE5-3197-5EBE-E64746E7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9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CF03D-1E3A-9A3D-9E60-22D2015D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DCE548-BC12-688D-2BD4-9443E07FC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29817B-F4CF-3EC7-741B-A9172F4E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CBC5C-B206-70C8-134B-99B18E7A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F5200-7D3B-5C7D-5015-D1444D53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34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CE903-B7D2-2362-4413-16C15A92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C4EAF-1568-9F48-EED4-384DDCD3E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6AD30B-BB59-2DF8-EC84-95C2F9588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CE14C5-F2DE-9285-32AC-3963D593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6545A5-E1B4-C27B-07B1-B004AF08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6084E6-11AB-40A1-2138-5D7AC89A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39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B9B4B-6257-A94C-B6D5-796BD66D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958739-9827-1B24-A689-C5519E76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C3AF9A-6D64-F244-00C4-DBF443F1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85A8E4-436E-E7E3-AA45-7A85B71EE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5BB7B5-C74B-0C50-87A4-45122F7DA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81BAD-6080-A4E6-EBD3-C8126F47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D983E3-A0E5-CA3D-7735-A0E70AEA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39494-40D4-C92B-B8C7-129A585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369C7-1A8A-6D19-CD77-7EB0BA6F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5C69B-5ED6-1B92-EDFA-B285257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30B985-8865-AFB6-CE63-A3146357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D6FE85-BB5C-147D-CB0F-A474485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5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A56D19-954C-484B-8F06-94E33817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B234B4-1A5A-55CD-C4B9-DD767EFE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D878D9-6877-E92E-F4EE-A20B09EE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0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638F6-A522-5679-8388-7397401B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4032D1-9D68-46DB-D341-19433108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024AEF-9785-B64B-BD7B-00B3DBAD1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825EB-B39F-D4EC-5F49-D0F38456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15159-B72A-3164-75F9-E5C0CCE0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DC9770-5B39-6C59-583C-0E8F5C9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918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B20E-FD9D-3D67-A00B-670393EC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EC82A-058E-92BF-E198-78AA689A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00A00-A934-5CD2-6654-D9B9F901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E9B80-291D-8E5A-3BBB-66111FB2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77B945-E6BE-A437-3973-2B1F1AD8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5C5FE3-AA63-AAD4-046D-5908F3A3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093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71D6E-566E-F7B8-50C0-2F1CF6B1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D117E6-A398-71B9-F614-226D109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CABEBB-BC5F-0BE9-8044-3FC4770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5C015C-60F0-EDC3-A587-8E18B640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D5751C-2E09-203D-1B48-FEAB3312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030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DFDF4DE-5485-F205-90C2-01763C9C2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5D7E94-86E0-E9B0-6A1C-E95130330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72777F-3B92-93DC-D6A8-06AE2297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F38C0-7BDE-F4F3-BFC3-32CE0E33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0CAF57-2F46-5E5A-5340-FFB2DC7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652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84976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799383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14/04/2026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B1FB8E-0505-EE4E-2E0C-F59C6E69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A306-F211-A0DB-2A42-A91527F61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ECCB9-C6F6-B0B8-833E-11DADF4D5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E7ED5-FEDB-4640-81E6-00B357C93949}" type="datetimeFigureOut">
              <a:rPr lang="fr-FR" smtClean="0"/>
              <a:t>14/04/2026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CF13CB-1FEF-E2AA-7C82-FF3548C63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8C5BD-8487-952F-E769-3506261CD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DFF6-7C90-46C0-87A9-42A0D5FF09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63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  <p:sldLayoutId id="214748380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80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gif"/><Relationship Id="rId5" Type="http://schemas.openxmlformats.org/officeDocument/2006/relationships/image" Target="../media/image45.png"/><Relationship Id="rId10" Type="http://schemas.openxmlformats.org/officeDocument/2006/relationships/image" Target="../media/image39.png"/><Relationship Id="rId4" Type="http://schemas.openxmlformats.org/officeDocument/2006/relationships/image" Target="../media/image44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9.xml"/><Relationship Id="rId6" Type="http://schemas.microsoft.com/office/2007/relationships/hdphoto" Target="../media/hdphoto4.wdp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57.png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12" Type="http://schemas.openxmlformats.org/officeDocument/2006/relationships/customXml" Target="../ink/ink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4.png"/><Relationship Id="rId11" Type="http://schemas.openxmlformats.org/officeDocument/2006/relationships/image" Target="../media/image56.png"/><Relationship Id="rId5" Type="http://schemas.openxmlformats.org/officeDocument/2006/relationships/image" Target="../media/image39.png"/><Relationship Id="rId15" Type="http://schemas.openxmlformats.org/officeDocument/2006/relationships/image" Target="../media/image58.png"/><Relationship Id="rId10" Type="http://schemas.openxmlformats.org/officeDocument/2006/relationships/customXml" Target="../ink/ink2.xml"/><Relationship Id="rId4" Type="http://schemas.openxmlformats.org/officeDocument/2006/relationships/image" Target="../media/image38.png"/><Relationship Id="rId9" Type="http://schemas.openxmlformats.org/officeDocument/2006/relationships/image" Target="../media/image55.png"/><Relationship Id="rId14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8.xml"/><Relationship Id="rId6" Type="http://schemas.microsoft.com/office/2007/relationships/hdphoto" Target="../media/hdphoto5.wdp"/><Relationship Id="rId5" Type="http://schemas.openxmlformats.org/officeDocument/2006/relationships/image" Target="../media/image68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customXml" Target="../ink/ink8.xml"/><Relationship Id="rId3" Type="http://schemas.openxmlformats.org/officeDocument/2006/relationships/image" Target="../media/image39.png"/><Relationship Id="rId7" Type="http://schemas.openxmlformats.org/officeDocument/2006/relationships/image" Target="../media/image69.png"/><Relationship Id="rId12" Type="http://schemas.openxmlformats.org/officeDocument/2006/relationships/customXml" Target="../ink/ink7.xml"/><Relationship Id="rId17" Type="http://schemas.openxmlformats.org/officeDocument/2006/relationships/customXml" Target="../ink/ink12.xml"/><Relationship Id="rId2" Type="http://schemas.openxmlformats.org/officeDocument/2006/relationships/image" Target="../media/image46.png"/><Relationship Id="rId16" Type="http://schemas.openxmlformats.org/officeDocument/2006/relationships/customXml" Target="../ink/ink11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11" Type="http://schemas.openxmlformats.org/officeDocument/2006/relationships/image" Target="../media/image71.png"/><Relationship Id="rId5" Type="http://schemas.openxmlformats.org/officeDocument/2006/relationships/image" Target="../media/image37.png"/><Relationship Id="rId15" Type="http://schemas.openxmlformats.org/officeDocument/2006/relationships/customXml" Target="../ink/ink10.xml"/><Relationship Id="rId10" Type="http://schemas.openxmlformats.org/officeDocument/2006/relationships/customXml" Target="../ink/ink6.xml"/><Relationship Id="rId4" Type="http://schemas.openxmlformats.org/officeDocument/2006/relationships/image" Target="../media/image32.png"/><Relationship Id="rId9" Type="http://schemas.openxmlformats.org/officeDocument/2006/relationships/image" Target="../media/image70.png"/><Relationship Id="rId14" Type="http://schemas.openxmlformats.org/officeDocument/2006/relationships/customXml" Target="../ink/ink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73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2.png"/><Relationship Id="rId7" Type="http://schemas.openxmlformats.org/officeDocument/2006/relationships/image" Target="../media/image7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7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73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7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C59F536-F690-66A7-5BAB-2D0F17242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9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54048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قراءات فردية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تركيب جمل.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قراءات فردية</a:t>
            </a:r>
            <a:r>
              <a:rPr lang="ar-SA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lvl="1" algn="r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619812" y="3380220"/>
            <a:ext cx="1988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غاية العمل ص 107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79433" y="503107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None/>
            </a:pPr>
            <a:r>
              <a:rPr lang="ar-MA" sz="1600" b="1" dirty="0">
                <a:cs typeface="Microsoft Uighur" panose="02000000000000000000" pitchFamily="2" charset="-78"/>
              </a:rPr>
              <a:t>تنوين المنقوص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291470" y="4692778"/>
            <a:ext cx="131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تَرْكيب جُمَلٍ؛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01827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النص القرائي "غاية العمل"؛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613363" y="4952871"/>
            <a:ext cx="4990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تنوين الاسم المنقوص (حالة الرفع والجر) بشكل صحيح.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2392532" y="17623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تركيب جمل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3745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498"/>
          <a:stretch>
            <a:fillRect/>
          </a:stretch>
        </p:blipFill>
        <p:spPr>
          <a:xfrm>
            <a:off x="4572000" y="2051155"/>
            <a:ext cx="2254206" cy="354608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498"/>
          <a:stretch>
            <a:fillRect/>
          </a:stretch>
        </p:blipFill>
        <p:spPr>
          <a:xfrm>
            <a:off x="2351137" y="2051155"/>
            <a:ext cx="2024999" cy="35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1893" y="785496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7749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A69B97C1-3A18-64C4-2548-6C2DE431D234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32D3B89-0B8B-FC10-DA38-08EDC39202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668465-E106-B1F5-4341-C0E03E30E7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600" y="184150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" r="526"/>
          <a:stretch/>
        </p:blipFill>
        <p:spPr/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" y="775777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ستتدربون اليوم على تركيب جمل.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70259B-D356-21B3-9A11-A09019381467}"/>
              </a:ext>
            </a:extLst>
          </p:cNvPr>
          <p:cNvSpPr txBox="1"/>
          <p:nvPr/>
        </p:nvSpPr>
        <p:spPr>
          <a:xfrm>
            <a:off x="1744035" y="3013502"/>
            <a:ext cx="5655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تَرْكيبُ جُمَلٍ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F1ECF-750D-60CA-DB22-C338805058E4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FB2E9-7815-5C59-151F-A2A8584DFAD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5">
            <a:extLst>
              <a:ext uri="{FF2B5EF4-FFF2-40B4-BE49-F238E27FC236}">
                <a16:creationId xmlns:a16="http://schemas.microsoft.com/office/drawing/2014/main" id="{13C7EE91-1390-9012-8C86-7D66E802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2681" y="667777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8648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1C0BF-0033-ADA1-3493-E78CE195601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56039-606F-DBF0-9C64-F2979DEA0F6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26A2A37-1048-9090-4C4B-C8037C8A26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Google Shape;1379;p12">
            <a:extLst>
              <a:ext uri="{FF2B5EF4-FFF2-40B4-BE49-F238E27FC236}">
                <a16:creationId xmlns:a16="http://schemas.microsoft.com/office/drawing/2014/main" id="{5B840896-1E49-B1E4-1EED-EBB2B7ED493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B84A-A70B-0A2B-DC10-C15868B4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8170A-A9CF-B6C9-F6B8-ED897A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7158E6-220A-E25B-3507-BC3C2F3DD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D70491-EACD-BDFF-1E1F-21CAA32F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E44E-1E3D-C08F-0CC5-CE727A43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DE667A-EC83-6E70-16E3-DB653C7FA2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712B9-E33B-E261-713E-77EBC03029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CF0CDE-BA67-6D99-3CE2-65589294251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6D8AF-F60B-AE5D-DBB9-2D0838EC0BE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FC514-AA55-C0AD-CF93-57219B1A985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3A1282-1E18-22E0-67EF-B03ED7BEF93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ED1760C-3309-DA61-B354-B692908068A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5D64F31-C606-D76A-1E4C-01D454DFEA83}"/>
              </a:ext>
            </a:extLst>
          </p:cNvPr>
          <p:cNvGrpSpPr/>
          <p:nvPr/>
        </p:nvGrpSpPr>
        <p:grpSpPr>
          <a:xfrm>
            <a:off x="595477" y="2332778"/>
            <a:ext cx="8109320" cy="859954"/>
            <a:chOff x="595477" y="2332778"/>
            <a:chExt cx="8109320" cy="859954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5B71800-71CC-7CA8-2E74-9085C63D85CD}"/>
                </a:ext>
              </a:extLst>
            </p:cNvPr>
            <p:cNvGrpSpPr/>
            <p:nvPr/>
          </p:nvGrpSpPr>
          <p:grpSpPr>
            <a:xfrm>
              <a:off x="595477" y="2332778"/>
              <a:ext cx="8109320" cy="859954"/>
              <a:chOff x="547601" y="2600651"/>
              <a:chExt cx="8109320" cy="859954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FD6110E8-2CB4-4FD7-9846-85DEB2E28593}"/>
                  </a:ext>
                </a:extLst>
              </p:cNvPr>
              <p:cNvGrpSpPr/>
              <p:nvPr/>
            </p:nvGrpSpPr>
            <p:grpSpPr>
              <a:xfrm>
                <a:off x="547601" y="2600654"/>
                <a:ext cx="4979651" cy="859951"/>
                <a:chOff x="30625" y="2511969"/>
                <a:chExt cx="4979651" cy="859951"/>
              </a:xfrm>
            </p:grpSpPr>
            <p:grpSp>
              <p:nvGrpSpPr>
                <p:cNvPr id="23" name="Groupe 22">
                  <a:extLst>
                    <a:ext uri="{FF2B5EF4-FFF2-40B4-BE49-F238E27FC236}">
                      <a16:creationId xmlns:a16="http://schemas.microsoft.com/office/drawing/2014/main" id="{C5E92058-B941-57B3-252E-99D85803FBEA}"/>
                    </a:ext>
                  </a:extLst>
                </p:cNvPr>
                <p:cNvGrpSpPr/>
                <p:nvPr/>
              </p:nvGrpSpPr>
              <p:grpSpPr>
                <a:xfrm>
                  <a:off x="30625" y="2511969"/>
                  <a:ext cx="4979651" cy="859951"/>
                  <a:chOff x="1535988" y="2534618"/>
                  <a:chExt cx="4020365" cy="859951"/>
                </a:xfrm>
              </p:grpSpPr>
              <p:sp>
                <p:nvSpPr>
                  <p:cNvPr id="25" name="ZoneTexte 33">
                    <a:extLst>
                      <a:ext uri="{FF2B5EF4-FFF2-40B4-BE49-F238E27FC236}">
                        <a16:creationId xmlns:a16="http://schemas.microsoft.com/office/drawing/2014/main" id="{BACD684C-6777-8059-C01C-345152D9BC83}"/>
                      </a:ext>
                    </a:extLst>
                  </p:cNvPr>
                  <p:cNvSpPr txBox="1"/>
                  <p:nvPr/>
                </p:nvSpPr>
                <p:spPr>
                  <a:xfrm>
                    <a:off x="4661564" y="2543272"/>
                    <a:ext cx="894789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لِبِناءِ</a:t>
                    </a:r>
                  </a:p>
                </p:txBody>
              </p:sp>
              <p:sp>
                <p:nvSpPr>
                  <p:cNvPr id="27" name="ZoneTexte 34">
                    <a:extLst>
                      <a:ext uri="{FF2B5EF4-FFF2-40B4-BE49-F238E27FC236}">
                        <a16:creationId xmlns:a16="http://schemas.microsoft.com/office/drawing/2014/main" id="{6756B215-E429-45C3-BD11-73928C5B4253}"/>
                      </a:ext>
                    </a:extLst>
                  </p:cNvPr>
                  <p:cNvSpPr txBox="1"/>
                  <p:nvPr/>
                </p:nvSpPr>
                <p:spPr>
                  <a:xfrm>
                    <a:off x="1535988" y="2534618"/>
                    <a:ext cx="85112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إِنَّ</a:t>
                    </a:r>
                  </a:p>
                </p:txBody>
              </p:sp>
            </p:grpSp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8DDF978E-5A91-73A6-C26E-4538596B7ACF}"/>
                    </a:ext>
                  </a:extLst>
                </p:cNvPr>
                <p:cNvSpPr txBox="1"/>
                <p:nvPr/>
              </p:nvSpPr>
              <p:spPr>
                <a:xfrm>
                  <a:off x="2469817" y="2520623"/>
                  <a:ext cx="1386413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ٱلْعَمَلَ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21" name="ZoneTexte 29">
                <a:extLst>
                  <a:ext uri="{FF2B5EF4-FFF2-40B4-BE49-F238E27FC236}">
                    <a16:creationId xmlns:a16="http://schemas.microsoft.com/office/drawing/2014/main" id="{195770FA-CE67-39CF-1235-AA7B0A81237D}"/>
                  </a:ext>
                </a:extLst>
              </p:cNvPr>
              <p:cNvSpPr txBox="1"/>
              <p:nvPr/>
            </p:nvSpPr>
            <p:spPr>
              <a:xfrm>
                <a:off x="5574135" y="2600654"/>
                <a:ext cx="1386413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ٱلْوَطَنِ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2" name="ZoneTexte 30">
                <a:extLst>
                  <a:ext uri="{FF2B5EF4-FFF2-40B4-BE49-F238E27FC236}">
                    <a16:creationId xmlns:a16="http://schemas.microsoft.com/office/drawing/2014/main" id="{52182BD6-2B0E-D119-9644-9A7226B866E8}"/>
                  </a:ext>
                </a:extLst>
              </p:cNvPr>
              <p:cNvSpPr txBox="1"/>
              <p:nvPr/>
            </p:nvSpPr>
            <p:spPr>
              <a:xfrm>
                <a:off x="7007431" y="2600651"/>
                <a:ext cx="164949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ضَرورِيٌّ</a:t>
                </a:r>
              </a:p>
            </p:txBody>
          </p:sp>
        </p:grpSp>
        <p:sp>
          <p:nvSpPr>
            <p:cNvPr id="28" name="ZoneTexte 32">
              <a:extLst>
                <a:ext uri="{FF2B5EF4-FFF2-40B4-BE49-F238E27FC236}">
                  <a16:creationId xmlns:a16="http://schemas.microsoft.com/office/drawing/2014/main" id="{7E61DBC4-3B0E-7592-41D1-732714A0727E}"/>
                </a:ext>
              </a:extLst>
            </p:cNvPr>
            <p:cNvSpPr txBox="1"/>
            <p:nvPr/>
          </p:nvSpPr>
          <p:spPr>
            <a:xfrm>
              <a:off x="1724988" y="2332778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ٱلْعَمَلُ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90777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622E-1F0D-9104-7DDF-BA2BFD3E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418EAE-9AC2-8949-DE3C-AFA0858E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5E5222-1C50-2081-4590-98F10C989D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4B9F96-BC36-C7DD-38F8-0A51EFD238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681D18-8E4B-A07A-E42C-EEC6BF43B5A3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37CAF9C8-08A6-3776-92B4-591EC88FF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ED19730-EC5E-ECEE-5C28-DB44FACAA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من يوضح لماذا؟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8C29EF5D-0E91-E02D-14E5-DCA5AC363F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04E41A-6DCB-575C-5EFC-B4ACDD7EDC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40BED1-DBC1-2B94-8BA1-650347A889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9A01BA-7F46-7286-B00D-CB4E7BE247C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9ACEF1-2C12-39AC-5B8E-0E038DEB1948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670705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1708-3F80-40BA-C823-5ADA5380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85970-9BF9-8D4A-584C-62705D9E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B397A5-A104-A02B-B071-56F5B68B55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6A0D44-88E6-13E8-3677-19D49E406F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A5857C-27DF-0818-2CC3-E1D09F2F57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B9C23E-C672-18E1-27C8-D6D0A9B7CB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BCB0DF-F8B9-F0EC-1BF4-0628321D7B0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06AF54-8945-C283-65C3-DC30E89479E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F2083D-1066-DAC1-FE22-1F6BE2A662A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86138C-5CE9-E69F-0E14-D74E105B52F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98DBAC2-3555-829A-B5B3-C59FDA39F5E4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E65B18-7B9B-DEC1-4345-502DFC02119F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إِنَّ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ٱلْعَمَلَ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ضَرورِيٌّ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لِبِناءِ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ٱلْوَطَنِ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4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1D5E054-D437-FC02-CBDA-A36B22164A0B}"/>
              </a:ext>
            </a:extLst>
          </p:cNvPr>
          <p:cNvGrpSpPr/>
          <p:nvPr/>
        </p:nvGrpSpPr>
        <p:grpSpPr>
          <a:xfrm>
            <a:off x="1945049" y="2463779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3E09885-B7E9-82FF-9C9D-42A8CEBEEA17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6FBD2B9-B853-1A2D-215D-688C11E2CB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1C66E71-DAA6-C214-30F0-A90841C86D27}"/>
              </a:ext>
            </a:extLst>
          </p:cNvPr>
          <p:cNvGrpSpPr/>
          <p:nvPr/>
        </p:nvGrpSpPr>
        <p:grpSpPr>
          <a:xfrm>
            <a:off x="595477" y="2332778"/>
            <a:ext cx="8109320" cy="859954"/>
            <a:chOff x="595477" y="2332778"/>
            <a:chExt cx="8109320" cy="859954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0F2B7C4-9A6D-9049-D526-16F8264B3890}"/>
                </a:ext>
              </a:extLst>
            </p:cNvPr>
            <p:cNvGrpSpPr/>
            <p:nvPr/>
          </p:nvGrpSpPr>
          <p:grpSpPr>
            <a:xfrm>
              <a:off x="595477" y="2332778"/>
              <a:ext cx="8109320" cy="859954"/>
              <a:chOff x="547601" y="2600651"/>
              <a:chExt cx="8109320" cy="859954"/>
            </a:xfrm>
          </p:grpSpPr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BBF1DB84-BE07-A666-0112-4D76B9872DD8}"/>
                  </a:ext>
                </a:extLst>
              </p:cNvPr>
              <p:cNvGrpSpPr/>
              <p:nvPr/>
            </p:nvGrpSpPr>
            <p:grpSpPr>
              <a:xfrm>
                <a:off x="547601" y="2600654"/>
                <a:ext cx="4979651" cy="859951"/>
                <a:chOff x="30625" y="2511969"/>
                <a:chExt cx="4979651" cy="859951"/>
              </a:xfrm>
            </p:grpSpPr>
            <p:grpSp>
              <p:nvGrpSpPr>
                <p:cNvPr id="42" name="Groupe 41">
                  <a:extLst>
                    <a:ext uri="{FF2B5EF4-FFF2-40B4-BE49-F238E27FC236}">
                      <a16:creationId xmlns:a16="http://schemas.microsoft.com/office/drawing/2014/main" id="{E97EB1A7-1419-B74D-CB67-9E52E0191D5D}"/>
                    </a:ext>
                  </a:extLst>
                </p:cNvPr>
                <p:cNvGrpSpPr/>
                <p:nvPr/>
              </p:nvGrpSpPr>
              <p:grpSpPr>
                <a:xfrm>
                  <a:off x="30625" y="2511969"/>
                  <a:ext cx="4979651" cy="859951"/>
                  <a:chOff x="1535988" y="2534618"/>
                  <a:chExt cx="4020365" cy="859951"/>
                </a:xfrm>
              </p:grpSpPr>
              <p:sp>
                <p:nvSpPr>
                  <p:cNvPr id="45" name="ZoneTexte 33">
                    <a:extLst>
                      <a:ext uri="{FF2B5EF4-FFF2-40B4-BE49-F238E27FC236}">
                        <a16:creationId xmlns:a16="http://schemas.microsoft.com/office/drawing/2014/main" id="{BEDE342A-B7BE-9987-3C8F-E37D17E22AE2}"/>
                      </a:ext>
                    </a:extLst>
                  </p:cNvPr>
                  <p:cNvSpPr txBox="1"/>
                  <p:nvPr/>
                </p:nvSpPr>
                <p:spPr>
                  <a:xfrm>
                    <a:off x="4661564" y="2543272"/>
                    <a:ext cx="894789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4572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لِبِناءِ</a:t>
                    </a:r>
                  </a:p>
                </p:txBody>
              </p:sp>
              <p:sp>
                <p:nvSpPr>
                  <p:cNvPr id="46" name="ZoneTexte 34">
                    <a:extLst>
                      <a:ext uri="{FF2B5EF4-FFF2-40B4-BE49-F238E27FC236}">
                        <a16:creationId xmlns:a16="http://schemas.microsoft.com/office/drawing/2014/main" id="{92B719A4-A840-CE8D-1B06-7DF0FD7203B2}"/>
                      </a:ext>
                    </a:extLst>
                  </p:cNvPr>
                  <p:cNvSpPr txBox="1"/>
                  <p:nvPr/>
                </p:nvSpPr>
                <p:spPr>
                  <a:xfrm>
                    <a:off x="1535988" y="2534618"/>
                    <a:ext cx="851128" cy="851297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4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إِنَّ</a:t>
                    </a:r>
                  </a:p>
                </p:txBody>
              </p:sp>
            </p:grpSp>
            <p:sp>
              <p:nvSpPr>
                <p:cNvPr id="44" name="ZoneTexte 32">
                  <a:extLst>
                    <a:ext uri="{FF2B5EF4-FFF2-40B4-BE49-F238E27FC236}">
                      <a16:creationId xmlns:a16="http://schemas.microsoft.com/office/drawing/2014/main" id="{C298C7CB-9A13-2413-CD1F-356A4CE512A5}"/>
                    </a:ext>
                  </a:extLst>
                </p:cNvPr>
                <p:cNvSpPr txBox="1"/>
                <p:nvPr/>
              </p:nvSpPr>
              <p:spPr>
                <a:xfrm>
                  <a:off x="2469817" y="2520623"/>
                  <a:ext cx="1386413" cy="851297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4400" b="1" dirty="0" err="1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ٱلْعَمَلَ</a:t>
                  </a:r>
                  <a:endPara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endParaRPr>
                </a:p>
              </p:txBody>
            </p:sp>
          </p:grpSp>
          <p:sp>
            <p:nvSpPr>
              <p:cNvPr id="40" name="ZoneTexte 29">
                <a:extLst>
                  <a:ext uri="{FF2B5EF4-FFF2-40B4-BE49-F238E27FC236}">
                    <a16:creationId xmlns:a16="http://schemas.microsoft.com/office/drawing/2014/main" id="{A42C24CC-2711-F4A8-D610-A02637A9797E}"/>
                  </a:ext>
                </a:extLst>
              </p:cNvPr>
              <p:cNvSpPr txBox="1"/>
              <p:nvPr/>
            </p:nvSpPr>
            <p:spPr>
              <a:xfrm>
                <a:off x="5574135" y="2600654"/>
                <a:ext cx="1386413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44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ٱلْوَطَنِ</a:t>
                </a:r>
                <a:endParaRPr lang="ar-MA" sz="44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41" name="ZoneTexte 30">
                <a:extLst>
                  <a:ext uri="{FF2B5EF4-FFF2-40B4-BE49-F238E27FC236}">
                    <a16:creationId xmlns:a16="http://schemas.microsoft.com/office/drawing/2014/main" id="{BF769A9C-6EB4-90DB-763D-DC60C6044454}"/>
                  </a:ext>
                </a:extLst>
              </p:cNvPr>
              <p:cNvSpPr txBox="1"/>
              <p:nvPr/>
            </p:nvSpPr>
            <p:spPr>
              <a:xfrm>
                <a:off x="7007431" y="2600651"/>
                <a:ext cx="1649490" cy="851297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44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ضَرورِيٌّ</a:t>
                </a:r>
              </a:p>
            </p:txBody>
          </p:sp>
        </p:grpSp>
        <p:sp>
          <p:nvSpPr>
            <p:cNvPr id="38" name="ZoneTexte 32">
              <a:extLst>
                <a:ext uri="{FF2B5EF4-FFF2-40B4-BE49-F238E27FC236}">
                  <a16:creationId xmlns:a16="http://schemas.microsoft.com/office/drawing/2014/main" id="{3ACF7C6E-FAD8-893D-9777-09138F37374C}"/>
                </a:ext>
              </a:extLst>
            </p:cNvPr>
            <p:cNvSpPr txBox="1"/>
            <p:nvPr/>
          </p:nvSpPr>
          <p:spPr>
            <a:xfrm>
              <a:off x="1724988" y="2332778"/>
              <a:ext cx="1234382" cy="851297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ٱلْعَمَلُ</a:t>
              </a:r>
              <a:endPara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25B4A95E-0204-0FA6-720E-C97F820EF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681" y="597985"/>
            <a:ext cx="904762" cy="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0792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BA5A4-C94D-3222-018E-B6D7921D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5F1C2-6DE9-AC12-FDAF-BB7F28BF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EAC0F8-419B-7205-AE8A-50C193CD1D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BA44BA-FA80-90BC-F67C-2E8692BD68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A1E1F-5C4B-EC92-2779-A9459DCEC6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DDB4AC-5849-A97B-75EC-7B5BB069A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641965-6F52-5F16-93A7-D3EAC5C59B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D0C517-A779-7808-6AE8-4143191E30F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9C59DE-AE6C-2F75-881E-F49C9C0627F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EFF894-8CDA-928D-93C6-089E42E979A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4EB0B0-69A4-0458-525B-D87F83BB73E7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02856D-7968-94C0-0796-EBB26D5AA01F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5DBA59F-33D8-00E6-A356-6619B19A8D31}"/>
              </a:ext>
            </a:extLst>
          </p:cNvPr>
          <p:cNvGrpSpPr/>
          <p:nvPr/>
        </p:nvGrpSpPr>
        <p:grpSpPr>
          <a:xfrm>
            <a:off x="771484" y="2360813"/>
            <a:ext cx="7270232" cy="723747"/>
            <a:chOff x="1300042" y="2360814"/>
            <a:chExt cx="7270232" cy="723747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784AE9C5-E496-74F9-55F7-11607B8ED5A8}"/>
                </a:ext>
              </a:extLst>
            </p:cNvPr>
            <p:cNvGrpSpPr/>
            <p:nvPr/>
          </p:nvGrpSpPr>
          <p:grpSpPr>
            <a:xfrm>
              <a:off x="1300042" y="2360814"/>
              <a:ext cx="5792422" cy="723747"/>
              <a:chOff x="1608935" y="2332775"/>
              <a:chExt cx="5980110" cy="723747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E0C25B8-7E2C-99A1-7E48-EBFCFD5DA4AA}"/>
                  </a:ext>
                </a:extLst>
              </p:cNvPr>
              <p:cNvGrpSpPr/>
              <p:nvPr/>
            </p:nvGrpSpPr>
            <p:grpSpPr>
              <a:xfrm>
                <a:off x="1608935" y="2332775"/>
                <a:ext cx="5980110" cy="723747"/>
                <a:chOff x="1608935" y="2332775"/>
                <a:chExt cx="5980110" cy="723747"/>
              </a:xfrm>
            </p:grpSpPr>
            <p:sp>
              <p:nvSpPr>
                <p:cNvPr id="28" name="ZoneTexte 32">
                  <a:extLst>
                    <a:ext uri="{FF2B5EF4-FFF2-40B4-BE49-F238E27FC236}">
                      <a16:creationId xmlns:a16="http://schemas.microsoft.com/office/drawing/2014/main" id="{5123E926-E512-A219-EB38-CFB8E816C74C}"/>
                    </a:ext>
                  </a:extLst>
                </p:cNvPr>
                <p:cNvSpPr txBox="1"/>
                <p:nvPr/>
              </p:nvSpPr>
              <p:spPr>
                <a:xfrm>
                  <a:off x="4220025" y="2332776"/>
                  <a:ext cx="766886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لَيْتَ</a:t>
                  </a:r>
                </a:p>
              </p:txBody>
            </p:sp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1FFF4CDA-3CAE-357A-68F5-7BA12BBFF804}"/>
                    </a:ext>
                  </a:extLst>
                </p:cNvPr>
                <p:cNvGrpSpPr/>
                <p:nvPr/>
              </p:nvGrpSpPr>
              <p:grpSpPr>
                <a:xfrm>
                  <a:off x="1608935" y="2332775"/>
                  <a:ext cx="5980110" cy="723747"/>
                  <a:chOff x="2014658" y="2324118"/>
                  <a:chExt cx="5980110" cy="723747"/>
                </a:xfrm>
              </p:grpSpPr>
              <p:grpSp>
                <p:nvGrpSpPr>
                  <p:cNvPr id="9" name="Groupe 8">
                    <a:extLst>
                      <a:ext uri="{FF2B5EF4-FFF2-40B4-BE49-F238E27FC236}">
                        <a16:creationId xmlns:a16="http://schemas.microsoft.com/office/drawing/2014/main" id="{5871E514-B90E-2563-44D9-4FD0C01AC5F3}"/>
                      </a:ext>
                    </a:extLst>
                  </p:cNvPr>
                  <p:cNvGrpSpPr/>
                  <p:nvPr/>
                </p:nvGrpSpPr>
                <p:grpSpPr>
                  <a:xfrm>
                    <a:off x="3472739" y="2332776"/>
                    <a:ext cx="4522029" cy="715089"/>
                    <a:chOff x="3220586" y="2609306"/>
                    <a:chExt cx="4522029" cy="715089"/>
                  </a:xfrm>
                </p:grpSpPr>
                <p:sp>
                  <p:nvSpPr>
                    <p:cNvPr id="27" name="ZoneTexte 34">
                      <a:extLst>
                        <a:ext uri="{FF2B5EF4-FFF2-40B4-BE49-F238E27FC236}">
                          <a16:creationId xmlns:a16="http://schemas.microsoft.com/office/drawing/2014/main" id="{939FD1FD-11DD-98F7-A163-D467609E89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20586" y="2609306"/>
                      <a:ext cx="1096535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ٱلْهاتِفَ</a:t>
                      </a:r>
                      <a:endPara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endParaRPr>
                    </a:p>
                  </p:txBody>
                </p:sp>
                <p:sp>
                  <p:nvSpPr>
                    <p:cNvPr id="21" name="ZoneTexte 29">
                      <a:extLst>
                        <a:ext uri="{FF2B5EF4-FFF2-40B4-BE49-F238E27FC236}">
                          <a16:creationId xmlns:a16="http://schemas.microsoft.com/office/drawing/2014/main" id="{495300A5-B777-377B-7822-92094C7881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33538" y="2609306"/>
                      <a:ext cx="1209077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ٱلطِّفْلُ</a:t>
                      </a:r>
                      <a:endPara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endParaRPr>
                    </a:p>
                  </p:txBody>
                </p:sp>
              </p:grpSp>
              <p:sp>
                <p:nvSpPr>
                  <p:cNvPr id="10" name="ZoneTexte 34">
                    <a:extLst>
                      <a:ext uri="{FF2B5EF4-FFF2-40B4-BE49-F238E27FC236}">
                        <a16:creationId xmlns:a16="http://schemas.microsoft.com/office/drawing/2014/main" id="{466BABF6-BD1E-5D92-BE7C-27D772F7F523}"/>
                      </a:ext>
                    </a:extLst>
                  </p:cNvPr>
                  <p:cNvSpPr txBox="1"/>
                  <p:nvPr/>
                </p:nvSpPr>
                <p:spPr>
                  <a:xfrm>
                    <a:off x="2014658" y="2324118"/>
                    <a:ext cx="1406943" cy="715089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يَسْتَعْمِلُ</a:t>
                    </a:r>
                  </a:p>
                </p:txBody>
              </p:sp>
            </p:grpSp>
          </p:grpSp>
          <p:sp>
            <p:nvSpPr>
              <p:cNvPr id="14" name="ZoneTexte 29">
                <a:extLst>
                  <a:ext uri="{FF2B5EF4-FFF2-40B4-BE49-F238E27FC236}">
                    <a16:creationId xmlns:a16="http://schemas.microsoft.com/office/drawing/2014/main" id="{AB9EBC2A-6500-BB72-6225-51AFC691191B}"/>
                  </a:ext>
                </a:extLst>
              </p:cNvPr>
              <p:cNvSpPr txBox="1"/>
              <p:nvPr/>
            </p:nvSpPr>
            <p:spPr>
              <a:xfrm>
                <a:off x="5094277" y="2341433"/>
                <a:ext cx="1209077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36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ٱلطِّفْلَ</a:t>
                </a:r>
                <a:endPara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7" name="ZoneTexte 29">
              <a:extLst>
                <a:ext uri="{FF2B5EF4-FFF2-40B4-BE49-F238E27FC236}">
                  <a16:creationId xmlns:a16="http://schemas.microsoft.com/office/drawing/2014/main" id="{C59A0BE4-6125-1ACB-8CE0-49967AE7F056}"/>
                </a:ext>
              </a:extLst>
            </p:cNvPr>
            <p:cNvSpPr txBox="1"/>
            <p:nvPr/>
          </p:nvSpPr>
          <p:spPr>
            <a:xfrm>
              <a:off x="7207488" y="2369472"/>
              <a:ext cx="1362786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بِحِكْمَةٍ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9223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3669F-5E0B-AA8D-9001-61AE80037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636802-BA70-98BF-FED7-69530586F8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ED6085-8176-AE33-2D83-3F5F4CFDA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79F65E-5C8E-C078-182E-2B01AE75044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057EAA-6436-0778-C220-236283E78847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A2D482E0-14BE-D2D6-9A3C-8A7A288DB4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144BFFBD-E184-7A93-4FC8-B268BE730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 </a:t>
            </a:r>
            <a:endParaRPr lang="fr-FR" sz="2400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E6B2C65D-DED2-2FEF-82A5-97AACE13CCC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69DBC2-CD07-C847-4675-D56B56EA67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C2C6A5-6FCB-D1B5-018E-479A13DD2A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B8B3C6-EC73-B71E-ED19-903106799B08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E74419-76D0-2CAA-2423-A1207128E27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83817950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0F2A-8A24-2CD8-CB6B-863EB52B4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6F4F1-FDED-7AA1-4C99-8A5979CF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0E85E2-AF05-E31F-6E79-30EA0EFEAD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208B6-51E1-3880-BF4E-8DDDB15C63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FEB36E-EA28-200E-0200-05FD5B7731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0B543E-C5FE-8ACD-CE0E-DB01E4989B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39830-4317-E96F-8FAA-E18EF38C989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ED97BE-F40C-B8CA-31E0-7285380A968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246AA3-C04E-26F7-A06B-3F0C5108807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4E1E06-2AF2-C8FD-9C6B-C00BDC9E8EB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B39C82-E773-334D-C0DC-E5BAABA0EB1A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FEE42F-5AFD-B368-BD0F-4C1B11A991D8}"/>
              </a:ext>
            </a:extLst>
          </p:cNvPr>
          <p:cNvSpPr txBox="1"/>
          <p:nvPr/>
        </p:nvSpPr>
        <p:spPr>
          <a:xfrm>
            <a:off x="869274" y="3984734"/>
            <a:ext cx="73260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لَيْتَ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ٱلطِّفْلَ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يَسْتَعْمِلُ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ٱلْهاتِفَ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بِحِكْمَةٍ.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4453DF-ADE9-1942-C8AF-CC4B54C2B210}"/>
              </a:ext>
            </a:extLst>
          </p:cNvPr>
          <p:cNvGrpSpPr/>
          <p:nvPr/>
        </p:nvGrpSpPr>
        <p:grpSpPr>
          <a:xfrm>
            <a:off x="5701302" y="2469295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3AF99244-D2E0-219D-1B10-590E989E7DEE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A50521E9-6549-668D-F0F0-83A03B4845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5E7A72E-733B-2D65-A605-6F284B61F5C3}"/>
              </a:ext>
            </a:extLst>
          </p:cNvPr>
          <p:cNvGrpSpPr/>
          <p:nvPr/>
        </p:nvGrpSpPr>
        <p:grpSpPr>
          <a:xfrm>
            <a:off x="771484" y="2360813"/>
            <a:ext cx="7270232" cy="723747"/>
            <a:chOff x="1300042" y="2360814"/>
            <a:chExt cx="7270232" cy="7237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D507020-4B58-63FE-382E-9C2A1E9DE978}"/>
                </a:ext>
              </a:extLst>
            </p:cNvPr>
            <p:cNvGrpSpPr/>
            <p:nvPr/>
          </p:nvGrpSpPr>
          <p:grpSpPr>
            <a:xfrm>
              <a:off x="1300042" y="2360814"/>
              <a:ext cx="5792422" cy="723747"/>
              <a:chOff x="1608935" y="2332775"/>
              <a:chExt cx="5980110" cy="723747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78B302C3-295C-3431-3B22-BDBCCA0D717E}"/>
                  </a:ext>
                </a:extLst>
              </p:cNvPr>
              <p:cNvGrpSpPr/>
              <p:nvPr/>
            </p:nvGrpSpPr>
            <p:grpSpPr>
              <a:xfrm>
                <a:off x="1608935" y="2332775"/>
                <a:ext cx="5980110" cy="723747"/>
                <a:chOff x="1608935" y="2332775"/>
                <a:chExt cx="5980110" cy="723747"/>
              </a:xfrm>
            </p:grpSpPr>
            <p:sp>
              <p:nvSpPr>
                <p:cNvPr id="30" name="ZoneTexte 32">
                  <a:extLst>
                    <a:ext uri="{FF2B5EF4-FFF2-40B4-BE49-F238E27FC236}">
                      <a16:creationId xmlns:a16="http://schemas.microsoft.com/office/drawing/2014/main" id="{D067E6D6-77BA-CC22-8800-7FB9BBECCF22}"/>
                    </a:ext>
                  </a:extLst>
                </p:cNvPr>
                <p:cNvSpPr txBox="1"/>
                <p:nvPr/>
              </p:nvSpPr>
              <p:spPr>
                <a:xfrm>
                  <a:off x="4220025" y="2332776"/>
                  <a:ext cx="766886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لَيْتَ</a:t>
                  </a:r>
                </a:p>
              </p:txBody>
            </p:sp>
            <p:grpSp>
              <p:nvGrpSpPr>
                <p:cNvPr id="31" name="Groupe 30">
                  <a:extLst>
                    <a:ext uri="{FF2B5EF4-FFF2-40B4-BE49-F238E27FC236}">
                      <a16:creationId xmlns:a16="http://schemas.microsoft.com/office/drawing/2014/main" id="{F8A568DD-53B8-7F79-AD60-A93D9AAB0A64}"/>
                    </a:ext>
                  </a:extLst>
                </p:cNvPr>
                <p:cNvGrpSpPr/>
                <p:nvPr/>
              </p:nvGrpSpPr>
              <p:grpSpPr>
                <a:xfrm>
                  <a:off x="1608935" y="2332775"/>
                  <a:ext cx="5980110" cy="723747"/>
                  <a:chOff x="2014658" y="2324118"/>
                  <a:chExt cx="5980110" cy="723747"/>
                </a:xfrm>
              </p:grpSpPr>
              <p:grpSp>
                <p:nvGrpSpPr>
                  <p:cNvPr id="32" name="Groupe 31">
                    <a:extLst>
                      <a:ext uri="{FF2B5EF4-FFF2-40B4-BE49-F238E27FC236}">
                        <a16:creationId xmlns:a16="http://schemas.microsoft.com/office/drawing/2014/main" id="{F7DEA5B0-F157-A348-F299-04DC26E8A10E}"/>
                      </a:ext>
                    </a:extLst>
                  </p:cNvPr>
                  <p:cNvGrpSpPr/>
                  <p:nvPr/>
                </p:nvGrpSpPr>
                <p:grpSpPr>
                  <a:xfrm>
                    <a:off x="3472739" y="2332776"/>
                    <a:ext cx="4522029" cy="715089"/>
                    <a:chOff x="3220586" y="2609306"/>
                    <a:chExt cx="4522029" cy="715089"/>
                  </a:xfrm>
                </p:grpSpPr>
                <p:sp>
                  <p:nvSpPr>
                    <p:cNvPr id="34" name="ZoneTexte 34">
                      <a:extLst>
                        <a:ext uri="{FF2B5EF4-FFF2-40B4-BE49-F238E27FC236}">
                          <a16:creationId xmlns:a16="http://schemas.microsoft.com/office/drawing/2014/main" id="{348A2FDB-2026-83BF-EC90-91A0A9A5A4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20586" y="2609306"/>
                      <a:ext cx="1096535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ٱلْهاتِفَ</a:t>
                      </a:r>
                      <a:endPara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endParaRPr>
                    </a:p>
                  </p:txBody>
                </p:sp>
                <p:sp>
                  <p:nvSpPr>
                    <p:cNvPr id="35" name="ZoneTexte 29">
                      <a:extLst>
                        <a:ext uri="{FF2B5EF4-FFF2-40B4-BE49-F238E27FC236}">
                          <a16:creationId xmlns:a16="http://schemas.microsoft.com/office/drawing/2014/main" id="{23200CBD-47AD-C280-8F39-F470069C43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33538" y="2609306"/>
                      <a:ext cx="1209077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ٱلطِّفْلُ</a:t>
                      </a:r>
                      <a:endPara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endParaRPr>
                    </a:p>
                  </p:txBody>
                </p:sp>
              </p:grpSp>
              <p:sp>
                <p:nvSpPr>
                  <p:cNvPr id="33" name="ZoneTexte 34">
                    <a:extLst>
                      <a:ext uri="{FF2B5EF4-FFF2-40B4-BE49-F238E27FC236}">
                        <a16:creationId xmlns:a16="http://schemas.microsoft.com/office/drawing/2014/main" id="{2CC3B5BF-549C-4E40-5691-E79A2957FC84}"/>
                      </a:ext>
                    </a:extLst>
                  </p:cNvPr>
                  <p:cNvSpPr txBox="1"/>
                  <p:nvPr/>
                </p:nvSpPr>
                <p:spPr>
                  <a:xfrm>
                    <a:off x="2014658" y="2324118"/>
                    <a:ext cx="1406943" cy="715089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يَسْتَعْمِلُ</a:t>
                    </a:r>
                  </a:p>
                </p:txBody>
              </p:sp>
            </p:grpSp>
          </p:grpSp>
          <p:sp>
            <p:nvSpPr>
              <p:cNvPr id="29" name="ZoneTexte 29">
                <a:extLst>
                  <a:ext uri="{FF2B5EF4-FFF2-40B4-BE49-F238E27FC236}">
                    <a16:creationId xmlns:a16="http://schemas.microsoft.com/office/drawing/2014/main" id="{E90F0FE3-3CE1-A57D-A4B5-9738A86127EC}"/>
                  </a:ext>
                </a:extLst>
              </p:cNvPr>
              <p:cNvSpPr txBox="1"/>
              <p:nvPr/>
            </p:nvSpPr>
            <p:spPr>
              <a:xfrm>
                <a:off x="5094277" y="2341433"/>
                <a:ext cx="1209077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3600" b="1" dirty="0" err="1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ٱلطِّفْلَ</a:t>
                </a:r>
                <a:endPara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8" name="ZoneTexte 29">
              <a:extLst>
                <a:ext uri="{FF2B5EF4-FFF2-40B4-BE49-F238E27FC236}">
                  <a16:creationId xmlns:a16="http://schemas.microsoft.com/office/drawing/2014/main" id="{365A668D-D383-E57A-D17A-6115C5510019}"/>
                </a:ext>
              </a:extLst>
            </p:cNvPr>
            <p:cNvSpPr txBox="1"/>
            <p:nvPr/>
          </p:nvSpPr>
          <p:spPr>
            <a:xfrm>
              <a:off x="7207488" y="2369472"/>
              <a:ext cx="1362786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بِحِكْمَةٍ</a:t>
              </a:r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F473A0FC-1E88-4598-790C-5B19F95A33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681" y="597985"/>
            <a:ext cx="904762" cy="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431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124D-A783-412F-0994-60402EC7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B35778-2D7C-AD96-BD0D-4517422B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رتبوا الكلمات التالية لتكوين جملة مفيدة. انتبهوا هناك كلمة زائدة.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DA56FE-6937-79E6-0571-B6537AA1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78518B-3903-D7AE-05DE-5B04AAF513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B9B902-48AB-0068-3A33-E741BFB1B6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16350-A4E5-A8E6-6247-9B0DB8556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0D0925-2527-3067-198C-D2C7BD82C8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9FEF09-81A8-9BB7-17EC-28C87914F9E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7E6D09-6EF5-1F6E-45A3-6FEDA0BBD070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D52FD7-1B82-BCDC-C548-A24048AADB2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008E4B-C463-40E4-DB0D-F3A4578801A1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B613F9-E3F6-4C31-2B23-93030FD8463B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519EBA-081D-64DB-2A1B-177A40B73E40}"/>
              </a:ext>
            </a:extLst>
          </p:cNvPr>
          <p:cNvGrpSpPr/>
          <p:nvPr/>
        </p:nvGrpSpPr>
        <p:grpSpPr>
          <a:xfrm>
            <a:off x="430151" y="2360814"/>
            <a:ext cx="8140123" cy="723747"/>
            <a:chOff x="430151" y="2360814"/>
            <a:chExt cx="8140123" cy="72374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65A3C7-E0E3-4836-D6D6-5620028F2EEE}"/>
                </a:ext>
              </a:extLst>
            </p:cNvPr>
            <p:cNvGrpSpPr/>
            <p:nvPr/>
          </p:nvGrpSpPr>
          <p:grpSpPr>
            <a:xfrm>
              <a:off x="430151" y="2360814"/>
              <a:ext cx="6662315" cy="723747"/>
              <a:chOff x="710857" y="2332775"/>
              <a:chExt cx="6878189" cy="723747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5F476A20-C784-0725-B5A6-8A8D160E612C}"/>
                  </a:ext>
                </a:extLst>
              </p:cNvPr>
              <p:cNvGrpSpPr/>
              <p:nvPr/>
            </p:nvGrpSpPr>
            <p:grpSpPr>
              <a:xfrm>
                <a:off x="710857" y="2332775"/>
                <a:ext cx="6878189" cy="723747"/>
                <a:chOff x="710857" y="2332775"/>
                <a:chExt cx="6878189" cy="723747"/>
              </a:xfrm>
            </p:grpSpPr>
            <p:sp>
              <p:nvSpPr>
                <p:cNvPr id="21" name="ZoneTexte 32">
                  <a:extLst>
                    <a:ext uri="{FF2B5EF4-FFF2-40B4-BE49-F238E27FC236}">
                      <a16:creationId xmlns:a16="http://schemas.microsoft.com/office/drawing/2014/main" id="{F2B2C5C5-8AD7-DD5D-D397-92F8D9AB5C2C}"/>
                    </a:ext>
                  </a:extLst>
                </p:cNvPr>
                <p:cNvSpPr txBox="1"/>
                <p:nvPr/>
              </p:nvSpPr>
              <p:spPr>
                <a:xfrm>
                  <a:off x="2829468" y="2332776"/>
                  <a:ext cx="914465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غَزيرَةٌ</a:t>
                  </a:r>
                </a:p>
              </p:txBody>
            </p:sp>
            <p:grpSp>
              <p:nvGrpSpPr>
                <p:cNvPr id="22" name="Groupe 21">
                  <a:extLst>
                    <a:ext uri="{FF2B5EF4-FFF2-40B4-BE49-F238E27FC236}">
                      <a16:creationId xmlns:a16="http://schemas.microsoft.com/office/drawing/2014/main" id="{68DA2C15-E0D2-9E71-7A7B-8ABB5B97978E}"/>
                    </a:ext>
                  </a:extLst>
                </p:cNvPr>
                <p:cNvGrpSpPr/>
                <p:nvPr/>
              </p:nvGrpSpPr>
              <p:grpSpPr>
                <a:xfrm>
                  <a:off x="710857" y="2332775"/>
                  <a:ext cx="6878189" cy="723747"/>
                  <a:chOff x="1116580" y="2324118"/>
                  <a:chExt cx="6878189" cy="723747"/>
                </a:xfrm>
              </p:grpSpPr>
              <p:grpSp>
                <p:nvGrpSpPr>
                  <p:cNvPr id="23" name="Groupe 22">
                    <a:extLst>
                      <a:ext uri="{FF2B5EF4-FFF2-40B4-BE49-F238E27FC236}">
                        <a16:creationId xmlns:a16="http://schemas.microsoft.com/office/drawing/2014/main" id="{4424A552-CB2F-8E29-6C50-BA1B44E6A109}"/>
                      </a:ext>
                    </a:extLst>
                  </p:cNvPr>
                  <p:cNvGrpSpPr/>
                  <p:nvPr/>
                </p:nvGrpSpPr>
                <p:grpSpPr>
                  <a:xfrm>
                    <a:off x="2216278" y="2332776"/>
                    <a:ext cx="5778491" cy="715089"/>
                    <a:chOff x="1964125" y="2609306"/>
                    <a:chExt cx="5778491" cy="715089"/>
                  </a:xfrm>
                </p:grpSpPr>
                <p:grpSp>
                  <p:nvGrpSpPr>
                    <p:cNvPr id="25" name="Groupe 24">
                      <a:extLst>
                        <a:ext uri="{FF2B5EF4-FFF2-40B4-BE49-F238E27FC236}">
                          <a16:creationId xmlns:a16="http://schemas.microsoft.com/office/drawing/2014/main" id="{84AD9D5D-2A10-5717-F52F-41B746E6C8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64125" y="2609306"/>
                      <a:ext cx="3246916" cy="715089"/>
                      <a:chOff x="1447149" y="2520621"/>
                      <a:chExt cx="3246916" cy="715089"/>
                    </a:xfrm>
                  </p:grpSpPr>
                  <p:sp>
                    <p:nvSpPr>
                      <p:cNvPr id="28" name="ZoneTexte 34">
                        <a:extLst>
                          <a:ext uri="{FF2B5EF4-FFF2-40B4-BE49-F238E27FC236}">
                            <a16:creationId xmlns:a16="http://schemas.microsoft.com/office/drawing/2014/main" id="{FFC476F4-D79D-2D7A-4621-3D6AEB49821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47149" y="2520621"/>
                        <a:ext cx="946103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lvl="0" algn="ctr" rtl="1"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لكِنَّ</a:t>
                        </a:r>
                      </a:p>
                    </p:txBody>
                  </p:sp>
                  <p:sp>
                    <p:nvSpPr>
                      <p:cNvPr id="29" name="ZoneTexte 32">
                        <a:extLst>
                          <a:ext uri="{FF2B5EF4-FFF2-40B4-BE49-F238E27FC236}">
                            <a16:creationId xmlns:a16="http://schemas.microsoft.com/office/drawing/2014/main" id="{6D4C4E7A-615A-6061-51C3-70E40A84FC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28315" y="2520621"/>
                        <a:ext cx="1265750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457200" rtl="1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غَزيرَةً</a:t>
                        </a:r>
                      </a:p>
                    </p:txBody>
                  </p:sp>
                </p:grpSp>
                <p:sp>
                  <p:nvSpPr>
                    <p:cNvPr id="27" name="ZoneTexte 29">
                      <a:extLst>
                        <a:ext uri="{FF2B5EF4-FFF2-40B4-BE49-F238E27FC236}">
                          <a16:creationId xmlns:a16="http://schemas.microsoft.com/office/drawing/2014/main" id="{CF64C8C5-A251-6523-E631-338D8341F3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5673" y="2609306"/>
                      <a:ext cx="1406943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ٱلْأَمْطارَ</a:t>
                      </a:r>
                      <a:endPara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endParaRPr>
                    </a:p>
                  </p:txBody>
                </p:sp>
              </p:grpSp>
              <p:sp>
                <p:nvSpPr>
                  <p:cNvPr id="24" name="ZoneTexte 34">
                    <a:extLst>
                      <a:ext uri="{FF2B5EF4-FFF2-40B4-BE49-F238E27FC236}">
                        <a16:creationId xmlns:a16="http://schemas.microsoft.com/office/drawing/2014/main" id="{FD1C83CC-0988-E10F-7225-C288B8C2325F}"/>
                      </a:ext>
                    </a:extLst>
                  </p:cNvPr>
                  <p:cNvSpPr txBox="1"/>
                  <p:nvPr/>
                </p:nvSpPr>
                <p:spPr>
                  <a:xfrm>
                    <a:off x="1116580" y="2324118"/>
                    <a:ext cx="1062892" cy="715089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خارِجاً</a:t>
                    </a:r>
                  </a:p>
                </p:txBody>
              </p:sp>
            </p:grpSp>
          </p:grpSp>
          <p:sp>
            <p:nvSpPr>
              <p:cNvPr id="18" name="ZoneTexte 29">
                <a:extLst>
                  <a:ext uri="{FF2B5EF4-FFF2-40B4-BE49-F238E27FC236}">
                    <a16:creationId xmlns:a16="http://schemas.microsoft.com/office/drawing/2014/main" id="{1908D044-8801-8F6F-A6A1-1226206BAC16}"/>
                  </a:ext>
                </a:extLst>
              </p:cNvPr>
              <p:cNvSpPr txBox="1"/>
              <p:nvPr/>
            </p:nvSpPr>
            <p:spPr>
              <a:xfrm>
                <a:off x="5094277" y="2341433"/>
                <a:ext cx="969077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36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أُحِبُّ </a:t>
                </a:r>
              </a:p>
            </p:txBody>
          </p:sp>
        </p:grpSp>
        <p:sp>
          <p:nvSpPr>
            <p:cNvPr id="12" name="ZoneTexte 29">
              <a:extLst>
                <a:ext uri="{FF2B5EF4-FFF2-40B4-BE49-F238E27FC236}">
                  <a16:creationId xmlns:a16="http://schemas.microsoft.com/office/drawing/2014/main" id="{1B4BF48F-08AA-3E50-3F3C-A3BEB87928FA}"/>
                </a:ext>
              </a:extLst>
            </p:cNvPr>
            <p:cNvSpPr txBox="1"/>
            <p:nvPr/>
          </p:nvSpPr>
          <p:spPr>
            <a:xfrm>
              <a:off x="7207488" y="2369472"/>
              <a:ext cx="1362786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36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ٱللَّعِبَ</a:t>
              </a: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48959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7DC52-2961-E67E-E5E3-F95410A9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91E2D8B-0016-08C2-78CA-3A454E7D90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4FA95E-D068-7E94-A71A-0057036C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11F2E2-2805-9514-5B5B-38C745F1087A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1D4F9E-632C-069B-E74E-FC3EDB9E7B7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17B1CC6D-1ECD-713C-610F-B056828750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itre 13">
            <a:extLst>
              <a:ext uri="{FF2B5EF4-FFF2-40B4-BE49-F238E27FC236}">
                <a16:creationId xmlns:a16="http://schemas.microsoft.com/office/drawing/2014/main" id="{9069D54F-5DD7-829C-8E3A-A5CC3BF5B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55" y="828000"/>
            <a:ext cx="6840000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سأعين من يعرض جملته ويقرؤها؟ ما الكلمة الزائدة؟ هل أنتم متفقون؟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تبرير الإجابات في غاية الأهمية. </a:t>
            </a:r>
            <a:endParaRPr lang="fr-FR" sz="2400" i="1" dirty="0"/>
          </a:p>
        </p:txBody>
      </p:sp>
      <p:pic>
        <p:nvPicPr>
          <p:cNvPr id="26" name="Google Shape;702;p155">
            <a:extLst>
              <a:ext uri="{FF2B5EF4-FFF2-40B4-BE49-F238E27FC236}">
                <a16:creationId xmlns:a16="http://schemas.microsoft.com/office/drawing/2014/main" id="{E9B5E1BF-65CB-F99C-BCE4-BC2581E1C1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0924" y="2543907"/>
            <a:ext cx="5579107" cy="39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91B0D4-BBA5-E383-08EA-2CF32DDF39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73042F-3202-5267-08E0-C4A31DC456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0B592F-9CC3-BC68-D538-78FC1965A5E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1C9CF5-962E-D574-18DE-EA441F1B3E2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47485066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AD377-8266-BA09-88E2-3AAD85A3B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25DDD5-14FF-E2DF-70E9-79C0CBB52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صححوا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CAA24-5791-ABB2-99E8-F170C2BB73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2DE818-3F43-BCFD-A9B9-39A1663021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78108B-7DD6-E0B8-0408-CAEE4EEE99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05B0A-7807-15F6-B8FF-0F5653A0DD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941B3B-7F90-6C2F-B794-B4BF4B9874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B9F32E-2E11-965E-670C-85095DC824F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1D82CD-2D23-01A2-73EB-C9EC208B1E7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EEFB51-17AF-6F33-7C81-8133A60078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1C4703-8A11-002A-D4BA-F2B868A1718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4075956-3B38-D7F3-769E-8E977E330107}"/>
              </a:ext>
            </a:extLst>
          </p:cNvPr>
          <p:cNvGrpSpPr/>
          <p:nvPr/>
        </p:nvGrpSpPr>
        <p:grpSpPr>
          <a:xfrm>
            <a:off x="430151" y="2360814"/>
            <a:ext cx="8140123" cy="723747"/>
            <a:chOff x="430151" y="2360814"/>
            <a:chExt cx="8140123" cy="723747"/>
          </a:xfrm>
        </p:grpSpPr>
        <p:sp>
          <p:nvSpPr>
            <p:cNvPr id="21" name="ZoneTexte 29">
              <a:extLst>
                <a:ext uri="{FF2B5EF4-FFF2-40B4-BE49-F238E27FC236}">
                  <a16:creationId xmlns:a16="http://schemas.microsoft.com/office/drawing/2014/main" id="{D6958968-A71A-AC54-A22B-6B18F1958743}"/>
                </a:ext>
              </a:extLst>
            </p:cNvPr>
            <p:cNvSpPr txBox="1"/>
            <p:nvPr/>
          </p:nvSpPr>
          <p:spPr>
            <a:xfrm>
              <a:off x="7207488" y="2369472"/>
              <a:ext cx="1362786" cy="715089"/>
            </a:xfrm>
            <a:prstGeom prst="roundRect">
              <a:avLst/>
            </a:prstGeom>
            <a:noFill/>
            <a:ln w="28575">
              <a:solidFill>
                <a:srgbClr val="106585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3600" b="1" dirty="0" err="1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ٱللَّعِبَ</a:t>
              </a:r>
              <a:r>
                <a:rPr lang="ar-MA" sz="36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89D13D3-E76A-E362-2A1F-9B41FFF87265}"/>
                </a:ext>
              </a:extLst>
            </p:cNvPr>
            <p:cNvGrpSpPr/>
            <p:nvPr/>
          </p:nvGrpSpPr>
          <p:grpSpPr>
            <a:xfrm>
              <a:off x="430151" y="2360814"/>
              <a:ext cx="6662315" cy="723747"/>
              <a:chOff x="710857" y="2332775"/>
              <a:chExt cx="6878189" cy="723747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0F2E3818-5F35-C2CD-30C3-D320DA04927C}"/>
                  </a:ext>
                </a:extLst>
              </p:cNvPr>
              <p:cNvGrpSpPr/>
              <p:nvPr/>
            </p:nvGrpSpPr>
            <p:grpSpPr>
              <a:xfrm>
                <a:off x="710857" y="2332775"/>
                <a:ext cx="6878189" cy="723747"/>
                <a:chOff x="710857" y="2332775"/>
                <a:chExt cx="6878189" cy="723747"/>
              </a:xfrm>
            </p:grpSpPr>
            <p:sp>
              <p:nvSpPr>
                <p:cNvPr id="24" name="ZoneTexte 32">
                  <a:extLst>
                    <a:ext uri="{FF2B5EF4-FFF2-40B4-BE49-F238E27FC236}">
                      <a16:creationId xmlns:a16="http://schemas.microsoft.com/office/drawing/2014/main" id="{46AD5A77-D8B9-8DCC-7981-25F0B0E50DD9}"/>
                    </a:ext>
                  </a:extLst>
                </p:cNvPr>
                <p:cNvSpPr txBox="1"/>
                <p:nvPr/>
              </p:nvSpPr>
              <p:spPr>
                <a:xfrm>
                  <a:off x="2829468" y="2332776"/>
                  <a:ext cx="914465" cy="715089"/>
                </a:xfrm>
                <a:prstGeom prst="roundRect">
                  <a:avLst/>
                </a:prstGeom>
                <a:noFill/>
                <a:ln w="28575">
                  <a:solidFill>
                    <a:srgbClr val="106585"/>
                  </a:solidFill>
                </a:ln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4572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MA" sz="3600" b="1" dirty="0">
                      <a:solidFill>
                        <a:schemeClr val="accent1">
                          <a:lumMod val="50000"/>
                        </a:schemeClr>
                      </a:solidFill>
                      <a:latin typeface="Microsoft Uighur" panose="02000000000000000000" pitchFamily="2" charset="-78"/>
                      <a:ea typeface="Calibri" panose="020F0502020204030204" pitchFamily="34" charset="0"/>
                      <a:cs typeface="Microsoft Uighur" panose="02000000000000000000" pitchFamily="2" charset="-78"/>
                      <a:sym typeface="Arial"/>
                    </a:rPr>
                    <a:t>غَزيرَةٌ</a:t>
                  </a:r>
                </a:p>
              </p:txBody>
            </p:sp>
            <p:grpSp>
              <p:nvGrpSpPr>
                <p:cNvPr id="25" name="Groupe 24">
                  <a:extLst>
                    <a:ext uri="{FF2B5EF4-FFF2-40B4-BE49-F238E27FC236}">
                      <a16:creationId xmlns:a16="http://schemas.microsoft.com/office/drawing/2014/main" id="{39D093D2-097B-215A-6218-38E894E08B46}"/>
                    </a:ext>
                  </a:extLst>
                </p:cNvPr>
                <p:cNvGrpSpPr/>
                <p:nvPr/>
              </p:nvGrpSpPr>
              <p:grpSpPr>
                <a:xfrm>
                  <a:off x="710857" y="2332775"/>
                  <a:ext cx="6878189" cy="723747"/>
                  <a:chOff x="1116580" y="2324118"/>
                  <a:chExt cx="6878189" cy="723747"/>
                </a:xfrm>
              </p:grpSpPr>
              <p:grpSp>
                <p:nvGrpSpPr>
                  <p:cNvPr id="27" name="Groupe 26">
                    <a:extLst>
                      <a:ext uri="{FF2B5EF4-FFF2-40B4-BE49-F238E27FC236}">
                        <a16:creationId xmlns:a16="http://schemas.microsoft.com/office/drawing/2014/main" id="{19F31A7A-1374-A9C1-A01B-F4B1DA0D002B}"/>
                      </a:ext>
                    </a:extLst>
                  </p:cNvPr>
                  <p:cNvGrpSpPr/>
                  <p:nvPr/>
                </p:nvGrpSpPr>
                <p:grpSpPr>
                  <a:xfrm>
                    <a:off x="2216278" y="2332776"/>
                    <a:ext cx="5778491" cy="715089"/>
                    <a:chOff x="1964125" y="2609306"/>
                    <a:chExt cx="5778491" cy="715089"/>
                  </a:xfrm>
                </p:grpSpPr>
                <p:grpSp>
                  <p:nvGrpSpPr>
                    <p:cNvPr id="38" name="Groupe 37">
                      <a:extLst>
                        <a:ext uri="{FF2B5EF4-FFF2-40B4-BE49-F238E27FC236}">
                          <a16:creationId xmlns:a16="http://schemas.microsoft.com/office/drawing/2014/main" id="{5AB84BF6-4752-9B84-4B94-B280F4B4009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64125" y="2609306"/>
                      <a:ext cx="3246916" cy="715089"/>
                      <a:chOff x="1447149" y="2520621"/>
                      <a:chExt cx="3246916" cy="715089"/>
                    </a:xfrm>
                  </p:grpSpPr>
                  <p:sp>
                    <p:nvSpPr>
                      <p:cNvPr id="40" name="ZoneTexte 34">
                        <a:extLst>
                          <a:ext uri="{FF2B5EF4-FFF2-40B4-BE49-F238E27FC236}">
                            <a16:creationId xmlns:a16="http://schemas.microsoft.com/office/drawing/2014/main" id="{04442135-7009-5346-5F64-8034A66587F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47149" y="2520621"/>
                        <a:ext cx="946103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lvl="0" algn="ctr" rtl="1"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لكِنَّ</a:t>
                        </a:r>
                      </a:p>
                    </p:txBody>
                  </p:sp>
                  <p:sp>
                    <p:nvSpPr>
                      <p:cNvPr id="41" name="ZoneTexte 32">
                        <a:extLst>
                          <a:ext uri="{FF2B5EF4-FFF2-40B4-BE49-F238E27FC236}">
                            <a16:creationId xmlns:a16="http://schemas.microsoft.com/office/drawing/2014/main" id="{0CA56E7E-10E3-8F13-7871-70F20688101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28315" y="2520621"/>
                        <a:ext cx="1265750" cy="715089"/>
                      </a:xfrm>
                      <a:prstGeom prst="roundRect">
                        <a:avLst/>
                      </a:prstGeom>
                      <a:noFill/>
                      <a:ln w="28575">
                        <a:solidFill>
                          <a:srgbClr val="106585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4572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457200" rtl="1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ar-MA" sz="3600" b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Microsoft Uighur" panose="02000000000000000000" pitchFamily="2" charset="-78"/>
                            <a:ea typeface="Calibri" panose="020F0502020204030204" pitchFamily="34" charset="0"/>
                            <a:cs typeface="Microsoft Uighur" panose="02000000000000000000" pitchFamily="2" charset="-78"/>
                            <a:sym typeface="Arial"/>
                          </a:rPr>
                          <a:t>غَزيرَةً</a:t>
                        </a:r>
                      </a:p>
                    </p:txBody>
                  </p:sp>
                </p:grpSp>
                <p:sp>
                  <p:nvSpPr>
                    <p:cNvPr id="39" name="ZoneTexte 29">
                      <a:extLst>
                        <a:ext uri="{FF2B5EF4-FFF2-40B4-BE49-F238E27FC236}">
                          <a16:creationId xmlns:a16="http://schemas.microsoft.com/office/drawing/2014/main" id="{B2C8D29A-9E28-703F-0559-762089B617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35673" y="2609306"/>
                      <a:ext cx="1406943" cy="715089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rgbClr val="106585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rtl="1">
                        <a:defRPr/>
                      </a:pPr>
                      <a:r>
                        <a:rPr lang="ar-MA" sz="36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  <a:sym typeface="Arial"/>
                        </a:rPr>
                        <a:t>ٱلْأَمْطارَ</a:t>
                      </a:r>
                      <a:endPara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endParaRPr>
                    </a:p>
                  </p:txBody>
                </p:sp>
              </p:grpSp>
              <p:sp>
                <p:nvSpPr>
                  <p:cNvPr id="37" name="ZoneTexte 34">
                    <a:extLst>
                      <a:ext uri="{FF2B5EF4-FFF2-40B4-BE49-F238E27FC236}">
                        <a16:creationId xmlns:a16="http://schemas.microsoft.com/office/drawing/2014/main" id="{E993310B-4ED8-4D59-53AB-A4B68E752245}"/>
                      </a:ext>
                    </a:extLst>
                  </p:cNvPr>
                  <p:cNvSpPr txBox="1"/>
                  <p:nvPr/>
                </p:nvSpPr>
                <p:spPr>
                  <a:xfrm>
                    <a:off x="1116580" y="2324118"/>
                    <a:ext cx="1062892" cy="715089"/>
                  </a:xfrm>
                  <a:prstGeom prst="roundRect">
                    <a:avLst/>
                  </a:prstGeom>
                  <a:noFill/>
                  <a:ln w="28575">
                    <a:solidFill>
                      <a:srgbClr val="106585"/>
                    </a:solidFill>
                  </a:ln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lvl="0" algn="ctr" rtl="1">
                      <a:defRPr/>
                    </a:pPr>
                    <a:r>
                      <a:rPr lang="ar-MA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  <a:sym typeface="Arial"/>
                      </a:rPr>
                      <a:t>خارِجاً</a:t>
                    </a:r>
                  </a:p>
                </p:txBody>
              </p:sp>
            </p:grpSp>
          </p:grpSp>
          <p:sp>
            <p:nvSpPr>
              <p:cNvPr id="23" name="ZoneTexte 29">
                <a:extLst>
                  <a:ext uri="{FF2B5EF4-FFF2-40B4-BE49-F238E27FC236}">
                    <a16:creationId xmlns:a16="http://schemas.microsoft.com/office/drawing/2014/main" id="{FC53C656-FF14-BE94-DDD5-A40866D897D9}"/>
                  </a:ext>
                </a:extLst>
              </p:cNvPr>
              <p:cNvSpPr txBox="1"/>
              <p:nvPr/>
            </p:nvSpPr>
            <p:spPr>
              <a:xfrm>
                <a:off x="5094277" y="2341433"/>
                <a:ext cx="969077" cy="715089"/>
              </a:xfrm>
              <a:prstGeom prst="roundRect">
                <a:avLst/>
              </a:prstGeom>
              <a:noFill/>
              <a:ln w="28575">
                <a:solidFill>
                  <a:srgbClr val="106585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rtl="1">
                  <a:defRPr/>
                </a:pPr>
                <a:r>
                  <a:rPr lang="ar-MA" sz="3600" b="1" dirty="0">
                    <a:solidFill>
                      <a:schemeClr val="accent1">
                        <a:lumMod val="50000"/>
                      </a:schemeClr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أُحِبُّ </a:t>
                </a:r>
              </a:p>
            </p:txBody>
          </p:sp>
        </p:grp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9616DB-07D1-55D3-D1B9-D083CCAC582C}"/>
              </a:ext>
            </a:extLst>
          </p:cNvPr>
          <p:cNvSpPr/>
          <p:nvPr/>
        </p:nvSpPr>
        <p:spPr>
          <a:xfrm>
            <a:off x="869273" y="3933161"/>
            <a:ext cx="7326068" cy="1055322"/>
          </a:xfrm>
          <a:custGeom>
            <a:avLst/>
            <a:gdLst>
              <a:gd name="csX0" fmla="*/ 0 w 7326068"/>
              <a:gd name="csY0" fmla="*/ 190538 h 1055322"/>
              <a:gd name="csX1" fmla="*/ 190538 w 7326068"/>
              <a:gd name="csY1" fmla="*/ 0 h 1055322"/>
              <a:gd name="csX2" fmla="*/ 954487 w 7326068"/>
              <a:gd name="csY2" fmla="*/ 0 h 1055322"/>
              <a:gd name="csX3" fmla="*/ 1787886 w 7326068"/>
              <a:gd name="csY3" fmla="*/ 0 h 1055322"/>
              <a:gd name="csX4" fmla="*/ 2551835 w 7326068"/>
              <a:gd name="csY4" fmla="*/ 0 h 1055322"/>
              <a:gd name="csX5" fmla="*/ 3107435 w 7326068"/>
              <a:gd name="csY5" fmla="*/ 0 h 1055322"/>
              <a:gd name="csX6" fmla="*/ 3663034 w 7326068"/>
              <a:gd name="csY6" fmla="*/ 0 h 1055322"/>
              <a:gd name="csX7" fmla="*/ 4426983 w 7326068"/>
              <a:gd name="csY7" fmla="*/ 0 h 1055322"/>
              <a:gd name="csX8" fmla="*/ 4913133 w 7326068"/>
              <a:gd name="csY8" fmla="*/ 0 h 1055322"/>
              <a:gd name="csX9" fmla="*/ 5607632 w 7326068"/>
              <a:gd name="csY9" fmla="*/ 0 h 1055322"/>
              <a:gd name="csX10" fmla="*/ 6163231 w 7326068"/>
              <a:gd name="csY10" fmla="*/ 0 h 1055322"/>
              <a:gd name="csX11" fmla="*/ 7135530 w 7326068"/>
              <a:gd name="csY11" fmla="*/ 0 h 1055322"/>
              <a:gd name="csX12" fmla="*/ 7326068 w 7326068"/>
              <a:gd name="csY12" fmla="*/ 190538 h 1055322"/>
              <a:gd name="csX13" fmla="*/ 7326068 w 7326068"/>
              <a:gd name="csY13" fmla="*/ 864784 h 1055322"/>
              <a:gd name="csX14" fmla="*/ 7135530 w 7326068"/>
              <a:gd name="csY14" fmla="*/ 1055322 h 1055322"/>
              <a:gd name="csX15" fmla="*/ 6579931 w 7326068"/>
              <a:gd name="csY15" fmla="*/ 1055322 h 1055322"/>
              <a:gd name="csX16" fmla="*/ 5885431 w 7326068"/>
              <a:gd name="csY16" fmla="*/ 1055322 h 1055322"/>
              <a:gd name="csX17" fmla="*/ 5121482 w 7326068"/>
              <a:gd name="csY17" fmla="*/ 1055322 h 1055322"/>
              <a:gd name="csX18" fmla="*/ 4635333 w 7326068"/>
              <a:gd name="csY18" fmla="*/ 1055322 h 1055322"/>
              <a:gd name="csX19" fmla="*/ 3801934 w 7326068"/>
              <a:gd name="csY19" fmla="*/ 1055322 h 1055322"/>
              <a:gd name="csX20" fmla="*/ 3107435 w 7326068"/>
              <a:gd name="csY20" fmla="*/ 1055322 h 1055322"/>
              <a:gd name="csX21" fmla="*/ 2412935 w 7326068"/>
              <a:gd name="csY21" fmla="*/ 1055322 h 1055322"/>
              <a:gd name="csX22" fmla="*/ 1926786 w 7326068"/>
              <a:gd name="csY22" fmla="*/ 1055322 h 1055322"/>
              <a:gd name="csX23" fmla="*/ 1093387 w 7326068"/>
              <a:gd name="csY23" fmla="*/ 1055322 h 1055322"/>
              <a:gd name="csX24" fmla="*/ 190538 w 7326068"/>
              <a:gd name="csY24" fmla="*/ 1055322 h 1055322"/>
              <a:gd name="csX25" fmla="*/ 0 w 7326068"/>
              <a:gd name="csY25" fmla="*/ 864784 h 1055322"/>
              <a:gd name="csX26" fmla="*/ 0 w 7326068"/>
              <a:gd name="csY26" fmla="*/ 190538 h 1055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326068" h="1055322" extrusionOk="0">
                <a:moveTo>
                  <a:pt x="0" y="190538"/>
                </a:moveTo>
                <a:cubicBezTo>
                  <a:pt x="23790" y="74567"/>
                  <a:pt x="82894" y="-2555"/>
                  <a:pt x="190538" y="0"/>
                </a:cubicBezTo>
                <a:cubicBezTo>
                  <a:pt x="497055" y="24607"/>
                  <a:pt x="634196" y="22038"/>
                  <a:pt x="954487" y="0"/>
                </a:cubicBezTo>
                <a:cubicBezTo>
                  <a:pt x="1274778" y="-22038"/>
                  <a:pt x="1459049" y="-14245"/>
                  <a:pt x="1787886" y="0"/>
                </a:cubicBezTo>
                <a:cubicBezTo>
                  <a:pt x="2116723" y="14245"/>
                  <a:pt x="2232575" y="6392"/>
                  <a:pt x="2551835" y="0"/>
                </a:cubicBezTo>
                <a:cubicBezTo>
                  <a:pt x="2871095" y="-6392"/>
                  <a:pt x="2948353" y="4141"/>
                  <a:pt x="3107435" y="0"/>
                </a:cubicBezTo>
                <a:cubicBezTo>
                  <a:pt x="3266517" y="-4141"/>
                  <a:pt x="3461618" y="-6955"/>
                  <a:pt x="3663034" y="0"/>
                </a:cubicBezTo>
                <a:cubicBezTo>
                  <a:pt x="3864450" y="6955"/>
                  <a:pt x="4195343" y="-29352"/>
                  <a:pt x="4426983" y="0"/>
                </a:cubicBezTo>
                <a:cubicBezTo>
                  <a:pt x="4658623" y="29352"/>
                  <a:pt x="4723172" y="-14281"/>
                  <a:pt x="4913133" y="0"/>
                </a:cubicBezTo>
                <a:cubicBezTo>
                  <a:pt x="5103094" y="14281"/>
                  <a:pt x="5331556" y="8845"/>
                  <a:pt x="5607632" y="0"/>
                </a:cubicBezTo>
                <a:cubicBezTo>
                  <a:pt x="5883708" y="-8845"/>
                  <a:pt x="5935339" y="18895"/>
                  <a:pt x="6163231" y="0"/>
                </a:cubicBezTo>
                <a:cubicBezTo>
                  <a:pt x="6391123" y="-18895"/>
                  <a:pt x="6875876" y="45041"/>
                  <a:pt x="7135530" y="0"/>
                </a:cubicBezTo>
                <a:cubicBezTo>
                  <a:pt x="7244750" y="5449"/>
                  <a:pt x="7341389" y="84488"/>
                  <a:pt x="7326068" y="190538"/>
                </a:cubicBezTo>
                <a:cubicBezTo>
                  <a:pt x="7298579" y="344397"/>
                  <a:pt x="7305333" y="572708"/>
                  <a:pt x="7326068" y="864784"/>
                </a:cubicBezTo>
                <a:cubicBezTo>
                  <a:pt x="7332346" y="964253"/>
                  <a:pt x="7238681" y="1059365"/>
                  <a:pt x="7135530" y="1055322"/>
                </a:cubicBezTo>
                <a:cubicBezTo>
                  <a:pt x="6887242" y="1031076"/>
                  <a:pt x="6856981" y="1039835"/>
                  <a:pt x="6579931" y="1055322"/>
                </a:cubicBezTo>
                <a:cubicBezTo>
                  <a:pt x="6302881" y="1070809"/>
                  <a:pt x="6118999" y="1050421"/>
                  <a:pt x="5885431" y="1055322"/>
                </a:cubicBezTo>
                <a:cubicBezTo>
                  <a:pt x="5651863" y="1060223"/>
                  <a:pt x="5365174" y="1031801"/>
                  <a:pt x="5121482" y="1055322"/>
                </a:cubicBezTo>
                <a:cubicBezTo>
                  <a:pt x="4877790" y="1078843"/>
                  <a:pt x="4786152" y="1046666"/>
                  <a:pt x="4635333" y="1055322"/>
                </a:cubicBezTo>
                <a:cubicBezTo>
                  <a:pt x="4484514" y="1063978"/>
                  <a:pt x="4186587" y="1093093"/>
                  <a:pt x="3801934" y="1055322"/>
                </a:cubicBezTo>
                <a:cubicBezTo>
                  <a:pt x="3417281" y="1017551"/>
                  <a:pt x="3432133" y="1075404"/>
                  <a:pt x="3107435" y="1055322"/>
                </a:cubicBezTo>
                <a:cubicBezTo>
                  <a:pt x="2782737" y="1035240"/>
                  <a:pt x="2711982" y="1043639"/>
                  <a:pt x="2412935" y="1055322"/>
                </a:cubicBezTo>
                <a:cubicBezTo>
                  <a:pt x="2113888" y="1067005"/>
                  <a:pt x="2098183" y="1049541"/>
                  <a:pt x="1926786" y="1055322"/>
                </a:cubicBezTo>
                <a:cubicBezTo>
                  <a:pt x="1755389" y="1061103"/>
                  <a:pt x="1505992" y="1064639"/>
                  <a:pt x="1093387" y="1055322"/>
                </a:cubicBezTo>
                <a:cubicBezTo>
                  <a:pt x="680782" y="1046005"/>
                  <a:pt x="441168" y="1063066"/>
                  <a:pt x="190538" y="1055322"/>
                </a:cubicBezTo>
                <a:cubicBezTo>
                  <a:pt x="83797" y="1048498"/>
                  <a:pt x="2137" y="973931"/>
                  <a:pt x="0" y="864784"/>
                </a:cubicBezTo>
                <a:cubicBezTo>
                  <a:pt x="6917" y="640538"/>
                  <a:pt x="-23100" y="402601"/>
                  <a:pt x="0" y="190538"/>
                </a:cubicBezTo>
                <a:close/>
              </a:path>
            </a:pathLst>
          </a:custGeom>
          <a:noFill/>
          <a:ln w="28575">
            <a:solidFill>
              <a:srgbClr val="8497B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98530022">
                  <a:prstGeom prst="roundRect">
                    <a:avLst>
                      <a:gd name="adj" fmla="val 180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BA994D-24E8-A121-1E6A-0774E606EC41}"/>
              </a:ext>
            </a:extLst>
          </p:cNvPr>
          <p:cNvSpPr txBox="1"/>
          <p:nvPr/>
        </p:nvSpPr>
        <p:spPr>
          <a:xfrm>
            <a:off x="1562404" y="3984734"/>
            <a:ext cx="6340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أُحِبُّ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ٱللَّعِبَ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خارِجاً لكِنَّ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ٱلْأَمْطارَ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غَزيرَةٌ.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4A17B3F-358B-4BB0-9950-2EFEDCFE8371}"/>
              </a:ext>
            </a:extLst>
          </p:cNvPr>
          <p:cNvGrpSpPr/>
          <p:nvPr/>
        </p:nvGrpSpPr>
        <p:grpSpPr>
          <a:xfrm>
            <a:off x="3596357" y="2415054"/>
            <a:ext cx="794261" cy="606607"/>
            <a:chOff x="7194176" y="2796988"/>
            <a:chExt cx="980864" cy="1318513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18CA2509-4C88-5DE9-8325-140FD3B727A5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B8108DC-B49F-0600-C056-53B41846D3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45647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238228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</a:t>
            </a:r>
          </a:p>
          <a:p>
            <a:pPr lvl="1">
              <a:buSzPct val="150000"/>
              <a:buFont typeface="Arial" panose="020B0604020202020204" pitchFamily="34" charset="0"/>
              <a:buChar char="•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(35د)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2458065" y="1771950"/>
            <a:ext cx="464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النص "غاية العمل ص 107"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6040" y="971751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4205FD-5F17-F827-DCF2-1A6272D823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5" y="2013453"/>
            <a:ext cx="756000" cy="7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النص. سأعين من يقرأ. تابعوا وكلما ذكر كلمة لا تفهمونها ارفعوا أيديكم.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3103D7-4510-DA5D-931F-F96AFB3C07B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A012-49A8-4B86-E3AA-F95ECEA01B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1F77039-1A3E-CB97-772C-1437DD36C0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34C61D-9B5B-8DBD-AD69-58CBA7ECD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8923" y="2045036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0180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756000"/>
            <a:ext cx="716408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cs typeface="Microsoft Uighur" panose="02000000000000000000" pitchFamily="2" charset="-78"/>
              </a:rPr>
              <a:t>ستعيدون قراءة النص؛ ارفعوا أيديكم عند سماع كلمة لا تفهمونها.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03C833-F323-E75F-FBEB-08A07587B3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1AC18-8830-3EE8-9632-AF1504E691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530F0A5-FE1C-6AAB-A782-467E48481E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742B97-A058-A5DC-679B-6EE59B4C77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8923" y="2045036"/>
            <a:ext cx="2480280" cy="3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الآن، خذوا الصفحة 109. من يقرأ التعليمة ا ؟ التعليمة ب؟  -ما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389C34-0FF6-ACFC-F66E-D10C77F2B0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74708E-96ED-37D8-5BF4-090108202B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529" y="1824678"/>
            <a:ext cx="2713640" cy="416234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86AC6F-D9AC-6EFE-A528-A15CC2FB015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A5B313F-2897-3E81-EE86-F0AFB5EA49E5}"/>
              </a:ext>
            </a:extLst>
          </p:cNvPr>
          <p:cNvSpPr/>
          <p:nvPr/>
        </p:nvSpPr>
        <p:spPr>
          <a:xfrm>
            <a:off x="3336529" y="2225842"/>
            <a:ext cx="2644821" cy="98714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D39C334-95F8-761A-542A-A9C7765227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42D59-BB0B-245F-279E-21A7C8FEA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BB3C92B-2048-B504-BC5F-CA8942126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حددوا الكلمات المفاتيح ثم عودوا إلى النص للبحث عن المعلومة المطلوبة في كل سؤال.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7303BB-9960-8B90-6F2D-0421DB393A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7E555A-82BE-9776-FC53-33A483A38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0342E3-E79D-B069-072C-E65801326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BED801-2592-42DB-B1D0-A95AB143C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30587F-E032-8BF8-A1A8-6B0B9A82F3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040912-C21A-D8F0-42C7-962600074A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28C3C5-C304-69AF-0731-2F3EEEC456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46587A-3775-0DFE-D79E-5D738AB949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0A4177B-1749-EE77-E8E9-CA82B3332D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32D5F5-D4E5-20DD-AD48-6BED826C61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281" y="2533475"/>
            <a:ext cx="8082435" cy="304213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3560990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7A4A-96BF-7BED-19C2-216658350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EC2A803-4D1F-384E-5A4C-F2476CD0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01" y="762717"/>
            <a:ext cx="6840000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نصحح. من يقرأ التعليمة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8F2C08-2218-E0A0-4381-7D9B5C87B8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1D884F-639D-3D91-5622-82BC58C1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A9F18D-2A52-CD6D-4ACA-F4D371CC1B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AF0763-8F45-13BA-6796-F9CE47F3B9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55E02D-5370-0516-30DA-8E32CC6608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A7B09-8EDE-27DA-AE95-2910EBC079A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35D09F-5B3E-2F32-D70F-B975A5CED6A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E49B01-4496-5EF4-1A52-95FA1C702B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281" y="2533475"/>
            <a:ext cx="8082435" cy="304213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163C2C-42FC-BA3D-8DC0-CFBF18A00ED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4D9CA22-2A54-590E-6512-53E5DF935E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5E9C436-6C3B-566F-B889-83AD4CAEEC38}"/>
              </a:ext>
            </a:extLst>
          </p:cNvPr>
          <p:cNvSpPr txBox="1"/>
          <p:nvPr/>
        </p:nvSpPr>
        <p:spPr>
          <a:xfrm>
            <a:off x="516282" y="4604340"/>
            <a:ext cx="811143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اَلْكُتُ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اَلـتَّعَ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</a:t>
            </a:r>
          </a:p>
          <a:p>
            <a:pPr lvl="0" algn="r" rtl="1">
              <a:defRPr/>
            </a:pP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اَلْمَرْ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ضى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اَلنَّبْ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ضا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اَلْأَجْمَ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اَلْأَمْثَ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– نَعْمَ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813A9F-73D2-5197-6AC0-F98645AF863D}"/>
                  </a:ext>
                </a:extLst>
              </p14:cNvPr>
              <p14:cNvContentPartPr/>
              <p14:nvPr/>
            </p14:nvContentPartPr>
            <p14:xfrm>
              <a:off x="4890782" y="3036814"/>
              <a:ext cx="889232" cy="496357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813A9F-73D2-5197-6AC0-F98645AF863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81778" y="3028175"/>
                <a:ext cx="906880" cy="5139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FAA4E5DA-E16F-2CC9-CD00-91E10127923D}"/>
                  </a:ext>
                </a:extLst>
              </p14:cNvPr>
              <p14:cNvContentPartPr/>
              <p14:nvPr/>
            </p14:nvContentPartPr>
            <p14:xfrm>
              <a:off x="4804533" y="3574843"/>
              <a:ext cx="818482" cy="5547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FAA4E5DA-E16F-2CC9-CD00-91E10127923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95531" y="3566203"/>
                <a:ext cx="836126" cy="5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0EA41486-1213-764A-B9D3-EE7C8C7133B5}"/>
                  </a:ext>
                </a:extLst>
              </p14:cNvPr>
              <p14:cNvContentPartPr/>
              <p14:nvPr/>
            </p14:nvContentPartPr>
            <p14:xfrm>
              <a:off x="1892799" y="3045179"/>
              <a:ext cx="889232" cy="496357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0EA41486-1213-764A-B9D3-EE7C8C7133B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83795" y="3036540"/>
                <a:ext cx="906880" cy="5139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283AAA45-2C41-91DF-D9D9-681E808EE965}"/>
                  </a:ext>
                </a:extLst>
              </p14:cNvPr>
              <p14:cNvContentPartPr/>
              <p14:nvPr/>
            </p14:nvContentPartPr>
            <p14:xfrm>
              <a:off x="1806549" y="3533171"/>
              <a:ext cx="975481" cy="604797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283AAA45-2C41-91DF-D9D9-681E808EE96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97907" y="3524531"/>
                <a:ext cx="993125" cy="62243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5635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BF35-9C2D-5F9F-4F70-31321AEF1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13CD120-328A-202B-ECAD-A6CFD6A0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إلى السؤال الموالي. من يقرأ؟ ما المطلوب؟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96893E-FBC2-F556-E30A-49677710F9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981244-3ABE-8D07-BA8A-6058CC70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8443E0-2DE1-76BC-E0E0-6EBD9C5FAB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B9EAF3-9FC7-7FDB-401B-30FC0770FB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20EEFF-2F24-8C81-1E2E-8F198006F3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DA814-013C-D082-0350-A195C33D35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EBA697-FE46-8691-D4DA-395BB02F4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826A75-8011-1D95-3D68-52EA883E8E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47" y="2000378"/>
            <a:ext cx="2674049" cy="410162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A708581-18F6-D433-D3DB-AA68A2A0B15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CC002-FC74-76AF-9B52-9CCE07825C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1BD8145-C412-717D-64F7-A0E52038A6CE}"/>
              </a:ext>
            </a:extLst>
          </p:cNvPr>
          <p:cNvSpPr/>
          <p:nvPr/>
        </p:nvSpPr>
        <p:spPr>
          <a:xfrm>
            <a:off x="3405347" y="3366745"/>
            <a:ext cx="2644821" cy="10794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32382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CB1A9-3DA8-76A8-0B45-558039412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E7108F1-87D0-6A79-4A73-E924AB97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54B94C-9167-0407-CF05-FAB6280D98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5285EB-40F8-E141-F963-10DD94729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5ED5BD-3EAE-3C3E-1503-C90B9888D2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ADE6E2-A029-A839-A724-C767126247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64456A-5480-1B96-817A-B54DBFDB75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4A382B-1ACA-6430-8B0F-3727BB1E21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05E3C4-5CF8-AB03-0538-D69AF169AE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FDB9C2-8172-BA40-2303-D76CC877A9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E7B7F3CB-BCB2-CA21-7732-7BB7A37017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749430-5C2B-D176-C39B-D9D83559F0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080285"/>
            <a:ext cx="7978831" cy="37798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532994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6B4DE-9063-3A93-F2CB-6315E3FD1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128EA71-1EAB-3020-6B70-8A7C47BA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البيت؟ ما العبارة التي كررها الشاعر؟ ؟ لماذا؟ هل تتفقون؟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11749E-7F77-5378-026A-C7E87C733E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1EB864-20F2-48B2-E05C-72DCE1276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07B98E-FD45-02B4-8160-A17B693B4D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DAB2FA-B549-7BA5-5355-C7042653F8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D17B11-6249-B098-C887-DB63E52FCB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DE04CA-0BF4-60FF-0708-FD3A974BC1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85DC787-02FA-DA4C-AB92-13F4E2D246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B407C19-2B82-5A21-5D21-049E885A98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58339E-E7B7-AFC6-D2A4-92B5D00179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D0A0345-43BC-998A-5126-1D259D9DD4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080285"/>
            <a:ext cx="7978831" cy="37798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028183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307DE-15DA-DBE1-139E-38A31C2A3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39765F1-5E17-1EE4-CDA3-07E36716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الثالث؟ من يجيب؟ آخر؟ ... لماذا؟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E0DDE8-8282-64D4-B44D-E6E692F5A4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F0E6A5-2BF6-F43B-F307-011BE23E7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363B3A-28AD-DC1B-67B9-6C44C48DAE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2BB17E-2326-5618-62D4-45D3958594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3B57AD-C0C7-B044-CEE3-EB2B16EF79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7736E4-BEF9-36A9-42FF-9423AB219B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04358FD-3EE2-F209-31AF-FD6FA6797A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F754298-1141-6647-823B-30E471DAB4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D84057-2A46-52C3-1CDD-0F471E9161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E9FD760-A30A-BD85-23D5-979C14B505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080285"/>
            <a:ext cx="7978831" cy="37798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D317785-3FEB-1C19-A159-42659440A2DB}"/>
              </a:ext>
            </a:extLst>
          </p:cNvPr>
          <p:cNvSpPr txBox="1"/>
          <p:nvPr/>
        </p:nvSpPr>
        <p:spPr>
          <a:xfrm>
            <a:off x="453006" y="3429000"/>
            <a:ext cx="80801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كَرَّرَ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ٱلشّاعِرُ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قَوْلَهُ: «لا بُدَّ لَنا مِنْ أَنْ نَعْمَلَ» لِيُؤَكِّدَ أَنَّ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أَمْرٌ ضَرورِيٌّ لا يُمْكِنُ تَرْكُهُ وَلِيُشَجِّعَ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ٱلِاجْتِهادِ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وَبَذْلِ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ٱلْجُهْدِ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092945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A9E85-6EC9-F36F-5729-660AC71B6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415B072-9EA7-9C5A-CEA6-B66D43AC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الإجابة؟                                                        -انتبهوا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326AD-BEEC-9A77-0E67-66B0163C17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F6BD2A-0499-86B8-DAA7-9ED61E0B8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278BD0-7721-EEA9-A492-EEB8B542CD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67FCAA-DB39-6065-662D-56ADF7A033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8ED1A4-57DA-E766-B75B-16239987E8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EA24EB-7E60-1433-D5D2-C822DC363F0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DF26442-910A-18E2-38EC-F02450EB71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A6818A5-0F9B-BE14-FFC8-B6200EFCFC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C2E6E1-F682-D141-FD92-4555AC52A54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1487771-F360-EC10-81B2-DBF1F82849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59" y="2080285"/>
            <a:ext cx="7978831" cy="377984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39B83B-5494-010F-671A-7881BF0B4D09}"/>
              </a:ext>
            </a:extLst>
          </p:cNvPr>
          <p:cNvSpPr txBox="1"/>
          <p:nvPr/>
        </p:nvSpPr>
        <p:spPr>
          <a:xfrm>
            <a:off x="453006" y="3429000"/>
            <a:ext cx="80801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كَرَّرَ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ٱلشّاعِرُ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قَوْلَهُ: «لا بُدَّ لَنا مِنْ أَنْ نَعْمَلَ» لِيُؤَكِّدَ أَنَّ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أَمْرٌ ضَرورِيٌّ لا يُمْكِنُ تَرْكُهُ وَيُشَجِّعَ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ٱلِاجْتِهادِ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وَبَذْلِ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ٱلْجُهْدِ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7D1E450-02B1-DAC6-B96A-7E74C512643E}"/>
              </a:ext>
            </a:extLst>
          </p:cNvPr>
          <p:cNvSpPr txBox="1"/>
          <p:nvPr/>
        </p:nvSpPr>
        <p:spPr>
          <a:xfrm>
            <a:off x="327489" y="4921263"/>
            <a:ext cx="80801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نَعَمْ، أُوافِقُ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ٱلشّاعِرَ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لِأَنَّ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وَٱلِاجْتِهادَ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هُما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ٱلطَّريقُ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وَبِناءِ مُسْتَقْبَلٍ أَفْضَلَ.</a:t>
            </a:r>
            <a:endParaRPr lang="fr-FR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1013725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924DB-7540-3435-4EF8-D24E594A4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9701713-E1F5-45F9-9893-DAEF64E14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ويجيبنا عن السؤال التالي؟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71359C-F37A-F922-1ECB-95A4BA668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5DB5737-4800-9D21-8498-3909B6C67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9971A9-F7C5-CF38-776A-AE7065C05F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C7928F-75DA-8BFB-A0EF-614B0908B8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C40986-E52E-199E-1749-47E853DD03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7354EC-3F2A-D407-EF63-77E8F71B2A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5B5A7B-DA08-F4E8-4BB1-3BA8AC55D6E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1CD5D7-F7A7-CD44-B632-8310F0A68EB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F2140BD-169F-6D89-271C-A6F24D36D6FB}"/>
              </a:ext>
            </a:extLst>
          </p:cNvPr>
          <p:cNvSpPr txBox="1"/>
          <p:nvPr/>
        </p:nvSpPr>
        <p:spPr>
          <a:xfrm>
            <a:off x="610859" y="2689791"/>
            <a:ext cx="80801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غايَةُ </a:t>
            </a:r>
            <a:r>
              <a:rPr lang="ar-MA" sz="6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CB7C787-4CE4-92AA-2785-12BB4272FA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3300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33C19-A97C-ABB0-DE9F-FB29A8C6B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DC51617-54CD-DB5A-5E72-1EEE6D97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ما البيت الذي أعجبك؟ لماذا؟</a:t>
            </a:r>
            <a:endParaRPr lang="fr-FR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A15A93-FD0B-D780-86B2-8C25ABBC33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ABED4C-68DA-692D-3C6C-8F4D0DB6B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12B737-50CA-A31A-362F-467993D013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E8338C-F4B1-A660-D65E-BA8FB15B24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DFB927-8A9B-CEFE-6DD4-F987FC583B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54F1B-27FA-F455-BF9C-8897BEB0D6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293FF3-2001-99C0-2585-AD8A5170E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708424-866E-6D9E-8E2F-F9D39AC1B7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47" y="2000378"/>
            <a:ext cx="2674049" cy="410162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3A4AA6-7441-1C57-67BB-4DC4EA0E3E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2180A3-B9BC-BFD8-57AA-71DF43027EA6}"/>
              </a:ext>
            </a:extLst>
          </p:cNvPr>
          <p:cNvSpPr/>
          <p:nvPr/>
        </p:nvSpPr>
        <p:spPr>
          <a:xfrm>
            <a:off x="3481431" y="4821636"/>
            <a:ext cx="2568738" cy="62282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377FD97F-79CB-53DF-6845-E08BCC6DA9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8386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AC3FE-282C-78CF-D856-D2CE908C3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016CA24-35C7-0699-B739-B73B6A11F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أجيبوا كتابيا.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يتنقل الأستاذ بين الصفوف ويقدم تغذية راجعة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F4D548-D1CA-08BE-F8BB-CDC18D690D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167CE6-E4BC-542B-A51C-1B38702BD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7CC32E-984C-EA4D-AABF-43EED9D6AF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F57856-A398-EFD8-C9E3-30ABBBBEB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A17F85-C774-93C3-0BDA-78030B52C2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E38917-5F7C-24E9-2BD4-0BE0EBC2B3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BD8252-E637-CAEF-D46D-C60310693B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93624" y="654718"/>
            <a:ext cx="828000" cy="827999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101EDA7-408C-6794-B3DE-892F81126A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181769-ACD9-4646-DFFB-AE616C33DBE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577ABC-E6E7-C158-2080-8F8CDFBF1D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811" y="2601817"/>
            <a:ext cx="8246378" cy="230870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606422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AE6FA-36F0-9C68-2911-B3691AD57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E7FACC-256C-1CE9-6375-34F5713D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يتقاسم إجابته؟ أنصتوا.</a:t>
            </a:r>
            <a:endParaRPr lang="fr-FR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CE5D1B-0C97-69E0-DF05-8D91AC80C8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36112B-56DE-C41D-4837-93F8F6FE5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AAEC6A-1AF1-5821-58FF-F7D8BD5876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992139-7595-4A7E-5340-B2593CBAC1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FAFAEF-4697-1775-1463-35309C2E3C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C90F6D-95EE-03BB-672A-B50D07BB53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D01226-DEB7-F2D6-4FA4-B7966C1241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61C82C-3617-8640-1902-1A5C9A3C86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1FD159C-62A6-56E0-8AE2-1316F5E239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5788A4-CC06-102C-E53A-A0D0F2DF6B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811" y="2601817"/>
            <a:ext cx="8246378" cy="230870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833155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097658" y="2888453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سأعرض عليكم صورا،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نتم تحددون أسماء المهن التي تعبر عنها. نبدأ بالصورة الأولى.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0" name="Image 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D3568F77-6952-E777-BD3F-3A969F56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33670" y="2778076"/>
            <a:ext cx="498524" cy="498524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7F0C6B8E-5E0A-CBDC-AE2E-58D5951E5430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0DA80B35-16EA-F0CC-E9F8-67B9A0F3E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975" y="2732693"/>
            <a:ext cx="498524" cy="498524"/>
          </a:xfrm>
          <a:prstGeom prst="rect">
            <a:avLst/>
          </a:prstGeom>
        </p:spPr>
      </p:pic>
      <p:pic>
        <p:nvPicPr>
          <p:cNvPr id="17" name="Image 16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0FC26CB8-98CD-1A69-C39F-E0C184EF6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975" y="4870578"/>
            <a:ext cx="498524" cy="498524"/>
          </a:xfrm>
          <a:prstGeom prst="rect">
            <a:avLst/>
          </a:prstGeom>
        </p:spPr>
      </p:pic>
      <p:pic>
        <p:nvPicPr>
          <p:cNvPr id="20" name="Image 19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637BA0C1-D317-D62B-AD35-33F12180D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33670" y="4954810"/>
            <a:ext cx="498524" cy="498524"/>
          </a:xfrm>
          <a:prstGeom prst="rect">
            <a:avLst/>
          </a:prstGeom>
        </p:spPr>
      </p:pic>
      <p:sp>
        <p:nvSpPr>
          <p:cNvPr id="14" name="AutoShape 4" descr="، من إنشاء الذكاء الاصطناعي">
            <a:extLst>
              <a:ext uri="{FF2B5EF4-FFF2-40B4-BE49-F238E27FC236}">
                <a16:creationId xmlns:a16="http://schemas.microsoft.com/office/drawing/2014/main" id="{247451DB-8174-18EC-A6CB-D04F68B982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973A4FD-741F-B6D1-E11D-59715AA56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5332" y="4336014"/>
            <a:ext cx="2960268" cy="1865059"/>
          </a:xfrm>
          <a:prstGeom prst="rect">
            <a:avLst/>
          </a:prstGeom>
        </p:spPr>
      </p:pic>
      <p:sp>
        <p:nvSpPr>
          <p:cNvPr id="21" name="AutoShape 6" descr="، من إنشاء الذكاء الاصطناعي">
            <a:extLst>
              <a:ext uri="{FF2B5EF4-FFF2-40B4-BE49-F238E27FC236}">
                <a16:creationId xmlns:a16="http://schemas.microsoft.com/office/drawing/2014/main" id="{39BB15E6-4958-32DB-39A1-E9A8822F44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C79EA3F-9256-46A5-B446-0DECE73CD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426" y="4317192"/>
            <a:ext cx="3236174" cy="188388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6731094-63B5-E36C-99D6-D55DBC6DF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332" y="2102671"/>
            <a:ext cx="2960268" cy="180576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D3F245C-F974-AA19-5CB5-3422D26BC5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425" y="2115197"/>
            <a:ext cx="3236283" cy="180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80F05-E189-177F-4029-BD5703AA1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7512C-7322-8B54-E1F2-CF252C61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نصحح.                                                   - من يشرح الكلمة "نَحّالٌ"؟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5DC64E-7A58-B453-4F35-D86713E6F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5332" y="4336014"/>
            <a:ext cx="2960268" cy="18650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C1A034-B34D-E6D4-E82E-5984A5FF1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426" y="4317192"/>
            <a:ext cx="3236174" cy="18838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81D3F1-701A-E363-EAED-FD1619C2B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5332" y="2102671"/>
            <a:ext cx="2960268" cy="18057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FB286E-5947-A079-B74A-E089AE3D5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425" y="2115197"/>
            <a:ext cx="3236283" cy="1806925"/>
          </a:xfrm>
          <a:prstGeom prst="rect">
            <a:avLst/>
          </a:prstGeom>
        </p:spPr>
      </p:pic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2779317F-9659-F35F-29CE-ED1F04B21B6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41FC57F4-6EA3-459D-8ABC-FE6D9A899AC7}"/>
              </a:ext>
            </a:extLst>
          </p:cNvPr>
          <p:cNvSpPr txBox="1">
            <a:spLocks/>
          </p:cNvSpPr>
          <p:nvPr/>
        </p:nvSpPr>
        <p:spPr>
          <a:xfrm>
            <a:off x="3645163" y="98322"/>
            <a:ext cx="1519376" cy="443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algn="ctr"/>
            <a:r>
              <a:rPr lang="ar-MA" sz="2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فسحة تربوية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26A6E4-AF6B-B55B-EC0E-B1AD24ED17CC}"/>
              </a:ext>
            </a:extLst>
          </p:cNvPr>
          <p:cNvSpPr txBox="1"/>
          <p:nvPr/>
        </p:nvSpPr>
        <p:spPr>
          <a:xfrm>
            <a:off x="5268219" y="2713911"/>
            <a:ext cx="1224281" cy="715089"/>
          </a:xfrm>
          <a:prstGeom prst="roundRect">
            <a:avLst/>
          </a:prstGeom>
          <a:solidFill>
            <a:srgbClr val="DEEB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بَنّاءٌ</a:t>
            </a:r>
            <a:endParaRPr lang="fr-FR" sz="36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01D385-C2DE-CF6D-CCBF-9D8CAE01F0A8}"/>
              </a:ext>
            </a:extLst>
          </p:cNvPr>
          <p:cNvSpPr txBox="1"/>
          <p:nvPr/>
        </p:nvSpPr>
        <p:spPr>
          <a:xfrm>
            <a:off x="5268219" y="4990436"/>
            <a:ext cx="1224281" cy="715089"/>
          </a:xfrm>
          <a:prstGeom prst="roundRect">
            <a:avLst/>
          </a:prstGeom>
          <a:solidFill>
            <a:srgbClr val="DEEB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مُمَرِّضَةٌ</a:t>
            </a:r>
            <a:endParaRPr lang="fr-FR" sz="36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9265F2-3575-D667-C9D2-90DA2C09463A}"/>
              </a:ext>
            </a:extLst>
          </p:cNvPr>
          <p:cNvSpPr txBox="1"/>
          <p:nvPr/>
        </p:nvSpPr>
        <p:spPr>
          <a:xfrm>
            <a:off x="442088" y="4948391"/>
            <a:ext cx="1224281" cy="715089"/>
          </a:xfrm>
          <a:prstGeom prst="roundRect">
            <a:avLst/>
          </a:prstGeom>
          <a:solidFill>
            <a:srgbClr val="DEEB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كُتُبِيٌّ</a:t>
            </a:r>
            <a:endParaRPr lang="fr-FR" sz="36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870A57-C128-40CC-7232-CB50473F63D1}"/>
              </a:ext>
            </a:extLst>
          </p:cNvPr>
          <p:cNvSpPr txBox="1"/>
          <p:nvPr/>
        </p:nvSpPr>
        <p:spPr>
          <a:xfrm>
            <a:off x="442089" y="2713911"/>
            <a:ext cx="1224281" cy="715089"/>
          </a:xfrm>
          <a:prstGeom prst="roundRect">
            <a:avLst/>
          </a:prstGeom>
          <a:solidFill>
            <a:srgbClr val="DEEBF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>
                <a:solidFill>
                  <a:schemeClr val="tx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نَحّالٌ</a:t>
            </a:r>
            <a:endParaRPr lang="fr-FR" sz="3600" b="1" dirty="0">
              <a:solidFill>
                <a:schemeClr val="tx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87618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2144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تنوين المنقوص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4119" y="1766396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93714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F9EA20-002D-7017-B024-987CBF8EE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7EB8E8-EF6A-02AB-A64D-7E4444361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74" r="-1074"/>
          <a:stretch>
            <a:fillRect/>
          </a:stretch>
        </p:blipFill>
        <p:spPr>
          <a:xfrm>
            <a:off x="7295108" y="1976804"/>
            <a:ext cx="7272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347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DF89-6938-868D-46D1-3D8C806E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D7A48AB-AFAC-967B-0079-CF0A31C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كيف تنونون الأسماء المنقوصة.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30A5C4-3B9B-F6F0-AFD0-29F8A47A0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3678A9-6A4E-453C-B4D4-E38D890BE7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9A72C-8536-4817-A3CA-DB699EEF5B0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85CE4-568D-0BEC-2E1E-A7D479C3E1F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709475-3822-E3B0-4FC9-722C239698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206D9F-9833-0AEA-64AA-A2299E2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D29ED7-40CF-1576-3472-59B948DF3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0156F3-30B2-60B4-7DFB-522B0D56F8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6AA5E4A-D787-B81B-6BB8-D494B9903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9D4D85-A6B0-7B12-DB97-D63951785AB6}"/>
              </a:ext>
            </a:extLst>
          </p:cNvPr>
          <p:cNvSpPr txBox="1"/>
          <p:nvPr/>
        </p:nvSpPr>
        <p:spPr>
          <a:xfrm>
            <a:off x="2709644" y="2886226"/>
            <a:ext cx="4001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تَنْوينُ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ٱلْمَنْقوصِ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833487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613B-0DEF-E5D6-1A56-25A50258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99E3F22-8341-2BFE-01B9-CC4745E4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50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بداية،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التالية؟ ما نوعها (أفعال أو أسماء)؟ ما الحرف المشترك بينها؟ أَيْنَ وَرَدَ؟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210730-C2EC-070E-4D1B-CBFB317B9D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ADFED-3A74-6070-FFE8-852028D63B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7A9282-9A2A-7732-6620-58D8E1E7CD9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05BAA9-416D-F60F-3003-317A299FDF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2DB25-D8E0-7CCD-AB9D-600CDFF7A2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08FA42-D81F-2AA1-0B63-628B1E24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3D384F-FFF6-E8E0-2221-2B1E6B1856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755CB5F-FECE-7312-0093-B89A453916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777B87-E964-D922-4B77-96AF1310D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5CB3496-FB43-8892-CEF6-FE9926E873B7}"/>
              </a:ext>
            </a:extLst>
          </p:cNvPr>
          <p:cNvSpPr txBox="1"/>
          <p:nvPr/>
        </p:nvSpPr>
        <p:spPr>
          <a:xfrm>
            <a:off x="6316260" y="2173637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اَلْقاض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34E94FD-1673-BBCD-7B95-3519A88A0BAA}"/>
              </a:ext>
            </a:extLst>
          </p:cNvPr>
          <p:cNvSpPr txBox="1"/>
          <p:nvPr/>
        </p:nvSpPr>
        <p:spPr>
          <a:xfrm>
            <a:off x="365995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اَلنّاد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BDBD80-6EA3-4311-0470-9B3C3CE5A94D}"/>
              </a:ext>
            </a:extLst>
          </p:cNvPr>
          <p:cNvSpPr txBox="1"/>
          <p:nvPr/>
        </p:nvSpPr>
        <p:spPr>
          <a:xfrm>
            <a:off x="1003640" y="2182239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اَلْعاد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0C278A-64B8-32FD-A968-93AC716D2B50}"/>
              </a:ext>
            </a:extLst>
          </p:cNvPr>
          <p:cNvSpPr txBox="1"/>
          <p:nvPr/>
        </p:nvSpPr>
        <p:spPr>
          <a:xfrm>
            <a:off x="4959558" y="3556005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اَلْعال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79461C-220A-82C1-B5B4-9C1C837A8131}"/>
              </a:ext>
            </a:extLst>
          </p:cNvPr>
          <p:cNvSpPr txBox="1"/>
          <p:nvPr/>
        </p:nvSpPr>
        <p:spPr>
          <a:xfrm>
            <a:off x="2298385" y="3583161"/>
            <a:ext cx="1824102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اَلرّاع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237417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7A551-509F-7050-2978-6167C9A1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F235A6D-2647-50D3-4694-B8383A54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أسماء تنتهي بياء غير مشددة مكسور ما قبلها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تسمى أسماء منقوصة.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4BE950-34E1-E27C-0F2C-C51FDCCA3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A31749-B720-3363-7001-28F664E164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9A96F-93F4-3A5B-DEE8-A0E020A550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692509-9376-9651-94FD-5C56A69C450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133E2-24FB-26B2-8E4C-2CAEAD91A27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1E7E85-7755-C46D-D430-4DCF1143B1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D8CCCB-CBD4-623D-9AF0-4648774588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8969B3-F120-21B2-7FC2-608A98DC33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619F1DB-08B7-B2F5-77CA-28B6554CB128}"/>
              </a:ext>
            </a:extLst>
          </p:cNvPr>
          <p:cNvSpPr txBox="1"/>
          <p:nvPr/>
        </p:nvSpPr>
        <p:spPr>
          <a:xfrm>
            <a:off x="6303608" y="2401381"/>
            <a:ext cx="1566575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اَلْقاض</a:t>
            </a:r>
            <a:r>
              <a:rPr lang="ar-MA" sz="3600" dirty="0">
                <a:solidFill>
                  <a:srgbClr val="FF0000"/>
                </a:solidFill>
              </a:rPr>
              <a:t>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39D4C3-FF4A-E20B-42CF-6BBE94787155}"/>
              </a:ext>
            </a:extLst>
          </p:cNvPr>
          <p:cNvSpPr txBox="1"/>
          <p:nvPr/>
        </p:nvSpPr>
        <p:spPr>
          <a:xfrm>
            <a:off x="3798845" y="2413157"/>
            <a:ext cx="1091050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lang="ar-MA" sz="3600" dirty="0"/>
              <a:t>اَلْعاد</a:t>
            </a:r>
            <a:r>
              <a:rPr lang="ar-MA" sz="3600" dirty="0">
                <a:solidFill>
                  <a:srgbClr val="FF0000"/>
                </a:solidFill>
              </a:rPr>
              <a:t>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D40BE9-EDFE-F26E-F869-A4CDBB22E8B3}"/>
              </a:ext>
            </a:extLst>
          </p:cNvPr>
          <p:cNvSpPr txBox="1"/>
          <p:nvPr/>
        </p:nvSpPr>
        <p:spPr>
          <a:xfrm>
            <a:off x="2264666" y="2373845"/>
            <a:ext cx="1398726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lang="ar-MA" sz="3600" dirty="0"/>
              <a:t>اَلْعالــــــ</a:t>
            </a:r>
            <a:r>
              <a:rPr lang="ar-MA" sz="3600" dirty="0">
                <a:solidFill>
                  <a:srgbClr val="FF0000"/>
                </a:solidFill>
              </a:rPr>
              <a:t>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F41E07F-5C66-F079-B0DB-77FDB53EB695}"/>
              </a:ext>
            </a:extLst>
          </p:cNvPr>
          <p:cNvSpPr txBox="1"/>
          <p:nvPr/>
        </p:nvSpPr>
        <p:spPr>
          <a:xfrm>
            <a:off x="5122550" y="2423291"/>
            <a:ext cx="1162057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rgbClr val="4472C4">
                    <a:lumMod val="50000"/>
                  </a:srgbClr>
                </a:solidFill>
              </a:rPr>
              <a:t>اَلنّاد</a:t>
            </a:r>
            <a:r>
              <a:rPr lang="ar-MA" sz="3600" dirty="0">
                <a:solidFill>
                  <a:srgbClr val="FF0000"/>
                </a:solidFill>
              </a:rPr>
              <a:t>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5289ED-1298-1021-22E8-96FFAE7BD8DA}"/>
              </a:ext>
            </a:extLst>
          </p:cNvPr>
          <p:cNvSpPr txBox="1"/>
          <p:nvPr/>
        </p:nvSpPr>
        <p:spPr>
          <a:xfrm>
            <a:off x="1020073" y="2386785"/>
            <a:ext cx="1170020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lang="ar-MA" sz="3600" dirty="0"/>
              <a:t>اَلرّاعـــ</a:t>
            </a:r>
            <a:r>
              <a:rPr lang="ar-MA" sz="3600" dirty="0">
                <a:solidFill>
                  <a:srgbClr val="FF0000"/>
                </a:solidFill>
              </a:rPr>
              <a:t>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5D8A541-2DA3-E785-6362-4DAA112C5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DB87E70-5533-A16E-C966-8B30875EAF94}"/>
              </a:ext>
            </a:extLst>
          </p:cNvPr>
          <p:cNvSpPr txBox="1"/>
          <p:nvPr/>
        </p:nvSpPr>
        <p:spPr>
          <a:xfrm>
            <a:off x="864332" y="4487396"/>
            <a:ext cx="7283920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هذِهِ أَسْماءٌ تَنِتَهي بِياءٍ، غَيْرِ مُشَدَّدَةٍ،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مَكْسورٌ ما قَبْلَها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5C92BA1-D989-C722-9A47-AFD33C90B79B}"/>
              </a:ext>
            </a:extLst>
          </p:cNvPr>
          <p:cNvCxnSpPr>
            <a:cxnSpLocks/>
            <a:stCxn id="35" idx="2"/>
            <a:endCxn id="21" idx="0"/>
          </p:cNvCxnSpPr>
          <p:nvPr/>
        </p:nvCxnSpPr>
        <p:spPr>
          <a:xfrm flipH="1">
            <a:off x="4506292" y="3102731"/>
            <a:ext cx="2264762" cy="1384665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154B140-167B-AFF1-1511-8E88ABC553A2}"/>
              </a:ext>
            </a:extLst>
          </p:cNvPr>
          <p:cNvCxnSpPr>
            <a:cxnSpLocks/>
            <a:stCxn id="36" idx="2"/>
            <a:endCxn id="21" idx="0"/>
          </p:cNvCxnSpPr>
          <p:nvPr/>
        </p:nvCxnSpPr>
        <p:spPr>
          <a:xfrm flipH="1">
            <a:off x="4506292" y="3130121"/>
            <a:ext cx="894445" cy="1357275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7D235800-116F-F7C2-D0CE-C0A67A5FAEA7}"/>
              </a:ext>
            </a:extLst>
          </p:cNvPr>
          <p:cNvCxnSpPr>
            <a:cxnSpLocks/>
            <a:stCxn id="34" idx="2"/>
            <a:endCxn id="21" idx="0"/>
          </p:cNvCxnSpPr>
          <p:nvPr/>
        </p:nvCxnSpPr>
        <p:spPr>
          <a:xfrm>
            <a:off x="4053405" y="3110858"/>
            <a:ext cx="452887" cy="1376538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2A4093CF-9865-53A7-F05F-01E0FE8C0ACD}"/>
              </a:ext>
            </a:extLst>
          </p:cNvPr>
          <p:cNvCxnSpPr>
            <a:cxnSpLocks/>
            <a:stCxn id="33" idx="2"/>
            <a:endCxn id="21" idx="0"/>
          </p:cNvCxnSpPr>
          <p:nvPr/>
        </p:nvCxnSpPr>
        <p:spPr>
          <a:xfrm>
            <a:off x="2623366" y="3059740"/>
            <a:ext cx="1882926" cy="142765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AE8C813A-D3EA-D8C7-3EEC-3B4D33470B2E}"/>
              </a:ext>
            </a:extLst>
          </p:cNvPr>
          <p:cNvCxnSpPr>
            <a:cxnSpLocks/>
            <a:stCxn id="32" idx="2"/>
            <a:endCxn id="21" idx="0"/>
          </p:cNvCxnSpPr>
          <p:nvPr/>
        </p:nvCxnSpPr>
        <p:spPr>
          <a:xfrm>
            <a:off x="1297080" y="3074071"/>
            <a:ext cx="3209212" cy="1413325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ED7E096-B8C6-263E-B4FF-A61F45C50DBC}"/>
              </a:ext>
            </a:extLst>
          </p:cNvPr>
          <p:cNvSpPr/>
          <p:nvPr/>
        </p:nvSpPr>
        <p:spPr>
          <a:xfrm>
            <a:off x="1128319" y="2487572"/>
            <a:ext cx="337522" cy="58649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B587FDF-A349-8F6C-03A5-7FC919AD8B63}"/>
              </a:ext>
            </a:extLst>
          </p:cNvPr>
          <p:cNvSpPr/>
          <p:nvPr/>
        </p:nvSpPr>
        <p:spPr>
          <a:xfrm>
            <a:off x="2445829" y="2473272"/>
            <a:ext cx="355073" cy="58646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6AEC647-284C-D9A2-EF35-1E8946F8889F}"/>
              </a:ext>
            </a:extLst>
          </p:cNvPr>
          <p:cNvSpPr/>
          <p:nvPr/>
        </p:nvSpPr>
        <p:spPr>
          <a:xfrm>
            <a:off x="3907884" y="2518060"/>
            <a:ext cx="291041" cy="59279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AAF3B5C-C3B6-1175-7CD0-7E38DD69EE85}"/>
              </a:ext>
            </a:extLst>
          </p:cNvPr>
          <p:cNvSpPr/>
          <p:nvPr/>
        </p:nvSpPr>
        <p:spPr>
          <a:xfrm>
            <a:off x="6610183" y="2571011"/>
            <a:ext cx="321742" cy="53172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9F41B25B-ED15-8691-3F3B-07DA33CBB540}"/>
              </a:ext>
            </a:extLst>
          </p:cNvPr>
          <p:cNvSpPr/>
          <p:nvPr/>
        </p:nvSpPr>
        <p:spPr>
          <a:xfrm>
            <a:off x="5235091" y="2601552"/>
            <a:ext cx="331291" cy="52856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B12DF31-C61B-612F-D959-65191ACA4171}"/>
              </a:ext>
            </a:extLst>
          </p:cNvPr>
          <p:cNvSpPr txBox="1"/>
          <p:nvPr/>
        </p:nvSpPr>
        <p:spPr>
          <a:xfrm>
            <a:off x="1799404" y="5402958"/>
            <a:ext cx="5195404" cy="85129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أَسْماءٌ مَنْقوصَةٌ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6010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9CC85-AFED-24E7-7240-94EB30E8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5F26694-81EF-668C-2D59-44F8ADE7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تعلم كيف ننون الاسم المنقوص بشكل صحيح. مستعدون؟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F1014-42C0-D227-98EF-42C0D1E38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E5F9CD-7F18-EB46-BBB9-B1707E3553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D2591E-9360-578C-DD50-4822A1F03F1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877271-8B56-B281-1E34-B6F511FBD1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FBC0F0-3845-D380-DBA3-7DF1B394DC0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9FC8EC-B1DC-4C97-4316-A0672DFE2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6423D-5525-F2FC-AC39-BDD988054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D504E7F-D437-5B68-A623-7E3E075D30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3A098DC-A78C-3F5B-913E-EFE284263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91C3FE-CE51-5CF1-5791-F26C5F110E4A}"/>
              </a:ext>
            </a:extLst>
          </p:cNvPr>
          <p:cNvSpPr txBox="1"/>
          <p:nvPr/>
        </p:nvSpPr>
        <p:spPr>
          <a:xfrm>
            <a:off x="2102302" y="3046266"/>
            <a:ext cx="5033593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/>
              <a:t>تَنْوينُ </a:t>
            </a:r>
            <a:r>
              <a:rPr lang="ar-MA" dirty="0" err="1"/>
              <a:t>ٱلِاسْمِ</a:t>
            </a:r>
            <a:r>
              <a:rPr lang="ar-MA" dirty="0"/>
              <a:t> </a:t>
            </a:r>
            <a:r>
              <a:rPr lang="ar-MA" dirty="0" err="1"/>
              <a:t>ٱلْمَنْقوصِ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6023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4DEA-7A6C-F6CB-5F5B-0CF051A5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A84ABB1-9174-5D7C-1E65-15B2360B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تابعوا كيف سأنون الاسمين بين قوسين في الجملتين. سأقرأ الجملتين.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CF25BDB-1EAD-ADF7-6553-75D3D0D1FE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8D790-CCCB-0378-F2C3-9AD2771261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4F743-A03A-54BF-062D-95A387EDD27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40F49-8274-3BBA-F3F8-B503FCDF2D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9B82B-8E76-9D6B-8D4E-0CA75EDC259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59AC1E-1FB7-6E62-F3F5-1DF14EAD5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EEBBCA-07E3-F656-EDDA-78D95C888A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A15CCE-850E-2D20-EEF4-B9017F9382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311E5CA-A504-81CB-2944-6F011FBFA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31F5983-F852-B16D-9C50-6527AAF076E1}"/>
              </a:ext>
            </a:extLst>
          </p:cNvPr>
          <p:cNvSpPr txBox="1"/>
          <p:nvPr/>
        </p:nvSpPr>
        <p:spPr>
          <a:xfrm>
            <a:off x="5125672" y="2475807"/>
            <a:ext cx="3447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ٱلْقاضي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41CB2-3979-001D-FD4B-C1041F0972AB}"/>
              </a:ext>
            </a:extLst>
          </p:cNvPr>
          <p:cNvSpPr txBox="1"/>
          <p:nvPr/>
        </p:nvSpPr>
        <p:spPr>
          <a:xfrm>
            <a:off x="4756557" y="3429000"/>
            <a:ext cx="3816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ذَهَبْتُ إِلى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ٱلنّادي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3A117F8-689E-1768-6CD1-2E21FC77B1B6}"/>
              </a:ext>
            </a:extLst>
          </p:cNvPr>
          <p:cNvCxnSpPr>
            <a:cxnSpLocks/>
          </p:cNvCxnSpPr>
          <p:nvPr/>
        </p:nvCxnSpPr>
        <p:spPr>
          <a:xfrm flipH="1">
            <a:off x="4130775" y="2816387"/>
            <a:ext cx="7574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D7C0D02-C245-24CB-D95A-82783DDB248A}"/>
              </a:ext>
            </a:extLst>
          </p:cNvPr>
          <p:cNvCxnSpPr>
            <a:cxnSpLocks/>
          </p:cNvCxnSpPr>
          <p:nvPr/>
        </p:nvCxnSpPr>
        <p:spPr>
          <a:xfrm flipH="1">
            <a:off x="4130775" y="3878556"/>
            <a:ext cx="7574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479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C6289-177F-0AA8-A762-DE907672D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A598B59-6B54-7EE6-25FA-67A35688E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أحدد نوعهما. كل منهما ينتهي بياء غير مشددة قبلها كسرة. إذن هما اسمان منقوصان.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9EC835-0A72-1213-BE99-77923492BC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83E125-1292-5AA3-5BD4-057E6C3287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FBC2FF-3CC7-2896-5E8F-26D50483B24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52B946-6E7D-9468-A41E-5EBCADE5A9B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A9048-5AFB-B79E-6F34-695BD740EDF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C65089D-1762-748D-A48E-57B571A78E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AB1933-2041-F45E-DE4B-8DC6131FF9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A1714C2-C3CF-72CA-92C7-CB73CAF07D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0BB5EC-5194-F2BA-837B-EB69CC2FF1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5DCD9FE-8EE0-886B-9FF7-3637F17F6BD2}"/>
              </a:ext>
            </a:extLst>
          </p:cNvPr>
          <p:cNvSpPr txBox="1"/>
          <p:nvPr/>
        </p:nvSpPr>
        <p:spPr>
          <a:xfrm>
            <a:off x="5125672" y="2475807"/>
            <a:ext cx="3447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ٱلْقاضي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54C0987-FE44-6717-0F61-28E8562F42B3}"/>
              </a:ext>
            </a:extLst>
          </p:cNvPr>
          <p:cNvSpPr txBox="1"/>
          <p:nvPr/>
        </p:nvSpPr>
        <p:spPr>
          <a:xfrm>
            <a:off x="4756557" y="3429000"/>
            <a:ext cx="3816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ذَهَبْتُ إِلى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ٱلنّادي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F0722D0-9703-25BB-DAAE-0FD0BB0A0C6F}"/>
              </a:ext>
            </a:extLst>
          </p:cNvPr>
          <p:cNvCxnSpPr>
            <a:cxnSpLocks/>
          </p:cNvCxnSpPr>
          <p:nvPr/>
        </p:nvCxnSpPr>
        <p:spPr>
          <a:xfrm flipH="1">
            <a:off x="4130775" y="2816387"/>
            <a:ext cx="7574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E4E5CB7-55BA-B4C2-820E-AB8FC0E2023C}"/>
              </a:ext>
            </a:extLst>
          </p:cNvPr>
          <p:cNvCxnSpPr>
            <a:cxnSpLocks/>
          </p:cNvCxnSpPr>
          <p:nvPr/>
        </p:nvCxnSpPr>
        <p:spPr>
          <a:xfrm flipH="1">
            <a:off x="4130775" y="3878556"/>
            <a:ext cx="75740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576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8B2F1-271D-DEC1-204F-BD627B32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024E898-566D-707C-4CFD-4A1536A1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أولا، أحذف "ال"، أحذف الياء،  وأَضع تنوين الكسر (كسرتين) على الحرف الأخير.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6A1F98-0EFC-3F07-ECB0-34E870E633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0BF5B3-9494-8784-3BF7-FDE4122B46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0F4EC9-5D9C-25E8-1629-D4412D46A9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62AE7A-5FD5-59A2-F0FA-46A913C9DA6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A053D-EF98-C96A-C691-0ACBAB3CC3A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534590-79FD-0716-6C78-3CF6451A01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65DEAC5-8053-76F8-270A-5907B1180602}"/>
              </a:ext>
            </a:extLst>
          </p:cNvPr>
          <p:cNvSpPr txBox="1"/>
          <p:nvPr/>
        </p:nvSpPr>
        <p:spPr>
          <a:xfrm>
            <a:off x="1842508" y="2524442"/>
            <a:ext cx="2005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 ............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DEB5D8-7BA9-5115-B384-CBD056BB9F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CB9E886-851B-65E6-2113-C89A06809D29}"/>
              </a:ext>
            </a:extLst>
          </p:cNvPr>
          <p:cNvSpPr txBox="1"/>
          <p:nvPr/>
        </p:nvSpPr>
        <p:spPr>
          <a:xfrm>
            <a:off x="1258965" y="3457567"/>
            <a:ext cx="2692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ذَهَبْتُ إِلى ...........</a:t>
            </a:r>
            <a:endParaRPr lang="fr-FR" sz="40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4462A0F-5558-AF61-ED78-DB1AE99C98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CF5023E7-8097-38F5-EA5E-6E7E80FD17C3}"/>
              </a:ext>
            </a:extLst>
          </p:cNvPr>
          <p:cNvSpPr txBox="1"/>
          <p:nvPr/>
        </p:nvSpPr>
        <p:spPr>
          <a:xfrm>
            <a:off x="1360707" y="3364750"/>
            <a:ext cx="111603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BE52E11-AFEA-A6D7-A3D0-8085322810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E5FD8802-3F21-9213-ED62-0EB3C79007A1}"/>
              </a:ext>
            </a:extLst>
          </p:cNvPr>
          <p:cNvSpPr txBox="1"/>
          <p:nvPr/>
        </p:nvSpPr>
        <p:spPr>
          <a:xfrm>
            <a:off x="1872969" y="2504374"/>
            <a:ext cx="111603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2087E02-4CB7-5FFB-BBB6-D886B30FDCB9}"/>
              </a:ext>
            </a:extLst>
          </p:cNvPr>
          <p:cNvCxnSpPr>
            <a:cxnSpLocks/>
          </p:cNvCxnSpPr>
          <p:nvPr/>
        </p:nvCxnSpPr>
        <p:spPr>
          <a:xfrm flipH="1">
            <a:off x="4046918" y="2977467"/>
            <a:ext cx="44216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6095448-FB38-BA3E-840C-1FB3AE143AA6}"/>
              </a:ext>
            </a:extLst>
          </p:cNvPr>
          <p:cNvCxnSpPr>
            <a:cxnSpLocks/>
          </p:cNvCxnSpPr>
          <p:nvPr/>
        </p:nvCxnSpPr>
        <p:spPr>
          <a:xfrm flipH="1">
            <a:off x="4030859" y="3852577"/>
            <a:ext cx="44216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0A0BDD5D-1D4F-967A-227B-11D1EA97F1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4842" y="3915309"/>
            <a:ext cx="319489" cy="33132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E0DBCA-1829-EEBB-8045-244E399FA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0986" y="3125639"/>
            <a:ext cx="205758" cy="21337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F731850-52CA-9B68-271A-68F62F82B1C7}"/>
              </a:ext>
            </a:extLst>
          </p:cNvPr>
          <p:cNvSpPr txBox="1"/>
          <p:nvPr/>
        </p:nvSpPr>
        <p:spPr>
          <a:xfrm>
            <a:off x="5284918" y="2506834"/>
            <a:ext cx="2242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دَخَلَ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ٱلْقاضـــي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23E2B92-4417-3F1C-C595-EFB5F8B92C6F}"/>
              </a:ext>
            </a:extLst>
          </p:cNvPr>
          <p:cNvSpPr txBox="1"/>
          <p:nvPr/>
        </p:nvSpPr>
        <p:spPr>
          <a:xfrm>
            <a:off x="4864524" y="3411380"/>
            <a:ext cx="2692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ذَهَبْتُ إِلى (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ٱلنّادي</a:t>
            </a:r>
            <a:r>
              <a:rPr lang="ar-MA" sz="4000" b="1" dirty="0">
                <a:solidFill>
                  <a:schemeClr val="accent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</a:t>
            </a:r>
            <a:endParaRPr lang="fr-FR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69AE7CE-5232-2041-4B4A-9CE427E8B4AA}"/>
              </a:ext>
            </a:extLst>
          </p:cNvPr>
          <p:cNvGrpSpPr/>
          <p:nvPr/>
        </p:nvGrpSpPr>
        <p:grpSpPr>
          <a:xfrm>
            <a:off x="5159777" y="3542050"/>
            <a:ext cx="363600" cy="538920"/>
            <a:chOff x="3096712" y="3598428"/>
            <a:chExt cx="363600" cy="53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64F947FC-94FF-4EC4-9D23-25245922D7C2}"/>
                    </a:ext>
                  </a:extLst>
                </p14:cNvPr>
                <p14:cNvContentPartPr/>
                <p14:nvPr/>
              </p14:nvContentPartPr>
              <p14:xfrm>
                <a:off x="3135952" y="3598428"/>
                <a:ext cx="246240" cy="5389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64F947FC-94FF-4EC4-9D23-25245922D7C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118312" y="3580428"/>
                  <a:ext cx="28188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0171E1DB-9669-E8CA-6A9C-B91F05AA0AFD}"/>
                    </a:ext>
                  </a:extLst>
                </p14:cNvPr>
                <p14:cNvContentPartPr/>
                <p14:nvPr/>
              </p14:nvContentPartPr>
              <p14:xfrm>
                <a:off x="3096712" y="3637668"/>
                <a:ext cx="363600" cy="44316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0171E1DB-9669-E8CA-6A9C-B91F05AA0AF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79072" y="3620028"/>
                  <a:ext cx="399240" cy="47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F33BB63-77C5-F984-A1E5-E1F93EDC3840}"/>
              </a:ext>
            </a:extLst>
          </p:cNvPr>
          <p:cNvGrpSpPr/>
          <p:nvPr/>
        </p:nvGrpSpPr>
        <p:grpSpPr>
          <a:xfrm>
            <a:off x="5797923" y="3488651"/>
            <a:ext cx="363600" cy="538920"/>
            <a:chOff x="3096712" y="3598428"/>
            <a:chExt cx="363600" cy="53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28BCB4D7-8A22-6EF2-FDCB-6645CF199969}"/>
                    </a:ext>
                  </a:extLst>
                </p14:cNvPr>
                <p14:cNvContentPartPr/>
                <p14:nvPr/>
              </p14:nvContentPartPr>
              <p14:xfrm>
                <a:off x="3135952" y="3598428"/>
                <a:ext cx="246240" cy="53892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28BCB4D7-8A22-6EF2-FDCB-6645CF19996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118312" y="3580428"/>
                  <a:ext cx="28188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F0B5E947-F1F2-23EA-666F-5F8EF4C3D04D}"/>
                    </a:ext>
                  </a:extLst>
                </p14:cNvPr>
                <p14:cNvContentPartPr/>
                <p14:nvPr/>
              </p14:nvContentPartPr>
              <p14:xfrm>
                <a:off x="3096712" y="3637668"/>
                <a:ext cx="363600" cy="44316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F0B5E947-F1F2-23EA-666F-5F8EF4C3D04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79072" y="3620028"/>
                  <a:ext cx="399240" cy="47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ADB8B2B5-2DDD-D247-81D1-499C625C8D72}"/>
              </a:ext>
            </a:extLst>
          </p:cNvPr>
          <p:cNvGrpSpPr/>
          <p:nvPr/>
        </p:nvGrpSpPr>
        <p:grpSpPr>
          <a:xfrm>
            <a:off x="5545217" y="2668726"/>
            <a:ext cx="363600" cy="538920"/>
            <a:chOff x="3096712" y="3598428"/>
            <a:chExt cx="363600" cy="53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Encre 41">
                  <a:extLst>
                    <a:ext uri="{FF2B5EF4-FFF2-40B4-BE49-F238E27FC236}">
                      <a16:creationId xmlns:a16="http://schemas.microsoft.com/office/drawing/2014/main" id="{9A15B696-4C79-C6B8-7812-79F7099E2FBE}"/>
                    </a:ext>
                  </a:extLst>
                </p14:cNvPr>
                <p14:cNvContentPartPr/>
                <p14:nvPr/>
              </p14:nvContentPartPr>
              <p14:xfrm>
                <a:off x="3135952" y="3598428"/>
                <a:ext cx="246240" cy="538920"/>
              </p14:xfrm>
            </p:contentPart>
          </mc:Choice>
          <mc:Fallback xmlns="">
            <p:pic>
              <p:nvPicPr>
                <p:cNvPr id="42" name="Encre 41">
                  <a:extLst>
                    <a:ext uri="{FF2B5EF4-FFF2-40B4-BE49-F238E27FC236}">
                      <a16:creationId xmlns:a16="http://schemas.microsoft.com/office/drawing/2014/main" id="{9A15B696-4C79-C6B8-7812-79F7099E2FB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118312" y="3580428"/>
                  <a:ext cx="28188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3" name="Encre 42">
                  <a:extLst>
                    <a:ext uri="{FF2B5EF4-FFF2-40B4-BE49-F238E27FC236}">
                      <a16:creationId xmlns:a16="http://schemas.microsoft.com/office/drawing/2014/main" id="{1CB5B0D8-244E-A4D5-45E9-1E84788AB117}"/>
                    </a:ext>
                  </a:extLst>
                </p14:cNvPr>
                <p14:cNvContentPartPr/>
                <p14:nvPr/>
              </p14:nvContentPartPr>
              <p14:xfrm>
                <a:off x="3096712" y="3637668"/>
                <a:ext cx="363600" cy="443160"/>
              </p14:xfrm>
            </p:contentPart>
          </mc:Choice>
          <mc:Fallback xmlns="">
            <p:pic>
              <p:nvPicPr>
                <p:cNvPr id="43" name="Encre 42">
                  <a:extLst>
                    <a:ext uri="{FF2B5EF4-FFF2-40B4-BE49-F238E27FC236}">
                      <a16:creationId xmlns:a16="http://schemas.microsoft.com/office/drawing/2014/main" id="{1CB5B0D8-244E-A4D5-45E9-1E84788AB11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79072" y="3620028"/>
                  <a:ext cx="399240" cy="47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C277F8B-A417-859E-D16F-390060139B6C}"/>
              </a:ext>
            </a:extLst>
          </p:cNvPr>
          <p:cNvGrpSpPr/>
          <p:nvPr/>
        </p:nvGrpSpPr>
        <p:grpSpPr>
          <a:xfrm>
            <a:off x="6406151" y="2550482"/>
            <a:ext cx="363600" cy="538920"/>
            <a:chOff x="3096712" y="3598428"/>
            <a:chExt cx="363600" cy="53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" name="Encre 44">
                  <a:extLst>
                    <a:ext uri="{FF2B5EF4-FFF2-40B4-BE49-F238E27FC236}">
                      <a16:creationId xmlns:a16="http://schemas.microsoft.com/office/drawing/2014/main" id="{2DAA61D8-9C18-2413-1A2C-C72F1B2F0310}"/>
                    </a:ext>
                  </a:extLst>
                </p14:cNvPr>
                <p14:cNvContentPartPr/>
                <p14:nvPr/>
              </p14:nvContentPartPr>
              <p14:xfrm>
                <a:off x="3135952" y="3598428"/>
                <a:ext cx="246240" cy="538920"/>
              </p14:xfrm>
            </p:contentPart>
          </mc:Choice>
          <mc:Fallback xmlns="">
            <p:pic>
              <p:nvPicPr>
                <p:cNvPr id="45" name="Encre 44">
                  <a:extLst>
                    <a:ext uri="{FF2B5EF4-FFF2-40B4-BE49-F238E27FC236}">
                      <a16:creationId xmlns:a16="http://schemas.microsoft.com/office/drawing/2014/main" id="{2DAA61D8-9C18-2413-1A2C-C72F1B2F031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118312" y="3580428"/>
                  <a:ext cx="28188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CB008A8C-B78F-2536-9E72-4D1D071D07C2}"/>
                    </a:ext>
                  </a:extLst>
                </p14:cNvPr>
                <p14:cNvContentPartPr/>
                <p14:nvPr/>
              </p14:nvContentPartPr>
              <p14:xfrm>
                <a:off x="3096712" y="3637668"/>
                <a:ext cx="363600" cy="443160"/>
              </p14:xfrm>
            </p:contentPart>
          </mc:Choice>
          <mc:Fallback xmlns="">
            <p:pic>
              <p:nvPicPr>
                <p:cNvPr id="46" name="Encre 45">
                  <a:extLst>
                    <a:ext uri="{FF2B5EF4-FFF2-40B4-BE49-F238E27FC236}">
                      <a16:creationId xmlns:a16="http://schemas.microsoft.com/office/drawing/2014/main" id="{CB008A8C-B78F-2536-9E72-4D1D071D07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79072" y="3620028"/>
                  <a:ext cx="399240" cy="478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522999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9135F-50F8-461D-7CA3-926572D0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6751BEA-4C0F-9222-E45F-D3EA9F7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نتذكر كيف ننون الاسم المنقوص.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246A22-1CC6-B324-5130-0609914AD2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25506E-E54C-05D6-6B61-2ED1117AD7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37E5E0-46E8-B974-FD3E-8FE0DAC5E12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F0C116-A677-735E-4900-D1BCE7D53F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FC0164-5040-4A05-8F80-E3BF31841B8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A5B223-FFA5-9E7F-93F1-46AFA61E29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84A0C7-8749-6E71-0BCF-F76DF712AA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3DAD48-D959-B6CA-FF3C-72EFA60AB2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09ABB84-2078-4BBB-E8CE-8A07F65D7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C10606-E042-98AF-288C-7A453B123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925" y="2301142"/>
            <a:ext cx="8145566" cy="241834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194197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3A674-FB59-26CE-BABB-455AF8E5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A5844E1-ACED-C79A-994B-EE99273D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111. من يقرأ تعليمة النشاط الأول؟ من يقرأ المثال؟ ما المطلوب؟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1A1860-C1FF-782A-BC68-B9918678F3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B018D8-0DC4-7388-3E11-B5F786B041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813C07-C116-8698-DB4D-4CA6F5D4D53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FDD780-F2C3-238E-3746-BC64132390B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916DBB-FE1C-2B2B-8AE0-3686D8629E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498D52-484C-D937-D24C-2F45AB6B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B764D6-35ED-6EB1-4193-8D4FD49C54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4CB6BF-266A-9C93-4E0B-7B59DEA432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6F18A9-1AFA-5AAE-2A3B-B3CF45B75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116" y="1445342"/>
            <a:ext cx="2737127" cy="41983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2595C4A-120D-9C48-82CA-11710B25DD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0DAAB35-0EFE-E07A-D51E-88E8C1B8761F}"/>
              </a:ext>
            </a:extLst>
          </p:cNvPr>
          <p:cNvSpPr/>
          <p:nvPr/>
        </p:nvSpPr>
        <p:spPr>
          <a:xfrm>
            <a:off x="3128116" y="2647289"/>
            <a:ext cx="2741037" cy="7055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6802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26C5D-D011-9881-256D-95017CB23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723C8B8-052A-4C44-ED57-3BD88353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بشكل فردي. (دقيقتان)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5B9C8A-BA23-15D8-359B-C38C9FAD20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B4474A-56F0-61D1-6587-BED22C71025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88402E-CAF3-98F7-E858-C64E07273B9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1C24F-5A35-9A35-E090-D5C80B692BC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244EAA-26ED-8C53-FA60-C38CD453D2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5F8537-42B1-0960-52D6-7B502667EE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4FB1887-4068-C3BA-2709-82C058F25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35A904-2DE5-C5D3-29A2-DF11D475C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6216DF51-E987-8D0A-08E6-85F64A18B5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D58027-0B24-BB18-ED1B-65C341935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116" y="1445342"/>
            <a:ext cx="2737127" cy="41983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4A0065A-3A34-D4C0-738E-19283748CAF4}"/>
              </a:ext>
            </a:extLst>
          </p:cNvPr>
          <p:cNvSpPr/>
          <p:nvPr/>
        </p:nvSpPr>
        <p:spPr>
          <a:xfrm>
            <a:off x="3128116" y="2647289"/>
            <a:ext cx="2741037" cy="7055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18977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EDF8-604E-9BF7-C633-24E6A2BC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B6E79-0835-E3C6-A9E2-E8E3A15B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5756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حددت شكل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لألف في الكلمات. (دقيقة واحدة)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1D88C-8513-2C84-48E9-96158ECA9E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342723-C911-688F-B076-D1B42C3407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51AB39-3E74-0AA1-05A1-2E0131D8584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D170F-CACD-1BF2-0716-D25F33FA31C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83D4FE-4DF5-315F-7710-777DB523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4B6D67-C853-186F-B391-4AD828B8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E46D13-1136-4774-0F3C-45AB9D4A41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6D1154-EB5A-7476-EA60-01557839C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FD5BA51-B715-1538-008C-83B426442D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296B34-BB3E-284B-B305-78F58FBCD6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88" y="1319052"/>
            <a:ext cx="816485" cy="9396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FCE5AB-DA17-FF56-27E6-D8BB6C9D3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39" y="2663122"/>
            <a:ext cx="8051522" cy="205636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5520647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84F-F00C-7E61-7F23-7EE68C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5EA53-A05A-D1D4-438C-B00C70DD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0" y="756000"/>
            <a:ext cx="7241255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من يمر لكتابة الاسم على السبورة؟  ـــ هل أنتم متفقون؟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9B207-D36E-BA93-0B56-0B70093245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2CFC6B-D968-1D7B-73D0-0EEE7A6EB12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ED165-3B5A-4F6E-7411-9DD26057EF5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C8E88-7044-DBF5-903E-0769402003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ED85EB-5642-8083-5B20-5D92F74E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528CC7-8F44-3FC3-B8E1-35A9118740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4D466C-DAE6-3FB5-210D-223FE9F02F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5F2988-EC98-B827-BDA2-5D1BBF8C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32B11C9E-ACC8-F948-6BC1-1CBA0E41C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03B75D-7B51-5985-5935-F70E9DDF2A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39" y="2663122"/>
            <a:ext cx="8051522" cy="205636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878254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16D91-7B42-A708-0362-FC0BEA57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3F9F0-6D89-797E-2F15-A070106D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66BEEB-AA6E-326B-D337-5C31058C69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1F8BA1-B14B-5A9B-62B0-C9D3996EE1C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FB2DA8-E849-A321-3927-6B60A34960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B53100-50B9-156C-5471-B97555ABC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64DCDBD-5F70-29F7-5781-6F677B23E0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238A04-AF46-E3FC-E954-A8CA5BC24B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5979FD-D4F6-8467-47ED-B61EBFF899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E2E8ADD-D81D-4831-41C8-78D57217DD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Espace réservé pour une image  30">
            <a:extLst>
              <a:ext uri="{FF2B5EF4-FFF2-40B4-BE49-F238E27FC236}">
                <a16:creationId xmlns:a16="http://schemas.microsoft.com/office/drawing/2014/main" id="{905581C8-144C-EBD9-DEFC-ECA0A78E88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931399-BFDB-1E8B-D700-4DE35883FB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39" y="2663122"/>
            <a:ext cx="8051522" cy="205636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4F801D6-7103-F34C-7EE3-4D74015C9B55}"/>
              </a:ext>
            </a:extLst>
          </p:cNvPr>
          <p:cNvSpPr txBox="1"/>
          <p:nvPr/>
        </p:nvSpPr>
        <p:spPr>
          <a:xfrm>
            <a:off x="5161936" y="3099449"/>
            <a:ext cx="10618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هادٍ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29A6F84-2B56-537A-739F-BED544877391}"/>
              </a:ext>
            </a:extLst>
          </p:cNvPr>
          <p:cNvSpPr txBox="1"/>
          <p:nvPr/>
        </p:nvSpPr>
        <p:spPr>
          <a:xfrm>
            <a:off x="629146" y="3195849"/>
            <a:ext cx="10618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واقٍ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C1A3DDD-EBF3-6665-D0DC-1ACBAF8D61CD}"/>
              </a:ext>
            </a:extLst>
          </p:cNvPr>
          <p:cNvSpPr txBox="1"/>
          <p:nvPr/>
        </p:nvSpPr>
        <p:spPr>
          <a:xfrm>
            <a:off x="2905433" y="3195850"/>
            <a:ext cx="10618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اعٍ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94AB7F-341B-6D98-9DB1-D47200D8AB92}"/>
              </a:ext>
            </a:extLst>
          </p:cNvPr>
          <p:cNvSpPr txBox="1"/>
          <p:nvPr/>
        </p:nvSpPr>
        <p:spPr>
          <a:xfrm>
            <a:off x="3885305" y="3909466"/>
            <a:ext cx="1366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اَلْعالي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7DFB8A-E830-7831-F6ED-B11FC7AB4C62}"/>
              </a:ext>
            </a:extLst>
          </p:cNvPr>
          <p:cNvSpPr txBox="1"/>
          <p:nvPr/>
        </p:nvSpPr>
        <p:spPr>
          <a:xfrm>
            <a:off x="1591995" y="3971021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اَلْمُحامي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1A7F887-0B33-4B0F-B8CA-7F3E521B75FC}"/>
              </a:ext>
            </a:extLst>
          </p:cNvPr>
          <p:cNvSpPr txBox="1"/>
          <p:nvPr/>
        </p:nvSpPr>
        <p:spPr>
          <a:xfrm>
            <a:off x="6129585" y="3971021"/>
            <a:ext cx="1366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اَلسّاعي</a:t>
            </a:r>
          </a:p>
        </p:txBody>
      </p:sp>
    </p:spTree>
    <p:extLst>
      <p:ext uri="{BB962C8B-B14F-4D97-AF65-F5344CB8AC3E}">
        <p14:creationId xmlns:p14="http://schemas.microsoft.com/office/powerpoint/2010/main" val="133588493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0BB90-A15E-38BE-282A-410F0875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767F9E1-D51F-38A1-7343-36DBE3702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تعليمة النشاط الثاني؟ من يقرأ المثال؟ ما المطلوب؟              -أنجزوا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5394A7-CAE0-63FC-953C-1C04EEF84D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E65468-09B7-6004-EF80-84E6930BB4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2C7C75-4AD8-57FA-1713-D4528A0130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50F142-87C2-8669-DCFE-4569FB46F47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1CBB9B-D86F-4186-B58B-F8DF6D94AF2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59BB28A-E364-0A60-D060-BFACB1712D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3B19BA-3420-A39E-A7EB-14A1A1DE29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CD2E40-2903-3A65-577A-16AAD0896C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CC2634-4DA7-1DC5-37CC-FB6334685A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116" y="1445342"/>
            <a:ext cx="2737127" cy="41983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306D79-2A4D-7899-C37C-4E2A2526D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495C201-929B-3EEA-CC32-1B8E2E59EB8A}"/>
              </a:ext>
            </a:extLst>
          </p:cNvPr>
          <p:cNvSpPr/>
          <p:nvPr/>
        </p:nvSpPr>
        <p:spPr>
          <a:xfrm>
            <a:off x="3128116" y="3429000"/>
            <a:ext cx="2741037" cy="7055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9174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A119B-AE22-1EF7-05C7-0D6D01E69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F5AEDC7-1B96-ABBC-4A0C-15791AAC8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بشكل فردي. (دقيقتان)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DA7344-3CF7-8810-46AD-D17E131B45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A1C478-5301-3677-34FC-0749C52763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9336C3-324B-057B-38D1-9FA3481CCA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19F594-D81E-AD68-BD0E-28923BDB81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3C9A92B-E5E9-3BBA-0D6D-132C7A1A35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44F1C8-8846-0FB1-D13B-860974D16E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57CE0E-83AC-87A9-3373-73D764C19C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830D48-B144-70BE-B3E3-A37071469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4CEB489-896C-937F-ADC2-6D4CF8F68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3267B2-75E0-3D91-58AE-734E1E55F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739" y="2457365"/>
            <a:ext cx="7913319" cy="25970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9482410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D7E25-69C5-4DBD-A8D7-2FE6EF3E7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2C3E246-9281-8F8F-93BF-4C68FB75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نصحح جملة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 من يمر لكتابة الاسم الأول؟ هل تتفقون؟             -صححوا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9A394C-B36F-076E-D053-07EBB6605A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79F750-5A86-88E3-FF1F-0541EFABC8E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C911BD-D7E8-E5F7-0D49-A68061F8AB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7F05F5-09E5-4E53-5E79-E3AE4F6DF32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DF50D9-70C9-592A-50F2-4334518E5E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F74F24-91FC-B0BD-DB30-B4EF494A53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D6069F5-F45A-00FB-95BB-89ACCD25B7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4461D0-98E1-97C1-0DA2-2D8315B4E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985D3D-616F-886F-9230-F782ECC97E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739" y="2457365"/>
            <a:ext cx="7913319" cy="25970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4EF2A2D-2F32-C2B2-5E33-841F80E82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6EF2282-AEBE-2189-AD7F-BCC37E7D5F7D}"/>
              </a:ext>
            </a:extLst>
          </p:cNvPr>
          <p:cNvSpPr txBox="1"/>
          <p:nvPr/>
        </p:nvSpPr>
        <p:spPr>
          <a:xfrm>
            <a:off x="2733368" y="3401939"/>
            <a:ext cx="29676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سَلَّمْتُ عَلى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ساعٍ.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CF24778-5039-A2E4-C72F-D0D8CC3D5FFA}"/>
              </a:ext>
            </a:extLst>
          </p:cNvPr>
          <p:cNvSpPr txBox="1"/>
          <p:nvPr/>
        </p:nvSpPr>
        <p:spPr>
          <a:xfrm>
            <a:off x="1524000" y="3912327"/>
            <a:ext cx="4145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حَكَمَ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ٱلْقاضي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جانٍ.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44A69FA-965C-45ED-54F6-7A098AF570E6}"/>
              </a:ext>
            </a:extLst>
          </p:cNvPr>
          <p:cNvSpPr txBox="1"/>
          <p:nvPr/>
        </p:nvSpPr>
        <p:spPr>
          <a:xfrm>
            <a:off x="1091381" y="4422714"/>
            <a:ext cx="45232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قادَ </a:t>
            </a:r>
            <a:r>
              <a:rPr lang="ar-MA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ٱلرّاعي</a:t>
            </a:r>
            <a:r>
              <a:rPr lang="ar-M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دَوابَّهُ إِلى 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وادٍ.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457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2743" y="1960862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1431545" y="2767548"/>
            <a:ext cx="6840000" cy="1322903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غايَةُ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ٱلْعَمَلِ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just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مَنْ يَذْكُرُ كَيْفَ يُنَوَّنُ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ٱلِاسْمُ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ٱلْمَنْقوصُ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من يُقَدِّمُ مِثالاً؟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سأطرح عليكم سؤالين، أنتم تجيبون بأهم العناصر التي تعلمتموها اليوم.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الواجب المنزلي. أنجزوه فرديا.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5B2207C-051A-7092-C30C-0DB078A903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2103" y="2064775"/>
            <a:ext cx="960270" cy="9602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0A70FB-2573-EF4D-727D-C81318BD2147}"/>
              </a:ext>
            </a:extLst>
          </p:cNvPr>
          <p:cNvSpPr txBox="1"/>
          <p:nvPr/>
        </p:nvSpPr>
        <p:spPr>
          <a:xfrm>
            <a:off x="1392216" y="2374257"/>
            <a:ext cx="4497307" cy="742117"/>
          </a:xfrm>
          <a:prstGeom prst="roundRect">
            <a:avLst>
              <a:gd name="adj" fmla="val 8738"/>
            </a:avLst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أَكْتُبُ عَشَرَةَ أَسْماءٍ مَنْقوصَةٍ ثُمَّ أُنَوِّنُها.</a:t>
            </a: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7F983EC-AE8A-A348-F0F4-CFC9E9184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51" y="1030016"/>
            <a:ext cx="7206097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21375</TotalTime>
  <Words>1486</Words>
  <Application>Microsoft Office PowerPoint</Application>
  <PresentationFormat>Affichage à l'écran (4:3)</PresentationFormat>
  <Paragraphs>394</Paragraphs>
  <Slides>60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60</vt:i4>
      </vt:variant>
    </vt:vector>
  </HeadingPairs>
  <TitlesOfParts>
    <vt:vector size="77" baseType="lpstr">
      <vt:lpstr>Arial</vt:lpstr>
      <vt:lpstr>Wingdings</vt:lpstr>
      <vt:lpstr>Dosis</vt:lpstr>
      <vt:lpstr>Dosis SemiBold</vt:lpstr>
      <vt:lpstr>Calibri</vt:lpstr>
      <vt:lpstr>Dosis Medium</vt:lpstr>
      <vt:lpstr>Dosis ExtraBold</vt:lpstr>
      <vt:lpstr>Calibri Light</vt:lpstr>
      <vt:lpstr>Microsoft Uighur</vt:lpstr>
      <vt:lpstr>Modern Love</vt:lpstr>
      <vt:lpstr>Thème Office</vt:lpstr>
      <vt:lpstr>Conception personnalisée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ستتدربون اليوم على تركيب جمل. </vt:lpstr>
      <vt:lpstr>خذوا ألواحكم.</vt:lpstr>
      <vt:lpstr> رتبوا الكلمات التالية لتكوين جملة مفيدة. انتبهوا هناك كلمة زائدة.</vt:lpstr>
      <vt:lpstr>ارفعوا الألواح. سأعين من يعرض جملته ويقرؤها؟ من يوضح لماذا؟ هل أنتم متفقون؟ </vt:lpstr>
      <vt:lpstr>صححوا</vt:lpstr>
      <vt:lpstr> رتبوا الكلمات التالية لتكوين جملة مفيدة. انتبهوا هناك كلمة زائدة.</vt:lpstr>
      <vt:lpstr>ارفعوا الألواح. سأعين من يعرض جملته ويقرؤها؟ ما الكلمة الزائدة؟ هل أنتم متفقون؟ </vt:lpstr>
      <vt:lpstr>صححوا</vt:lpstr>
      <vt:lpstr> رتبوا الكلمات التالية لتكوين جملة مفيدة. انتبهوا هناك كلمة زائدة.</vt:lpstr>
      <vt:lpstr>ارفعوا الألواح. سأعين من يعرض جملته ويقرؤها؟ ما الكلمة الزائدة؟ هل أنتم متفقون؟ تبرير الإجابات في غاية الأهمية. </vt:lpstr>
      <vt:lpstr>صححوا</vt:lpstr>
      <vt:lpstr>Présentation PowerPoint</vt:lpstr>
      <vt:lpstr>نمر إلى استثمار النص. سأعين من يقرأ. تابعوا وكلما ذكر كلمة لا تفهمونها ارفعوا أيديكم.</vt:lpstr>
      <vt:lpstr>ستعيدون قراءة النص؛ ارفعوا أيديكم عند سماع كلمة لا تفهمونها.</vt:lpstr>
      <vt:lpstr>الآن، خذوا الصفحة 109. من يقرأ التعليمة ا ؟ التعليمة ب؟  -ما المطلوب؟ </vt:lpstr>
      <vt:lpstr>حددوا الكلمات المفاتيح ثم عودوا إلى النص للبحث عن المعلومة المطلوبة في كل سؤال.</vt:lpstr>
      <vt:lpstr> نصحح. من يقرأ التعليمة ؟من يجيب؟ - صححوا</vt:lpstr>
      <vt:lpstr>نمر إلى السؤال الموالي. من يقرأ؟ ما المطلوب؟  </vt:lpstr>
      <vt:lpstr>أنجزوا. </vt:lpstr>
      <vt:lpstr>نصحح. من يقرأ البيت؟ ما العبارة التي كررها الشاعر؟ ؟ لماذا؟ هل تتفقون؟</vt:lpstr>
      <vt:lpstr>من يقرأ السؤال الثالث؟ من يجيب؟ آخر؟ ... لماذا؟</vt:lpstr>
      <vt:lpstr>من يقرأ الإجابة؟                                                        -انتبهوا للتصحيح.</vt:lpstr>
      <vt:lpstr>من يأخذ الكلمة ويجيبنا عن السؤال التالي؟ </vt:lpstr>
      <vt:lpstr>والآن ما البيت الذي أعجبك؟ لماذا؟</vt:lpstr>
      <vt:lpstr>أجيبوا كتابيا. يتنقل الأستاذ بين الصفوف ويقدم تغذية راجعة.</vt:lpstr>
      <vt:lpstr>من يتقاسم إجابته؟ أنصتوا.</vt:lpstr>
      <vt:lpstr>Présentation PowerPoint</vt:lpstr>
      <vt:lpstr>سأعرض عليكم صورا، أنتم تحددون أسماء المهن التي تعبر عنها. نبدأ بالصورة الأولى.</vt:lpstr>
      <vt:lpstr>نصحح.                                                   - من يشرح الكلمة "نَحّالٌ"؟</vt:lpstr>
      <vt:lpstr>إملاء</vt:lpstr>
      <vt:lpstr>في هذه الحصة ستتعلمون كيف تنونون الأسماء المنقوصة.</vt:lpstr>
      <vt:lpstr> بداية، من يقرأ الكلمات التالية؟ ما نوعها (أفعال أو أسماء)؟ ما الحرف المشترك بينها؟ أَيْنَ وَرَدَ؟</vt:lpstr>
      <vt:lpstr>هذه أسماء تنتهي بياء غير مشددة مكسور ما قبلها. تسمى أسماء منقوصة.</vt:lpstr>
      <vt:lpstr>نمر الآن إلى تعلم كيف ننون الاسم المنقوص بشكل صحيح. مستعدون؟</vt:lpstr>
      <vt:lpstr>تابعوا كيف سأنون الاسمين بين قوسين في الجملتين. سأقرأ الجملتين.</vt:lpstr>
      <vt:lpstr>أحدد نوعهما. كل منهما ينتهي بياء غير مشددة قبلها كسرة. إذن هما اسمان منقوصان.</vt:lpstr>
      <vt:lpstr>أولا، أحذف "ال"، أحذف الياء،  وأَضع تنوين الكسر (كسرتين) على الحرف الأخير. </vt:lpstr>
      <vt:lpstr>نتذكر كيف ننون الاسم المنقوص.</vt:lpstr>
      <vt:lpstr>خذوا الصفحة 111. من يقرأ تعليمة النشاط الأول؟ من يقرأ المثال؟ ما المطلوب؟</vt:lpstr>
      <vt:lpstr>أنجزوا النشاط بشكل فردي. (دقيقتان)</vt:lpstr>
      <vt:lpstr>في ثنائيات وضح لزميلك كيف حددت شكل الألف في الكلمات. (دقيقة واحدة)</vt:lpstr>
      <vt:lpstr>نصحح على السبورة. من يمر لكتابة الاسم على السبورة؟  ـــ هل أنتم متفقون؟</vt:lpstr>
      <vt:lpstr>انتبهوا للتصحيح.</vt:lpstr>
      <vt:lpstr>من يقرأ تعليمة النشاط الثاني؟ من يقرأ المثال؟ ما المطلوب؟              -أنجزوا</vt:lpstr>
      <vt:lpstr>أنجزوا النشاط بشكل فردي. (دقيقتان)</vt:lpstr>
      <vt:lpstr>نصحح جملة جملة. من يمر لكتابة الاسم الأول؟ هل تتفقون؟             -صححوا</vt:lpstr>
      <vt:lpstr>اختتام الحصة</vt:lpstr>
      <vt:lpstr>سأطرح عليكم سؤالين، أنتم تجيبون بأهم العناصر التي تعلمتموها اليوم.</vt:lpstr>
      <vt:lpstr>ضعوا علامة أمام الواجب المنزلي. أنجزوه فرديا.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82</cp:revision>
  <dcterms:created xsi:type="dcterms:W3CDTF">2023-09-20T21:35:22Z</dcterms:created>
  <dcterms:modified xsi:type="dcterms:W3CDTF">2026-04-14T16:19:17Z</dcterms:modified>
</cp:coreProperties>
</file>