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763" r:id="rId6"/>
  </p:sldMasterIdLst>
  <p:notesMasterIdLst>
    <p:notesMasterId r:id="rId68"/>
  </p:notesMasterIdLst>
  <p:handoutMasterIdLst>
    <p:handoutMasterId r:id="rId69"/>
  </p:handoutMasterIdLst>
  <p:sldIdLst>
    <p:sldId id="2147482740" r:id="rId7"/>
    <p:sldId id="2147482617" r:id="rId8"/>
    <p:sldId id="2147482469" r:id="rId9"/>
    <p:sldId id="2147482716" r:id="rId10"/>
    <p:sldId id="2147482727" r:id="rId11"/>
    <p:sldId id="2147482480" r:id="rId12"/>
    <p:sldId id="2147482694" r:id="rId13"/>
    <p:sldId id="2134806929" r:id="rId14"/>
    <p:sldId id="2147482481" r:id="rId15"/>
    <p:sldId id="2147482761" r:id="rId16"/>
    <p:sldId id="2134806896" r:id="rId17"/>
    <p:sldId id="2147482779" r:id="rId18"/>
    <p:sldId id="2147482778" r:id="rId19"/>
    <p:sldId id="2147482780" r:id="rId20"/>
    <p:sldId id="2147482781" r:id="rId21"/>
    <p:sldId id="2147482782" r:id="rId22"/>
    <p:sldId id="2147482783" r:id="rId23"/>
    <p:sldId id="2147482784" r:id="rId24"/>
    <p:sldId id="2147482785" r:id="rId25"/>
    <p:sldId id="2147482786" r:id="rId26"/>
    <p:sldId id="2147482787" r:id="rId27"/>
    <p:sldId id="2147482788" r:id="rId28"/>
    <p:sldId id="2147482728" r:id="rId29"/>
    <p:sldId id="2134806145" r:id="rId30"/>
    <p:sldId id="2147482496" r:id="rId31"/>
    <p:sldId id="2147482697" r:id="rId32"/>
    <p:sldId id="2147482794" r:id="rId33"/>
    <p:sldId id="2147482698" r:id="rId34"/>
    <p:sldId id="2147482736" r:id="rId35"/>
    <p:sldId id="2147482699" r:id="rId36"/>
    <p:sldId id="2147482793" r:id="rId37"/>
    <p:sldId id="2147482707" r:id="rId38"/>
    <p:sldId id="2147482737" r:id="rId39"/>
    <p:sldId id="2147482709" r:id="rId40"/>
    <p:sldId id="2147482710" r:id="rId41"/>
    <p:sldId id="2147482738" r:id="rId42"/>
    <p:sldId id="2147482712" r:id="rId43"/>
    <p:sldId id="2147482713" r:id="rId44"/>
    <p:sldId id="2147482753" r:id="rId45"/>
    <p:sldId id="2147482730" r:id="rId46"/>
    <p:sldId id="2134806538" r:id="rId47"/>
    <p:sldId id="2147482772" r:id="rId48"/>
    <p:sldId id="2147482720" r:id="rId49"/>
    <p:sldId id="2147482719" r:id="rId50"/>
    <p:sldId id="2147482341" r:id="rId51"/>
    <p:sldId id="2147482723" r:id="rId52"/>
    <p:sldId id="2147482739" r:id="rId53"/>
    <p:sldId id="2147482774" r:id="rId54"/>
    <p:sldId id="2147482758" r:id="rId55"/>
    <p:sldId id="2147482775" r:id="rId56"/>
    <p:sldId id="2147482789" r:id="rId57"/>
    <p:sldId id="2147482776" r:id="rId58"/>
    <p:sldId id="2147482777" r:id="rId59"/>
    <p:sldId id="2147482790" r:id="rId60"/>
    <p:sldId id="2147482791" r:id="rId61"/>
    <p:sldId id="2147482792" r:id="rId62"/>
    <p:sldId id="2147482731" r:id="rId63"/>
    <p:sldId id="2134806936" r:id="rId64"/>
    <p:sldId id="2134806939" r:id="rId65"/>
    <p:sldId id="2147482629" r:id="rId66"/>
    <p:sldId id="2147482628" r:id="rId67"/>
  </p:sldIdLst>
  <p:sldSz cx="9144000" cy="6858000" type="screen4x3"/>
  <p:notesSz cx="6858000" cy="9144000"/>
  <p:embeddedFontLst>
    <p:embeddedFont>
      <p:font typeface="Dosis" pitchFamily="2" charset="0"/>
      <p:regular r:id="rId70"/>
      <p:bold r:id="rId71"/>
    </p:embeddedFont>
    <p:embeddedFont>
      <p:font typeface="Dosis ExtraBold" pitchFamily="2" charset="0"/>
      <p:bold r:id="rId72"/>
    </p:embeddedFont>
    <p:embeddedFont>
      <p:font typeface="Dosis Medium" pitchFamily="2" charset="0"/>
      <p:regular r:id="rId73"/>
    </p:embeddedFont>
    <p:embeddedFont>
      <p:font typeface="Dosis SemiBold" pitchFamily="2" charset="0"/>
      <p:regular r:id="rId74"/>
      <p:bold r:id="rId75"/>
    </p:embeddedFont>
    <p:embeddedFont>
      <p:font typeface="Microsoft Uighur" panose="02000000000000000000" pitchFamily="2" charset="-78"/>
      <p:regular r:id="rId76"/>
      <p:bold r:id="rId77"/>
    </p:embeddedFont>
    <p:embeddedFont>
      <p:font typeface="Modern Love" panose="04090805081005020601" pitchFamily="82" charset="0"/>
      <p:regular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719" userDrawn="1">
          <p15:clr>
            <a:srgbClr val="A4A3A4"/>
          </p15:clr>
        </p15:guide>
        <p15:guide id="4" pos="1769" userDrawn="1">
          <p15:clr>
            <a:srgbClr val="A4A3A4"/>
          </p15:clr>
        </p15:guide>
        <p15:guide id="5" pos="3946" userDrawn="1">
          <p15:clr>
            <a:srgbClr val="A4A3A4"/>
          </p15:clr>
        </p15:guide>
        <p15:guide id="6" pos="10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CEB"/>
    <a:srgbClr val="424D7B"/>
    <a:srgbClr val="00ACA4"/>
    <a:srgbClr val="424D7C"/>
    <a:srgbClr val="565F88"/>
    <a:srgbClr val="0097B2"/>
    <a:srgbClr val="4E7FBD"/>
    <a:srgbClr val="936D93"/>
    <a:srgbClr val="ECF8FB"/>
    <a:srgbClr val="2573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06" autoAdjust="0"/>
    <p:restoredTop sz="94668" autoAdjust="0"/>
  </p:normalViewPr>
  <p:slideViewPr>
    <p:cSldViewPr snapToGrid="0">
      <p:cViewPr varScale="1">
        <p:scale>
          <a:sx n="64" d="100"/>
          <a:sy n="64" d="100"/>
        </p:scale>
        <p:origin x="1482" y="78"/>
      </p:cViewPr>
      <p:guideLst>
        <p:guide pos="4649"/>
        <p:guide orient="horz" pos="709"/>
        <p:guide pos="3719"/>
        <p:guide pos="1769"/>
        <p:guide pos="3946"/>
        <p:guide pos="10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font" Target="fonts/font5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82" Type="http://schemas.openxmlformats.org/officeDocument/2006/relationships/tableStyles" Target="tableStyle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handoutMaster" Target="handoutMasters/handoutMaster1.xml"/><Relationship Id="rId77" Type="http://schemas.openxmlformats.org/officeDocument/2006/relationships/font" Target="fonts/font8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3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font" Target="fonts/font7.fntdata"/><Relationship Id="rId7" Type="http://schemas.openxmlformats.org/officeDocument/2006/relationships/slide" Target="slides/slide1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9B8CA74-7929-6196-57B7-307186CE9E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7125BF3-6EF7-6412-5C50-58D8C300EB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C6126-372E-4831-A912-C8A0F9151A5B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4E2C1-DCA5-CC8B-F950-FDEF23E5E4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C78591-49E5-5425-1200-05F01EBB7C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2A5F9-882A-4CD6-90B7-3D702E46BC7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867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14/04/2026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50074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24874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78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2.png"/><Relationship Id="rId4" Type="http://schemas.openxmlformats.org/officeDocument/2006/relationships/image" Target="../media/image35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44.png"/><Relationship Id="rId10" Type="http://schemas.openxmlformats.org/officeDocument/2006/relationships/image" Target="../media/image38.png"/><Relationship Id="rId4" Type="http://schemas.openxmlformats.org/officeDocument/2006/relationships/image" Target="../media/image43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.png"/><Relationship Id="rId11" Type="http://schemas.openxmlformats.org/officeDocument/2006/relationships/image" Target="../media/image54.png"/><Relationship Id="rId5" Type="http://schemas.openxmlformats.org/officeDocument/2006/relationships/image" Target="../media/image37.png"/><Relationship Id="rId10" Type="http://schemas.openxmlformats.org/officeDocument/2006/relationships/image" Target="../media/image53.png"/><Relationship Id="rId4" Type="http://schemas.openxmlformats.org/officeDocument/2006/relationships/image" Target="../media/image36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11" Type="http://schemas.openxmlformats.org/officeDocument/2006/relationships/image" Target="../media/image54.png"/><Relationship Id="rId5" Type="http://schemas.openxmlformats.org/officeDocument/2006/relationships/image" Target="../media/image38.png"/><Relationship Id="rId10" Type="http://schemas.openxmlformats.org/officeDocument/2006/relationships/image" Target="../media/image53.png"/><Relationship Id="rId4" Type="http://schemas.openxmlformats.org/officeDocument/2006/relationships/image" Target="../media/image37.png"/><Relationship Id="rId9" Type="http://schemas.openxmlformats.org/officeDocument/2006/relationships/image" Target="../media/image52.png"/><Relationship Id="rId1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11" Type="http://schemas.openxmlformats.org/officeDocument/2006/relationships/image" Target="../media/image54.png"/><Relationship Id="rId5" Type="http://schemas.openxmlformats.org/officeDocument/2006/relationships/image" Target="../media/image38.png"/><Relationship Id="rId10" Type="http://schemas.openxmlformats.org/officeDocument/2006/relationships/image" Target="../media/image53.png"/><Relationship Id="rId4" Type="http://schemas.openxmlformats.org/officeDocument/2006/relationships/image" Target="../media/image37.png"/><Relationship Id="rId9" Type="http://schemas.openxmlformats.org/officeDocument/2006/relationships/image" Target="../media/image52.png"/><Relationship Id="rId1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57.xml"/><Relationship Id="rId6" Type="http://schemas.microsoft.com/office/2007/relationships/hdphoto" Target="../media/hdphoto4.wdp"/><Relationship Id="rId5" Type="http://schemas.openxmlformats.org/officeDocument/2006/relationships/image" Target="../media/image59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6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3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36.png"/><Relationship Id="rId21" Type="http://schemas.openxmlformats.org/officeDocument/2006/relationships/image" Target="../media/image67.png"/><Relationship Id="rId12" Type="http://schemas.openxmlformats.org/officeDocument/2006/relationships/image" Target="../media/image660.png"/><Relationship Id="rId17" Type="http://schemas.openxmlformats.org/officeDocument/2006/relationships/image" Target="../media/image35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61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10" Type="http://schemas.openxmlformats.org/officeDocument/2006/relationships/image" Target="../media/image650.png"/><Relationship Id="rId19" Type="http://schemas.openxmlformats.org/officeDocument/2006/relationships/image" Target="../media/image37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219D5FD-B80D-2C39-7F57-09551A156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71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تنظيم حصص الأسبوع</a:t>
            </a:r>
            <a:endParaRPr lang="fr-MA" sz="4400" dirty="0">
              <a:solidFill>
                <a:srgbClr val="424D7B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(30د).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 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 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1123026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76953" y="3170078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حكاية جديدة تشبه حكاية «ما التواصل؟»؛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بطلاقة؛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633027" y="4943039"/>
            <a:ext cx="4990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النص القرائي «غاية العمل» من خلال الإجابة عن أسئلة الفهم.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531787" y="1644330"/>
            <a:ext cx="58223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383995883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المعاني المتعددة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buFont typeface="Arial" panose="020B0604020202020204" pitchFamily="34" charset="0"/>
              <a:buChar char="•"/>
            </a:pPr>
            <a:r>
              <a:rPr lang="ar-MA" sz="1800" b="1" dirty="0">
                <a:cs typeface="Microsoft Uighur" panose="02000000000000000000" pitchFamily="2" charset="-78"/>
              </a:rPr>
              <a:t>ما التواصل؟ : إنتاج حكاية جديدة.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257807" y="3380220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استماع وتحدث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r" rtl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قراءات فردية؛</a:t>
            </a:r>
          </a:p>
          <a:p>
            <a:pPr marL="742950" lvl="1" indent="-285750" algn="r" rtl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إستراتيجية الفهم.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291470" y="4692778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93073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330"/>
          <a:stretch>
            <a:fillRect/>
          </a:stretch>
        </p:blipFill>
        <p:spPr>
          <a:xfrm>
            <a:off x="4572000" y="2137842"/>
            <a:ext cx="2329640" cy="3633782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2166"/>
          <a:stretch>
            <a:fillRect/>
          </a:stretch>
        </p:blipFill>
        <p:spPr>
          <a:xfrm>
            <a:off x="2351137" y="2051155"/>
            <a:ext cx="2139091" cy="37204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F8A4D387-96FF-9D26-0C25-0E753F5B519A}"/>
              </a:ext>
            </a:extLst>
          </p:cNvPr>
          <p:cNvSpPr txBox="1">
            <a:spLocks/>
          </p:cNvSpPr>
          <p:nvPr/>
        </p:nvSpPr>
        <p:spPr>
          <a:xfrm>
            <a:off x="1472813" y="5089673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6272E3D-946B-117B-B072-7A81974A89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7128" y="1969132"/>
            <a:ext cx="5085117" cy="291973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FE4061F-9D3E-1BFF-0B36-5860D72FB1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27" y="4897525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839" y="1793006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3577" y="703664"/>
            <a:ext cx="828000" cy="828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توظيف إستراتيجية المعاني المتعددة.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FD3525-B92A-1C20-8F1D-2C1637C98B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F15E8F-B685-7326-C288-3F7E3144437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9E09E7-E85D-6BBA-9295-DA3A2BF7166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E3E7CE-FC80-12B6-B6E4-7897B71B1F7B}"/>
              </a:ext>
            </a:extLst>
          </p:cNvPr>
          <p:cNvSpPr txBox="1"/>
          <p:nvPr/>
        </p:nvSpPr>
        <p:spPr>
          <a:xfrm>
            <a:off x="2007311" y="2661164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اَلْمَعاني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ٱلْمُتَعَدِّدَةُ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27F0F1-5452-0069-5142-448A937711E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4A96B-21D7-69AF-E98C-40198312BA0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CDF57C3-6776-6048-1D58-85FAE53194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9136811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من يقرؤها؟ اكتبوا المعنى المناسب لكلمة (يَقُصُّ) في الجملة.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DCA0A9-FDAE-DB74-DA02-4D0D6EFD5F7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1CF8F4-B909-2F31-8C3C-473582DC0B7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ACCB93D3-1AA5-FD9D-DD35-794B4A58C4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1655E2-3DA8-1DA3-FCB4-73F3A78B808A}"/>
              </a:ext>
            </a:extLst>
          </p:cNvPr>
          <p:cNvSpPr txBox="1"/>
          <p:nvPr/>
        </p:nvSpPr>
        <p:spPr>
          <a:xfrm>
            <a:off x="1708357" y="3366436"/>
            <a:ext cx="57640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يَقُصُّ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ٱلْحَلّاقُ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شَعْرَ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ٱلزَّبونِ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1C2B17F-BF21-294B-E335-A58826669382}"/>
              </a:ext>
            </a:extLst>
          </p:cNvPr>
          <p:cNvSpPr txBox="1"/>
          <p:nvPr/>
        </p:nvSpPr>
        <p:spPr>
          <a:xfrm>
            <a:off x="676592" y="21104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يَحْكي – يَقْطَعُ - يُراقِبُ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CE40F-6916-2433-C9F0-1B1CC7B81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933FD-A066-BCFC-8F9B-37BA5455E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94" y="756000"/>
            <a:ext cx="7086479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 ألواحكم. هل تتفقون مع هذه الإجابة؟ ما الكلمات التي ساعدتكم على تحديد المعنى؟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94B0BF-DBFF-E58F-A2B2-63C7292C41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BEB161-623E-780B-0384-1C0224DF10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0538B5-0852-33EB-F800-BDD178DD38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1742B1-62E4-3248-6130-1A9F74AA10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52CBA47-BB7B-A3BA-832A-B8AEC1F6CDB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7003EF-ADEC-3CD6-E74D-23EA85EA794E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D640D0-D139-92B0-641D-7A999863358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AAD558-E178-54AD-670E-C8506F444A85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0D4706CA-9D12-C5ED-7317-7232013FAB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4DF4B48-E7B0-FA46-0C0E-762FF92E6DA7}"/>
              </a:ext>
            </a:extLst>
          </p:cNvPr>
          <p:cNvSpPr txBox="1"/>
          <p:nvPr/>
        </p:nvSpPr>
        <p:spPr>
          <a:xfrm>
            <a:off x="1708357" y="4661333"/>
            <a:ext cx="57640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يَقُصُّ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ٱلْحَلّاقُ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شَعْرَ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ٱلزَّبونِ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549E95-07FE-2D41-1F03-DD73222DEFBB}"/>
              </a:ext>
            </a:extLst>
          </p:cNvPr>
          <p:cNvSpPr txBox="1"/>
          <p:nvPr/>
        </p:nvSpPr>
        <p:spPr>
          <a:xfrm>
            <a:off x="668983" y="3612099"/>
            <a:ext cx="7790815" cy="85129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يَحْكي – يَقْطَعُ - يُراقِبُ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Google Shape;702;p155">
            <a:extLst>
              <a:ext uri="{FF2B5EF4-FFF2-40B4-BE49-F238E27FC236}">
                <a16:creationId xmlns:a16="http://schemas.microsoft.com/office/drawing/2014/main" id="{9E165CAB-4D24-20A6-1E96-B552B384372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79101" y="1584000"/>
            <a:ext cx="2810530" cy="1900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476078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3D7A0-2739-9B2B-2D44-154EDA201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3F466F-37BE-C135-8678-2CBB42C3E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6D2773-A8D9-4C4A-C200-C1FB6423C5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415EBA-550E-AE40-B1E8-2716137BA9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9737A4-7505-8050-A133-CF245B6720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4DA77BF-ED01-521B-4AFE-AD0B5D23C8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0ACB367-0CAF-32A5-77A7-A5F302F4414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C7A462-2B13-F96D-9F77-EE69E2AD60E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5CC525-27F7-1BDC-21D4-1E83007A969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067D0E-FC20-1C7C-2DB8-E6FCD0A022B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4BF6BF1F-6A30-573F-5352-0552E4917F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0B41C6-2078-6E07-2656-33C7CBB03728}"/>
              </a:ext>
            </a:extLst>
          </p:cNvPr>
          <p:cNvSpPr txBox="1"/>
          <p:nvPr/>
        </p:nvSpPr>
        <p:spPr>
          <a:xfrm>
            <a:off x="1708357" y="3366436"/>
            <a:ext cx="57640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يَقُصُّ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ٱلْحَلّاقُ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شَعْرَ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ٱلزَّبونِ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B4669C-8780-E78C-E699-3A0A6FB217CF}"/>
              </a:ext>
            </a:extLst>
          </p:cNvPr>
          <p:cNvSpPr txBox="1"/>
          <p:nvPr/>
        </p:nvSpPr>
        <p:spPr>
          <a:xfrm>
            <a:off x="676592" y="21104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يَحْكي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–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يَقْطَعُ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- </a:t>
            </a: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يُراقِبُ.</a:t>
            </a:r>
            <a:endParaRPr lang="fr-FR" sz="48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10007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C39DC-B2ED-C26F-E11C-AD0BC4AF9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B4658D-CF32-BCA8-8EA4-853925FF4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من يقرؤها؟ اكتبوا المعنى المناسب لكلمة (يَقُصُّ) في الجملة.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DBC135-4E0A-6904-479E-87E7404565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D5E84E-5472-7665-502D-4225FCB46C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C5162A-794A-7150-42FF-0DE71022C7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ACF34E-6FC5-C7A1-83FE-3359001F6D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5185F90-D092-3C99-15B1-4487EDFEB3B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CA47A9-B28A-1D13-9B73-039D838092A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3B113C-C2EC-87FF-F09D-E87F99F1CE1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FE4088-3BE5-F66A-4E24-848885F5EAC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34F3DD52-49FA-F7F8-CCC2-518A6DD67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075C043-8007-8FB0-F44E-ED2BEB7B35AB}"/>
              </a:ext>
            </a:extLst>
          </p:cNvPr>
          <p:cNvSpPr txBox="1"/>
          <p:nvPr/>
        </p:nvSpPr>
        <p:spPr>
          <a:xfrm>
            <a:off x="1213058" y="3710385"/>
            <a:ext cx="67111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يَقُصُّ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ٱلْمُمَثِّلُ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ٱلْفُكاهِيُّ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نُكْتَةً مُضْحِكَةً. 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9B270C-5E33-B327-9802-164E14BD6C58}"/>
              </a:ext>
            </a:extLst>
          </p:cNvPr>
          <p:cNvSpPr txBox="1"/>
          <p:nvPr/>
        </p:nvSpPr>
        <p:spPr>
          <a:xfrm>
            <a:off x="676592" y="21104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يَحْكي – يَقْطَعُ - يُراقِبُ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93374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59D4A-4561-B300-ABB0-EB15D3FF4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3B2DC-1B08-36C8-C06D-500B3BA56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94" y="756000"/>
            <a:ext cx="7086479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 ألواحكم. هل تتفقون مع هذه الإجابة؟ ما الكلمات التي ساعدتكم على تحديد المعنى؟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E45BA08-7F33-F454-9A33-46A15AB163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97F194-7C95-21E7-93C0-C3650B7EA0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76A2EF-011F-0E99-F454-A7D3F28BF4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AFBA83-EB71-76D3-C3BA-750378B403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25DC77B-F2CE-4177-C5CA-E72627CC2917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DB2C3B-82DA-CE8E-89D8-12986935B74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2C28F9-C8CD-8FEC-250B-41C598349B4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578BEF5-EE11-0932-FF0A-B6F7F55FC7D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26DDD70-B413-4E58-869E-A83DBFF5CC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930E7F5-3933-22B4-6402-1FC2B50BAD31}"/>
              </a:ext>
            </a:extLst>
          </p:cNvPr>
          <p:cNvSpPr txBox="1"/>
          <p:nvPr/>
        </p:nvSpPr>
        <p:spPr>
          <a:xfrm>
            <a:off x="668983" y="3612099"/>
            <a:ext cx="7790815" cy="85129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يَحْكي – يَقْطَعُ - يُراقِبُ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Google Shape;702;p155">
            <a:extLst>
              <a:ext uri="{FF2B5EF4-FFF2-40B4-BE49-F238E27FC236}">
                <a16:creationId xmlns:a16="http://schemas.microsoft.com/office/drawing/2014/main" id="{FED72E81-C495-E99D-B57B-80569D3F73E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79101" y="1584000"/>
            <a:ext cx="2810530" cy="190041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99CDFEB-3FC1-7622-9DCB-19F8BA774E18}"/>
              </a:ext>
            </a:extLst>
          </p:cNvPr>
          <p:cNvSpPr txBox="1"/>
          <p:nvPr/>
        </p:nvSpPr>
        <p:spPr>
          <a:xfrm>
            <a:off x="1385843" y="4463396"/>
            <a:ext cx="67111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يَقُصُّ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ٱلْمُمَثِّلُ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ٱلْفُكاهِيُّ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نُكْتَةً مُضْحِكَةً. 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8736456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5A65E-92EA-7269-07F2-FD34EA692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58775-1449-185E-898B-235ABC70B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04CDE70-A9B7-EC87-6670-CD08D02F93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3CB11-37A9-B5BC-4ADB-F68702B818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2A5C88B-7AF5-DC0D-B33D-D174A98E21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91D7E5-621F-2619-B251-6047ED33BA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806E0C6-3402-4EA1-C19F-3A5FB1C2B67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59FB25-566B-9B9C-ABB5-16BB4020D1B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1C7A40-E88A-EC60-4238-72BD647C8B2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24C235-9EA3-4DEF-EAD1-0A6528CB5CF1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DCA33CAA-6BE5-099D-B19B-0BBDEAA805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AB1916E-1F0A-04E0-D3DB-8F2529582F18}"/>
              </a:ext>
            </a:extLst>
          </p:cNvPr>
          <p:cNvSpPr txBox="1"/>
          <p:nvPr/>
        </p:nvSpPr>
        <p:spPr>
          <a:xfrm>
            <a:off x="676592" y="21104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يَحْكي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– </a:t>
            </a: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يَقْطَعُ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- </a:t>
            </a: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يُراقِبُ.</a:t>
            </a:r>
            <a:endParaRPr lang="fr-FR" sz="4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C897DF-770A-790B-065B-866E099D7A51}"/>
              </a:ext>
            </a:extLst>
          </p:cNvPr>
          <p:cNvSpPr txBox="1"/>
          <p:nvPr/>
        </p:nvSpPr>
        <p:spPr>
          <a:xfrm>
            <a:off x="1213058" y="3710385"/>
            <a:ext cx="67111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يَقُصُّ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ٱلْمُمَثِّلُ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ٱلْفُكاهِيُّ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نُكْتَةً مُضْحِكَةً. 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724880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026D1-BAEE-B2A5-C7D1-F6C2BFEED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31CA70-15C6-E1C0-F18B-6331CCF85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من يقرؤها؟ اكتبوا المعنى المناسب لكلمة (عادَتْ) في الجملة.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5905B10-F6FB-A0D3-D585-E031529395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7ED5302-4F9B-4727-7743-6A8DD3794E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B35B79-17C5-657D-3CC2-3C678AC205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945E3AA-C800-F37E-C6CB-E0D92C1EDC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E5FFC79-8F51-7CCF-B121-A434FB32F6B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744F4D-27FD-9F47-0550-604CCEB32B1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86954D-2EE6-5105-515E-4D793B31FC7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43FB42-845C-0E5D-81C5-37E65875462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3A3F5B7E-A7FC-4CB2-CD9C-AEB303076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D5D5A6-E241-E644-9CC7-2E2AE9E81FF3}"/>
              </a:ext>
            </a:extLst>
          </p:cNvPr>
          <p:cNvSpPr txBox="1"/>
          <p:nvPr/>
        </p:nvSpPr>
        <p:spPr>
          <a:xfrm>
            <a:off x="1213058" y="3710385"/>
            <a:ext cx="67111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عادَتْ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مَرْيَمُ جَدَّتَها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ٱلْمَريضَةَ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6C0642-8FF5-8E96-D429-89F365E6C201}"/>
              </a:ext>
            </a:extLst>
          </p:cNvPr>
          <p:cNvSpPr txBox="1"/>
          <p:nvPr/>
        </p:nvSpPr>
        <p:spPr>
          <a:xfrm>
            <a:off x="676592" y="21104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رَجَعَتْ – زارَتْ - أَصْبَحَتْ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22256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F9F70-15C1-3F38-5076-CA7EEE114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D2927-E427-7443-85F9-5B98B3257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94" y="756000"/>
            <a:ext cx="7086479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 ألواحكم. هل تتفقون مع هذه الإجابة؟ ما الكلمات التي ساعدتكم على تحديد المعنى؟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AA4780-198A-ADA9-1CEA-5F98D16561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6340D5-F1AA-AD41-DBC8-13CD49E64A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42298B-9C7B-676B-A42A-12566DBE4B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02B24E-0F30-83B0-6CED-1EF6510FC0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8B54F26-102F-0368-E445-DA6C6D22FB9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32663E-47F0-1D34-51E4-B99BEC95D58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41D473-A22C-5760-847B-A57B72EB985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C71570-F6DB-79A5-DCB7-97EB52F1392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9284853F-7BE9-7D85-B0DD-47A4266D4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Google Shape;702;p155">
            <a:extLst>
              <a:ext uri="{FF2B5EF4-FFF2-40B4-BE49-F238E27FC236}">
                <a16:creationId xmlns:a16="http://schemas.microsoft.com/office/drawing/2014/main" id="{DAC42979-7269-C8A5-ACC0-20DD28D81E2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79101" y="1584000"/>
            <a:ext cx="2810530" cy="19004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E33A465-37BC-268F-D520-7937A9560011}"/>
              </a:ext>
            </a:extLst>
          </p:cNvPr>
          <p:cNvSpPr txBox="1"/>
          <p:nvPr/>
        </p:nvSpPr>
        <p:spPr>
          <a:xfrm>
            <a:off x="1216404" y="4415059"/>
            <a:ext cx="67111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عادَتْ 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مَرْيَمُ جَدَّتَها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ٱلْمَريضَةَ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79CF83-0495-4742-981A-4062E9A1CD06}"/>
              </a:ext>
            </a:extLst>
          </p:cNvPr>
          <p:cNvSpPr txBox="1"/>
          <p:nvPr/>
        </p:nvSpPr>
        <p:spPr>
          <a:xfrm>
            <a:off x="676592" y="3368847"/>
            <a:ext cx="7790815" cy="78319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رَجَعَتْ – زارَتْ - أَصْبَحَتْ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64478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E8778-99C3-8F15-E722-B299B94FC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F8B181-4ED8-D6B7-F267-5D40F6312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404FA9-35AC-0383-3F73-4A21910232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B4E391-DC40-5950-4C77-F1DC85B811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CA9C46C-1119-2979-6A60-DDF65DDB45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2BA5A10-EED8-3100-2C04-8A43890150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8A58456-3A74-AACE-452F-54A82E9B789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6594DB-B26B-5153-C0E6-E5FEEB6C4EB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31CF72-9C14-F818-C604-6955EBD897C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C15BBE-A115-F082-589A-E0B55698A1A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12298056-94FE-8AEA-943E-4DB722144E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5E672E1-7024-4013-D90F-CA6FA068B895}"/>
              </a:ext>
            </a:extLst>
          </p:cNvPr>
          <p:cNvSpPr txBox="1"/>
          <p:nvPr/>
        </p:nvSpPr>
        <p:spPr>
          <a:xfrm>
            <a:off x="1213058" y="3710385"/>
            <a:ext cx="67111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عادَتْ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مَرْيَمُ جَدَّتَها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ٱلْمَريضَةَ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CFF6DD1-B53F-6489-F38B-BB1DC08BD6C1}"/>
              </a:ext>
            </a:extLst>
          </p:cNvPr>
          <p:cNvSpPr txBox="1"/>
          <p:nvPr/>
        </p:nvSpPr>
        <p:spPr>
          <a:xfrm>
            <a:off x="676592" y="21104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رَجَعَتْ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–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زارَتْ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- </a:t>
            </a: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أَصْبَحَتْ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65095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9725C-C8A2-63D2-6E5A-0AA13F902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85D8B3-9DFE-DF18-CBF5-2B9A0111C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من يقرؤها؟ اكتبوا المعنى المناسب لكلمة (عادَتْ) في الجملة.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FF76AF6-6B8D-4BD5-BBE8-966105D622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D26EAA-1DD2-D8C2-64C1-F9760C981D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DAB117-2185-CF3C-F779-F0EC7AC6C6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8B04F5-121A-1EFD-A55F-EFF6A99280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F64B35B-6B6A-4DCA-E53A-010CBF3B3A1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69FA98-69A5-5E99-988A-66FE058A9D5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A190E2-21C3-CFC3-CB03-A03FBC723FBB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B0DD1E-0F7F-6FEB-87C0-C6153B45668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B7DE31EE-F43B-28D6-EA76-10230DB5A4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353C3A6-26D7-5593-2121-0F0774D48496}"/>
              </a:ext>
            </a:extLst>
          </p:cNvPr>
          <p:cNvSpPr txBox="1"/>
          <p:nvPr/>
        </p:nvSpPr>
        <p:spPr>
          <a:xfrm>
            <a:off x="1213058" y="3710385"/>
            <a:ext cx="67111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عادَتْ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وَسائِلُ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ٱلتَّواصُلِ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مُتَوافِرَةً. 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B14F9F-B006-7911-96DD-3453588488F6}"/>
              </a:ext>
            </a:extLst>
          </p:cNvPr>
          <p:cNvSpPr txBox="1"/>
          <p:nvPr/>
        </p:nvSpPr>
        <p:spPr>
          <a:xfrm>
            <a:off x="676592" y="21104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رَجَعَتْ – زارَتْ - صارَتْ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9278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18AF2-DFEB-6581-A4C5-7CA38CEEE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617609-B0A9-A8AE-F29B-A1FA2C054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94" y="756000"/>
            <a:ext cx="7086479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ارفعوا ألواحكم. هل تتفقون مع هذه الإجابة؟ ما الكلمات التي ساعدتكم على تحديد المعنى؟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B512812-0C5B-0B50-86F3-A92F8B84CA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89D69E-2AA7-2E94-12EA-A028E49732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ECC809-1B16-14D6-B1E1-AD8D6C2920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E5ADD3-0457-37EF-6720-48DE9E705C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52518F7-C98B-AF38-F106-68D9E51BA31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3433E1-66BE-3D45-4B32-7A98E2C96D2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C23CD0-11B2-84E1-56D4-E008E59AC0F1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2E55BC2-3678-5B5E-4790-9821D55CC9D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78B1C060-5F4A-E0E3-C484-2F1DB15941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Google Shape;702;p155">
            <a:extLst>
              <a:ext uri="{FF2B5EF4-FFF2-40B4-BE49-F238E27FC236}">
                <a16:creationId xmlns:a16="http://schemas.microsoft.com/office/drawing/2014/main" id="{D3C0614D-FE67-990A-264C-6EB795A18A2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79101" y="1584000"/>
            <a:ext cx="2810530" cy="190041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0294E06-591B-0EF3-1DEE-6C748FB0F4F4}"/>
              </a:ext>
            </a:extLst>
          </p:cNvPr>
          <p:cNvSpPr txBox="1"/>
          <p:nvPr/>
        </p:nvSpPr>
        <p:spPr>
          <a:xfrm>
            <a:off x="676592" y="3368847"/>
            <a:ext cx="7790815" cy="78319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رَجَعَتْ – زارَتْ - صارَتْ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035D8F-EC0E-E0A1-DF86-7299EEF47BA1}"/>
              </a:ext>
            </a:extLst>
          </p:cNvPr>
          <p:cNvSpPr txBox="1"/>
          <p:nvPr/>
        </p:nvSpPr>
        <p:spPr>
          <a:xfrm>
            <a:off x="1216403" y="4438269"/>
            <a:ext cx="67111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عادَتْ 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وَسائِلُ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ٱلتَّواصُلِ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مُتَوافِرَةً.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880738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4B995-9FFD-910F-3924-87E9AF21B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A9934-1106-390A-86D7-56836DE75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42DE04-EE14-4525-FBE9-A5D5FAE16C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BFE9E9-951A-1DD0-F042-4307682571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060DEF-97DD-F30F-0D1B-DB53B4D7F7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AC9CEF9-06A1-2BDD-057E-9FCFBA9D9E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D2EA60C-12B4-9FBA-C955-B55574D34B8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3A87EE-17D5-FDE1-8D39-2D63B4A46D5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164E69-C9F3-2533-C7EE-86339DACD1F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9C496B-EE5D-B756-3529-EBA31825D8E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0A736FC4-80F1-897A-2689-8371FFBF2C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EDD6AA-2C30-284B-16A0-DCD50C779F2D}"/>
              </a:ext>
            </a:extLst>
          </p:cNvPr>
          <p:cNvSpPr txBox="1"/>
          <p:nvPr/>
        </p:nvSpPr>
        <p:spPr>
          <a:xfrm>
            <a:off x="676592" y="2110499"/>
            <a:ext cx="7790815" cy="9194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رَجَعَتْ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– </a:t>
            </a:r>
            <a:r>
              <a:rPr lang="ar-MA" sz="48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زارَتْ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-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صارَتْ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AAF44B-B7CD-C148-F639-E6731667E26F}"/>
              </a:ext>
            </a:extLst>
          </p:cNvPr>
          <p:cNvSpPr txBox="1"/>
          <p:nvPr/>
        </p:nvSpPr>
        <p:spPr>
          <a:xfrm>
            <a:off x="1213058" y="3710385"/>
            <a:ext cx="67111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عادَتْ 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وَسائِلُ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ٱلتَّواصُلِ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مُتَوافِرَةً. 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184768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50000"/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مهن ما التواصل؟ : إنتاج حكاية جديدة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5132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DE6705-10E2-AB50-4E4D-CEAF3BDC250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7" r="-13147"/>
          <a:stretch>
            <a:fillRect/>
          </a:stretch>
        </p:blipFill>
        <p:spPr>
          <a:xfrm>
            <a:off x="7260696" y="1991965"/>
            <a:ext cx="720000" cy="72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9" y="684000"/>
            <a:ext cx="7231164" cy="612000"/>
          </a:xfrm>
        </p:spPr>
        <p:txBody>
          <a:bodyPr>
            <a:noAutofit/>
          </a:bodyPr>
          <a:lstStyle/>
          <a:p>
            <a:pPr rtl="0"/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حصة الاستماع والتحدث، ستتدربون على إنتاج حكاية جديدة تشبه حكاية «ما التواصل؟».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7391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12458-58D3-320C-3D53-C62379B903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809737-6D44-92C3-8A19-4FF231FFED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48270F-C786-3E3C-CED5-FBCC84469094}"/>
              </a:ext>
            </a:extLst>
          </p:cNvPr>
          <p:cNvSpPr txBox="1"/>
          <p:nvPr/>
        </p:nvSpPr>
        <p:spPr>
          <a:xfrm>
            <a:off x="357809" y="3013502"/>
            <a:ext cx="8484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إِنْتاجُ حِكايَةٍ جَديدَةٍ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F4CF0C-1DB1-4056-52E4-ADA1C9B5A3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AC067-6E61-154E-12BD-96643A823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0034DBB-75BD-9C43-4C21-B59683456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792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هذه مشاهد جديدة معبرة عن مقاطع البداية والوسط والنهاية. لاحظوها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DE48764C-2059-5929-7AA6-CD8F8E097E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827A61-2A18-1083-D78C-E4ECFD4744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134D2A-A989-3C04-5D1B-AC12D49170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2750EA-D9B1-6042-7A44-EB57753A8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E0B76D-D238-FC80-7177-E3F964FAB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6987CD8-CAD9-4621-0C56-7FADFA5BAC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EFA77F-5FED-FA1F-B2F6-6BE2FB6FB7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727168-C155-4B8C-3FE8-6CD5883517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F6F645-29D6-26A2-1908-BFDC607EB6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39B9B34-B902-21AC-CB36-273F7EDC776D}"/>
              </a:ext>
            </a:extLst>
          </p:cNvPr>
          <p:cNvGrpSpPr/>
          <p:nvPr/>
        </p:nvGrpSpPr>
        <p:grpSpPr>
          <a:xfrm>
            <a:off x="7179938" y="1733816"/>
            <a:ext cx="1499301" cy="1038588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C5BC427-9A7F-B53A-093E-1E0A8BE44837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E221BBD-38D7-E9D4-88F2-EA56E6D1BFE9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700F4EA-66D9-9164-21F7-5AA272363B6B}"/>
              </a:ext>
            </a:extLst>
          </p:cNvPr>
          <p:cNvGrpSpPr/>
          <p:nvPr/>
        </p:nvGrpSpPr>
        <p:grpSpPr>
          <a:xfrm>
            <a:off x="7131061" y="3388731"/>
            <a:ext cx="1670455" cy="1040076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AD4E6D0-24A9-342F-3B68-BD38B6C48D97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A8ED7E2-D414-1976-6008-3AD3B94A2224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34F2112-EF8C-F844-6E4C-3ABDB3142EAB}"/>
              </a:ext>
            </a:extLst>
          </p:cNvPr>
          <p:cNvGrpSpPr/>
          <p:nvPr/>
        </p:nvGrpSpPr>
        <p:grpSpPr>
          <a:xfrm>
            <a:off x="7179938" y="5238000"/>
            <a:ext cx="1565689" cy="936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C56009E-6AFE-44AD-C0FA-46D197C19DB2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55D5978-1808-43CF-63D9-55DF55CDD50F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BA5C116-BE29-05DB-BF65-19D525BCE6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9164" y="3390426"/>
            <a:ext cx="1765936" cy="11188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AFE508-8F3C-88E4-6B24-171EA48487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9489" y="1757248"/>
            <a:ext cx="2219350" cy="12211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40B20B-87E7-A5E6-65E5-7747D58DF9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508" y="4999505"/>
            <a:ext cx="2135158" cy="1380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2DEABE0-6619-1CB6-BBFB-3204108FA4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6947" y="3373333"/>
            <a:ext cx="1509134" cy="11359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1D7D30-5494-6A62-13E5-9C97221178F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2581" y="4999505"/>
            <a:ext cx="2219349" cy="1348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8D0505F-DE58-2E49-21A3-47885148DB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2859" y="3341394"/>
            <a:ext cx="1815765" cy="116784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B8E5F9D-E2C7-78D3-322B-847E1134B8E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3891" y="1757247"/>
            <a:ext cx="1846884" cy="122110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23918B-5951-F909-7EF7-8F1AE655A0A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20968" y="4999504"/>
            <a:ext cx="2010093" cy="134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1068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DFFD0-B4FA-F674-A8B5-1E0C6C1B7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C604EA8-944C-5423-09D2-7859306A2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12" y="787804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خلال المشهدين، من يقترح شخصيتين مناسبتين للمشهدين؟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3A441E-2CA6-2D6F-9BEE-48A8640FEC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77D229-BD52-743E-112B-6E69BAB89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3A7515-EF6B-9C27-1EA0-9862089724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632C7B6-3AC6-7DFD-5548-46D7287E02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C29DB3D-3DCA-0571-DAF4-4EAB6AB9DF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E89DA3-43F4-E9C0-2F55-C303C3E0E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39B3E6-675E-DFCD-6685-E90FAB4F2EB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2888C6-D8DC-5019-80DC-591A4C010C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80FB494-EAAA-5F14-10A9-BABDE80FA1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12758C-DFBA-08CA-ABC4-FFD7C7DD5625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B41CD5-4640-4C92-9D67-617E4F357E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6577" y="2807248"/>
            <a:ext cx="4024338" cy="22142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F0F67D-046B-CC3B-2794-022F0841E5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828" y="2807248"/>
            <a:ext cx="3348947" cy="221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4176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E0AF5-01F1-A168-C071-0CD5ACBE8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1DB1FB6-870F-DA8F-CBFE-DA2E4304A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12" y="787804"/>
            <a:ext cx="6840000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كل واحد منكم يبدع بداية حكاية جديدة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مناسبة لل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مشهد أمامكم. دقيقتان لترتيب أفكاركم.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03FB5C-B749-3F1B-99D4-55C579DAA5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219344-9266-55DC-2A2F-8770B0383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8CA814-2636-61EF-7B23-E56CE9E96C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8C7EF8-B799-B2D7-0C57-3C77AFFF55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071E6DC-E094-86A5-1C3B-F942EB608F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EDDC02-BEA4-CEB1-1F82-C5DAB72150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4B3135-7655-3C73-1E80-2FCC81066C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BE4804-4CF3-CF9E-4FF3-45E56E290C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BBB0402-E4FD-9FEB-55BF-4C87D2C833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3B9330D-73AE-2DD9-B516-65812931666B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CE6844-1616-4B0F-8749-1B02642088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6577" y="2807248"/>
            <a:ext cx="4024338" cy="22142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C2CE7F-D36B-834D-9CBE-4327F86E63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828" y="2807248"/>
            <a:ext cx="3348947" cy="221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53026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73B6-F539-C496-42F9-3DF5E0230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7E2E8F6-737F-AC46-007E-0922C164F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08" y="771902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البداية الذي أبدعه؟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F19FA57-B210-B0AB-CEB1-F80774A2D2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B6202A-1FEC-8442-8127-A71F4E023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B10AF0-6EEC-E328-CB7B-D6CBCA1D8A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F53757-FE38-DFB3-A158-12AF690E4D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1471064-0404-EAA4-2D61-9A156964BB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331F4-2AC5-1A6B-A213-4DF37C023E5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8146A6-9871-EDE2-71EB-9819DEEB93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D3ACA7-C276-1411-438A-F91DA03EA3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8ECAE17-9A27-BBA3-0571-C3FC4C78FB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60B97B4-B0DC-DD38-459C-2D5559EE954C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6EFFF8-6E20-1569-CA95-7BA2B852CA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6577" y="2807248"/>
            <a:ext cx="4024338" cy="22142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F07DD1-D92B-991F-5D17-2639FC99D5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828" y="2807248"/>
            <a:ext cx="3348947" cy="221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961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A6FAD-9160-F200-9981-22FE1A90D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8FDB636-934C-0F9A-3B2E-A619A9FA3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مثال لبداية حكاية جديدة.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9DD5A1-EEB9-A0B4-1FD9-2EC1A494A6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65A19A-47C2-0B10-626E-207D96EB0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A9BE60-14C0-F6F3-62FB-223DCC6870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DCED3A-7CF5-1308-CC85-CDF92B9290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DA8CDBA-CDE2-A0A8-2915-A81A398FC3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44263D-5603-D524-21FA-34BB5D6487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DAF360-1460-1A9E-B37D-96BF6310D9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98C01EF-288E-E120-4BE0-A92114B28E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788243A-0127-BF5A-52C9-1168AF59A5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7C7780-5627-B30E-570B-4FFCC0D82D50}"/>
              </a:ext>
            </a:extLst>
          </p:cNvPr>
          <p:cNvSpPr txBox="1"/>
          <p:nvPr/>
        </p:nvSpPr>
        <p:spPr>
          <a:xfrm>
            <a:off x="3713930" y="2842175"/>
            <a:ext cx="4950545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في مَساءٍ هادِئٍ، كانَ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ٱلْأَبُ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جالِساً في بَهْوِ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ٱلدّارِ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 دَخَلَ عَلَيْهِ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ٱلِابْنُ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وَهُوَ يُمْسِكُ خَدَّهُ، وَقالَ بِأَلَمٍ: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– يا أَبي، لَمْ أَنَمِ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ٱللَّيْلَ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فَضِرْسي يُؤْلِمُني كَثيراً!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714429-3994-86A8-69A1-A55039EAEB66}"/>
              </a:ext>
            </a:extLst>
          </p:cNvPr>
          <p:cNvSpPr/>
          <p:nvPr/>
        </p:nvSpPr>
        <p:spPr>
          <a:xfrm>
            <a:off x="6512429" y="1870025"/>
            <a:ext cx="2289665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ٱلْبِدايَةِ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1F7F3D-3B77-EDFE-FD65-62BEBCDDAF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085" y="4344830"/>
            <a:ext cx="3052251" cy="18378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94CDD3F-AE75-4659-F151-EA5184E315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085" y="1899596"/>
            <a:ext cx="3052251" cy="201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958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B8F7C-C65D-891E-A2AD-22785DE89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A5557A2-46A5-EE43-D50F-DB3321818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23012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نظركم، ماذا سيفسر الأب لابنه؟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944239-569D-219C-79A0-0FA3A3C911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67F6B3-C1F5-80A3-DA20-B9C229B17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FBDB52-E934-E25A-4C80-1A74EB15F2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03E32F7-50E7-C04D-A449-7C9CC2A3DC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BDC3C4-D269-44C7-CDB4-11A59C1BF82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705464-AC05-7B2A-191B-D801A3FB5F8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29693C-ECBC-40B4-A9B7-47C8E308141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038C09C-C56F-4BB2-323D-31C1B90917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A952951-1598-9DB1-5BD7-4161ED8B8C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B45CA4A-2D97-14F0-3ADC-3B0944FBA0A8}"/>
              </a:ext>
            </a:extLst>
          </p:cNvPr>
          <p:cNvSpPr/>
          <p:nvPr/>
        </p:nvSpPr>
        <p:spPr>
          <a:xfrm>
            <a:off x="3566652" y="2662084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lvl="0" algn="ctr" defTabSz="914400" rtl="1" eaLnBrk="1" latinLnBrk="0" hangingPunct="1">
              <a:buClr>
                <a:srgbClr val="000000"/>
              </a:buClr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8D1836A-E910-C71E-49E7-1CB220ECBF0F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A7A9BF-8A63-A870-E1BB-456BBF4FD5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9630" y="2205770"/>
            <a:ext cx="3155085" cy="1998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2BD772-2C44-A627-2FA3-018DA2C5DD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6485" y="4264773"/>
            <a:ext cx="2696273" cy="20294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3DC360-1DB1-C90D-29E9-2411C3E945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537" y="4264773"/>
            <a:ext cx="3244111" cy="208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1427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F82B-9943-7776-F31F-696EB9B2B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4820BC6-613C-697A-C67D-76BA1523F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23012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حاولوا إنتاج فقرة تعبر عن مقطع الوسط.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D17E070-0BC2-94B1-C98E-41A45BAD51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B3C89A-73AF-1DCD-370B-BC03BE4D1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828586-DAD4-BAC7-73FE-8337B8A573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ACF5CF-2221-21F2-B240-A44B6D3547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290D6AF-64EF-6824-778E-510944CC71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D1AB3E-0C52-2699-2C96-738BBDF4DF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0E8E2D-6C26-0093-0A38-E5BEE0CCDDF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897CA0B-0169-6CED-F865-657E2C30C9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3796634-D8D2-0A65-67F4-9A1D6435DE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F438EB5-739F-DF1F-3506-8998DB6DCF30}"/>
              </a:ext>
            </a:extLst>
          </p:cNvPr>
          <p:cNvSpPr/>
          <p:nvPr/>
        </p:nvSpPr>
        <p:spPr>
          <a:xfrm>
            <a:off x="3566652" y="2662084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lvl="0" algn="ctr" defTabSz="914400" rtl="1" eaLnBrk="1" latinLnBrk="0" hangingPunct="1">
              <a:buClr>
                <a:srgbClr val="000000"/>
              </a:buClr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E9AB2F-9DAA-1990-6AFF-2F0E7D26C62E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E24441-A27B-BFFD-4099-EAE0A97BCC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9630" y="2205770"/>
            <a:ext cx="3155085" cy="1998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C6CD30-7F94-8FB8-45E7-E90110E992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6485" y="4264773"/>
            <a:ext cx="2696273" cy="20294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AFC00A-9DA1-EB21-FB49-F7170EC961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537" y="4264773"/>
            <a:ext cx="3244111" cy="208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99904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E48C5-4EAD-FF1B-1BDA-5058225C1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0B6A123-7969-C8DD-CE7C-2F8EC3E33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الوسط الذي أنتجه؟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32116E-53F6-DDEA-203C-569B678176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568183-E4F8-1E29-B17C-5AB53F5D5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42C3F6-04F7-0486-9B9B-B723D89E65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1A195D-DF9C-77AF-0997-720A06421C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A9CDCDE-8A20-EF85-54F0-F51A079AE2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864611-BCBE-6D62-DB05-92CFF87F52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8EF520-E090-46DF-8BA5-CB63A0D5EF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6E8793-5BD7-ECA8-1A16-E45E48CDB8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3A9AFEF-2F93-6D00-5CDB-5C5941761042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7C6CC26-8708-963D-C24D-23CE86904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8763D4-8219-8BEA-0758-E4E48FA5A6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9630" y="2205770"/>
            <a:ext cx="3155085" cy="1998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9B0101-D9C2-7479-B50D-59249DF5BA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6485" y="4264773"/>
            <a:ext cx="2696273" cy="20294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9BAB2D-AA40-843E-252C-79FAD58E14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537" y="4264773"/>
            <a:ext cx="3244111" cy="208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45832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9142B-A298-EA8E-8586-52005EACD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B52A1C-4787-FA8C-1570-4779E65B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مثال لأحداث وسط الحكاية الجديدة.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E04CA2-B64F-147F-031B-D0D3A8C828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7F9D58-D40F-A138-1D06-34A852B5E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025632-0326-D1E9-BF73-D7618A84E0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7C30B0-A19F-1900-388F-1E3D96DF05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AA94CA-4EEB-50F2-202A-AA6316182E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E2861A-D67A-2011-D577-4F09DA8FF3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E42349-3022-62FF-DF2B-5441B662840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1869A18-28BA-EF94-C42E-C43B2E3C62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2AE1536-655D-F6BE-BCB0-AF113BE528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45CF0D-A926-B3F6-FA6A-E1313F36052F}"/>
              </a:ext>
            </a:extLst>
          </p:cNvPr>
          <p:cNvSpPr txBox="1"/>
          <p:nvPr/>
        </p:nvSpPr>
        <p:spPr>
          <a:xfrm>
            <a:off x="503828" y="3096008"/>
            <a:ext cx="8248421" cy="343923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28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نَظَرَ </a:t>
            </a:r>
            <a:r>
              <a:rPr lang="ar-MA" sz="28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ٱلأَبُ</a:t>
            </a:r>
            <a:r>
              <a:rPr lang="ar-MA" sz="28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إِلَيْهِ بِلُطْفٍ، وَقالَ:</a:t>
            </a:r>
            <a:r>
              <a:rPr lang="fr-FR" sz="28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– يا بُنَيَّ، سَبَبُ هٰذا </a:t>
            </a:r>
            <a:r>
              <a:rPr lang="ar-MA" sz="28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ٱلْأَلَمِ</a:t>
            </a:r>
            <a:r>
              <a:rPr lang="ar-MA" sz="28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 هُوَ تَسَوُّسٌ في </a:t>
            </a:r>
            <a:r>
              <a:rPr lang="ar-MA" sz="2800" b="1" kern="0" dirty="0" err="1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ٱلضِّرْسِ</a:t>
            </a:r>
            <a:r>
              <a:rPr lang="ar-MA" sz="2800" b="1" kern="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Arial"/>
              </a:rPr>
              <a:t>.</a:t>
            </a:r>
            <a:endParaRPr lang="ar-MA" sz="2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Arial"/>
            </a:endParaRP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تَعَجَّبَ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ٱلِابْنُ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وَقالَ:– وَما مَعْنى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ٱلتَّسَوُّسِ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يا أَبي؟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أَجابَ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ٱلْأَبُ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: -اَلتَّسَوُّسُ هُوَ تَلَفٌ يُصيبُ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ٱلسِّنَّ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عِنْدَما تَبْقى بَقايا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ٱلطَّعامِ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عَلَيْهِ وَخُصوصاً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ٱلْحَلَوِيّاتِ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تَتَجَمَّعُ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ٱلْجَراثيمُ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وَتُؤْذي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ٱلضِّرْسَ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فَيَظْهَرُ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ٱلْأَلَمُ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فَكَّرَ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ٱلِابْنُ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قَليلًا ثُمَّ قالَ:– كَيْفَ نَتَجَنَّبُ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ٱلتَّسَوُّسَ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إِذاً؟</a:t>
            </a:r>
          </a:p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قالَ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ٱلْأَبُ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مُبْتَسِماً:–اَلْأَمْرُ بَسيطٌ! نَتَجَنَّبُهُ بِتَنْظيفِ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ٱلْأَسْنانِ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كُلَّ يَوْمٍ،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وَٱلتَّقْليلِ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مِنَ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ٱلْحَلَوِيّاتِ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، وَزِيارَةِ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ٱلطَّبيبِ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بِٱنْتِظامٍ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0E94400-99E0-82FE-74CA-4058DF75F0D5}"/>
              </a:ext>
            </a:extLst>
          </p:cNvPr>
          <p:cNvSpPr/>
          <p:nvPr/>
        </p:nvSpPr>
        <p:spPr>
          <a:xfrm>
            <a:off x="341906" y="1368000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ٱلْوَسَطِ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7B4FEC-8B74-75E0-3B1B-469E105FBB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6067" y="1974231"/>
            <a:ext cx="1696449" cy="10747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F17745-363A-5288-69A9-7870E09D1C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7124" y="1938401"/>
            <a:ext cx="1449752" cy="10912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A69595-5CC3-AA74-4BFB-26D6E4370C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1484" y="1977058"/>
            <a:ext cx="1744317" cy="112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1921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B0848-7963-1ADA-E468-C2ACC9417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622EB4E-9D32-648B-C9D0-2BC07CEA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حاولوا إنتاج فقرة تتضمن نهاية الحكاية.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6C35CBE-F9FB-622C-865F-95373BF76D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83250A-50F7-59CC-C85C-5F9908462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640D7E-ADAA-CBAF-8121-D1CA470562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A689D6-5455-73E8-FDB5-0FA6B7BD7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390F5FD-DD0E-AA31-3B26-6B0788077D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9694AE-CFC7-212B-69A7-E1C8102B5A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F69B25-C01F-13E2-F6BC-B718AE36C3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CFC83F6-0C12-481E-B385-C074F02AB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D452527-BD1D-1623-D91A-0C80A0933D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4329A27-5DF1-BC50-DCEF-BEA08D5AD643}"/>
              </a:ext>
            </a:extLst>
          </p:cNvPr>
          <p:cNvSpPr/>
          <p:nvPr/>
        </p:nvSpPr>
        <p:spPr>
          <a:xfrm>
            <a:off x="3566652" y="1462687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C1A47D2-C555-0192-B3CD-FB3DFB3A00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846" y="4152181"/>
            <a:ext cx="3098929" cy="22329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97DD818-EB0B-9094-4BAD-CCD2DAC498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3961" y="4144085"/>
            <a:ext cx="2908919" cy="21757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4A4165-7674-5CF0-CDAD-667C430F44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2410" y="2139994"/>
            <a:ext cx="3098929" cy="191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7788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177B1-BDCA-4A6A-A27B-5A0681345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6AF0981-A449-B40D-359F-4A0255776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مقطع النهاية الذي أنتجه؟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DB50B75-81EE-5D44-AB21-6F30422666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6AE59D-DDB6-A378-DAE7-39190582A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B71ADF4-4C27-9C84-6B26-768A096988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3A99E8-CE9B-2377-E791-620441126C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4D0E2F-8267-A151-E463-67F4419C28F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FFE28C-1BAB-91DD-A73A-7B44621126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1400A8-9371-D996-3699-C9CE217A301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0A2787-26A4-880B-038A-4557659952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E21EEF5-F62A-11CE-D91B-ACC8848EC5CD}"/>
              </a:ext>
            </a:extLst>
          </p:cNvPr>
          <p:cNvSpPr/>
          <p:nvPr/>
        </p:nvSpPr>
        <p:spPr>
          <a:xfrm>
            <a:off x="3566652" y="1462687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9EB2B53-A91D-C957-111F-4DE34EB2D7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7782AA-BF5D-9A95-5BBF-3EB11195F8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846" y="4152181"/>
            <a:ext cx="3098929" cy="22329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D71B815-8D2C-8631-4E01-DAA92E1609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3961" y="4144085"/>
            <a:ext cx="2908919" cy="21757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407A48-BAE6-1BDA-9AD4-3EC9B25364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2410" y="2139994"/>
            <a:ext cx="3098929" cy="191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0098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7D11E-2163-F8EF-C9FF-375F9BB29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5AF9E61-B3C6-9B4B-D412-513EC50E1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مثال لنهاية الحكاية الجديدة.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A4335A6-9B15-56EE-3532-8EA82BA297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1D3DD7-589F-1B05-B874-B2EFAB0FE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74591E-5DB7-6032-3332-8A4525C2E0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95118DF-A385-BC12-5C66-6DC6384629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35B56CD-0903-542B-FBB3-ABEE94F8851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F2FBB7-3CA7-6B6A-952E-8D487FACFCE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18CEDE-90C4-EA12-6D59-BB5B0F334D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2E01805-97A9-90A4-41AF-CC96F8A7BC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74B4E88-0D18-E70D-976A-413E30B80C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E0EB076-644F-2B20-922F-45F4ACC65A5D}"/>
              </a:ext>
            </a:extLst>
          </p:cNvPr>
          <p:cNvSpPr/>
          <p:nvPr/>
        </p:nvSpPr>
        <p:spPr>
          <a:xfrm>
            <a:off x="2285614" y="5923364"/>
            <a:ext cx="2010696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BFE565-6E04-1960-7E70-0E3197FDFE40}"/>
              </a:ext>
            </a:extLst>
          </p:cNvPr>
          <p:cNvSpPr txBox="1"/>
          <p:nvPr/>
        </p:nvSpPr>
        <p:spPr>
          <a:xfrm>
            <a:off x="410451" y="3123961"/>
            <a:ext cx="4950545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buFont typeface="Arial"/>
              <a:buNone/>
              <a:defRPr/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– أَعِدُكَ يا أَبي أَنْ  أُحافِظَ عَلى أَسْناني وَأَلْتَزِمَ </a:t>
            </a:r>
            <a:r>
              <a:rPr lang="ar-MA" sz="3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بِٱلنَّصائِحِ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B6E7585-48D9-3100-7F43-2B511A70054B}"/>
              </a:ext>
            </a:extLst>
          </p:cNvPr>
          <p:cNvSpPr/>
          <p:nvPr/>
        </p:nvSpPr>
        <p:spPr>
          <a:xfrm>
            <a:off x="341906" y="1549969"/>
            <a:ext cx="8410343" cy="612001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مَقْطَعُ 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ٱلنِّهايَةِ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717903F-D435-77EE-9246-FA244DFA7F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5556" y="4860607"/>
            <a:ext cx="2097678" cy="15115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BB8913-3F64-F7FF-DB9B-C10C0D2032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65556" y="3252281"/>
            <a:ext cx="2097678" cy="1443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E3F4600-310B-CF7F-CB3C-192BDFE4B9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5183" y="1781193"/>
            <a:ext cx="2153069" cy="133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1745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DC784-2153-4963-1D7D-061160736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C2DF867-CBD1-C6D0-3F08-71A603F9B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755141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حصلنا على حكاية جديدة. من يقرأ؟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2CD832-10F3-D583-852A-517B27110B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BE0E81-C9B5-2111-8356-DCE7CABF9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01B7A9-97C6-1675-7B67-88434B348F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81E9A1-86B6-9B17-C44A-20D0337A88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7D195A-1C35-4DEE-47D0-3A8A2BEA23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134D64-F65A-AB89-FF46-89A7CDA8A8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A7E95F-8A9D-2983-E310-953116F29B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4A8F744-7841-C39A-B031-B2C950113B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7C33CE8-98F4-8A83-DF33-300F936287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A1505F-6693-1F03-19FC-177A4B188065}"/>
              </a:ext>
            </a:extLst>
          </p:cNvPr>
          <p:cNvSpPr txBox="1"/>
          <p:nvPr/>
        </p:nvSpPr>
        <p:spPr>
          <a:xfrm>
            <a:off x="509197" y="1977857"/>
            <a:ext cx="7965603" cy="409342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  في مَساءٍ هادِئٍ، كانَ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ٱلْأَبُ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جالِساً في بَهْوِ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ٱلدّارِ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. دَخَلَ عَلَيْهِ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ٱلابْنُ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وَهُوَ يُمْسِكُ خَدَّهُ، وَقالَ بِأَلَمٍ: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– يا أَبي، لَمْ أَنَمِ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ٱللَّيْلَ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، فَضِرْسي يُؤْلِمُني كَثيراً!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نَظَرَ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ٱلأَبُ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إِلَيْهِ بِلُطْفٍ، وَقالَ: – يا بُنَيَّ، سَبَبُ هٰذا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ٱلْأَلَمِ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هُوَ تَسَوُّسٌ في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ٱلضِّرْسِ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تَعَجَّبَ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ٱلِابْنُ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وَقالَ:– وَما مَعْنى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ٱلتَّسَوُّسِ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يا أَبي؟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أَجابَ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ٱلْأَبُ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: -اَلتَّسَوُّسُ هُوَ تَلَفٌ يُصيبُ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ٱلسِّنَّ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، عِنْدَما تَبْقى بَقايا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ٱلطَّعامِ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عَلَيْهِ وَخُصوصاً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ٱلْحَلَوِيّاتِ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، تَتَجَمَّعُ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ٱلْجَراثيمُ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وَتُؤْذي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ٱلضِّرْسَ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، فَيَظْهَرُ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ٱلْأَلَمُ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فَكَّرَ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ٱلِابْنُ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قَليلًا ثُمَّ قالَ:– كَيْفَ نَتَجَنَّبُ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ٱلتَّسَوُّسَ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إِذاً؟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قالَ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ٱلْأَبُ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مُبْتَسِماً:–اَلْأَمْرُ بَسيطٌ! نَتَجَنَّبُهُ بِتَنْظيفِ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ٱلْأَسْنانِ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كُلَّ يَوْمٍ،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وَٱلتَّقْليلِ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مِنَ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ٱلْحَلَوِيّاتِ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، وَزِيارَةِ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ٱلطَّبيبِ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بِٱنْتِظامٍ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. </a:t>
            </a:r>
          </a:p>
          <a:p>
            <a:pPr algn="just" defTabSz="914400" rtl="1">
              <a:buClr>
                <a:srgbClr val="A5A5A5"/>
              </a:buClr>
              <a:buSzPts val="1800"/>
              <a:defRPr/>
            </a:pP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– أَعِدُكَ يا أَبي أَنْ  أُحافِظَ عَلى أَسْناني وَأَلْتَزِمَ </a:t>
            </a:r>
            <a:r>
              <a:rPr lang="ar-MA" sz="2600" b="1" kern="0" dirty="0" err="1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بِٱلنَّصائِحِ</a:t>
            </a:r>
            <a:r>
              <a:rPr lang="ar-MA" sz="2600" b="1" kern="0" dirty="0">
                <a:solidFill>
                  <a:srgbClr val="424D7B"/>
                </a:solidFill>
                <a:latin typeface="+mj-lt"/>
                <a:ea typeface="Calibri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600707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8FAB-6CD0-A287-827C-D4645335C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6F43CB6-920C-573D-934D-84FB5535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يعيد حكايته الجديدة؟ تلميذ آخر؟ ...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B62581-B316-D3F7-A852-A263DB2EDA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208F54-D33F-B1E9-E894-0814D9BEA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E0C0DD-38E2-0F0C-F79C-19012C1C27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C931FA-6D67-D07C-D742-4A17565C90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3D83396-F45C-8F00-3387-5473FBA462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0E1D22-9E22-739D-DD4B-B4B10CAAB92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062129-77B4-E7EB-4D9B-EAA8ADC219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3029C52-D67D-4F24-9EB1-476A76549B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9158F59-CD4B-7FE1-86DD-35C1B36575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810E8C4-A556-F070-0E39-9274D9EFC154}"/>
              </a:ext>
            </a:extLst>
          </p:cNvPr>
          <p:cNvGrpSpPr/>
          <p:nvPr/>
        </p:nvGrpSpPr>
        <p:grpSpPr>
          <a:xfrm>
            <a:off x="6998381" y="1693899"/>
            <a:ext cx="1499301" cy="1038588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0973ABB-2BAD-05E9-C291-3086AA19EAC3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3A74366-FC46-D36A-4441-1803712AF2A1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261CCAC-8225-93E8-32AD-723C08DF2102}"/>
              </a:ext>
            </a:extLst>
          </p:cNvPr>
          <p:cNvGrpSpPr/>
          <p:nvPr/>
        </p:nvGrpSpPr>
        <p:grpSpPr>
          <a:xfrm>
            <a:off x="7105229" y="3388731"/>
            <a:ext cx="1696288" cy="1040076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E3116DB-5CBC-3B3B-2D24-3576201661EF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3979B790-FD8A-C351-773F-38EE32282850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0E7C664-EE43-F05D-1E65-9B2C297CB049}"/>
              </a:ext>
            </a:extLst>
          </p:cNvPr>
          <p:cNvGrpSpPr/>
          <p:nvPr/>
        </p:nvGrpSpPr>
        <p:grpSpPr>
          <a:xfrm>
            <a:off x="7179938" y="5238000"/>
            <a:ext cx="1565689" cy="936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7B6C15-9B29-259E-1E9B-23D9A3F48A3D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C55A34B8-C510-4B0D-E58E-227DFF10E082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D28C1FC-FFF9-C2A8-8E66-A5FFE7401A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9164" y="3390426"/>
            <a:ext cx="1765936" cy="11188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6C5D3A-4147-2E2F-D567-FFBE6629F6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9489" y="1757248"/>
            <a:ext cx="2219350" cy="12211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20AEC5-5CBA-A75F-ADC0-9C930060A4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508" y="4999505"/>
            <a:ext cx="2135158" cy="1380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30A22AF-9E9D-BBFE-91BE-46AF23F7E4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6947" y="3373333"/>
            <a:ext cx="1509134" cy="11359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27E636F-A10C-53EF-723A-DA22A0C680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2581" y="4999505"/>
            <a:ext cx="2219349" cy="1348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5C7C7D1-2AE0-5DE7-542B-EEAE92A5F6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2859" y="3341394"/>
            <a:ext cx="1815765" cy="116784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6275D0B-A635-DED8-BC99-B5608D0BD7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3891" y="1757247"/>
            <a:ext cx="1846884" cy="1221108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F1F6361-B9D0-AC4F-767E-DF1CF66165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42503" y="5008602"/>
            <a:ext cx="2154355" cy="132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84965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C865A-02D5-EACC-32FA-A692126A4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58F4EB2-7099-A2A4-2409-58681B858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على الدفاتر كل منكم يكتب حكايته الجديدة.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BC632F1-4E62-1FC4-917D-C32EF3FADD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182245-52E4-0033-40A3-4F46F6654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D658AE-18FF-FC42-BDF5-2CFECAAB4D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B17CE6-10B1-2805-E9D9-62FCF37921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2323BA2-91D0-F3F2-9CF8-5728F05236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6F5725-C121-B7EC-5157-107B241B88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3AB79F-1B48-ACFE-F71B-BA642358D2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5C3D1A6-EFBF-F58E-6FCE-C6AA011971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53D610A-6C12-E1AE-D77A-1A521EB9A3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E18B1E4-B494-0E7E-39E4-E956852D4880}"/>
              </a:ext>
            </a:extLst>
          </p:cNvPr>
          <p:cNvGrpSpPr/>
          <p:nvPr/>
        </p:nvGrpSpPr>
        <p:grpSpPr>
          <a:xfrm>
            <a:off x="6998381" y="1693899"/>
            <a:ext cx="1499301" cy="1038588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32E59D7-9294-9E9B-AADB-8C5306FA2D69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ٱلْبِدايَةِ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809A300F-B551-DB08-5412-70BC6158A0D3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E8E0701-AE30-C929-4848-9F1F0120045C}"/>
              </a:ext>
            </a:extLst>
          </p:cNvPr>
          <p:cNvGrpSpPr/>
          <p:nvPr/>
        </p:nvGrpSpPr>
        <p:grpSpPr>
          <a:xfrm>
            <a:off x="7105229" y="3388731"/>
            <a:ext cx="1696288" cy="1040076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EFED819-56B6-0CC7-9E51-B3E6703ABD21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ٱلْوَسَطِ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E460265-7616-1104-E2D4-2E416AA33516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DA63D15-620C-E98F-80C1-1914FA658A8F}"/>
              </a:ext>
            </a:extLst>
          </p:cNvPr>
          <p:cNvGrpSpPr/>
          <p:nvPr/>
        </p:nvGrpSpPr>
        <p:grpSpPr>
          <a:xfrm>
            <a:off x="7179938" y="5238000"/>
            <a:ext cx="1565689" cy="936000"/>
            <a:chOff x="5196349" y="2284361"/>
            <a:chExt cx="2010696" cy="12355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A3995BD-3EC7-9603-0D39-093E503C6B00}"/>
                </a:ext>
              </a:extLst>
            </p:cNvPr>
            <p:cNvSpPr/>
            <p:nvPr/>
          </p:nvSpPr>
          <p:spPr>
            <a:xfrm>
              <a:off x="5196349" y="2753032"/>
              <a:ext cx="2010696" cy="766916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مَقْطَعُ </a:t>
              </a:r>
              <a:r>
                <a:rPr lang="ar-MA" sz="2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ٱلنِّهايَةِ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21A3B944-B266-0486-321E-79F4A4BDE1D4}"/>
                </a:ext>
              </a:extLst>
            </p:cNvPr>
            <p:cNvSpPr/>
            <p:nvPr/>
          </p:nvSpPr>
          <p:spPr>
            <a:xfrm>
              <a:off x="5913697" y="2284361"/>
              <a:ext cx="576000" cy="59649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35DED65-6466-7976-A5CB-7DE79D7C24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9164" y="3390426"/>
            <a:ext cx="1765936" cy="11188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6C941F-F0A1-FFDF-7499-6B9685C1A8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9489" y="1757248"/>
            <a:ext cx="2219350" cy="12211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9A1306-DBD9-9ACA-F621-855F2EFF6C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508" y="4999505"/>
            <a:ext cx="2135158" cy="1380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F203906-AD58-1D9E-93E4-2414E107B8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6947" y="3373333"/>
            <a:ext cx="1509134" cy="11359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80102DC-CFC2-54A4-85FA-56C211FCD3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2581" y="4999505"/>
            <a:ext cx="2219349" cy="1348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FFC4005-CD78-9DD8-35AC-09183CABA81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2859" y="3341394"/>
            <a:ext cx="1815765" cy="116784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FE6C7D7-76E6-E6C4-3877-FB9BBA0FE50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3891" y="1757247"/>
            <a:ext cx="1846884" cy="1221108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C173A5D-776C-6F79-1091-39B688F49DD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42503" y="5008602"/>
            <a:ext cx="2154355" cy="132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2795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القراءات الفردية (15 دقيقة)</a:t>
            </a:r>
          </a:p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(30 دقيقة)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4119" y="176639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EE52B1C-4D84-CE41-8071-4240C05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استثمار النص القرائي. قبل ذلك نتذكر معاني المفردات. من يركبها في جملة؟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777817-023F-B1B1-D252-C5EB035DE0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4FA5DB-0D8F-8D3A-FE81-2575BE08A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96C9FF-9CC9-5D14-3523-4AC99A18A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A28FD0-5D90-518D-B71B-77B1ED736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2B4B76-38FB-2889-6625-D61B872E8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E2BC6-8E95-1CA7-EDE9-B68318F1DB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2BFAB7-9B25-080D-27B4-ECAB578A83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4CD6F3-822E-DC56-77F9-AF20503878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E7AFFFE-9999-7290-FC06-C74B767DA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68F81CB-B0F7-53F4-BE40-7E83B4E9A521}"/>
              </a:ext>
            </a:extLst>
          </p:cNvPr>
          <p:cNvSpPr/>
          <p:nvPr/>
        </p:nvSpPr>
        <p:spPr>
          <a:xfrm>
            <a:off x="5892723" y="3065526"/>
            <a:ext cx="1434920" cy="15400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غايَةٌ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09452BA-DCF8-DC56-844E-2FFECC100041}"/>
              </a:ext>
            </a:extLst>
          </p:cNvPr>
          <p:cNvSpPr/>
          <p:nvPr/>
        </p:nvSpPr>
        <p:spPr>
          <a:xfrm>
            <a:off x="4104629" y="3065526"/>
            <a:ext cx="1434920" cy="14729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أَعْلى يُعْلي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FAD4A27-0BE8-A626-16BD-09E67D841D11}"/>
              </a:ext>
            </a:extLst>
          </p:cNvPr>
          <p:cNvSpPr/>
          <p:nvPr/>
        </p:nvSpPr>
        <p:spPr>
          <a:xfrm>
            <a:off x="2054858" y="3065527"/>
            <a:ext cx="1873184" cy="14729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2038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صَحا يَصْحو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529114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82DC5-21C9-ABC4-A68F-C31B6A055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09674D7-88F7-7AB5-5B9F-E13CDA9F5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سأطرح عليكم أسئلة لأتحقق هل قرأتم النص.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ED69C7-D266-FBFC-4767-E189F179F5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A7982E-3551-9F31-6D96-26609C3F29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F9982B-F1A1-B2E1-D5EA-E0B58A253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ACCC89-2E03-3093-0E51-04971E432F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818A4DE-D084-131B-BA3D-75FF5F9146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5FBF13-3337-0F03-73BC-595BF3C449B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BF1FC1-8A00-BC8F-294E-6044EECA57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73796D-A908-371D-430E-1496DD58D0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019A5FF-9999-0963-4F1B-03FD9590C6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843694B-E601-1434-BE70-F828F23D6E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8923" y="2045036"/>
            <a:ext cx="2480280" cy="38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6282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3875A-85F9-763E-2D7D-C9DDDB7F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83802CB-F93F-9EDE-993D-E263F73D3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طلبت منكم قراءة النص واستخراج أسماء المهنيين الذين تحدث عنهم القصيدة. ما هي؟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3A176A-D766-0DF9-7D13-0AD7B272DF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ABD8FE-BAFE-E1A0-BA61-7ADC6C33F1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0EBC940-DACE-D0BF-41E1-EBBB1B043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13646C-B008-EED5-923A-6AF50BC73C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3AA5C5-0E18-6E5D-A838-D237AE4F0A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BAD800-0235-D049-236B-160C9FCE46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8E2F1E-0CCA-8B3B-0A26-1BC492E0E88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8B1817-959A-699E-B5A5-4A2A4077A1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8FB61E-2630-3C8F-93C9-452868F38F90}"/>
              </a:ext>
            </a:extLst>
          </p:cNvPr>
          <p:cNvSpPr txBox="1"/>
          <p:nvPr/>
        </p:nvSpPr>
        <p:spPr>
          <a:xfrm>
            <a:off x="435121" y="2426653"/>
            <a:ext cx="7391308" cy="1596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914400" rtl="1">
              <a:lnSpc>
                <a:spcPct val="150000"/>
              </a:lnSpc>
              <a:buClr>
                <a:srgbClr val="A5A5A5"/>
              </a:buClr>
              <a:buSzPts val="1800"/>
              <a:defRPr/>
            </a:pP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ٱلْمِهْنِيّونَ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ٱلَّذينَ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تَحَدَّثَتْ عَنْهُمُ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ٱلْقَصيدَةُ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  <a:p>
            <a:pPr lvl="0" algn="r" defTabSz="914400" rtl="1">
              <a:lnSpc>
                <a:spcPct val="150000"/>
              </a:lnSpc>
              <a:buClr>
                <a:srgbClr val="A5A5A5"/>
              </a:buClr>
              <a:buSzPts val="1800"/>
              <a:defRPr/>
            </a:pP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فيمَ تُسْهِمُ هذِهِ </a:t>
            </a:r>
            <a:r>
              <a:rPr lang="ar-MA" sz="3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ٱلْمِهَنُ</a:t>
            </a:r>
            <a:r>
              <a:rPr lang="ar-MA" sz="3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مُتَكامِلَةً؟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25AFF27-FA96-51E3-E9A3-03B25DC700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4585" y="693832"/>
            <a:ext cx="828000" cy="828000"/>
          </a:xfr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35B5340A-2C0C-A165-E571-4AAD04C8CC99}"/>
              </a:ext>
            </a:extLst>
          </p:cNvPr>
          <p:cNvSpPr/>
          <p:nvPr/>
        </p:nvSpPr>
        <p:spPr>
          <a:xfrm>
            <a:off x="7894776" y="2781246"/>
            <a:ext cx="438147" cy="430602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CE573BB-CAC7-830C-F4EB-4B0E61B7A911}"/>
              </a:ext>
            </a:extLst>
          </p:cNvPr>
          <p:cNvSpPr/>
          <p:nvPr/>
        </p:nvSpPr>
        <p:spPr>
          <a:xfrm>
            <a:off x="7880438" y="3517141"/>
            <a:ext cx="438147" cy="430602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1769774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05611-184B-188F-4097-37DCDC754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A6ACA1D-73DC-C6C7-696C-BC4E29A22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الصفحة 107؛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المقطع الأول من النص. تابعوا معي.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12823B-3A07-F96B-8A38-BE9495113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96CC28-C3A4-0200-57FD-CE0B4CBA3B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3BA0B9-8845-D7A2-32D7-769973C73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AEDBBE-74FD-D437-D355-ED8C35FF66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3A695F-1C4A-FFCF-4A9A-B21D8B0E74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97D345-0F31-2577-EF04-8CDFF63B590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58CF0D-3142-5BB7-5C92-E89D423FAD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0198C-EE86-48AC-51B4-BA52CA027DB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B74FB1B-4631-4A7F-DC88-EC22ED6148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E30948D-9184-230E-5A81-5B5351D56A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8923" y="2045036"/>
            <a:ext cx="2480280" cy="38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465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>
            <a:extLst>
              <a:ext uri="{FF2B5EF4-FFF2-40B4-BE49-F238E27FC236}">
                <a16:creationId xmlns:a16="http://schemas.microsoft.com/office/drawing/2014/main" id="{F4DBBA5A-ECCB-F243-B8B3-0711998E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يقرأ الجزء الموالي؟ من يواصل القراءة؟  تابع (ي) ... 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F392C69-81DC-7D8A-E4E9-4E19B1D3E6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C67A3F-E344-A128-414B-2ED0A25150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39D903-86A2-E5A9-9D72-4E08EAC4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DE3F65-609E-3A75-E044-5B64A58EF2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F98DA3-AF83-AE28-1003-F81F741D19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B52F21-81DD-210B-5645-E44AE37521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AFD625-1C75-74C5-BF39-7110908073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8CF69-9492-8915-4B5E-FB05FF245B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9E16F-A34E-6882-4DAE-63943F95AF8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DEB63B-48F7-0DCB-E110-D456BEC0F6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8923" y="2045036"/>
            <a:ext cx="2480280" cy="38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3846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728A4-7EBC-F12A-5B3F-815928EF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D812B2-B953-9376-9598-8D8C03F27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الصفحة 108. من يقرأ السؤال 1؟ ما المطلوب؟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0C4215A-3F6A-DEB7-D4CC-5213921F9D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A42C50-3407-05A7-A943-D4154A15D9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F13A96-CE5A-FF99-8B16-C6B5FFACF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089E4F7-27D0-73B8-7867-EE27D37BE3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068277-EFBB-B884-9A19-CD07AC9C48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6D2DF0-4E72-626E-DF8E-D6855E68BF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5E0DF8-EBCC-CC6D-A5A5-86D63D6F8D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F11235-7EE1-2AE4-4D69-4F3B48C15B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2C79EF-FB6C-3729-F204-E993A57C39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532" y="2472803"/>
            <a:ext cx="2478816" cy="3802161"/>
          </a:xfrm>
          <a:prstGeom prst="rect">
            <a:avLst/>
          </a:prstGeom>
        </p:spPr>
      </p:pic>
      <p:sp>
        <p:nvSpPr>
          <p:cNvPr id="3" name="Flèche : gauche 2">
            <a:extLst>
              <a:ext uri="{FF2B5EF4-FFF2-40B4-BE49-F238E27FC236}">
                <a16:creationId xmlns:a16="http://schemas.microsoft.com/office/drawing/2014/main" id="{5F6AE3A5-C06C-973D-B0D9-C1F5CFC2AE7D}"/>
              </a:ext>
            </a:extLst>
          </p:cNvPr>
          <p:cNvSpPr/>
          <p:nvPr/>
        </p:nvSpPr>
        <p:spPr>
          <a:xfrm>
            <a:off x="6126473" y="3923320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0866CFB-D055-12B6-A8C0-FC4A8E33DA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141BFF9-2CB0-03E8-CE16-C65905A02631}"/>
              </a:ext>
            </a:extLst>
          </p:cNvPr>
          <p:cNvSpPr/>
          <p:nvPr/>
        </p:nvSpPr>
        <p:spPr>
          <a:xfrm>
            <a:off x="3477353" y="3825379"/>
            <a:ext cx="2478815" cy="6120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06922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ABBDA-987C-65C7-6AAD-407853851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F114B2-DD7E-F94D-598D-BB18C4D0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60558"/>
            <a:ext cx="68623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ستكتبون أسئلة مناسبة انطلاقا من الأجوبة. (ثلاث دقائق) </a:t>
            </a:r>
            <a:endParaRPr lang="fr-FR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7411B2D-A565-D87E-FEE5-A5BED0F74C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97B9DD-92D2-DA90-3ABA-9266027EEB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872B0A-5A0A-FD21-82F9-FDCE68907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9805E7-BC1A-9C5B-FA41-A73F8124A5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D5F7505-619C-46F2-0084-C9CC5CB8EC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DE8090-B906-4081-77B4-4B757D2D55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7C4590-B84B-37E7-24E5-B9DC875917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50B383-FD1B-55EF-D479-5A73E7EA2CF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5996870-2C15-92BA-854C-174B6760F6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40D082-F7B8-9855-2861-A764428B2B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595" y="2555726"/>
            <a:ext cx="8152809" cy="231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6328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93762-4206-D963-B08F-48DA5AF37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A0719E-ACF0-C652-4F87-3C92D8A74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062" y="760558"/>
            <a:ext cx="712973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البيت الشعري الذي يعبر عن المعنى الأول؟ هل تتفقون؟</a:t>
            </a:r>
            <a:endParaRPr lang="fr-FR" sz="23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F7308BF-8785-8A5C-A043-4BA891B89C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E3E9D10-7190-626E-D22D-012B4C066D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07C84A-3F19-5312-7E47-92BF9C091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2571C63-45C1-6FF6-0565-4E7D0A655B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3AC7887-21E8-4AEE-7487-CC0800AEEF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25E7F1-A742-8BAB-0079-DBD7F0973C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DBD75C-6427-6798-86D2-C45116DF5D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C7470D-B170-3188-CCE1-D1D340F747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790E59-D50B-85A9-F357-321FD2595C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752" y="2589282"/>
            <a:ext cx="8152809" cy="231266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66E0633-BC6D-F1B7-4E1B-30BD620E5DE0}"/>
              </a:ext>
            </a:extLst>
          </p:cNvPr>
          <p:cNvSpPr txBox="1"/>
          <p:nvPr/>
        </p:nvSpPr>
        <p:spPr>
          <a:xfrm>
            <a:off x="411061" y="3745613"/>
            <a:ext cx="45107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لِمَ تَصْحو في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ٱلْبَرْدِ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ٱلْقاسي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لِتَقيسَ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ٱلسُّكَّرَ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وَٱلنَّبْضا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5747F75E-905A-72F2-3526-5DD9086087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26525DB-B7C9-3601-6C54-36059691B9F3}"/>
              </a:ext>
            </a:extLst>
          </p:cNvPr>
          <p:cNvSpPr txBox="1"/>
          <p:nvPr/>
        </p:nvSpPr>
        <p:spPr>
          <a:xfrm>
            <a:off x="318784" y="4268833"/>
            <a:ext cx="4423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بُدَّ لَنا مِنْ أَنْ نَعْمَلَ </a:t>
            </a:r>
            <a:r>
              <a: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لا بُدَّ لَنا مِنْ أَنْ نَعْمَلَ.</a:t>
            </a:r>
          </a:p>
        </p:txBody>
      </p:sp>
    </p:spTree>
    <p:extLst>
      <p:ext uri="{BB962C8B-B14F-4D97-AF65-F5344CB8AC3E}">
        <p14:creationId xmlns:p14="http://schemas.microsoft.com/office/powerpoint/2010/main" val="848952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9A322-930D-1162-01DB-6FDB36027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B8A304-8841-B31D-B608-43FE0AA08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السؤال الثاني. من يقرأ التعليمة 2؟ ما المطلوب؟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22BA9B-346B-F929-4FB4-07C4069F01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EA2798-381D-A435-FF02-680B82DA1B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CED2DA-761E-BCC7-0B3C-F3A4656E9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4678A03-D24F-37B0-73F4-E4D287930D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9817331-65C2-38EF-E66A-01CBF2955E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AA16EF-14DC-6F60-98B2-D8C2115118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1BA406-C63C-1A2F-C014-4A87927F5D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164B18-1C10-F244-EA08-430E3EE409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2E343D9C-F603-E366-92F8-4114BC6318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3EA87E-D287-C829-0F32-9C348BE9C7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775" y="2011409"/>
            <a:ext cx="2478816" cy="3802161"/>
          </a:xfrm>
          <a:prstGeom prst="rect">
            <a:avLst/>
          </a:prstGeo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799E806F-A80B-7B84-130B-B8F8DBD0C198}"/>
              </a:ext>
            </a:extLst>
          </p:cNvPr>
          <p:cNvSpPr/>
          <p:nvPr/>
        </p:nvSpPr>
        <p:spPr>
          <a:xfrm>
            <a:off x="6065556" y="3912489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D67AF29-BA6D-973D-E2E5-CF9100243B96}"/>
              </a:ext>
            </a:extLst>
          </p:cNvPr>
          <p:cNvSpPr/>
          <p:nvPr/>
        </p:nvSpPr>
        <p:spPr>
          <a:xfrm>
            <a:off x="3500775" y="3917430"/>
            <a:ext cx="2478815" cy="7468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71298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FBF70-EC5D-8F93-406F-5A7C406A7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9DD2B-0597-EFC3-0A28-1205926BE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فرديا. عودوا إلى النص للبحث عن المطلوب.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A8AB7BC-B7D4-9668-6986-E65109B91B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5C36D07-6651-191E-2364-79D00A309F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981927-B052-6FB7-F306-D557790B1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11E9941-B20E-8CCC-B58F-18A3E774C6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709F42E-462C-086D-A45A-22E95B8A43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78D344-8C1E-7731-827B-CEE9046727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8DCCE6-C330-3AC8-48A6-2627F2EFC8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21979D-94A9-6F5A-50B8-C23857A8050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F2A9C52-D9AB-6E59-71C0-55E46B30CF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37149F-ECB3-CBF3-5430-C8505F30A7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775" y="2011409"/>
            <a:ext cx="2478816" cy="3802161"/>
          </a:xfrm>
          <a:prstGeom prst="rect">
            <a:avLst/>
          </a:prstGeom>
        </p:spPr>
      </p:pic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7F461978-9DDF-F9BF-2E81-730FE5A001FC}"/>
              </a:ext>
            </a:extLst>
          </p:cNvPr>
          <p:cNvSpPr/>
          <p:nvPr/>
        </p:nvSpPr>
        <p:spPr>
          <a:xfrm>
            <a:off x="6065556" y="3912489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1B2F57-F9B4-144A-54E6-2BD33AB82925}"/>
              </a:ext>
            </a:extLst>
          </p:cNvPr>
          <p:cNvSpPr/>
          <p:nvPr/>
        </p:nvSpPr>
        <p:spPr>
          <a:xfrm>
            <a:off x="3500775" y="3917430"/>
            <a:ext cx="2478815" cy="7468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219162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DF949-F956-229F-39E7-69DBD97CA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F771FF-89A0-8FA0-A750-5E0E63BE9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هم العمال الذين وصفهم الشاعر؟ من يقرأ المقطع الذي يثبت ذلك؟ هل أنتم متفقون؟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F7E6080-769D-681B-61D6-B4EE82EE22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284FBB-84C4-0EE7-C051-CC600FC2EC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1E7EAA7-F96A-1BD5-7309-3A0B37CF58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82FC219-C2FB-29B1-0967-6B54E6A91C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5B7FED-2E55-700A-A157-2CCC6F1916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522" y="2255417"/>
            <a:ext cx="8261426" cy="362526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DCE47B-632F-823D-6A00-B920B707FE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A8B151-9481-09CE-DECD-31447BB948A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0A3A5-91FA-482C-EACC-6FC0A2C8A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AD0AFD-7CD3-8803-8383-0D5555C5F00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9035A69-4AF5-07B2-45B0-A415287318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31720C4C-BDF4-4A02-686B-CF67E3E4FF28}"/>
              </a:ext>
            </a:extLst>
          </p:cNvPr>
          <p:cNvSpPr txBox="1"/>
          <p:nvPr/>
        </p:nvSpPr>
        <p:spPr>
          <a:xfrm>
            <a:off x="5956183" y="3561591"/>
            <a:ext cx="23162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اَلْبَنّاءُ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4D18AB5-B0F3-2FF3-A3E1-B3E1A7B9C9F4}"/>
              </a:ext>
            </a:extLst>
          </p:cNvPr>
          <p:cNvSpPr txBox="1"/>
          <p:nvPr/>
        </p:nvSpPr>
        <p:spPr>
          <a:xfrm>
            <a:off x="5956183" y="4741395"/>
            <a:ext cx="23162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اَلْكُتُبِيُّ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4480A44-ABFB-0D1B-C0A0-FF206D6341BA}"/>
              </a:ext>
            </a:extLst>
          </p:cNvPr>
          <p:cNvSpPr txBox="1"/>
          <p:nvPr/>
        </p:nvSpPr>
        <p:spPr>
          <a:xfrm>
            <a:off x="5959122" y="4136362"/>
            <a:ext cx="23162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اَلنَّحّالُ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5C4F5B2-498C-4B41-B0B9-1B3DD5C658EA}"/>
              </a:ext>
            </a:extLst>
          </p:cNvPr>
          <p:cNvSpPr txBox="1"/>
          <p:nvPr/>
        </p:nvSpPr>
        <p:spPr>
          <a:xfrm>
            <a:off x="5956183" y="5280777"/>
            <a:ext cx="23162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اَلْمُمَرِّضَةُ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9883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" grpId="0"/>
      <p:bldP spid="5" grpId="0"/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3E5D6-76B1-BA42-2F06-B8D233B88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235766-7AD8-DA92-E705-133AE3335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ما الخدمات التي يقدمها البناء؟ هل أنتم متفقون؟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3C5F890-71A9-C920-BE0F-F7468CBC5E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3ACA18-69BB-3C76-7650-3041EB2BC4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F6CEC16-A627-2491-782F-D51F11DA9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E39C22-69B5-1B5B-9911-B290053349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16526D-185E-1603-E641-B90EE27C10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522" y="2255417"/>
            <a:ext cx="8261426" cy="362526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CF1A554-4BCE-57AF-E125-FE4A4BA920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39BEB7-7874-5927-A6E8-912024FFD54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4AABAF-68F4-D817-A1A2-5AC65C0FA70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515788-C78C-C305-8AC8-288AD148825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1E3B1AA-FD06-78FF-C087-F1074DCB7B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2CF62AD-18E3-0A13-E24F-36FCF13D1D53}"/>
              </a:ext>
            </a:extLst>
          </p:cNvPr>
          <p:cNvSpPr txBox="1"/>
          <p:nvPr/>
        </p:nvSpPr>
        <p:spPr>
          <a:xfrm>
            <a:off x="5956183" y="3561591"/>
            <a:ext cx="23162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اَلْبَنّاءُ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82788F-368B-5A87-879F-59FCE3FE3731}"/>
              </a:ext>
            </a:extLst>
          </p:cNvPr>
          <p:cNvSpPr txBox="1"/>
          <p:nvPr/>
        </p:nvSpPr>
        <p:spPr>
          <a:xfrm>
            <a:off x="5956183" y="4741395"/>
            <a:ext cx="23162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اَلْكُتُبِيُّ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970C58-056F-0B49-83FF-5B23DE93740B}"/>
              </a:ext>
            </a:extLst>
          </p:cNvPr>
          <p:cNvSpPr txBox="1"/>
          <p:nvPr/>
        </p:nvSpPr>
        <p:spPr>
          <a:xfrm>
            <a:off x="5959122" y="4136362"/>
            <a:ext cx="23162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اَلنَّحّالُ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2E0455-D133-522E-8F3C-5032609938BE}"/>
              </a:ext>
            </a:extLst>
          </p:cNvPr>
          <p:cNvSpPr txBox="1"/>
          <p:nvPr/>
        </p:nvSpPr>
        <p:spPr>
          <a:xfrm>
            <a:off x="5956183" y="5280777"/>
            <a:ext cx="23162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اَلْمُمَرِّضَةُ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97BB9D-6403-DE5B-39F4-60888D1A0C29}"/>
              </a:ext>
            </a:extLst>
          </p:cNvPr>
          <p:cNvSpPr txBox="1"/>
          <p:nvPr/>
        </p:nvSpPr>
        <p:spPr>
          <a:xfrm>
            <a:off x="2323749" y="3577434"/>
            <a:ext cx="2625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يَبْني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ٱلْبُيوتَ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FCC3C9B-6BBB-F087-0C59-0A1A44B9A5E1}"/>
              </a:ext>
            </a:extLst>
          </p:cNvPr>
          <p:cNvSpPr txBox="1"/>
          <p:nvPr/>
        </p:nvSpPr>
        <p:spPr>
          <a:xfrm>
            <a:off x="2189527" y="4136361"/>
            <a:ext cx="27614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يُهْدي لِلنّاسِ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ٱلْعَسَلَ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DC72504-3B00-3E05-1BC6-91C41F8A4572}"/>
              </a:ext>
            </a:extLst>
          </p:cNvPr>
          <p:cNvSpPr txBox="1"/>
          <p:nvPr/>
        </p:nvSpPr>
        <p:spPr>
          <a:xfrm>
            <a:off x="2550253" y="4695288"/>
            <a:ext cx="24007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يَبيعُ لِلنّاسِ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ٱلْكُتُبَ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712406A-60D7-B049-1F16-0E66C3B59234}"/>
              </a:ext>
            </a:extLst>
          </p:cNvPr>
          <p:cNvSpPr txBox="1"/>
          <p:nvPr/>
        </p:nvSpPr>
        <p:spPr>
          <a:xfrm>
            <a:off x="1954635" y="5252565"/>
            <a:ext cx="29963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تَرْعى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ٱلْمَرْضى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ٱلْمُسْتَشْفى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98929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23" grpId="0"/>
      <p:bldP spid="2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51E31-9C45-8FED-6BF0-5F13353A9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5438B7-4DC3-8864-9606-5F32C704A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4A36F21-E86C-F768-6828-F3B9168467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4FD5AC-A328-DAF3-C520-1BF873896C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C021ED1-A335-3B2D-38F7-C9F7485697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177E5E5-A69C-7C60-81A8-773B102884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58BF8A9-D6BF-B076-BAC0-F283EBD548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F6DA21-55C1-3198-8EF7-B846262BA4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3BF3DC-ED23-66B7-30AE-CBEBE9E84C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5E0106-7468-ABDC-0D74-487FDDF14E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522" y="2255417"/>
            <a:ext cx="8261426" cy="362526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E5AA414-0CDA-D812-B74A-3FA15D65012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263F12D-4E9C-C238-FA66-E44278FE1F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C558FD-F8DC-DF07-6DCA-F452F21CC252}"/>
              </a:ext>
            </a:extLst>
          </p:cNvPr>
          <p:cNvSpPr txBox="1"/>
          <p:nvPr/>
        </p:nvSpPr>
        <p:spPr>
          <a:xfrm>
            <a:off x="5956183" y="3561591"/>
            <a:ext cx="23162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اَلْبَنّاءُ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006708-C3BD-7411-6387-DB4FCD1B0EC7}"/>
              </a:ext>
            </a:extLst>
          </p:cNvPr>
          <p:cNvSpPr txBox="1"/>
          <p:nvPr/>
        </p:nvSpPr>
        <p:spPr>
          <a:xfrm>
            <a:off x="5956183" y="4741395"/>
            <a:ext cx="23162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اَلْكُتُبِيُّ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096A0F-51A8-4243-C5F1-3772BD86851D}"/>
              </a:ext>
            </a:extLst>
          </p:cNvPr>
          <p:cNvSpPr txBox="1"/>
          <p:nvPr/>
        </p:nvSpPr>
        <p:spPr>
          <a:xfrm>
            <a:off x="5959122" y="4136362"/>
            <a:ext cx="23162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اَلنَّحّالُ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1954191-1448-1E15-E263-281ED106F198}"/>
              </a:ext>
            </a:extLst>
          </p:cNvPr>
          <p:cNvSpPr txBox="1"/>
          <p:nvPr/>
        </p:nvSpPr>
        <p:spPr>
          <a:xfrm>
            <a:off x="5956183" y="5280777"/>
            <a:ext cx="23162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اَلْمُمَرِّضَةُ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F8B91B3-7EF1-15A0-E139-80C519AC1511}"/>
              </a:ext>
            </a:extLst>
          </p:cNvPr>
          <p:cNvSpPr txBox="1"/>
          <p:nvPr/>
        </p:nvSpPr>
        <p:spPr>
          <a:xfrm>
            <a:off x="2323749" y="3577434"/>
            <a:ext cx="2625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يَبْني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ٱلْبُيوتَ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69FAAA-8568-EB3D-6626-98E3A57D1E67}"/>
              </a:ext>
            </a:extLst>
          </p:cNvPr>
          <p:cNvSpPr txBox="1"/>
          <p:nvPr/>
        </p:nvSpPr>
        <p:spPr>
          <a:xfrm>
            <a:off x="2634697" y="4136361"/>
            <a:ext cx="23162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يُهْدي لِلنّاسِ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ٱلْعَسَلا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8C80B29-DC43-8C60-136B-BDE72F5C76F8}"/>
              </a:ext>
            </a:extLst>
          </p:cNvPr>
          <p:cNvSpPr txBox="1"/>
          <p:nvPr/>
        </p:nvSpPr>
        <p:spPr>
          <a:xfrm>
            <a:off x="2550253" y="4695288"/>
            <a:ext cx="24007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يَبيعُ لِلنّاسِ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ٱلْكُتُبَ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763D0E9-62EE-05DD-06C4-E6FC8C88B704}"/>
              </a:ext>
            </a:extLst>
          </p:cNvPr>
          <p:cNvSpPr txBox="1"/>
          <p:nvPr/>
        </p:nvSpPr>
        <p:spPr>
          <a:xfrm>
            <a:off x="1954635" y="5252565"/>
            <a:ext cx="29963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تَرْعى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ٱلْمَرْضى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ٱلْمُسْتَشْفى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533971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BAD64-21C4-36BD-49DD-FC1B6A1BD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62BB54-46ED-67CC-FE05-B5A4325CF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السؤالين 3  و4. من يقرأ السؤالين؟ ما المطلوب؟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8BBBC29-2925-EABC-0A10-5C0BD99C05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42B3F2-9FA3-0989-D7D9-7696C3B449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DBD385-0772-72EE-AAE4-F4A50A8F9C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A0ECC3-1F93-2781-C431-AA2CEC37DB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9F744AC-C0BC-E151-00FD-80775E7A6F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A498EB-B329-2CB4-18D4-DDCBC71A40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EEDE4F-0D4F-0D09-453E-7B97A079DE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67CE4B-36CF-D134-B3D8-AF469608C1E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3F98B771-A48B-2182-04F0-C71DA92B6D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B44733-0EFD-F5AF-3BCF-362936CFA3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775" y="2011409"/>
            <a:ext cx="2478816" cy="3802161"/>
          </a:xfrm>
          <a:prstGeom prst="rect">
            <a:avLst/>
          </a:prstGeo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CF25BEC9-D0AB-299E-A4A9-8A3ABF437B6E}"/>
              </a:ext>
            </a:extLst>
          </p:cNvPr>
          <p:cNvSpPr/>
          <p:nvPr/>
        </p:nvSpPr>
        <p:spPr>
          <a:xfrm>
            <a:off x="6024475" y="4802944"/>
            <a:ext cx="784009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B085BF5-429F-08BE-A7CC-19B9D904A99F}"/>
              </a:ext>
            </a:extLst>
          </p:cNvPr>
          <p:cNvSpPr/>
          <p:nvPr/>
        </p:nvSpPr>
        <p:spPr>
          <a:xfrm>
            <a:off x="3500775" y="4655661"/>
            <a:ext cx="2405075" cy="7468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208183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C9CD8-531C-DC83-F428-D4F0FB084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AFC272-869D-6B90-B420-99E8A6DE4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حددوا الكلمات المفاتيح ثم ابحثوا عن الجواب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D37CDB4-3AA8-8B32-781D-471DDA92E6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FB8763-3876-0D6E-CE44-E9364A4683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C88E8F-1257-265B-5333-46B85C9566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F7DC8D-11D9-C3EC-F6AF-4AE3AAF0AF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280B4B7-912D-1BDD-3E06-3A536FE33A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BE93D3-8507-8B77-B593-A6CF94B4042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F9E347-4814-6A19-E661-B791B3B87E8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1F4FBD-39F8-9025-8657-9AE3064EA3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B207D3-9CE6-AA84-9CCA-FC6204DE01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603" y="2362719"/>
            <a:ext cx="7994794" cy="264550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FEEF60C1-878E-F249-2027-4C7C1758F8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4662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16C92-1053-B56D-898F-A7674916A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60800-2A27-61A1-187F-2FB54B90C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السؤال؟ من يجيب؟                                   -صححوا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95C6752-57F2-35E2-A417-CD0E26E9CA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34CA388-ADD0-F021-A74D-00FBDD75A7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E914C3-48BC-1CA4-870A-734125C6F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A967A01-CAFB-9EAE-B28E-6BE076236B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357BA53-D653-5716-9DE3-819625BF66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F842CD-6768-9783-473F-67E21BE3B9A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B71548-06B9-3737-3F62-17D86AF44B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D7660D-9438-1D41-8E17-CF29B673E7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BA3FB1-2439-E169-CAB1-27763A1B4C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603" y="2362719"/>
            <a:ext cx="7994794" cy="264550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634AC9B-992D-9C34-A8AA-FF486608E4D1}"/>
              </a:ext>
            </a:extLst>
          </p:cNvPr>
          <p:cNvSpPr txBox="1"/>
          <p:nvPr/>
        </p:nvSpPr>
        <p:spPr>
          <a:xfrm>
            <a:off x="696286" y="2726171"/>
            <a:ext cx="74519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اَلْكُتُبِيُّ يَتْرُكُ مَنْزِلَهُ وَيَتَحَمَّلُ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ٱلتَّعَبَ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لِيَبْقى في مَكْتَبَتِهِ وَيُقَدِّمَ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ٱلْكُتُبَ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لِلنّاسِ.</a:t>
            </a:r>
          </a:p>
          <a:p>
            <a:pPr lvl="0" algn="r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اَلْمُمَرِّضَةُ تَصْحو باكِراً وَتَتَحَمَّلُ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ٱلْبَرْدَ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ٱلْقارِسَ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لِتُؤَدِّيَ عَمَلَها.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6FBAA5-57F9-3A70-E066-47D19BDC1FE8}"/>
              </a:ext>
            </a:extLst>
          </p:cNvPr>
          <p:cNvSpPr txBox="1"/>
          <p:nvPr/>
        </p:nvSpPr>
        <p:spPr>
          <a:xfrm>
            <a:off x="824302" y="3994819"/>
            <a:ext cx="74519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 نَبْنِيَ أَحْلى مُسْتَقْبَلٍ                     وَيَكونَ لَنا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ٱلْأَجْمَلُ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437FD29-65BF-3A91-4CAF-4D737EBD52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746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864331" y="2710147"/>
            <a:ext cx="7016960" cy="194095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حِصَّةِ ٱلاِسْتِماعِ وَٱلتَّحَدُّثِ تَدَرَّبْتُ عَلى .............................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أَمّا في حِصَّةِ ٱلْقِراءَةِ، تَعَلَّمْتُ أَنَّ كُلَّ مِهْنِيِّ يُضَحّي لِكَيْ .........................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تذكروا العمل المنزلي. سنختار حكايتين ونعلقهما على المجلة الحائطية في آخر الأسبوع.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67E075-A441-1B66-1B0D-52FD321983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58496" y="2454833"/>
            <a:ext cx="3383346" cy="2072080"/>
          </a:xfrm>
        </p:spPr>
        <p:txBody>
          <a:bodyPr/>
          <a:lstStyle/>
          <a:p>
            <a:pPr algn="r"/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كِتابَةَ حِكايَتي </a:t>
            </a:r>
            <a:r>
              <a:rPr lang="ar-MA" sz="28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ٱلْجَديدَةِ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3">
            <a:extLst>
              <a:ext uri="{FF2B5EF4-FFF2-40B4-BE49-F238E27FC236}">
                <a16:creationId xmlns:a16="http://schemas.microsoft.com/office/drawing/2014/main" id="{866D4C9A-1958-B6E3-61F4-3EB3AED4C5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5413" y="2344738"/>
            <a:ext cx="2879725" cy="2879725"/>
          </a:xfrm>
          <a:prstGeom prst="rect">
            <a:avLst/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C2B1F68-2244-0779-5520-294BB5914C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8BDEC623-C653-1381-D4CC-DDAD3628E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20125</TotalTime>
  <Words>1837</Words>
  <Application>Microsoft Office PowerPoint</Application>
  <PresentationFormat>Affichage à l'écran (4:3)</PresentationFormat>
  <Paragraphs>425</Paragraphs>
  <Slides>61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61</vt:i4>
      </vt:variant>
    </vt:vector>
  </HeadingPairs>
  <TitlesOfParts>
    <vt:vector size="78" baseType="lpstr">
      <vt:lpstr>Dosis</vt:lpstr>
      <vt:lpstr>Microsoft Uighur</vt:lpstr>
      <vt:lpstr>Dosis Medium</vt:lpstr>
      <vt:lpstr>Wingdings</vt:lpstr>
      <vt:lpstr>Calibri</vt:lpstr>
      <vt:lpstr>Dosis SemiBold</vt:lpstr>
      <vt:lpstr>Arial</vt:lpstr>
      <vt:lpstr>Dosis ExtraBold</vt:lpstr>
      <vt:lpstr>Aptos</vt:lpstr>
      <vt:lpstr>Modern Love</vt:lpstr>
      <vt:lpstr>Calibri Light</vt:lpstr>
      <vt:lpstr>Thème Office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عند نهاية الحصة</vt:lpstr>
      <vt:lpstr>هيكلة حصة اليوم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 سنتدرب اليوم على توظيف إستراتيجية المعاني المتعددة.</vt:lpstr>
      <vt:lpstr>خذوا ألواحكم.</vt:lpstr>
      <vt:lpstr>هذه جملة من يقرؤها؟ اكتبوا المعنى المناسب لكلمة (يَقُصُّ) في الجملة.</vt:lpstr>
      <vt:lpstr>ارفعوا ألواحكم. هل تتفقون مع هذه الإجابة؟ ما الكلمات التي ساعدتكم على تحديد المعنى؟</vt:lpstr>
      <vt:lpstr>انتبهوا للتصحيح.</vt:lpstr>
      <vt:lpstr>هذه جملة من يقرؤها؟ اكتبوا المعنى المناسب لكلمة (يَقُصُّ) في الجملة.</vt:lpstr>
      <vt:lpstr>ارفعوا ألواحكم. هل تتفقون مع هذه الإجابة؟ ما الكلمات التي ساعدتكم على تحديد المعنى؟</vt:lpstr>
      <vt:lpstr>انتبهوا للتصحيح.</vt:lpstr>
      <vt:lpstr>هذه جملة من يقرؤها؟ اكتبوا المعنى المناسب لكلمة (عادَتْ) في الجملة.</vt:lpstr>
      <vt:lpstr>ارفعوا ألواحكم. هل تتفقون مع هذه الإجابة؟ ما الكلمات التي ساعدتكم على تحديد المعنى؟</vt:lpstr>
      <vt:lpstr>انتبهوا للتصحيح.</vt:lpstr>
      <vt:lpstr>هذه جملة من يقرؤها؟ اكتبوا المعنى المناسب لكلمة (عادَتْ) في الجملة.</vt:lpstr>
      <vt:lpstr>ارفعوا ألواحكم. هل تتفقون مع هذه الإجابة؟ ما الكلمات التي ساعدتكم على تحديد المعنى؟</vt:lpstr>
      <vt:lpstr>انتبهوا للتصحيح.</vt:lpstr>
      <vt:lpstr>Présentation PowerPoint</vt:lpstr>
      <vt:lpstr>نمر إلى حصة الاستماع والتحدث، ستتدربون على إنتاج حكاية جديدة تشبه حكاية «ما التواصل؟».</vt:lpstr>
      <vt:lpstr> هذه مشاهد جديدة معبرة عن مقاطع البداية والوسط والنهاية. لاحظوها جيدا. </vt:lpstr>
      <vt:lpstr>من خلال المشهدين، من يقترح شخصيتين مناسبتين للمشهدين؟</vt:lpstr>
      <vt:lpstr>الآن كل واحد منكم يبدع بداية حكاية جديدة مناسبة للمشهد أمامكم. دقيقتان لترتيب أفكاركم.</vt:lpstr>
      <vt:lpstr>من يقرأ مقطع البداية الذي أبدعه؟ </vt:lpstr>
      <vt:lpstr>هذا مثال لبداية حكاية جديدة. من يقرأ؟</vt:lpstr>
      <vt:lpstr>في نظركم، ماذا سيفسر الأب لابنه؟</vt:lpstr>
      <vt:lpstr>الآن حاولوا إنتاج فقرة تعبر عن مقطع الوسط. </vt:lpstr>
      <vt:lpstr>من يقرأ مقطع الوسط الذي أنتجه؟ </vt:lpstr>
      <vt:lpstr>هذا مثال لأحداث وسط الحكاية الجديدة. من يقرأ؟</vt:lpstr>
      <vt:lpstr>الآن حاولوا إنتاج فقرة تتضمن نهاية الحكاية.</vt:lpstr>
      <vt:lpstr>من يقرأ مقطع النهاية الذي أنتجه؟ </vt:lpstr>
      <vt:lpstr>هذا مثال لنهاية الحكاية الجديدة. من يقرأ؟</vt:lpstr>
      <vt:lpstr>حصلنا على حكاية جديدة. من يقرأ؟</vt:lpstr>
      <vt:lpstr>من يعيد حكايته الجديدة؟ تلميذ آخر؟ ...</vt:lpstr>
      <vt:lpstr>على الدفاتر كل منكم يكتب حكايته الجديدة.</vt:lpstr>
      <vt:lpstr>قراءة</vt:lpstr>
      <vt:lpstr>نمر إلى استثمار النص القرائي. قبل ذلك نتذكر معاني المفردات. من يركبها في جملة؟ </vt:lpstr>
      <vt:lpstr> سأطرح عليكم أسئلة لأتحقق هل قرأتم النص.</vt:lpstr>
      <vt:lpstr>طلبت منكم قراءة النص واستخراج أسماء المهنيين الذين تحدث عنهم القصيدة. ما هي؟</vt:lpstr>
      <vt:lpstr>خذوا كراساتكم؛ الصفحة 107؛ سأقرأ المقطع الأول من النص. تابعوا معي.</vt:lpstr>
      <vt:lpstr>دوركم. من يقرأ الجزء الموالي؟ من يواصل القراءة؟  تابع (ي) ... </vt:lpstr>
      <vt:lpstr>خذوا الصفحة 108. من يقرأ السؤال 1؟ ما المطلوب؟ </vt:lpstr>
      <vt:lpstr>ستكتبون أسئلة مناسبة انطلاقا من الأجوبة. (ثلاث دقائق) </vt:lpstr>
      <vt:lpstr>نصحح. من يقرأ البيت الشعري الذي يعبر عن المعنى الأول؟ هل تتفقون؟</vt:lpstr>
      <vt:lpstr>نمر إلى السؤال الثاني. من يقرأ التعليمة 2؟ ما المطلوب؟  </vt:lpstr>
      <vt:lpstr>أنجزوا فرديا. عودوا إلى النص للبحث عن المطلوب.</vt:lpstr>
      <vt:lpstr>نصحح. من هم العمال الذين وصفهم الشاعر؟ من يقرأ المقطع الذي يثبت ذلك؟ هل أنتم متفقون؟ </vt:lpstr>
      <vt:lpstr>نصحح. ما الخدمات التي يقدمها البناء؟ هل أنتم متفقون؟ </vt:lpstr>
      <vt:lpstr>انتبهوا للتصحيح.</vt:lpstr>
      <vt:lpstr>نمر إلى السؤالين 3  و4. من يقرأ السؤالين؟ ما المطلوب؟  </vt:lpstr>
      <vt:lpstr>حددوا الكلمات المفاتيح ثم ابحثوا عن الجواب.  </vt:lpstr>
      <vt:lpstr>نصحح. من يقرأ السؤال؟ من يجيب؟                                   -صححوا</vt:lpstr>
      <vt:lpstr>اختتام الحصة</vt:lpstr>
      <vt:lpstr>ماذا تعلمتم اليوم؟</vt:lpstr>
      <vt:lpstr>تذكروا العمل المنزلي. سنختار حكايتين ونعلقهما على المجلة الحائطية في آخر الأسبوع.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67</cp:revision>
  <dcterms:created xsi:type="dcterms:W3CDTF">2023-09-20T21:35:22Z</dcterms:created>
  <dcterms:modified xsi:type="dcterms:W3CDTF">2026-04-14T08:28:23Z</dcterms:modified>
</cp:coreProperties>
</file>