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4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5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6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2" r:id="rId4"/>
    <p:sldMasterId id="2147483730" r:id="rId5"/>
    <p:sldMasterId id="2147483753" r:id="rId6"/>
    <p:sldMasterId id="2147483779" r:id="rId7"/>
  </p:sldMasterIdLst>
  <p:notesMasterIdLst>
    <p:notesMasterId r:id="rId70"/>
  </p:notesMasterIdLst>
  <p:sldIdLst>
    <p:sldId id="2147482743" r:id="rId8"/>
    <p:sldId id="2147482608" r:id="rId9"/>
    <p:sldId id="2147482463" r:id="rId10"/>
    <p:sldId id="2147482697" r:id="rId11"/>
    <p:sldId id="2147482693" r:id="rId12"/>
    <p:sldId id="2147482691" r:id="rId13"/>
    <p:sldId id="2134806141" r:id="rId14"/>
    <p:sldId id="2147482704" r:id="rId15"/>
    <p:sldId id="2134806601" r:id="rId16"/>
    <p:sldId id="2147482514" r:id="rId17"/>
    <p:sldId id="2147482644" r:id="rId18"/>
    <p:sldId id="2147482528" r:id="rId19"/>
    <p:sldId id="2147482762" r:id="rId20"/>
    <p:sldId id="2147482789" r:id="rId21"/>
    <p:sldId id="2147482795" r:id="rId22"/>
    <p:sldId id="2147482705" r:id="rId23"/>
    <p:sldId id="2134806145" r:id="rId24"/>
    <p:sldId id="2147482801" r:id="rId25"/>
    <p:sldId id="2147482487" r:id="rId26"/>
    <p:sldId id="2147482490" r:id="rId27"/>
    <p:sldId id="2147482711" r:id="rId28"/>
    <p:sldId id="2147482797" r:id="rId29"/>
    <p:sldId id="2147482800" r:id="rId30"/>
    <p:sldId id="2147482798" r:id="rId31"/>
    <p:sldId id="2147482799" r:id="rId32"/>
    <p:sldId id="2147482491" r:id="rId33"/>
    <p:sldId id="2147482747" r:id="rId34"/>
    <p:sldId id="2147482802" r:id="rId35"/>
    <p:sldId id="2147482758" r:id="rId36"/>
    <p:sldId id="2147482807" r:id="rId37"/>
    <p:sldId id="2147482664" r:id="rId38"/>
    <p:sldId id="2147482726" r:id="rId39"/>
    <p:sldId id="2147482803" r:id="rId40"/>
    <p:sldId id="2147482727" r:id="rId41"/>
    <p:sldId id="2147482702" r:id="rId42"/>
    <p:sldId id="2134806730" r:id="rId43"/>
    <p:sldId id="2147482759" r:id="rId44"/>
    <p:sldId id="2147482790" r:id="rId45"/>
    <p:sldId id="2134806905" r:id="rId46"/>
    <p:sldId id="2134806886" r:id="rId47"/>
    <p:sldId id="2134806907" r:id="rId48"/>
    <p:sldId id="2147482749" r:id="rId49"/>
    <p:sldId id="2147482752" r:id="rId50"/>
    <p:sldId id="2147482805" r:id="rId51"/>
    <p:sldId id="2147482804" r:id="rId52"/>
    <p:sldId id="2147482750" r:id="rId53"/>
    <p:sldId id="2147482806" r:id="rId54"/>
    <p:sldId id="2147482753" r:id="rId55"/>
    <p:sldId id="2147482714" r:id="rId56"/>
    <p:sldId id="2147482756" r:id="rId57"/>
    <p:sldId id="2147482483" r:id="rId58"/>
    <p:sldId id="2147482760" r:id="rId59"/>
    <p:sldId id="2147482757" r:id="rId60"/>
    <p:sldId id="2147482484" r:id="rId61"/>
    <p:sldId id="2147482792" r:id="rId62"/>
    <p:sldId id="2147482761" r:id="rId63"/>
    <p:sldId id="2147482793" r:id="rId64"/>
    <p:sldId id="2147482703" r:id="rId65"/>
    <p:sldId id="2134806712" r:id="rId66"/>
    <p:sldId id="2134806809" r:id="rId67"/>
    <p:sldId id="2134806149" r:id="rId68"/>
    <p:sldId id="2147482522" r:id="rId69"/>
  </p:sldIdLst>
  <p:sldSz cx="9144000" cy="6858000" type="screen4x3"/>
  <p:notesSz cx="6858000" cy="9144000"/>
  <p:embeddedFontLst>
    <p:embeddedFont>
      <p:font typeface="Dosis" pitchFamily="2" charset="0"/>
      <p:regular r:id="rId71"/>
      <p:bold r:id="rId72"/>
    </p:embeddedFont>
    <p:embeddedFont>
      <p:font typeface="Dosis ExtraBold" pitchFamily="2" charset="0"/>
      <p:bold r:id="rId73"/>
    </p:embeddedFont>
    <p:embeddedFont>
      <p:font typeface="Dosis Medium" pitchFamily="2" charset="0"/>
      <p:regular r:id="rId74"/>
    </p:embeddedFont>
    <p:embeddedFont>
      <p:font typeface="Dosis SemiBold" pitchFamily="2" charset="0"/>
      <p:regular r:id="rId75"/>
      <p:bold r:id="rId76"/>
    </p:embeddedFont>
    <p:embeddedFont>
      <p:font typeface="Microsoft Uighur" panose="02000000000000000000" pitchFamily="2" charset="-78"/>
      <p:regular r:id="rId77"/>
      <p:bold r:id="rId78"/>
    </p:embeddedFont>
    <p:embeddedFont>
      <p:font typeface="Modern Love" panose="04090805081005020601" pitchFamily="82" charset="0"/>
      <p:regular r:id="rId7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87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2591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pos="748" userDrawn="1">
          <p15:clr>
            <a:srgbClr val="A4A3A4"/>
          </p15:clr>
        </p15:guide>
        <p15:guide id="6" orient="horz" pos="1230" userDrawn="1">
          <p15:clr>
            <a:srgbClr val="A4A3A4"/>
          </p15:clr>
        </p15:guide>
        <p15:guide id="7" pos="46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946D93"/>
    <a:srgbClr val="507FBD"/>
    <a:srgbClr val="0097B2"/>
    <a:srgbClr val="203864"/>
    <a:srgbClr val="424D7B"/>
    <a:srgbClr val="000000"/>
    <a:srgbClr val="257390"/>
    <a:srgbClr val="565F88"/>
    <a:srgbClr val="445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42" autoAdjust="0"/>
    <p:restoredTop sz="94663" autoAdjust="0"/>
  </p:normalViewPr>
  <p:slideViewPr>
    <p:cSldViewPr snapToGrid="0">
      <p:cViewPr varScale="1">
        <p:scale>
          <a:sx n="64" d="100"/>
          <a:sy n="64" d="100"/>
        </p:scale>
        <p:origin x="1734" y="78"/>
      </p:cViewPr>
      <p:guideLst>
        <p:guide pos="4876"/>
        <p:guide orient="horz" pos="709"/>
        <p:guide orient="horz" pos="2591"/>
        <p:guide pos="5035"/>
        <p:guide pos="748"/>
        <p:guide orient="horz" pos="1230"/>
        <p:guide pos="4626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openxmlformats.org/officeDocument/2006/relationships/theme" Target="theme/theme1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font" Target="fonts/font7.fntdata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font" Target="fonts/font2.fntdata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13753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20570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095463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00974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44904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11976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46856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678123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18630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6694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70725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06860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385790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9128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52503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06706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446231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6768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2903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41345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2728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127754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645482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19875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154604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14919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78636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96281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61616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04364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29850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986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77214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298402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514774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599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57697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722064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98641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894933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6070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703739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522228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7569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45004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35494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01306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81939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871599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0828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47650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83905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51430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590399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79446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88617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16121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52679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664270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3820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74895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5695102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55104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445787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063998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421758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74253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8813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66583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93485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689706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0921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070824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882753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46873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74237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78872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45512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73957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28512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18442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927323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4330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96071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995441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29509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98599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03159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7664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25518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42161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83452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893537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125009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826189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17010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3369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29285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031151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611361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7631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6621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7777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289235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9785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087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39848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951093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26132634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491819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684358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51119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90808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198383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957871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546525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890961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39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image" Target="../media/image10.png"/><Relationship Id="rId10" Type="http://schemas.openxmlformats.org/officeDocument/2006/relationships/slideLayout" Target="../slideLayouts/slideLayout4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image" Target="../media/image2.bin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2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91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20" Type="http://schemas.openxmlformats.org/officeDocument/2006/relationships/slideLayout" Target="../slideLayouts/slideLayout90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0.xml"/><Relationship Id="rId19" Type="http://schemas.openxmlformats.org/officeDocument/2006/relationships/slideLayout" Target="../slideLayouts/slideLayout8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Relationship Id="rId22" Type="http://schemas.openxmlformats.org/officeDocument/2006/relationships/slideLayout" Target="../slideLayouts/slideLayout9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5.xml"/><Relationship Id="rId1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95.xml"/><Relationship Id="rId21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17" Type="http://schemas.openxmlformats.org/officeDocument/2006/relationships/slideLayout" Target="../slideLayouts/slideLayout109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94.xml"/><Relationship Id="rId16" Type="http://schemas.openxmlformats.org/officeDocument/2006/relationships/slideLayout" Target="../slideLayouts/slideLayout108.xml"/><Relationship Id="rId20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7.xml"/><Relationship Id="rId15" Type="http://schemas.openxmlformats.org/officeDocument/2006/relationships/slideLayout" Target="../slideLayouts/slideLayout107.xml"/><Relationship Id="rId23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02.xml"/><Relationship Id="rId19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slideLayout" Target="../slideLayouts/slideLayout106.xml"/><Relationship Id="rId22" Type="http://schemas.openxmlformats.org/officeDocument/2006/relationships/slideLayout" Target="../slideLayouts/slideLayout11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5" Type="http://schemas.openxmlformats.org/officeDocument/2006/relationships/image" Target="../media/image16.jpg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76" r:id="rId12"/>
    <p:sldLayoutId id="214748379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188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7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052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204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7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54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532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9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402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7.png"/><Relationship Id="rId12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11" Type="http://schemas.openxmlformats.org/officeDocument/2006/relationships/image" Target="../media/image24.gif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34.png"/><Relationship Id="rId4" Type="http://schemas.openxmlformats.org/officeDocument/2006/relationships/video" Target="../media/media2.mp4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7.png"/><Relationship Id="rId7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24.gif"/><Relationship Id="rId4" Type="http://schemas.openxmlformats.org/officeDocument/2006/relationships/image" Target="../media/image6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4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.png"/><Relationship Id="rId5" Type="http://schemas.openxmlformats.org/officeDocument/2006/relationships/image" Target="../media/image43.png"/><Relationship Id="rId4" Type="http://schemas.openxmlformats.org/officeDocument/2006/relationships/image" Target="../media/image20.pn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7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7.png"/><Relationship Id="rId7" Type="http://schemas.openxmlformats.org/officeDocument/2006/relationships/image" Target="../media/image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7.png"/><Relationship Id="rId7" Type="http://schemas.openxmlformats.org/officeDocument/2006/relationships/image" Target="../media/image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7.png"/><Relationship Id="rId7" Type="http://schemas.openxmlformats.org/officeDocument/2006/relationships/image" Target="../media/image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7.png"/><Relationship Id="rId7" Type="http://schemas.openxmlformats.org/officeDocument/2006/relationships/image" Target="../media/image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7.png"/><Relationship Id="rId7" Type="http://schemas.openxmlformats.org/officeDocument/2006/relationships/image" Target="../media/image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6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11" Type="http://schemas.openxmlformats.org/officeDocument/2006/relationships/image" Target="../media/image52.png"/><Relationship Id="rId5" Type="http://schemas.openxmlformats.org/officeDocument/2006/relationships/image" Target="../media/image8.png"/><Relationship Id="rId10" Type="http://schemas.openxmlformats.org/officeDocument/2006/relationships/image" Target="../media/image51.png"/><Relationship Id="rId4" Type="http://schemas.openxmlformats.org/officeDocument/2006/relationships/image" Target="../media/image7.png"/><Relationship Id="rId9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6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11" Type="http://schemas.openxmlformats.org/officeDocument/2006/relationships/image" Target="../media/image52.png"/><Relationship Id="rId5" Type="http://schemas.openxmlformats.org/officeDocument/2006/relationships/image" Target="../media/image8.png"/><Relationship Id="rId10" Type="http://schemas.openxmlformats.org/officeDocument/2006/relationships/image" Target="../media/image51.png"/><Relationship Id="rId4" Type="http://schemas.openxmlformats.org/officeDocument/2006/relationships/image" Target="../media/image7.png"/><Relationship Id="rId9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6.png"/><Relationship Id="rId7" Type="http://schemas.openxmlformats.org/officeDocument/2006/relationships/image" Target="../media/image4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7.png"/><Relationship Id="rId7" Type="http://schemas.openxmlformats.org/officeDocument/2006/relationships/image" Target="../media/image5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8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0.xml"/><Relationship Id="rId5" Type="http://schemas.openxmlformats.org/officeDocument/2006/relationships/image" Target="../media/image28.png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58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6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7.png"/><Relationship Id="rId7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C7CACC7-44E5-8DDA-D057-BCC1154496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471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FF8019D-36D9-DFB2-53BB-0D285D14B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تعيين تلميذ(ة) للإجابة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83546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r-MA" b="1" dirty="0"/>
              <a:t>المرور بين الصفوف للمساعدة </a:t>
            </a:r>
            <a:endParaRPr lang="fr-FR" b="1" dirty="0"/>
          </a:p>
          <a:p>
            <a:pPr>
              <a:spcBef>
                <a:spcPts val="0"/>
              </a:spcBef>
            </a:pPr>
            <a:r>
              <a:rPr lang="ar-MA" b="1" dirty="0"/>
              <a:t>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50د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(25د)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 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 (35د)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الكتابي: (30د)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</a:t>
            </a:r>
            <a:r>
              <a:rPr lang="fr-FR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الاستماع والتحدث 30د)</a:t>
            </a:r>
            <a:r>
              <a:rPr lang="fr-FR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 (45د)</a:t>
            </a:r>
            <a:r>
              <a:rPr lang="fr-FR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867755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099"/>
            <a:ext cx="5525521" cy="171838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DBCAC5-6D37-4CBB-45D2-BE1E17BC01EA}"/>
              </a:ext>
            </a:extLst>
          </p:cNvPr>
          <p:cNvSpPr txBox="1"/>
          <p:nvPr/>
        </p:nvSpPr>
        <p:spPr>
          <a:xfrm>
            <a:off x="5079201" y="3391584"/>
            <a:ext cx="1560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الاستماع والتحدث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F29EF486-9CB3-9E5A-AAD3-C6195DAA4D27}"/>
              </a:ext>
            </a:extLst>
          </p:cNvPr>
          <p:cNvSpPr txBox="1">
            <a:spLocks/>
          </p:cNvSpPr>
          <p:nvPr/>
        </p:nvSpPr>
        <p:spPr>
          <a:xfrm>
            <a:off x="2122822" y="371554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SzPct val="70000"/>
              <a:buNone/>
            </a:pPr>
            <a:r>
              <a:rPr lang="ar-MA" sz="1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ما التواصل؟ : توظيف الفعل الكلام «أفسر» والتحدث انطلاقا من مشاهد جديدة.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72E1F37-853B-83AE-DE1B-7A61D9B06ABA}"/>
              </a:ext>
            </a:extLst>
          </p:cNvPr>
          <p:cNvSpPr txBox="1"/>
          <p:nvPr/>
        </p:nvSpPr>
        <p:spPr>
          <a:xfrm>
            <a:off x="4232832" y="4687686"/>
            <a:ext cx="270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غاية العمل: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5060E457-E9C3-9578-5958-3A19017FB5E5}"/>
              </a:ext>
            </a:extLst>
          </p:cNvPr>
          <p:cNvSpPr txBox="1">
            <a:spLocks/>
          </p:cNvSpPr>
          <p:nvPr/>
        </p:nvSpPr>
        <p:spPr>
          <a:xfrm>
            <a:off x="2169207" y="50958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Tx/>
              <a:buSzPct val="70000"/>
              <a:buFont typeface="Wingdings" panose="05000000000000000000" pitchFamily="2" charset="2"/>
              <a:buChar char="m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1">
              <a:buSzPct val="70000"/>
            </a:pPr>
            <a:r>
              <a:rPr lang="ar-MA" dirty="0">
                <a:solidFill>
                  <a:srgbClr val="424D7C"/>
                </a:solidFill>
              </a:rPr>
              <a:t>التوقع والتحقق.</a:t>
            </a:r>
          </a:p>
          <a:p>
            <a:pPr lvl="1">
              <a:buSzPct val="70000"/>
            </a:pPr>
            <a:r>
              <a:rPr lang="ar-MA" dirty="0">
                <a:solidFill>
                  <a:srgbClr val="424D7C"/>
                </a:solidFill>
              </a:rPr>
              <a:t>القراءات الفردية.</a:t>
            </a:r>
          </a:p>
          <a:p>
            <a:pPr lvl="1">
              <a:buSzPct val="70000"/>
            </a:pPr>
            <a:r>
              <a:rPr lang="ar-MA" dirty="0">
                <a:solidFill>
                  <a:srgbClr val="424D7C"/>
                </a:solidFill>
              </a:rPr>
              <a:t>الفهم العام.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5EF16B1-371D-AEC5-E8E9-0C55079F8FDF}"/>
              </a:ext>
            </a:extLst>
          </p:cNvPr>
          <p:cNvSpPr txBox="1">
            <a:spLocks/>
          </p:cNvSpPr>
          <p:nvPr/>
        </p:nvSpPr>
        <p:spPr>
          <a:xfrm>
            <a:off x="2122822" y="244579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  <a:r>
              <a:rPr lang="fr-FR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C2974B8-E75B-2B2C-D601-80288F7121F3}"/>
              </a:ext>
            </a:extLst>
          </p:cNvPr>
          <p:cNvSpPr txBox="1"/>
          <p:nvPr/>
        </p:nvSpPr>
        <p:spPr>
          <a:xfrm>
            <a:off x="5080804" y="2116537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3EB5064F-FD7F-6BBE-0338-6FDDAAD496D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01207" y="1987484"/>
            <a:ext cx="468000" cy="468000"/>
          </a:xfrm>
          <a:prstGeom prst="rect">
            <a:avLst/>
          </a:prstGeom>
        </p:spPr>
      </p:pic>
      <p:pic>
        <p:nvPicPr>
          <p:cNvPr id="19" name="Espace réservé pour une image  20">
            <a:extLst>
              <a:ext uri="{FF2B5EF4-FFF2-40B4-BE49-F238E27FC236}">
                <a16:creationId xmlns:a16="http://schemas.microsoft.com/office/drawing/2014/main" id="{52453ECE-BA5B-411E-A903-2ED54C83F19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1204" y="3266686"/>
            <a:ext cx="468000" cy="468000"/>
          </a:xfrm>
          <a:prstGeom prst="rect">
            <a:avLst/>
          </a:prstGeom>
        </p:spPr>
      </p:pic>
      <p:pic>
        <p:nvPicPr>
          <p:cNvPr id="24" name="Espace réservé pour une image  20">
            <a:extLst>
              <a:ext uri="{FF2B5EF4-FFF2-40B4-BE49-F238E27FC236}">
                <a16:creationId xmlns:a16="http://schemas.microsoft.com/office/drawing/2014/main" id="{9E6086D5-55FF-8E6B-04B8-A8AB7639FE1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5990" y="4576652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>
                <a:solidFill>
                  <a:srgbClr val="424D7B"/>
                </a:solidFill>
              </a:rPr>
              <a:t>عند نهاية الحصة</a:t>
            </a:r>
            <a:endParaRPr lang="fr-MA" sz="5400" dirty="0">
              <a:solidFill>
                <a:srgbClr val="424D7B"/>
              </a:solidFill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-184558" y="2750903"/>
            <a:ext cx="8523768" cy="890781"/>
            <a:chOff x="-77013" y="2794970"/>
            <a:chExt cx="8523768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5050" y="2794970"/>
              <a:ext cx="7961705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-77013" y="3107498"/>
              <a:ext cx="663887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الفعل الكلامي « أفسر» وأخذ الكلمة للتحدث انطلاقا من مشاهد جديدة؛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377505" y="3697918"/>
            <a:ext cx="7961705" cy="890781"/>
            <a:chOff x="1331545" y="2851204"/>
            <a:chExt cx="7068162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4"/>
              <a:ext cx="7068162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51127" y="3065763"/>
              <a:ext cx="512159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توقع مضمون النص «غاية العمل» والتحقق منه، قراءة بطلاقة وبشكل معبر.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399563" y="4588700"/>
            <a:ext cx="7939647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489008" y="3189357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 العام من خلال الإجابة عن أسئلة الفهم العام.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2591" y="1990416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7915" y="1775248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4F784B5-C76A-9345-98F0-A84BC72C6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 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16">
            <a:extLst>
              <a:ext uri="{FF2B5EF4-FFF2-40B4-BE49-F238E27FC236}">
                <a16:creationId xmlns:a16="http://schemas.microsoft.com/office/drawing/2014/main" id="{5376EEF8-CAD6-BF4A-7998-43851C3C55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2242" y="693331"/>
            <a:ext cx="828000" cy="82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7F447-E93A-B5CC-3E6D-9B18DAAC3F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5" name="Nada-Wave">
            <a:hlinkClick r:id="" action="ppaction://media"/>
            <a:extLst>
              <a:ext uri="{FF2B5EF4-FFF2-40B4-BE49-F238E27FC236}">
                <a16:creationId xmlns:a16="http://schemas.microsoft.com/office/drawing/2014/main" id="{8535C884-8970-E923-9A4B-D957A75448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b="2330"/>
          <a:stretch>
            <a:fillRect/>
          </a:stretch>
        </p:blipFill>
        <p:spPr>
          <a:xfrm>
            <a:off x="4572000" y="2051155"/>
            <a:ext cx="2307982" cy="3600000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63584DCE-BB19-BB4D-51F9-8ED811F0E31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rcRect b="2166"/>
          <a:stretch>
            <a:fillRect/>
          </a:stretch>
        </p:blipFill>
        <p:spPr>
          <a:xfrm>
            <a:off x="2351137" y="2051155"/>
            <a:ext cx="2069827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41" y="756000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اليوم نتذكر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114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250" y="12680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55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492973" y="12184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218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/>
        </p:nvSpPr>
        <p:spPr>
          <a:xfrm>
            <a:off x="441740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1890DD66-DA20-5418-3837-69974270E61C}"/>
              </a:ext>
            </a:extLst>
          </p:cNvPr>
          <p:cNvSpPr txBox="1">
            <a:spLocks/>
          </p:cNvSpPr>
          <p:nvPr/>
        </p:nvSpPr>
        <p:spPr>
          <a:xfrm>
            <a:off x="1472813" y="5089673"/>
            <a:ext cx="3361493" cy="658010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253D0FA-B803-359B-41D3-5A2A3FDAF5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7128" y="1969132"/>
            <a:ext cx="5085117" cy="291973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0E0F87-56CF-E862-C2FA-F1379D021A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27" y="4897525"/>
            <a:ext cx="1042306" cy="10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0D2A4DD-25EC-8F40-8F2D-C8F2E31E2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45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767D358-53C3-740B-BBD3-923D02834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BD0072-253C-E0D8-37BA-831DF90A20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F217F0-CBAC-4FD6-21C0-76429B7EF2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6F2937-E19C-D2B6-ABBF-2C5FECBA4EF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23B1D00-4A2D-0784-7E2E-EC050BCA1AF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6E1457-DD6F-FEFF-FF80-0BDC82F628F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BEFFCC-FE7C-E119-859A-F22C72EEAEC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F8DC07-DB63-428D-9341-2F2693FD91F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F4277EBA-C69A-9F16-0C08-6D016C3DBD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94" b="-7494"/>
          <a:stretch>
            <a:fillRect/>
          </a:stretch>
        </p:blipFill>
        <p:spPr>
          <a:xfrm>
            <a:off x="7952793" y="721538"/>
            <a:ext cx="828000" cy="827999"/>
          </a:xfrm>
          <a:prstGeom prst="rect">
            <a:avLst/>
          </a:prstGeom>
          <a:noFill/>
        </p:spPr>
      </p:pic>
      <p:pic>
        <p:nvPicPr>
          <p:cNvPr id="3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1266EA37-3DF8-D7B2-61CC-CFDAF20F8B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9257" y="1693526"/>
            <a:ext cx="6910635" cy="38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35FF9E-2874-AA4D-13D4-376D6F9618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49357-59F8-166C-4FBB-194C43958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433DF97-99C7-448C-B3CE-D736F3699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45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بالواجب المنزلي. سأعين من يقرأ الجمل التي وجدها؟ نبدأ بالكلمة (لم لا).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بالنسبة للنص، يدعو  التلاميذ لمواصلة التدرب في المنزل.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04800AA-2B22-4FC4-8D74-CABF1EE7A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1C2C2F-1D8B-2161-D2A1-0C87512B18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9968E7-FDBA-A803-8242-0B4FBA9468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50525DD-DCCE-4400-8D5C-E341FA1E6E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E401022-0665-87E9-62AF-488348E662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39C000-EA2C-B15B-C5F3-93D57CBADBC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11AD71-B060-7DBB-8F80-37DD59F655C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9B6775-1B2C-8E18-A76A-5CC13D2B4393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5">
            <a:extLst>
              <a:ext uri="{FF2B5EF4-FFF2-40B4-BE49-F238E27FC236}">
                <a16:creationId xmlns:a16="http://schemas.microsoft.com/office/drawing/2014/main" id="{8F9D420B-2DDE-21B1-DC5C-8CD9BF84BC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04969" y="2088542"/>
            <a:ext cx="1517110" cy="151711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E8B7F4A-DC8F-3D8D-9701-48BB0C4A01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473" y="1898300"/>
            <a:ext cx="2740599" cy="420370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DE2E720-79F7-01C8-BC8E-C147E1D7A264}"/>
              </a:ext>
            </a:extLst>
          </p:cNvPr>
          <p:cNvSpPr/>
          <p:nvPr/>
        </p:nvSpPr>
        <p:spPr>
          <a:xfrm>
            <a:off x="3202968" y="4832059"/>
            <a:ext cx="2738063" cy="914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43431505-7DBF-27DB-2DF1-600A207DCE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56075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7643-221E-4C7D-00C7-FFBC597EC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09C933-DC91-DCE0-219A-A240385BF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78991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التدرب على قراءة فقرة بدقة وسرعة.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أسماء. أنادي على التلميذ الأول.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B0903E-0759-23C8-D32B-C653DC5AD1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2232882-7FB9-FC87-576A-83A1A44D1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A0E35D7-78DE-26A8-AF31-094FD3DEA5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01EBB5-E529-A383-DFB3-5B60D34C0A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C60D788-12B1-5AC2-185E-5A364A5457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E914FCE-B609-54DB-0E24-DB725E0DDB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C3E6A5-C6DC-9082-3CED-B0501082616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1BD22E-2085-FCF2-D374-891BDFDF502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2B47CF-DC69-FD93-B4AE-C07B329D47B3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669095D-678D-F07D-E090-1AC1BA638920}"/>
              </a:ext>
            </a:extLst>
          </p:cNvPr>
          <p:cNvSpPr/>
          <p:nvPr/>
        </p:nvSpPr>
        <p:spPr>
          <a:xfrm>
            <a:off x="448314" y="1853300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  أَمّا ٱلْيَوْ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مَ،</a:t>
            </a:r>
            <a:r>
              <a:rPr lang="ar-MA" sz="4000" b="1" kern="10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فَقَدْ أَصْبَحَ ٱلتَّواصُلُ سَريعاً وَسَهْلًا بِفَضْلِ ٱلْهَواتِفِ ٱلذَّكِيَّةِ وَمَواقِعِ ٱلتَّواصُلِ ٱلِاجْتِماعِيِّ وَٱلْإِنْتَرْنِتْ ٱلَّتي بَلَغَتْ أَرْجاءَ ٱلْأَر</a:t>
            </a:r>
            <a:r>
              <a:rPr lang="ar-MA" sz="4000" b="1" kern="10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ضِ.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هذِهِ ٱلْوَسائِلُ جَعَلَتِ ٱلْعالَمَ يَبْدو قَرْيَةً صَغيرَةً.</a:t>
            </a:r>
          </a:p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   لَقَدْ صارَ مِنَ ٱلسَّهْلِ إِرْسالُ رِسالَةٍ مَكْتوبَةٍ أَوْ شَفَهِيَّةٍ أَوْ صورَةٍ أَوْ فيدْيو في ثَوا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نٍ،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وَٱلتَّحَدُّثُ وَٱلْمُناقَشَةُ عَبْرَ تِقْنِيَّةِ ٱلْفيدْيو مَعَ أَشْخاصٍ في بُلْدانٍ بَعيدَ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ةٍ.</a:t>
            </a:r>
          </a:p>
        </p:txBody>
      </p:sp>
    </p:spTree>
    <p:extLst>
      <p:ext uri="{BB962C8B-B14F-4D97-AF65-F5344CB8AC3E}">
        <p14:creationId xmlns:p14="http://schemas.microsoft.com/office/powerpoint/2010/main" val="272559644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DBBC2-7CAC-D331-2C84-EFC45B7B9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B36CF-FAE7-5AB0-F832-85437788E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الطلاقة اليوم هم ...........................................................................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515056-3790-CF0E-19C4-0E69108D0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AFB4A7C-DDD5-D266-2B85-E437944D88C6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C1AA8EE-18E2-4F04-C7FA-9D41BDB5F2A4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lang="fr-MA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AB80D3B-5378-ECFA-AFF4-5D3251DBF2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69DDBFB-C67B-32BB-DE31-800E11D949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6041A11-9BEF-B73A-AA88-729B9C0EAE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EFAB468-1AC4-7105-B3F9-987E100AB8C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62B93B8-96EF-EE2D-B773-D439C5C4E67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9A83D11-6D82-A487-AEFF-D521BB1473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FA9515-6C50-B4D7-5BE3-74916C58220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E53C68-7357-0D32-BCEC-058379A888F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6581CD-365B-ABA8-99E5-039BC6D30A7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269592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52F7B-AEB7-D4F0-6322-B55506CA6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B4DCD0-8857-E2E4-F0AB-7CB64FAF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سأتحقق من فهمكم للفقرة. من يقرأ السؤال؟ فكروا.           -من يجيب؟ 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CC8B8F-B405-9539-79F0-EBE6C508C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539CA3-FD74-5460-4A5B-4897941F3F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AF27F2-6ADD-2018-2645-5A984C5614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5535A81-BD2A-36D5-51C5-7F8B030D28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AB509CF-6D2C-EFE0-E261-8D863EB5AD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0570368-01BA-94BC-84B0-1A3ADC7598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F81E27-64F9-0C00-E67E-0D9B1A25EA0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E108E06-90D2-AE63-C5D3-5E0BDA68D0C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5FD188-085E-7CEA-CAC7-81F6BFBA433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66D655-3968-09F4-B6D8-3E8620AFF42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FCD69F-661B-E351-FCEF-E3146C23BE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E920BE-E691-CCD2-D44B-98FA8D6DF043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3180B871-6D8C-A05C-77A7-D77D8DA3773D}"/>
              </a:ext>
            </a:extLst>
          </p:cNvPr>
          <p:cNvSpPr/>
          <p:nvPr/>
        </p:nvSpPr>
        <p:spPr>
          <a:xfrm>
            <a:off x="2008895" y="1565145"/>
            <a:ext cx="5126208" cy="763639"/>
          </a:xfrm>
          <a:custGeom>
            <a:avLst/>
            <a:gdLst>
              <a:gd name="csX0" fmla="*/ 0 w 5126208"/>
              <a:gd name="csY0" fmla="*/ 127276 h 763639"/>
              <a:gd name="csX1" fmla="*/ 127276 w 5126208"/>
              <a:gd name="csY1" fmla="*/ 0 h 763639"/>
              <a:gd name="csX2" fmla="*/ 774510 w 5126208"/>
              <a:gd name="csY2" fmla="*/ 0 h 763639"/>
              <a:gd name="csX3" fmla="*/ 1324311 w 5126208"/>
              <a:gd name="csY3" fmla="*/ 0 h 763639"/>
              <a:gd name="csX4" fmla="*/ 2020262 w 5126208"/>
              <a:gd name="csY4" fmla="*/ 0 h 763639"/>
              <a:gd name="csX5" fmla="*/ 2764930 w 5126208"/>
              <a:gd name="csY5" fmla="*/ 0 h 763639"/>
              <a:gd name="csX6" fmla="*/ 3363447 w 5126208"/>
              <a:gd name="csY6" fmla="*/ 0 h 763639"/>
              <a:gd name="csX7" fmla="*/ 4156831 w 5126208"/>
              <a:gd name="csY7" fmla="*/ 0 h 763639"/>
              <a:gd name="csX8" fmla="*/ 4998932 w 5126208"/>
              <a:gd name="csY8" fmla="*/ 0 h 763639"/>
              <a:gd name="csX9" fmla="*/ 5126208 w 5126208"/>
              <a:gd name="csY9" fmla="*/ 127276 h 763639"/>
              <a:gd name="csX10" fmla="*/ 5126208 w 5126208"/>
              <a:gd name="csY10" fmla="*/ 636363 h 763639"/>
              <a:gd name="csX11" fmla="*/ 4998932 w 5126208"/>
              <a:gd name="csY11" fmla="*/ 763639 h 763639"/>
              <a:gd name="csX12" fmla="*/ 4205548 w 5126208"/>
              <a:gd name="csY12" fmla="*/ 763639 h 763639"/>
              <a:gd name="csX13" fmla="*/ 3412164 w 5126208"/>
              <a:gd name="csY13" fmla="*/ 763639 h 763639"/>
              <a:gd name="csX14" fmla="*/ 2764930 w 5126208"/>
              <a:gd name="csY14" fmla="*/ 763639 h 763639"/>
              <a:gd name="csX15" fmla="*/ 2020262 w 5126208"/>
              <a:gd name="csY15" fmla="*/ 763639 h 763639"/>
              <a:gd name="csX16" fmla="*/ 1324311 w 5126208"/>
              <a:gd name="csY16" fmla="*/ 763639 h 763639"/>
              <a:gd name="csX17" fmla="*/ 725794 w 5126208"/>
              <a:gd name="csY17" fmla="*/ 763639 h 763639"/>
              <a:gd name="csX18" fmla="*/ 127276 w 5126208"/>
              <a:gd name="csY18" fmla="*/ 763639 h 763639"/>
              <a:gd name="csX19" fmla="*/ 0 w 5126208"/>
              <a:gd name="csY19" fmla="*/ 636363 h 763639"/>
              <a:gd name="csX20" fmla="*/ 0 w 5126208"/>
              <a:gd name="csY20" fmla="*/ 127276 h 7636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126208" h="763639" extrusionOk="0">
                <a:moveTo>
                  <a:pt x="0" y="127276"/>
                </a:moveTo>
                <a:cubicBezTo>
                  <a:pt x="5681" y="51840"/>
                  <a:pt x="68161" y="4738"/>
                  <a:pt x="127276" y="0"/>
                </a:cubicBezTo>
                <a:cubicBezTo>
                  <a:pt x="367965" y="6248"/>
                  <a:pt x="518722" y="15464"/>
                  <a:pt x="774510" y="0"/>
                </a:cubicBezTo>
                <a:cubicBezTo>
                  <a:pt x="1030298" y="-15464"/>
                  <a:pt x="1165221" y="220"/>
                  <a:pt x="1324311" y="0"/>
                </a:cubicBezTo>
                <a:cubicBezTo>
                  <a:pt x="1483401" y="-220"/>
                  <a:pt x="1758579" y="28016"/>
                  <a:pt x="2020262" y="0"/>
                </a:cubicBezTo>
                <a:cubicBezTo>
                  <a:pt x="2281945" y="-28016"/>
                  <a:pt x="2612547" y="10293"/>
                  <a:pt x="2764930" y="0"/>
                </a:cubicBezTo>
                <a:cubicBezTo>
                  <a:pt x="2917313" y="-10293"/>
                  <a:pt x="3096004" y="-432"/>
                  <a:pt x="3363447" y="0"/>
                </a:cubicBezTo>
                <a:cubicBezTo>
                  <a:pt x="3630890" y="432"/>
                  <a:pt x="3841108" y="-23682"/>
                  <a:pt x="4156831" y="0"/>
                </a:cubicBezTo>
                <a:cubicBezTo>
                  <a:pt x="4472554" y="23682"/>
                  <a:pt x="4609256" y="21078"/>
                  <a:pt x="4998932" y="0"/>
                </a:cubicBezTo>
                <a:cubicBezTo>
                  <a:pt x="5060606" y="1959"/>
                  <a:pt x="5121518" y="69944"/>
                  <a:pt x="5126208" y="127276"/>
                </a:cubicBezTo>
                <a:cubicBezTo>
                  <a:pt x="5106533" y="345562"/>
                  <a:pt x="5130202" y="430806"/>
                  <a:pt x="5126208" y="636363"/>
                </a:cubicBezTo>
                <a:cubicBezTo>
                  <a:pt x="5136916" y="706250"/>
                  <a:pt x="5067211" y="767355"/>
                  <a:pt x="4998932" y="763639"/>
                </a:cubicBezTo>
                <a:cubicBezTo>
                  <a:pt x="4829781" y="798500"/>
                  <a:pt x="4477117" y="744655"/>
                  <a:pt x="4205548" y="763639"/>
                </a:cubicBezTo>
                <a:cubicBezTo>
                  <a:pt x="3933979" y="782623"/>
                  <a:pt x="3738032" y="736036"/>
                  <a:pt x="3412164" y="763639"/>
                </a:cubicBezTo>
                <a:cubicBezTo>
                  <a:pt x="3086296" y="791242"/>
                  <a:pt x="2993575" y="769846"/>
                  <a:pt x="2764930" y="763639"/>
                </a:cubicBezTo>
                <a:cubicBezTo>
                  <a:pt x="2536285" y="757432"/>
                  <a:pt x="2377615" y="751563"/>
                  <a:pt x="2020262" y="763639"/>
                </a:cubicBezTo>
                <a:cubicBezTo>
                  <a:pt x="1662909" y="775715"/>
                  <a:pt x="1643968" y="743625"/>
                  <a:pt x="1324311" y="763639"/>
                </a:cubicBezTo>
                <a:cubicBezTo>
                  <a:pt x="1004654" y="783653"/>
                  <a:pt x="955522" y="766433"/>
                  <a:pt x="725794" y="763639"/>
                </a:cubicBezTo>
                <a:cubicBezTo>
                  <a:pt x="496066" y="760845"/>
                  <a:pt x="363557" y="791512"/>
                  <a:pt x="127276" y="763639"/>
                </a:cubicBezTo>
                <a:cubicBezTo>
                  <a:pt x="60175" y="765995"/>
                  <a:pt x="3802" y="706683"/>
                  <a:pt x="0" y="636363"/>
                </a:cubicBezTo>
                <a:cubicBezTo>
                  <a:pt x="-11175" y="391700"/>
                  <a:pt x="7431" y="339122"/>
                  <a:pt x="0" y="12727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ما وَسائِلُ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ٱلاتِّصالِ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ٱلْمَذْكورَةُ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ٱلنَّصِّ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؟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0BBE7D6-E967-E124-01FB-72A248B440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559" y="2686781"/>
            <a:ext cx="7990208" cy="3684872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688476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6F41A-BDAE-7C0B-5DB6-A8F12AC4B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F09DDC-DFC3-679E-2FDC-A35B428CF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يجيب؟ آخر؟ ... هل تتفقون؟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D2E53E1-FC73-CED9-0D61-74F12F21B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14F63D-160D-8D36-C707-47188DCE5F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D151400-0B0C-A27E-83C9-ADFD7FD467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A08AF32-28A6-C84B-7D3A-E415746CAD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2244E75-702C-5909-AC3C-68A1F21F04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56E012D-D876-3566-AC04-0E6E4852EF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99D7EB-02A3-BCE9-16E2-644B760C1AF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8F3009B-55F4-AC91-FEEC-160AF802988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2213B01-0374-AA0B-682B-4D2287D50D1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7726AB-9099-4803-0D31-EE58479B992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C4935B-85C9-EBCB-7D4E-834A452CFC50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A5FB9C4A-A03C-403F-A177-0DE185089D2B}"/>
              </a:ext>
            </a:extLst>
          </p:cNvPr>
          <p:cNvSpPr/>
          <p:nvPr/>
        </p:nvSpPr>
        <p:spPr>
          <a:xfrm>
            <a:off x="595618" y="1565145"/>
            <a:ext cx="7902430" cy="1303890"/>
          </a:xfrm>
          <a:custGeom>
            <a:avLst/>
            <a:gdLst>
              <a:gd name="csX0" fmla="*/ 0 w 7902430"/>
              <a:gd name="csY0" fmla="*/ 217319 h 1303890"/>
              <a:gd name="csX1" fmla="*/ 217319 w 7902430"/>
              <a:gd name="csY1" fmla="*/ 0 h 1303890"/>
              <a:gd name="csX2" fmla="*/ 896209 w 7902430"/>
              <a:gd name="csY2" fmla="*/ 0 h 1303890"/>
              <a:gd name="csX3" fmla="*/ 1351066 w 7902430"/>
              <a:gd name="csY3" fmla="*/ 0 h 1303890"/>
              <a:gd name="csX4" fmla="*/ 1955278 w 7902430"/>
              <a:gd name="csY4" fmla="*/ 0 h 1303890"/>
              <a:gd name="csX5" fmla="*/ 2559490 w 7902430"/>
              <a:gd name="csY5" fmla="*/ 0 h 1303890"/>
              <a:gd name="csX6" fmla="*/ 3163702 w 7902430"/>
              <a:gd name="csY6" fmla="*/ 0 h 1303890"/>
              <a:gd name="csX7" fmla="*/ 3618559 w 7902430"/>
              <a:gd name="csY7" fmla="*/ 0 h 1303890"/>
              <a:gd name="csX8" fmla="*/ 4222771 w 7902430"/>
              <a:gd name="csY8" fmla="*/ 0 h 1303890"/>
              <a:gd name="csX9" fmla="*/ 4677627 w 7902430"/>
              <a:gd name="csY9" fmla="*/ 0 h 1303890"/>
              <a:gd name="csX10" fmla="*/ 5207162 w 7902430"/>
              <a:gd name="csY10" fmla="*/ 0 h 1303890"/>
              <a:gd name="csX11" fmla="*/ 5886052 w 7902430"/>
              <a:gd name="csY11" fmla="*/ 0 h 1303890"/>
              <a:gd name="csX12" fmla="*/ 6564942 w 7902430"/>
              <a:gd name="csY12" fmla="*/ 0 h 1303890"/>
              <a:gd name="csX13" fmla="*/ 7685111 w 7902430"/>
              <a:gd name="csY13" fmla="*/ 0 h 1303890"/>
              <a:gd name="csX14" fmla="*/ 7902430 w 7902430"/>
              <a:gd name="csY14" fmla="*/ 217319 h 1303890"/>
              <a:gd name="csX15" fmla="*/ 7902430 w 7902430"/>
              <a:gd name="csY15" fmla="*/ 634560 h 1303890"/>
              <a:gd name="csX16" fmla="*/ 7902430 w 7902430"/>
              <a:gd name="csY16" fmla="*/ 1086571 h 1303890"/>
              <a:gd name="csX17" fmla="*/ 7685111 w 7902430"/>
              <a:gd name="csY17" fmla="*/ 1303890 h 1303890"/>
              <a:gd name="csX18" fmla="*/ 7230255 w 7902430"/>
              <a:gd name="csY18" fmla="*/ 1303890 h 1303890"/>
              <a:gd name="csX19" fmla="*/ 6775398 w 7902430"/>
              <a:gd name="csY19" fmla="*/ 1303890 h 1303890"/>
              <a:gd name="csX20" fmla="*/ 6320542 w 7902430"/>
              <a:gd name="csY20" fmla="*/ 1303890 h 1303890"/>
              <a:gd name="csX21" fmla="*/ 5716329 w 7902430"/>
              <a:gd name="csY21" fmla="*/ 1303890 h 1303890"/>
              <a:gd name="csX22" fmla="*/ 4962761 w 7902430"/>
              <a:gd name="csY22" fmla="*/ 1303890 h 1303890"/>
              <a:gd name="csX23" fmla="*/ 4433227 w 7902430"/>
              <a:gd name="csY23" fmla="*/ 1303890 h 1303890"/>
              <a:gd name="csX24" fmla="*/ 3679659 w 7902430"/>
              <a:gd name="csY24" fmla="*/ 1303890 h 1303890"/>
              <a:gd name="csX25" fmla="*/ 3000769 w 7902430"/>
              <a:gd name="csY25" fmla="*/ 1303890 h 1303890"/>
              <a:gd name="csX26" fmla="*/ 2172523 w 7902430"/>
              <a:gd name="csY26" fmla="*/ 1303890 h 1303890"/>
              <a:gd name="csX27" fmla="*/ 1717666 w 7902430"/>
              <a:gd name="csY27" fmla="*/ 1303890 h 1303890"/>
              <a:gd name="csX28" fmla="*/ 1038776 w 7902430"/>
              <a:gd name="csY28" fmla="*/ 1303890 h 1303890"/>
              <a:gd name="csX29" fmla="*/ 217319 w 7902430"/>
              <a:gd name="csY29" fmla="*/ 1303890 h 1303890"/>
              <a:gd name="csX30" fmla="*/ 0 w 7902430"/>
              <a:gd name="csY30" fmla="*/ 1086571 h 1303890"/>
              <a:gd name="csX31" fmla="*/ 0 w 7902430"/>
              <a:gd name="csY31" fmla="*/ 669330 h 1303890"/>
              <a:gd name="csX32" fmla="*/ 0 w 7902430"/>
              <a:gd name="csY32" fmla="*/ 217319 h 13038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7902430" h="1303890" fill="none" extrusionOk="0">
                <a:moveTo>
                  <a:pt x="0" y="217319"/>
                </a:moveTo>
                <a:cubicBezTo>
                  <a:pt x="-639" y="112759"/>
                  <a:pt x="100637" y="15312"/>
                  <a:pt x="217319" y="0"/>
                </a:cubicBezTo>
                <a:cubicBezTo>
                  <a:pt x="520888" y="-28715"/>
                  <a:pt x="748793" y="5524"/>
                  <a:pt x="896209" y="0"/>
                </a:cubicBezTo>
                <a:cubicBezTo>
                  <a:pt x="1043625" y="-5524"/>
                  <a:pt x="1190471" y="-4661"/>
                  <a:pt x="1351066" y="0"/>
                </a:cubicBezTo>
                <a:cubicBezTo>
                  <a:pt x="1511661" y="4661"/>
                  <a:pt x="1730831" y="12435"/>
                  <a:pt x="1955278" y="0"/>
                </a:cubicBezTo>
                <a:cubicBezTo>
                  <a:pt x="2179725" y="-12435"/>
                  <a:pt x="2289891" y="-15331"/>
                  <a:pt x="2559490" y="0"/>
                </a:cubicBezTo>
                <a:cubicBezTo>
                  <a:pt x="2829089" y="15331"/>
                  <a:pt x="2901812" y="-4105"/>
                  <a:pt x="3163702" y="0"/>
                </a:cubicBezTo>
                <a:cubicBezTo>
                  <a:pt x="3425592" y="4105"/>
                  <a:pt x="3406259" y="14490"/>
                  <a:pt x="3618559" y="0"/>
                </a:cubicBezTo>
                <a:cubicBezTo>
                  <a:pt x="3830859" y="-14490"/>
                  <a:pt x="3926373" y="3231"/>
                  <a:pt x="4222771" y="0"/>
                </a:cubicBezTo>
                <a:cubicBezTo>
                  <a:pt x="4519169" y="-3231"/>
                  <a:pt x="4510646" y="-5057"/>
                  <a:pt x="4677627" y="0"/>
                </a:cubicBezTo>
                <a:cubicBezTo>
                  <a:pt x="4844608" y="5057"/>
                  <a:pt x="5064992" y="8213"/>
                  <a:pt x="5207162" y="0"/>
                </a:cubicBezTo>
                <a:cubicBezTo>
                  <a:pt x="5349332" y="-8213"/>
                  <a:pt x="5613309" y="-15966"/>
                  <a:pt x="5886052" y="0"/>
                </a:cubicBezTo>
                <a:cubicBezTo>
                  <a:pt x="6158795" y="15966"/>
                  <a:pt x="6243126" y="-3829"/>
                  <a:pt x="6564942" y="0"/>
                </a:cubicBezTo>
                <a:cubicBezTo>
                  <a:pt x="6886758" y="3829"/>
                  <a:pt x="7409757" y="34739"/>
                  <a:pt x="7685111" y="0"/>
                </a:cubicBezTo>
                <a:cubicBezTo>
                  <a:pt x="7796689" y="7973"/>
                  <a:pt x="7912673" y="78908"/>
                  <a:pt x="7902430" y="217319"/>
                </a:cubicBezTo>
                <a:cubicBezTo>
                  <a:pt x="7896984" y="305719"/>
                  <a:pt x="7912779" y="524571"/>
                  <a:pt x="7902430" y="634560"/>
                </a:cubicBezTo>
                <a:cubicBezTo>
                  <a:pt x="7892081" y="744549"/>
                  <a:pt x="7911565" y="865652"/>
                  <a:pt x="7902430" y="1086571"/>
                </a:cubicBezTo>
                <a:cubicBezTo>
                  <a:pt x="7896947" y="1205592"/>
                  <a:pt x="7798424" y="1292862"/>
                  <a:pt x="7685111" y="1303890"/>
                </a:cubicBezTo>
                <a:cubicBezTo>
                  <a:pt x="7548951" y="1300556"/>
                  <a:pt x="7342392" y="1312767"/>
                  <a:pt x="7230255" y="1303890"/>
                </a:cubicBezTo>
                <a:cubicBezTo>
                  <a:pt x="7118118" y="1295013"/>
                  <a:pt x="6907136" y="1293361"/>
                  <a:pt x="6775398" y="1303890"/>
                </a:cubicBezTo>
                <a:cubicBezTo>
                  <a:pt x="6643660" y="1314419"/>
                  <a:pt x="6525294" y="1287929"/>
                  <a:pt x="6320542" y="1303890"/>
                </a:cubicBezTo>
                <a:cubicBezTo>
                  <a:pt x="6115790" y="1319851"/>
                  <a:pt x="5911358" y="1274766"/>
                  <a:pt x="5716329" y="1303890"/>
                </a:cubicBezTo>
                <a:cubicBezTo>
                  <a:pt x="5521300" y="1333014"/>
                  <a:pt x="5287999" y="1332665"/>
                  <a:pt x="4962761" y="1303890"/>
                </a:cubicBezTo>
                <a:cubicBezTo>
                  <a:pt x="4637523" y="1275115"/>
                  <a:pt x="4562533" y="1290592"/>
                  <a:pt x="4433227" y="1303890"/>
                </a:cubicBezTo>
                <a:cubicBezTo>
                  <a:pt x="4303921" y="1317188"/>
                  <a:pt x="3837103" y="1268329"/>
                  <a:pt x="3679659" y="1303890"/>
                </a:cubicBezTo>
                <a:cubicBezTo>
                  <a:pt x="3522215" y="1339451"/>
                  <a:pt x="3338063" y="1310740"/>
                  <a:pt x="3000769" y="1303890"/>
                </a:cubicBezTo>
                <a:cubicBezTo>
                  <a:pt x="2663475" y="1297041"/>
                  <a:pt x="2452334" y="1276126"/>
                  <a:pt x="2172523" y="1303890"/>
                </a:cubicBezTo>
                <a:cubicBezTo>
                  <a:pt x="1892712" y="1331654"/>
                  <a:pt x="1810862" y="1296665"/>
                  <a:pt x="1717666" y="1303890"/>
                </a:cubicBezTo>
                <a:cubicBezTo>
                  <a:pt x="1624470" y="1311115"/>
                  <a:pt x="1344044" y="1291622"/>
                  <a:pt x="1038776" y="1303890"/>
                </a:cubicBezTo>
                <a:cubicBezTo>
                  <a:pt x="733508" y="1316159"/>
                  <a:pt x="529950" y="1267654"/>
                  <a:pt x="217319" y="1303890"/>
                </a:cubicBezTo>
                <a:cubicBezTo>
                  <a:pt x="87366" y="1318183"/>
                  <a:pt x="2025" y="1210077"/>
                  <a:pt x="0" y="1086571"/>
                </a:cubicBezTo>
                <a:cubicBezTo>
                  <a:pt x="-13288" y="970974"/>
                  <a:pt x="736" y="784715"/>
                  <a:pt x="0" y="669330"/>
                </a:cubicBezTo>
                <a:cubicBezTo>
                  <a:pt x="-736" y="553945"/>
                  <a:pt x="2672" y="390812"/>
                  <a:pt x="0" y="217319"/>
                </a:cubicBezTo>
                <a:close/>
              </a:path>
              <a:path w="7902430" h="1303890" stroke="0" extrusionOk="0">
                <a:moveTo>
                  <a:pt x="0" y="217319"/>
                </a:moveTo>
                <a:cubicBezTo>
                  <a:pt x="10787" y="87533"/>
                  <a:pt x="106751" y="4007"/>
                  <a:pt x="217319" y="0"/>
                </a:cubicBezTo>
                <a:cubicBezTo>
                  <a:pt x="467413" y="-16515"/>
                  <a:pt x="528335" y="-9469"/>
                  <a:pt x="821531" y="0"/>
                </a:cubicBezTo>
                <a:cubicBezTo>
                  <a:pt x="1114727" y="9469"/>
                  <a:pt x="1126138" y="13944"/>
                  <a:pt x="1276388" y="0"/>
                </a:cubicBezTo>
                <a:cubicBezTo>
                  <a:pt x="1426638" y="-13944"/>
                  <a:pt x="1615971" y="-16765"/>
                  <a:pt x="1955278" y="0"/>
                </a:cubicBezTo>
                <a:cubicBezTo>
                  <a:pt x="2294585" y="16765"/>
                  <a:pt x="2381394" y="-18842"/>
                  <a:pt x="2708846" y="0"/>
                </a:cubicBezTo>
                <a:cubicBezTo>
                  <a:pt x="3036298" y="18842"/>
                  <a:pt x="3058337" y="16443"/>
                  <a:pt x="3238380" y="0"/>
                </a:cubicBezTo>
                <a:cubicBezTo>
                  <a:pt x="3418423" y="-16443"/>
                  <a:pt x="3712371" y="32916"/>
                  <a:pt x="4066626" y="0"/>
                </a:cubicBezTo>
                <a:cubicBezTo>
                  <a:pt x="4420881" y="-32916"/>
                  <a:pt x="4592305" y="37296"/>
                  <a:pt x="4820194" y="0"/>
                </a:cubicBezTo>
                <a:cubicBezTo>
                  <a:pt x="5048083" y="-37296"/>
                  <a:pt x="5131882" y="-18068"/>
                  <a:pt x="5349729" y="0"/>
                </a:cubicBezTo>
                <a:cubicBezTo>
                  <a:pt x="5567576" y="18068"/>
                  <a:pt x="5663350" y="-25652"/>
                  <a:pt x="5879263" y="0"/>
                </a:cubicBezTo>
                <a:cubicBezTo>
                  <a:pt x="6095176" y="25652"/>
                  <a:pt x="6489195" y="-39842"/>
                  <a:pt x="6707509" y="0"/>
                </a:cubicBezTo>
                <a:cubicBezTo>
                  <a:pt x="6925823" y="39842"/>
                  <a:pt x="7253720" y="17185"/>
                  <a:pt x="7685111" y="0"/>
                </a:cubicBezTo>
                <a:cubicBezTo>
                  <a:pt x="7806277" y="17126"/>
                  <a:pt x="7893244" y="80033"/>
                  <a:pt x="7902430" y="217319"/>
                </a:cubicBezTo>
                <a:cubicBezTo>
                  <a:pt x="7900911" y="402947"/>
                  <a:pt x="7918043" y="510372"/>
                  <a:pt x="7902430" y="660638"/>
                </a:cubicBezTo>
                <a:cubicBezTo>
                  <a:pt x="7886817" y="810904"/>
                  <a:pt x="7899272" y="957326"/>
                  <a:pt x="7902430" y="1086571"/>
                </a:cubicBezTo>
                <a:cubicBezTo>
                  <a:pt x="7917611" y="1196184"/>
                  <a:pt x="7814120" y="1284936"/>
                  <a:pt x="7685111" y="1303890"/>
                </a:cubicBezTo>
                <a:cubicBezTo>
                  <a:pt x="7510681" y="1291381"/>
                  <a:pt x="7399832" y="1319210"/>
                  <a:pt x="7155577" y="1303890"/>
                </a:cubicBezTo>
                <a:cubicBezTo>
                  <a:pt x="6911322" y="1288570"/>
                  <a:pt x="6757016" y="1308001"/>
                  <a:pt x="6626042" y="1303890"/>
                </a:cubicBezTo>
                <a:cubicBezTo>
                  <a:pt x="6495068" y="1299779"/>
                  <a:pt x="6280103" y="1289993"/>
                  <a:pt x="6171186" y="1303890"/>
                </a:cubicBezTo>
                <a:cubicBezTo>
                  <a:pt x="6062269" y="1317787"/>
                  <a:pt x="5718855" y="1312539"/>
                  <a:pt x="5342940" y="1303890"/>
                </a:cubicBezTo>
                <a:cubicBezTo>
                  <a:pt x="4967025" y="1295241"/>
                  <a:pt x="5038211" y="1294619"/>
                  <a:pt x="4738728" y="1303890"/>
                </a:cubicBezTo>
                <a:cubicBezTo>
                  <a:pt x="4439245" y="1313161"/>
                  <a:pt x="4486124" y="1325398"/>
                  <a:pt x="4283871" y="1303890"/>
                </a:cubicBezTo>
                <a:cubicBezTo>
                  <a:pt x="4081618" y="1282382"/>
                  <a:pt x="3911134" y="1315395"/>
                  <a:pt x="3754337" y="1303890"/>
                </a:cubicBezTo>
                <a:cubicBezTo>
                  <a:pt x="3597540" y="1292385"/>
                  <a:pt x="3268868" y="1265471"/>
                  <a:pt x="2926091" y="1303890"/>
                </a:cubicBezTo>
                <a:cubicBezTo>
                  <a:pt x="2583314" y="1342309"/>
                  <a:pt x="2485256" y="1309694"/>
                  <a:pt x="2172523" y="1303890"/>
                </a:cubicBezTo>
                <a:cubicBezTo>
                  <a:pt x="1859790" y="1298086"/>
                  <a:pt x="1574296" y="1319827"/>
                  <a:pt x="1418955" y="1303890"/>
                </a:cubicBezTo>
                <a:cubicBezTo>
                  <a:pt x="1263614" y="1287953"/>
                  <a:pt x="638614" y="1255144"/>
                  <a:pt x="217319" y="1303890"/>
                </a:cubicBezTo>
                <a:cubicBezTo>
                  <a:pt x="100100" y="1320960"/>
                  <a:pt x="3097" y="1200255"/>
                  <a:pt x="0" y="1086571"/>
                </a:cubicBezTo>
                <a:cubicBezTo>
                  <a:pt x="15679" y="944752"/>
                  <a:pt x="-532" y="825488"/>
                  <a:pt x="0" y="678023"/>
                </a:cubicBezTo>
                <a:cubicBezTo>
                  <a:pt x="532" y="530558"/>
                  <a:pt x="2930" y="327012"/>
                  <a:pt x="0" y="21731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وَسائِلُ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ٱلِاتِّصالِ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ٱلْوارِدَةُ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ٱلنَّصِّ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هِيَ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ٱلْهَواتِفِ ٱلذَّكِيَّةِ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َمَواقِعِ ٱلتَّواصُلِ ٱلِاجْتِماعِيِّ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ٱلْإِنْتَرْنِتْ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 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42322239-5E70-0D2F-31C4-9BDD4AB381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7A334E2-19D2-809A-DAE4-D9918FE4F5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559" y="3017526"/>
            <a:ext cx="7990208" cy="339671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8A6A6D1-1E58-0DC3-B538-920F3A038B15}"/>
              </a:ext>
            </a:extLst>
          </p:cNvPr>
          <p:cNvCxnSpPr>
            <a:cxnSpLocks/>
          </p:cNvCxnSpPr>
          <p:nvPr/>
        </p:nvCxnSpPr>
        <p:spPr>
          <a:xfrm>
            <a:off x="2827090" y="4066807"/>
            <a:ext cx="98990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467C3F8-1720-7B02-39E7-B3093F6D3949}"/>
              </a:ext>
            </a:extLst>
          </p:cNvPr>
          <p:cNvCxnSpPr>
            <a:cxnSpLocks/>
          </p:cNvCxnSpPr>
          <p:nvPr/>
        </p:nvCxnSpPr>
        <p:spPr>
          <a:xfrm>
            <a:off x="539806" y="3555078"/>
            <a:ext cx="102054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5A590DC-9680-8A88-ECEA-9AE2778C8598}"/>
              </a:ext>
            </a:extLst>
          </p:cNvPr>
          <p:cNvCxnSpPr>
            <a:cxnSpLocks/>
          </p:cNvCxnSpPr>
          <p:nvPr/>
        </p:nvCxnSpPr>
        <p:spPr>
          <a:xfrm>
            <a:off x="4112895" y="4074740"/>
            <a:ext cx="427609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10287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C408F-3596-C940-8B65-5BA65873E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11D908-6A0C-A122-EE4F-D225E37E4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سؤال آخر. من لديه إجابة فليرفع أصبعه.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70C5492-F122-DEA1-1803-558E39C36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8BDD85-7D50-C716-54D3-3834EA3A00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597813E-090B-DA01-0F96-22008CEF1C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7B53AE5-3D3C-3CAA-622D-96A1A0DFE9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3975385-14AD-1BA5-2527-B3F43B88BB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3C4180A-8EB4-6CF2-FE34-2037DA7F9D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C3336CD-EAC2-FA27-7190-E545948B91B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D343C11-3369-7A10-90F9-A2BEE314CDF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F5A300-58EA-8DDC-2381-6DA0D4817D1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4B84587-8CEA-4F53-6344-7FA0AE22252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B6C7DE-9492-DCE0-511A-5D52514348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14FCA08-A56C-84A8-B4E9-01F23D498477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0FAF50DE-CF43-D925-8DC4-D83A3AD4DFE9}"/>
              </a:ext>
            </a:extLst>
          </p:cNvPr>
          <p:cNvSpPr/>
          <p:nvPr/>
        </p:nvSpPr>
        <p:spPr>
          <a:xfrm>
            <a:off x="709299" y="2037888"/>
            <a:ext cx="7214950" cy="763639"/>
          </a:xfrm>
          <a:custGeom>
            <a:avLst/>
            <a:gdLst>
              <a:gd name="csX0" fmla="*/ 0 w 7214950"/>
              <a:gd name="csY0" fmla="*/ 127276 h 763639"/>
              <a:gd name="csX1" fmla="*/ 127276 w 7214950"/>
              <a:gd name="csY1" fmla="*/ 0 h 763639"/>
              <a:gd name="csX2" fmla="*/ 753712 w 7214950"/>
              <a:gd name="csY2" fmla="*/ 0 h 763639"/>
              <a:gd name="csX3" fmla="*/ 1240940 w 7214950"/>
              <a:gd name="csY3" fmla="*/ 0 h 763639"/>
              <a:gd name="csX4" fmla="*/ 1936979 w 7214950"/>
              <a:gd name="csY4" fmla="*/ 0 h 763639"/>
              <a:gd name="csX5" fmla="*/ 2702623 w 7214950"/>
              <a:gd name="csY5" fmla="*/ 0 h 763639"/>
              <a:gd name="csX6" fmla="*/ 3259455 w 7214950"/>
              <a:gd name="csY6" fmla="*/ 0 h 763639"/>
              <a:gd name="csX7" fmla="*/ 4094703 w 7214950"/>
              <a:gd name="csY7" fmla="*/ 0 h 763639"/>
              <a:gd name="csX8" fmla="*/ 4860347 w 7214950"/>
              <a:gd name="csY8" fmla="*/ 0 h 763639"/>
              <a:gd name="csX9" fmla="*/ 5417178 w 7214950"/>
              <a:gd name="csY9" fmla="*/ 0 h 763639"/>
              <a:gd name="csX10" fmla="*/ 5974010 w 7214950"/>
              <a:gd name="csY10" fmla="*/ 0 h 763639"/>
              <a:gd name="csX11" fmla="*/ 7087674 w 7214950"/>
              <a:gd name="csY11" fmla="*/ 0 h 763639"/>
              <a:gd name="csX12" fmla="*/ 7214950 w 7214950"/>
              <a:gd name="csY12" fmla="*/ 127276 h 763639"/>
              <a:gd name="csX13" fmla="*/ 7214950 w 7214950"/>
              <a:gd name="csY13" fmla="*/ 636363 h 763639"/>
              <a:gd name="csX14" fmla="*/ 7087674 w 7214950"/>
              <a:gd name="csY14" fmla="*/ 763639 h 763639"/>
              <a:gd name="csX15" fmla="*/ 6322030 w 7214950"/>
              <a:gd name="csY15" fmla="*/ 763639 h 763639"/>
              <a:gd name="csX16" fmla="*/ 5625990 w 7214950"/>
              <a:gd name="csY16" fmla="*/ 763639 h 763639"/>
              <a:gd name="csX17" fmla="*/ 5069159 w 7214950"/>
              <a:gd name="csY17" fmla="*/ 763639 h 763639"/>
              <a:gd name="csX18" fmla="*/ 4512327 w 7214950"/>
              <a:gd name="csY18" fmla="*/ 763639 h 763639"/>
              <a:gd name="csX19" fmla="*/ 4025099 w 7214950"/>
              <a:gd name="csY19" fmla="*/ 763639 h 763639"/>
              <a:gd name="csX20" fmla="*/ 3189851 w 7214950"/>
              <a:gd name="csY20" fmla="*/ 763639 h 763639"/>
              <a:gd name="csX21" fmla="*/ 2563415 w 7214950"/>
              <a:gd name="csY21" fmla="*/ 763639 h 763639"/>
              <a:gd name="csX22" fmla="*/ 2076187 w 7214950"/>
              <a:gd name="csY22" fmla="*/ 763639 h 763639"/>
              <a:gd name="csX23" fmla="*/ 1519356 w 7214950"/>
              <a:gd name="csY23" fmla="*/ 763639 h 763639"/>
              <a:gd name="csX24" fmla="*/ 127276 w 7214950"/>
              <a:gd name="csY24" fmla="*/ 763639 h 763639"/>
              <a:gd name="csX25" fmla="*/ 0 w 7214950"/>
              <a:gd name="csY25" fmla="*/ 636363 h 763639"/>
              <a:gd name="csX26" fmla="*/ 0 w 7214950"/>
              <a:gd name="csY26" fmla="*/ 127276 h 7636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214950" h="763639" extrusionOk="0">
                <a:moveTo>
                  <a:pt x="0" y="127276"/>
                </a:moveTo>
                <a:cubicBezTo>
                  <a:pt x="5681" y="51840"/>
                  <a:pt x="68161" y="4738"/>
                  <a:pt x="127276" y="0"/>
                </a:cubicBezTo>
                <a:cubicBezTo>
                  <a:pt x="324789" y="23007"/>
                  <a:pt x="470726" y="2085"/>
                  <a:pt x="753712" y="0"/>
                </a:cubicBezTo>
                <a:cubicBezTo>
                  <a:pt x="1036698" y="-2085"/>
                  <a:pt x="1078496" y="23936"/>
                  <a:pt x="1240940" y="0"/>
                </a:cubicBezTo>
                <a:cubicBezTo>
                  <a:pt x="1403384" y="-23936"/>
                  <a:pt x="1595618" y="424"/>
                  <a:pt x="1936979" y="0"/>
                </a:cubicBezTo>
                <a:cubicBezTo>
                  <a:pt x="2278340" y="-424"/>
                  <a:pt x="2545817" y="18802"/>
                  <a:pt x="2702623" y="0"/>
                </a:cubicBezTo>
                <a:cubicBezTo>
                  <a:pt x="2859429" y="-18802"/>
                  <a:pt x="3146711" y="19275"/>
                  <a:pt x="3259455" y="0"/>
                </a:cubicBezTo>
                <a:cubicBezTo>
                  <a:pt x="3372199" y="-19275"/>
                  <a:pt x="3811159" y="40658"/>
                  <a:pt x="4094703" y="0"/>
                </a:cubicBezTo>
                <a:cubicBezTo>
                  <a:pt x="4378247" y="-40658"/>
                  <a:pt x="4479720" y="32969"/>
                  <a:pt x="4860347" y="0"/>
                </a:cubicBezTo>
                <a:cubicBezTo>
                  <a:pt x="5240974" y="-32969"/>
                  <a:pt x="5248016" y="-12392"/>
                  <a:pt x="5417178" y="0"/>
                </a:cubicBezTo>
                <a:cubicBezTo>
                  <a:pt x="5586340" y="12392"/>
                  <a:pt x="5735453" y="-3145"/>
                  <a:pt x="5974010" y="0"/>
                </a:cubicBezTo>
                <a:cubicBezTo>
                  <a:pt x="6212567" y="3145"/>
                  <a:pt x="6675788" y="54638"/>
                  <a:pt x="7087674" y="0"/>
                </a:cubicBezTo>
                <a:cubicBezTo>
                  <a:pt x="7168675" y="-406"/>
                  <a:pt x="7212936" y="60699"/>
                  <a:pt x="7214950" y="127276"/>
                </a:cubicBezTo>
                <a:cubicBezTo>
                  <a:pt x="7239314" y="292063"/>
                  <a:pt x="7205198" y="508114"/>
                  <a:pt x="7214950" y="636363"/>
                </a:cubicBezTo>
                <a:cubicBezTo>
                  <a:pt x="7218591" y="699269"/>
                  <a:pt x="7153470" y="778298"/>
                  <a:pt x="7087674" y="763639"/>
                </a:cubicBezTo>
                <a:cubicBezTo>
                  <a:pt x="6817589" y="784775"/>
                  <a:pt x="6691540" y="791569"/>
                  <a:pt x="6322030" y="763639"/>
                </a:cubicBezTo>
                <a:cubicBezTo>
                  <a:pt x="5952520" y="735709"/>
                  <a:pt x="5789798" y="760551"/>
                  <a:pt x="5625990" y="763639"/>
                </a:cubicBezTo>
                <a:cubicBezTo>
                  <a:pt x="5462182" y="766727"/>
                  <a:pt x="5320340" y="781889"/>
                  <a:pt x="5069159" y="763639"/>
                </a:cubicBezTo>
                <a:cubicBezTo>
                  <a:pt x="4817978" y="745389"/>
                  <a:pt x="4654604" y="774766"/>
                  <a:pt x="4512327" y="763639"/>
                </a:cubicBezTo>
                <a:cubicBezTo>
                  <a:pt x="4370050" y="752512"/>
                  <a:pt x="4192262" y="740457"/>
                  <a:pt x="4025099" y="763639"/>
                </a:cubicBezTo>
                <a:cubicBezTo>
                  <a:pt x="3857936" y="786821"/>
                  <a:pt x="3554610" y="737838"/>
                  <a:pt x="3189851" y="763639"/>
                </a:cubicBezTo>
                <a:cubicBezTo>
                  <a:pt x="2825092" y="789440"/>
                  <a:pt x="2795621" y="746131"/>
                  <a:pt x="2563415" y="763639"/>
                </a:cubicBezTo>
                <a:cubicBezTo>
                  <a:pt x="2331209" y="781147"/>
                  <a:pt x="2241879" y="787352"/>
                  <a:pt x="2076187" y="763639"/>
                </a:cubicBezTo>
                <a:cubicBezTo>
                  <a:pt x="1910495" y="739926"/>
                  <a:pt x="1704855" y="762001"/>
                  <a:pt x="1519356" y="763639"/>
                </a:cubicBezTo>
                <a:cubicBezTo>
                  <a:pt x="1333857" y="765277"/>
                  <a:pt x="491505" y="808292"/>
                  <a:pt x="127276" y="763639"/>
                </a:cubicBezTo>
                <a:cubicBezTo>
                  <a:pt x="69420" y="752299"/>
                  <a:pt x="-2342" y="699707"/>
                  <a:pt x="0" y="636363"/>
                </a:cubicBezTo>
                <a:cubicBezTo>
                  <a:pt x="7791" y="526181"/>
                  <a:pt x="-22737" y="340837"/>
                  <a:pt x="0" y="12727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ما مَعْنى: "اَلْعالَمُ </a:t>
            </a:r>
            <a:r>
              <a:rPr lang="ar-MA" sz="4000" b="1" kern="100" dirty="0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قَرْيَةٌ صَغيرَةٌ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"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؟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Flèche : bas 2">
            <a:extLst>
              <a:ext uri="{FF2B5EF4-FFF2-40B4-BE49-F238E27FC236}">
                <a16:creationId xmlns:a16="http://schemas.microsoft.com/office/drawing/2014/main" id="{5D6D2153-8274-36B2-03B1-7ED2E4D1B1B3}"/>
              </a:ext>
            </a:extLst>
          </p:cNvPr>
          <p:cNvSpPr/>
          <p:nvPr/>
        </p:nvSpPr>
        <p:spPr>
          <a:xfrm>
            <a:off x="3917659" y="2879961"/>
            <a:ext cx="857580" cy="81373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2E60983-3536-0990-C4C3-3EAF93DBF960}"/>
              </a:ext>
            </a:extLst>
          </p:cNvPr>
          <p:cNvSpPr/>
          <p:nvPr/>
        </p:nvSpPr>
        <p:spPr>
          <a:xfrm>
            <a:off x="948263" y="3674378"/>
            <a:ext cx="7214950" cy="2806011"/>
          </a:xfrm>
          <a:custGeom>
            <a:avLst/>
            <a:gdLst>
              <a:gd name="csX0" fmla="*/ 0 w 7214950"/>
              <a:gd name="csY0" fmla="*/ 467678 h 2806011"/>
              <a:gd name="csX1" fmla="*/ 467678 w 7214950"/>
              <a:gd name="csY1" fmla="*/ 0 h 2806011"/>
              <a:gd name="csX2" fmla="*/ 1102615 w 7214950"/>
              <a:gd name="csY2" fmla="*/ 0 h 2806011"/>
              <a:gd name="csX3" fmla="*/ 1611960 w 7214950"/>
              <a:gd name="csY3" fmla="*/ 0 h 2806011"/>
              <a:gd name="csX4" fmla="*/ 2309692 w 7214950"/>
              <a:gd name="csY4" fmla="*/ 0 h 2806011"/>
              <a:gd name="csX5" fmla="*/ 3070221 w 7214950"/>
              <a:gd name="csY5" fmla="*/ 0 h 2806011"/>
              <a:gd name="csX6" fmla="*/ 3642362 w 7214950"/>
              <a:gd name="csY6" fmla="*/ 0 h 2806011"/>
              <a:gd name="csX7" fmla="*/ 4465686 w 7214950"/>
              <a:gd name="csY7" fmla="*/ 0 h 2806011"/>
              <a:gd name="csX8" fmla="*/ 5226215 w 7214950"/>
              <a:gd name="csY8" fmla="*/ 0 h 2806011"/>
              <a:gd name="csX9" fmla="*/ 5798356 w 7214950"/>
              <a:gd name="csY9" fmla="*/ 0 h 2806011"/>
              <a:gd name="csX10" fmla="*/ 6747272 w 7214950"/>
              <a:gd name="csY10" fmla="*/ 0 h 2806011"/>
              <a:gd name="csX11" fmla="*/ 7214950 w 7214950"/>
              <a:gd name="csY11" fmla="*/ 467678 h 2806011"/>
              <a:gd name="csX12" fmla="*/ 7214950 w 7214950"/>
              <a:gd name="csY12" fmla="*/ 1109936 h 2806011"/>
              <a:gd name="csX13" fmla="*/ 7214950 w 7214950"/>
              <a:gd name="csY13" fmla="*/ 1714781 h 2806011"/>
              <a:gd name="csX14" fmla="*/ 7214950 w 7214950"/>
              <a:gd name="csY14" fmla="*/ 2338333 h 2806011"/>
              <a:gd name="csX15" fmla="*/ 6747272 w 7214950"/>
              <a:gd name="csY15" fmla="*/ 2806011 h 2806011"/>
              <a:gd name="csX16" fmla="*/ 6112335 w 7214950"/>
              <a:gd name="csY16" fmla="*/ 2806011 h 2806011"/>
              <a:gd name="csX17" fmla="*/ 5540194 w 7214950"/>
              <a:gd name="csY17" fmla="*/ 2806011 h 2806011"/>
              <a:gd name="csX18" fmla="*/ 4968054 w 7214950"/>
              <a:gd name="csY18" fmla="*/ 2806011 h 2806011"/>
              <a:gd name="csX19" fmla="*/ 4458709 w 7214950"/>
              <a:gd name="csY19" fmla="*/ 2806011 h 2806011"/>
              <a:gd name="csX20" fmla="*/ 3635384 w 7214950"/>
              <a:gd name="csY20" fmla="*/ 2806011 h 2806011"/>
              <a:gd name="csX21" fmla="*/ 3000448 w 7214950"/>
              <a:gd name="csY21" fmla="*/ 2806011 h 2806011"/>
              <a:gd name="csX22" fmla="*/ 2491103 w 7214950"/>
              <a:gd name="csY22" fmla="*/ 2806011 h 2806011"/>
              <a:gd name="csX23" fmla="*/ 1918962 w 7214950"/>
              <a:gd name="csY23" fmla="*/ 2806011 h 2806011"/>
              <a:gd name="csX24" fmla="*/ 1095637 w 7214950"/>
              <a:gd name="csY24" fmla="*/ 2806011 h 2806011"/>
              <a:gd name="csX25" fmla="*/ 467678 w 7214950"/>
              <a:gd name="csY25" fmla="*/ 2806011 h 2806011"/>
              <a:gd name="csX26" fmla="*/ 0 w 7214950"/>
              <a:gd name="csY26" fmla="*/ 2338333 h 2806011"/>
              <a:gd name="csX27" fmla="*/ 0 w 7214950"/>
              <a:gd name="csY27" fmla="*/ 1770901 h 2806011"/>
              <a:gd name="csX28" fmla="*/ 0 w 7214950"/>
              <a:gd name="csY28" fmla="*/ 1109936 h 2806011"/>
              <a:gd name="csX29" fmla="*/ 0 w 7214950"/>
              <a:gd name="csY29" fmla="*/ 467678 h 28060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7214950" h="2806011" extrusionOk="0">
                <a:moveTo>
                  <a:pt x="0" y="467678"/>
                </a:moveTo>
                <a:cubicBezTo>
                  <a:pt x="7476" y="202620"/>
                  <a:pt x="216204" y="2889"/>
                  <a:pt x="467678" y="0"/>
                </a:cubicBezTo>
                <a:cubicBezTo>
                  <a:pt x="636178" y="21558"/>
                  <a:pt x="895329" y="-18233"/>
                  <a:pt x="1102615" y="0"/>
                </a:cubicBezTo>
                <a:cubicBezTo>
                  <a:pt x="1309901" y="18233"/>
                  <a:pt x="1455952" y="-6789"/>
                  <a:pt x="1611960" y="0"/>
                </a:cubicBezTo>
                <a:cubicBezTo>
                  <a:pt x="1767968" y="6789"/>
                  <a:pt x="2070333" y="1333"/>
                  <a:pt x="2309692" y="0"/>
                </a:cubicBezTo>
                <a:cubicBezTo>
                  <a:pt x="2549051" y="-1333"/>
                  <a:pt x="2815206" y="23352"/>
                  <a:pt x="3070221" y="0"/>
                </a:cubicBezTo>
                <a:cubicBezTo>
                  <a:pt x="3325236" y="-23352"/>
                  <a:pt x="3446448" y="-4419"/>
                  <a:pt x="3642362" y="0"/>
                </a:cubicBezTo>
                <a:cubicBezTo>
                  <a:pt x="3838276" y="4419"/>
                  <a:pt x="4244133" y="-12077"/>
                  <a:pt x="4465686" y="0"/>
                </a:cubicBezTo>
                <a:cubicBezTo>
                  <a:pt x="4687239" y="12077"/>
                  <a:pt x="4846488" y="-27795"/>
                  <a:pt x="5226215" y="0"/>
                </a:cubicBezTo>
                <a:cubicBezTo>
                  <a:pt x="5605942" y="27795"/>
                  <a:pt x="5634226" y="-1037"/>
                  <a:pt x="5798356" y="0"/>
                </a:cubicBezTo>
                <a:cubicBezTo>
                  <a:pt x="5962486" y="1037"/>
                  <a:pt x="6382820" y="13534"/>
                  <a:pt x="6747272" y="0"/>
                </a:cubicBezTo>
                <a:cubicBezTo>
                  <a:pt x="7017884" y="-38163"/>
                  <a:pt x="7248272" y="221687"/>
                  <a:pt x="7214950" y="467678"/>
                </a:cubicBezTo>
                <a:cubicBezTo>
                  <a:pt x="7228433" y="643859"/>
                  <a:pt x="7222263" y="848611"/>
                  <a:pt x="7214950" y="1109936"/>
                </a:cubicBezTo>
                <a:cubicBezTo>
                  <a:pt x="7207637" y="1371261"/>
                  <a:pt x="7231036" y="1489622"/>
                  <a:pt x="7214950" y="1714781"/>
                </a:cubicBezTo>
                <a:cubicBezTo>
                  <a:pt x="7198864" y="1939940"/>
                  <a:pt x="7241106" y="2182795"/>
                  <a:pt x="7214950" y="2338333"/>
                </a:cubicBezTo>
                <a:cubicBezTo>
                  <a:pt x="7170830" y="2623825"/>
                  <a:pt x="7012731" y="2813314"/>
                  <a:pt x="6747272" y="2806011"/>
                </a:cubicBezTo>
                <a:cubicBezTo>
                  <a:pt x="6454555" y="2812024"/>
                  <a:pt x="6314160" y="2831745"/>
                  <a:pt x="6112335" y="2806011"/>
                </a:cubicBezTo>
                <a:cubicBezTo>
                  <a:pt x="5910510" y="2780277"/>
                  <a:pt x="5681764" y="2783545"/>
                  <a:pt x="5540194" y="2806011"/>
                </a:cubicBezTo>
                <a:cubicBezTo>
                  <a:pt x="5398624" y="2828477"/>
                  <a:pt x="5253727" y="2822928"/>
                  <a:pt x="4968054" y="2806011"/>
                </a:cubicBezTo>
                <a:cubicBezTo>
                  <a:pt x="4682381" y="2789094"/>
                  <a:pt x="4680649" y="2781735"/>
                  <a:pt x="4458709" y="2806011"/>
                </a:cubicBezTo>
                <a:cubicBezTo>
                  <a:pt x="4236769" y="2830287"/>
                  <a:pt x="4005192" y="2813484"/>
                  <a:pt x="3635384" y="2806011"/>
                </a:cubicBezTo>
                <a:cubicBezTo>
                  <a:pt x="3265576" y="2798538"/>
                  <a:pt x="3203316" y="2782340"/>
                  <a:pt x="3000448" y="2806011"/>
                </a:cubicBezTo>
                <a:cubicBezTo>
                  <a:pt x="2797580" y="2829682"/>
                  <a:pt x="2685460" y="2822072"/>
                  <a:pt x="2491103" y="2806011"/>
                </a:cubicBezTo>
                <a:cubicBezTo>
                  <a:pt x="2296746" y="2789950"/>
                  <a:pt x="2051797" y="2831923"/>
                  <a:pt x="1918962" y="2806011"/>
                </a:cubicBezTo>
                <a:cubicBezTo>
                  <a:pt x="1786127" y="2780099"/>
                  <a:pt x="1329642" y="2779810"/>
                  <a:pt x="1095637" y="2806011"/>
                </a:cubicBezTo>
                <a:cubicBezTo>
                  <a:pt x="861633" y="2832212"/>
                  <a:pt x="762394" y="2789013"/>
                  <a:pt x="467678" y="2806011"/>
                </a:cubicBezTo>
                <a:cubicBezTo>
                  <a:pt x="219546" y="2811420"/>
                  <a:pt x="37879" y="2606264"/>
                  <a:pt x="0" y="2338333"/>
                </a:cubicBezTo>
                <a:cubicBezTo>
                  <a:pt x="715" y="2107924"/>
                  <a:pt x="24396" y="1918653"/>
                  <a:pt x="0" y="1770901"/>
                </a:cubicBezTo>
                <a:cubicBezTo>
                  <a:pt x="-24396" y="1623149"/>
                  <a:pt x="16045" y="1307023"/>
                  <a:pt x="0" y="1109936"/>
                </a:cubicBezTo>
                <a:cubicBezTo>
                  <a:pt x="-16045" y="912850"/>
                  <a:pt x="26912" y="663333"/>
                  <a:pt x="0" y="467678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اَلْعالَمُ "</a:t>
            </a:r>
            <a:r>
              <a:rPr lang="ar-MA" sz="4000" b="1" kern="100" dirty="0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قَرْيَةٌ صَغيرَةٌ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"   تَعْني أَنَّ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ٱلنّاسَ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صاروا كَأَنَّهُمْ يَعيشونَ في قَرْيَةٍ واحِدَةٍ؛ فَبِفَضْلِ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ٱلْهاتِفِ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وَٱلْإِنْتِرْنِتْ، يُمْكِنُنا أَنْ نَتَحَدَّثَ مَعَ أَقارِبِنا في بُلْدانٍ بَعيدَةٍ كَأَنَّهُمْ قَريبينَ مِنّا أَوْ يَعيشونَ مَعنا.</a:t>
            </a:r>
            <a:endParaRPr kumimoji="0" lang="ar-MA" sz="40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24609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ما التواصل؟ : توظيف الفعل الكلامي </a:t>
            </a:r>
            <a:r>
              <a:rPr lang="ar-S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أفسر» وأخذ الكلمة للتحدث انطلاقا من مشاهد جديدة.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585" y="1756197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5132" y="1001247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2483AAA-1865-9F4E-862A-7DBD10988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الاستماع والتحدث، نتذكر الحكاية. من يسرد حكاية الأسبوع بأسلوبه الخاص؟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3AF2EA6-7C88-FEF1-7C78-EE6D548E4F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C6F7C4-008D-6E11-5FD6-B5820B87D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AD9078-2116-7FC8-AB2E-1418B92A2A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BD1EFC-A4B9-F583-5A50-6582DCE538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5533503-890C-D6F8-C32E-9594E72F29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48AF6E-170D-0BDB-C21D-4FFD1FCE64F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39ED24-8B0E-ECAD-5524-BCA05181468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61F154-56FA-6CD2-EC90-95DE88F7B94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A902500-4FF2-CDAA-C4D1-4F832B1D3943}"/>
              </a:ext>
            </a:extLst>
          </p:cNvPr>
          <p:cNvSpPr/>
          <p:nvPr/>
        </p:nvSpPr>
        <p:spPr>
          <a:xfrm>
            <a:off x="2217919" y="2821755"/>
            <a:ext cx="4915352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ٱلتَّواصُلُ؟</a:t>
            </a:r>
            <a:endParaRPr lang="fr-FR" sz="7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20B9AE6E-7FDF-18BF-6BB1-9CDCF61B94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E0EFD-9697-9341-E09C-32A4AE3AC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FA891BF-4B77-9DEE-2020-ED490C2A3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ستواصلون التدرب على التحدث بلغة عربية فصيحة بهدف التفسير أو الحكي.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51CA4C9-59AE-0C99-8AA5-EAF14FC51C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E49D01-573A-20ED-8798-5BB1419C4A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9CC3D3-78E6-A9DB-ABDB-42620699A5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820B29C-E056-5927-7384-F5BE315A9B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56970D9-E8B0-F515-DCBB-BD1CBEF10B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75723E-65AB-30F5-185C-E42F0737435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4CF90A-4332-CFE6-39BC-9EB297A66A71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416533-F2E1-F665-80B1-136E59C0331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43780B5-9AA6-E3CA-54C7-469347DA33C0}"/>
              </a:ext>
            </a:extLst>
          </p:cNvPr>
          <p:cNvSpPr/>
          <p:nvPr/>
        </p:nvSpPr>
        <p:spPr>
          <a:xfrm>
            <a:off x="2217919" y="2821755"/>
            <a:ext cx="4915352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ٱلتَّواصُلُ؟</a:t>
            </a:r>
            <a:endParaRPr lang="fr-FR" sz="7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5502EFF-4949-BD95-ADDF-91910B1DA3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6544126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16E15-FC87-7A8A-A420-F686E43AB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F85C84D-6AE2-3EDF-893F-977A6D24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الموضوع الذي فسرته منى لتامر؟ من يذكر مواقف عاشها فسر فيها موضوعا أو فكرة؟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DEABC61-4AF1-A0B7-06A1-491F95D36C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A212FC-D9FF-EE5A-3010-D8ECDB4F8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19CECB3-8FC4-DC0C-6015-4A2FE6045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32BD8F-2A0C-2047-B788-1771F98CD9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AA6B3CD-015A-FEBC-1695-F9493C4F4C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50C1EE-08A0-239D-30FC-DBF44B93C45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A98CEA-957F-C8EE-F0FB-985FE105AF0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334B7B-FB85-BBB7-FE71-686F4A9BE02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Image 4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B2C2E844-DF07-F6E4-C98E-5E108A4D88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07" y="1424579"/>
            <a:ext cx="78203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227C6E8-27B7-1850-2B4D-903DAEE2326A}"/>
              </a:ext>
            </a:extLst>
          </p:cNvPr>
          <p:cNvSpPr txBox="1"/>
          <p:nvPr/>
        </p:nvSpPr>
        <p:spPr>
          <a:xfrm>
            <a:off x="2139318" y="3166844"/>
            <a:ext cx="53115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مواقِفُ عِشْتُها فَسَّرْتُ فيها مَوْضوعاً أَوْ فِكْرَةً.</a:t>
            </a:r>
            <a:endParaRPr lang="fr-FR" sz="40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F374AA4-3F33-2E54-868D-B0D2E50E51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05133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5924E-D6D7-28E1-3BB4-ED8FE093D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C571616-B813-8A75-9391-5F4E0B4E7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621" y="756000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التدرب على الشرح والتفسير في حوار. سأقدم حوارا رفقة التلميذ ...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EA9294D-7918-EB23-80DF-9DF24AA8F0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1D8357-1471-2425-EA9D-1338742B4B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1F094E0-0D6C-E6F5-79DD-40C84CADE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1E8EC99-33A3-67C6-EAB9-BD72B33E60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5D46E7-6F9F-1F42-B3BE-C6C29FE0F8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C7850BD-D720-0352-804A-9EBBE1BDA20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315CDE-0C42-FBFE-8E5C-7478E31DD12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5C9A98-5800-6206-8014-75A7DA6D7CB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D944AB-17FA-E19C-ABFA-AE87E3B20F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B9351C9-2995-4A05-77A3-4503B19B6669}"/>
              </a:ext>
            </a:extLst>
          </p:cNvPr>
          <p:cNvSpPr txBox="1"/>
          <p:nvPr/>
        </p:nvSpPr>
        <p:spPr>
          <a:xfrm>
            <a:off x="2974791" y="2713703"/>
            <a:ext cx="36353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لِلْحِوارِ</a:t>
            </a:r>
            <a:endParaRPr lang="fr-FR" sz="66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124347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27E21-5FE5-76B9-D647-8A911D4A9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F9173CC-EBC9-2EA9-DA4E-900C0536B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617" y="3328925"/>
            <a:ext cx="559018" cy="14767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F4AFE2-1F5A-42DB-6AF4-9A258B74E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1635" y="2102783"/>
            <a:ext cx="660257" cy="1389856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88E5A997-3B94-0972-018E-2CC684E91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552" y="747762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الحوار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99E66CD-46EE-642E-FD46-258B78BC6F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076F7B-AFA7-E505-09A6-7D3EE24DBF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A78C8F-F715-FBC8-EB3A-45EE53A29E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A782BC-928A-5210-8840-282104B8CB9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B767340-8CA1-E682-2093-605D6BF041E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14CD3C-AE94-0769-B346-C6E4918116E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E18BBC-09B1-815B-0B00-BEE6FE9C85E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629410-21E5-7135-AEB9-375D4FB902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DAD50457-9924-4876-86A4-70A05F56EA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2487" y="711538"/>
            <a:ext cx="828000" cy="828000"/>
          </a:xfrm>
        </p:spPr>
      </p:pic>
      <p:sp>
        <p:nvSpPr>
          <p:cNvPr id="14" name="Bulle narrative : rectangle à coins arrondis 3">
            <a:extLst>
              <a:ext uri="{FF2B5EF4-FFF2-40B4-BE49-F238E27FC236}">
                <a16:creationId xmlns:a16="http://schemas.microsoft.com/office/drawing/2014/main" id="{3A894411-3AF6-3E49-0759-02CE79CF63BF}"/>
              </a:ext>
            </a:extLst>
          </p:cNvPr>
          <p:cNvSpPr/>
          <p:nvPr/>
        </p:nvSpPr>
        <p:spPr>
          <a:xfrm>
            <a:off x="-3952664" y="2942201"/>
            <a:ext cx="2594919" cy="490713"/>
          </a:xfrm>
          <a:prstGeom prst="wedgeRoundRectCallout">
            <a:avLst>
              <a:gd name="adj1" fmla="val 58585"/>
              <a:gd name="adj2" fmla="val 21232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algn="ctr" defTabSz="457200" rtl="0" eaLnBrk="1" latinLnBrk="0" hangingPunct="1">
              <a:defRPr/>
            </a:pPr>
            <a:endParaRPr lang="ar-MA" sz="2400" dirty="0">
              <a:solidFill>
                <a:srgbClr val="424D7B"/>
              </a:solidFill>
              <a:latin typeface="AXtDamourBold" pitchFamily="2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Bulle narrative : rectangle à coins arrondis 2">
            <a:extLst>
              <a:ext uri="{FF2B5EF4-FFF2-40B4-BE49-F238E27FC236}">
                <a16:creationId xmlns:a16="http://schemas.microsoft.com/office/drawing/2014/main" id="{61698F6A-BCD5-1A2C-FF34-F53870F3E3C4}"/>
              </a:ext>
            </a:extLst>
          </p:cNvPr>
          <p:cNvSpPr/>
          <p:nvPr/>
        </p:nvSpPr>
        <p:spPr>
          <a:xfrm>
            <a:off x="6650910" y="1744251"/>
            <a:ext cx="2020231" cy="1197950"/>
          </a:xfrm>
          <a:prstGeom prst="wedgeRectCallout">
            <a:avLst>
              <a:gd name="adj1" fmla="val -74400"/>
              <a:gd name="adj2" fmla="val 25385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كَيْفَ يُمْكِنُ تَجَنُّبُ حَوادِثِ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ٱلسَّيْرِ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Bulle narrative : rectangle à coins arrondis 3">
            <a:extLst>
              <a:ext uri="{FF2B5EF4-FFF2-40B4-BE49-F238E27FC236}">
                <a16:creationId xmlns:a16="http://schemas.microsoft.com/office/drawing/2014/main" id="{579FC9F5-4086-562F-1893-EBF4845AE57C}"/>
              </a:ext>
            </a:extLst>
          </p:cNvPr>
          <p:cNvSpPr/>
          <p:nvPr/>
        </p:nvSpPr>
        <p:spPr>
          <a:xfrm>
            <a:off x="467835" y="1539538"/>
            <a:ext cx="3995108" cy="4383089"/>
          </a:xfrm>
          <a:prstGeom prst="wedgeRoundRectCallout">
            <a:avLst>
              <a:gd name="adj1" fmla="val 61060"/>
              <a:gd name="adj2" fmla="val 105"/>
              <a:gd name="adj3" fmla="val 1666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اَلْأَمْرُ بَسيطٌ</a:t>
            </a:r>
            <a:r>
              <a: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!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نَتَجَنَّبُ حَوادِثَ السَّيْرِ عِنْدَما نَحْتَرِمُ قَواعِدَ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ٱلسَّيْرِ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؛ فَنَعْبُرُ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ٱلطَّريقَ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مِنَ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ٱلْمَمَرِّ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ٱلْمُخَصَّصِ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لِلرّاجِلينَ، وَنَنْظُرُ يَميناً وَيَساراً قَبْلَ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ٱلْعُبورِ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كَما يَجِبُ أَنْ لا نَلْعَبَ في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ٱلطَّريقِ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، وَأَنْ نَنْتَبِهَ إِلى إِشاراتِ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ٱلْمُرورِ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وَكَذلِكَ عِنْدَما يَسوقُ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ٱلسّائِقُ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بِحَذَرٍ وَيَحْتَرِمُ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ٱلسُّرْعَةَ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ٱلْمُحَدَّدَةَ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8073310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5DA10-BD52-214D-7B98-110D953F2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7966ED5-5D81-F639-EBC4-1368D0642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617" y="3328925"/>
            <a:ext cx="559018" cy="14767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47A72F-55EE-4D90-436B-B7FFF6A2D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1635" y="2102783"/>
            <a:ext cx="660257" cy="1389856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839DDF6D-2DDD-42F1-76E6-59105CC73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552" y="747762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الإنصات للحوار، ما الموضوع الذي تم تفسيره؟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C31989B-8181-576A-3018-660D91A1D9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6F840C-25B6-264E-4916-C8154A05DE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41F265E-0B5D-EA04-9C85-9ADB57C5233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533314C-0E78-3E5C-92FC-5A794A3A41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58E8096-C325-606D-F265-5A7D9658FFB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13D306-6F6C-DDC2-D7DC-0BF41578727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73C074-D753-16E4-CBEA-2514818C875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C8403F-82EA-4F6C-42E4-8CC98D93D3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BE3316C6-F0B6-B5CE-13C1-D94565FAE8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2487" y="711538"/>
            <a:ext cx="828000" cy="828000"/>
          </a:xfrm>
        </p:spPr>
      </p:pic>
      <p:sp>
        <p:nvSpPr>
          <p:cNvPr id="14" name="Bulle narrative : rectangle à coins arrondis 3">
            <a:extLst>
              <a:ext uri="{FF2B5EF4-FFF2-40B4-BE49-F238E27FC236}">
                <a16:creationId xmlns:a16="http://schemas.microsoft.com/office/drawing/2014/main" id="{AA1AA8C5-3C93-14BA-D61B-186D9133CCCA}"/>
              </a:ext>
            </a:extLst>
          </p:cNvPr>
          <p:cNvSpPr/>
          <p:nvPr/>
        </p:nvSpPr>
        <p:spPr>
          <a:xfrm>
            <a:off x="-3952664" y="2942201"/>
            <a:ext cx="2594919" cy="490713"/>
          </a:xfrm>
          <a:prstGeom prst="wedgeRoundRectCallout">
            <a:avLst>
              <a:gd name="adj1" fmla="val 58585"/>
              <a:gd name="adj2" fmla="val 21232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algn="ctr" defTabSz="457200" rtl="0" eaLnBrk="1" latinLnBrk="0" hangingPunct="1">
              <a:defRPr/>
            </a:pPr>
            <a:endParaRPr lang="ar-MA" sz="2400" dirty="0">
              <a:solidFill>
                <a:srgbClr val="424D7B"/>
              </a:solidFill>
              <a:latin typeface="AXtDamourBold" pitchFamily="2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Bulle narrative : rectangle à coins arrondis 2">
            <a:extLst>
              <a:ext uri="{FF2B5EF4-FFF2-40B4-BE49-F238E27FC236}">
                <a16:creationId xmlns:a16="http://schemas.microsoft.com/office/drawing/2014/main" id="{6D1739CE-07CE-F83E-541E-4E87892BAE11}"/>
              </a:ext>
            </a:extLst>
          </p:cNvPr>
          <p:cNvSpPr/>
          <p:nvPr/>
        </p:nvSpPr>
        <p:spPr>
          <a:xfrm>
            <a:off x="6650910" y="1744251"/>
            <a:ext cx="2020231" cy="1197950"/>
          </a:xfrm>
          <a:prstGeom prst="wedgeRectCallout">
            <a:avLst>
              <a:gd name="adj1" fmla="val -74400"/>
              <a:gd name="adj2" fmla="val 25385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كَيْفَ يُمْكِنُ تَجَنُّبُ حَوادِثِ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ٱلسَّيْرِ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Bulle narrative : rectangle à coins arrondis 3">
            <a:extLst>
              <a:ext uri="{FF2B5EF4-FFF2-40B4-BE49-F238E27FC236}">
                <a16:creationId xmlns:a16="http://schemas.microsoft.com/office/drawing/2014/main" id="{5BE7FC28-2DBF-2CEB-5805-B54D2A2E0162}"/>
              </a:ext>
            </a:extLst>
          </p:cNvPr>
          <p:cNvSpPr/>
          <p:nvPr/>
        </p:nvSpPr>
        <p:spPr>
          <a:xfrm>
            <a:off x="467835" y="1539538"/>
            <a:ext cx="3995108" cy="4383089"/>
          </a:xfrm>
          <a:prstGeom prst="wedgeRoundRectCallout">
            <a:avLst>
              <a:gd name="adj1" fmla="val 61060"/>
              <a:gd name="adj2" fmla="val 105"/>
              <a:gd name="adj3" fmla="val 1666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اَلْأَمْرُ بَسيطٌ! نَتَجَنَّبُ حَوادِثَ السَّيْرِ عِنْدَما نَحْتَرِمُ قَواعِدَ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ٱلسَّيْرِ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؛ فَنَعْبُرُ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ٱلطَّريقَ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مِنَ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ٱلْمَمَرِّ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ٱلْمُخَصَّصِ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لِلرّاجِلينَ، وَنَنْظُرُ يَميناً وَيَساراً قَبْلَ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ٱلْعُبورِ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كَما يَجِبُ أَنْ لا نَلْعَبَ في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ٱلطَّريقِ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، وَأَنْ نَنْتَبِهَ إِلى إِشاراتِ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ٱلْمُرورِ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وَكَذلِكَ عِنْدَما يَسوقُ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ٱلسّائِقُ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بِحَذَرٍ وَيَحْتَرِمُ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ٱلسُّرْعَةَ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ٱلْمُحَدَّدَةَ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2978509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E03C5-A1A8-FC8A-C3FD-86E3AF5DD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1B6687D-70B5-4FB2-113C-E220BAA9B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617" y="3328925"/>
            <a:ext cx="559018" cy="14767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EB7CC5-9E73-41B9-79E3-089AB1FD0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1635" y="2102783"/>
            <a:ext cx="660257" cy="1389856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E6E0E8E2-B7E6-501D-8C98-51BD67529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552" y="747762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يمر لتقديم الحوار هو وزميله؟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4CA6E5-9E9E-C7CC-7B9A-11A7E4A58F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69BC7D6-413C-A5CE-C2E4-FAE2F0F015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3DF8B6D-D9D0-303C-58F4-872668D2CB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2B5720-905E-99DF-CC42-9792B0A5CC7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9707E26-B45F-D1D1-8BEE-96D907B1674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0C9E4B-3F06-E39E-292E-E75D1EC5D83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8AAC94-12FD-AADF-9AC3-BEFA5BA96B9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424BDA4-B329-F9D9-87B7-F14C3D8069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Bulle narrative : rectangle à coins arrondis 3">
            <a:extLst>
              <a:ext uri="{FF2B5EF4-FFF2-40B4-BE49-F238E27FC236}">
                <a16:creationId xmlns:a16="http://schemas.microsoft.com/office/drawing/2014/main" id="{2CFA9AD1-C98C-DAD9-C485-63F1B76D2A26}"/>
              </a:ext>
            </a:extLst>
          </p:cNvPr>
          <p:cNvSpPr/>
          <p:nvPr/>
        </p:nvSpPr>
        <p:spPr>
          <a:xfrm>
            <a:off x="-3952664" y="2942201"/>
            <a:ext cx="2594919" cy="490713"/>
          </a:xfrm>
          <a:prstGeom prst="wedgeRoundRectCallout">
            <a:avLst>
              <a:gd name="adj1" fmla="val 58585"/>
              <a:gd name="adj2" fmla="val 21232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algn="ctr" defTabSz="457200" rtl="0" eaLnBrk="1" latinLnBrk="0" hangingPunct="1">
              <a:defRPr/>
            </a:pPr>
            <a:endParaRPr lang="ar-MA" sz="2400" dirty="0">
              <a:solidFill>
                <a:srgbClr val="424D7B"/>
              </a:solidFill>
              <a:latin typeface="AXtDamourBold" pitchFamily="2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Bulle narrative : rectangle à coins arrondis 2">
            <a:extLst>
              <a:ext uri="{FF2B5EF4-FFF2-40B4-BE49-F238E27FC236}">
                <a16:creationId xmlns:a16="http://schemas.microsoft.com/office/drawing/2014/main" id="{BAB7503D-0428-303C-3E0B-9BF1E843C253}"/>
              </a:ext>
            </a:extLst>
          </p:cNvPr>
          <p:cNvSpPr/>
          <p:nvPr/>
        </p:nvSpPr>
        <p:spPr>
          <a:xfrm>
            <a:off x="6650910" y="1744251"/>
            <a:ext cx="2020231" cy="1197950"/>
          </a:xfrm>
          <a:prstGeom prst="wedgeRectCallout">
            <a:avLst>
              <a:gd name="adj1" fmla="val -74400"/>
              <a:gd name="adj2" fmla="val 25385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كَيْفَ يُمْكِنُ تَجَنُّبُ حَوادِثِ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ٱلسَّيْرِ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Bulle narrative : rectangle à coins arrondis 3">
            <a:extLst>
              <a:ext uri="{FF2B5EF4-FFF2-40B4-BE49-F238E27FC236}">
                <a16:creationId xmlns:a16="http://schemas.microsoft.com/office/drawing/2014/main" id="{2DAA9669-AAC8-A053-5BB4-ECC5090EAB54}"/>
              </a:ext>
            </a:extLst>
          </p:cNvPr>
          <p:cNvSpPr/>
          <p:nvPr/>
        </p:nvSpPr>
        <p:spPr>
          <a:xfrm>
            <a:off x="467835" y="1539538"/>
            <a:ext cx="3995108" cy="4383089"/>
          </a:xfrm>
          <a:prstGeom prst="wedgeRoundRectCallout">
            <a:avLst>
              <a:gd name="adj1" fmla="val 61060"/>
              <a:gd name="adj2" fmla="val 105"/>
              <a:gd name="adj3" fmla="val 1666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اَلْأَمْرُ بَسيطٌ! نَتَجَنَّبُ حَوادِثَ السَّيْرِ عِنْدَما نَحْتَرِمُ قَواعِدَ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ٱلسَّيْرِ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؛ فَنَعْبُرُ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ٱلطَّريقَ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مِنَ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ٱلْمَمَرِّ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ٱلْمُخَصَّصِ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لِلرّاجِلينَ، وَنَنْظُرُ يَميناً وَيَساراً قَبْلَ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ٱلْعُبورِ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كَما يَجِبُ أَنْ لا نَلْعَبَ في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ٱلطَّريقِ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، وَأَنْ نَنْتَبِهَ إِلى إِشاراتِ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ٱلْمُرورِ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وَكَذلِكَ عِنْدَما يَسوقُ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ٱلسّائِقُ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بِحَذَرٍ وَيَحْتَرِمُ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ٱلسُّرْعَةَ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ٱلْمُحَدَّدَةَ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C082628-10F1-DD72-93A4-8B05768355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46173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227F4-1FC6-7FE6-7386-7A503E575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BB52718-2D6B-7292-8757-AA2E3F939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617" y="3328925"/>
            <a:ext cx="559018" cy="14767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C3CD7D9-D4A4-CD7E-1650-DBF4A6D7B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1635" y="2102783"/>
            <a:ext cx="660257" cy="1389856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229E5D1B-FFFB-4910-62A1-71A4179A2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552" y="747762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أعمالكم المنزلية، واستعدوا بشكل ثنائي  لتقديم الحوار التالي.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3764E5-8368-FD70-328D-DDEE5728D0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15D8D6-FBD4-E338-D910-238A972B43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1FC3139-E1C6-CD61-7229-827C9F7DC1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CD892E-99CE-E98A-727B-F922B4EEC0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F5536CC-4403-01C9-C889-62A0DBDD2AE7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88F813-532A-9DCB-54B2-C6975380C61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BC3E917-A9EA-5CA7-205C-20327EAF8A9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FDFD9C-F195-621B-FDC3-3638268289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8B8B77DC-8A70-CBE1-53EB-A8BD13347E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2487" y="711538"/>
            <a:ext cx="828000" cy="828000"/>
          </a:xfrm>
        </p:spPr>
      </p:pic>
      <p:sp>
        <p:nvSpPr>
          <p:cNvPr id="14" name="Bulle narrative : rectangle à coins arrondis 3">
            <a:extLst>
              <a:ext uri="{FF2B5EF4-FFF2-40B4-BE49-F238E27FC236}">
                <a16:creationId xmlns:a16="http://schemas.microsoft.com/office/drawing/2014/main" id="{37EC9040-A64B-778E-6AF5-A24921204F2F}"/>
              </a:ext>
            </a:extLst>
          </p:cNvPr>
          <p:cNvSpPr/>
          <p:nvPr/>
        </p:nvSpPr>
        <p:spPr>
          <a:xfrm>
            <a:off x="-3952664" y="2942201"/>
            <a:ext cx="2594919" cy="490713"/>
          </a:xfrm>
          <a:prstGeom prst="wedgeRoundRectCallout">
            <a:avLst>
              <a:gd name="adj1" fmla="val 58585"/>
              <a:gd name="adj2" fmla="val 21232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algn="ctr" defTabSz="457200" rtl="0" eaLnBrk="1" latinLnBrk="0" hangingPunct="1">
              <a:defRPr/>
            </a:pPr>
            <a:endParaRPr lang="ar-MA" sz="2400" dirty="0">
              <a:solidFill>
                <a:srgbClr val="424D7B"/>
              </a:solidFill>
              <a:latin typeface="AXtDamourBold" pitchFamily="2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Bulle narrative : rectangle à coins arrondis 2">
            <a:extLst>
              <a:ext uri="{FF2B5EF4-FFF2-40B4-BE49-F238E27FC236}">
                <a16:creationId xmlns:a16="http://schemas.microsoft.com/office/drawing/2014/main" id="{7AE10524-9625-1E16-9370-7782484835D6}"/>
              </a:ext>
            </a:extLst>
          </p:cNvPr>
          <p:cNvSpPr/>
          <p:nvPr/>
        </p:nvSpPr>
        <p:spPr>
          <a:xfrm>
            <a:off x="6650910" y="1744251"/>
            <a:ext cx="2020231" cy="1748388"/>
          </a:xfrm>
          <a:prstGeom prst="wedgeRectCallout">
            <a:avLst>
              <a:gd name="adj1" fmla="val -74400"/>
              <a:gd name="adj2" fmla="val 25385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لِماذا أَصْبَحَ ٱلتَّواصُلُ أَسْهَلَ في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ٱلْعَصْرِ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ٱلتّالي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Bulle narrative : rectangle à coins arrondis 3">
            <a:extLst>
              <a:ext uri="{FF2B5EF4-FFF2-40B4-BE49-F238E27FC236}">
                <a16:creationId xmlns:a16="http://schemas.microsoft.com/office/drawing/2014/main" id="{732122F7-C57B-C710-E552-A0B9994F26D0}"/>
              </a:ext>
            </a:extLst>
          </p:cNvPr>
          <p:cNvSpPr/>
          <p:nvPr/>
        </p:nvSpPr>
        <p:spPr>
          <a:xfrm>
            <a:off x="467835" y="1539538"/>
            <a:ext cx="3995108" cy="4383089"/>
          </a:xfrm>
          <a:prstGeom prst="wedgeRoundRectCallout">
            <a:avLst>
              <a:gd name="adj1" fmla="val 61060"/>
              <a:gd name="adj2" fmla="val 105"/>
              <a:gd name="adj3" fmla="val 1666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اَلْأَمْرُ بَسيطٌ</a:t>
            </a:r>
            <a:r>
              <a: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!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.....</a:t>
            </a:r>
          </a:p>
        </p:txBody>
      </p:sp>
    </p:spTree>
    <p:extLst>
      <p:ext uri="{BB962C8B-B14F-4D97-AF65-F5344CB8AC3E}">
        <p14:creationId xmlns:p14="http://schemas.microsoft.com/office/powerpoint/2010/main" val="306000615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3A919-1024-CAC7-E89A-8C7D22519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7890459-EB38-B771-60BA-06BE02DC8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617" y="3328925"/>
            <a:ext cx="559018" cy="14767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C54000-8F25-D199-594B-2472ED862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1635" y="2102783"/>
            <a:ext cx="660257" cy="1389856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7B9AF478-7F16-9FE7-5B00-D7D648ECB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552" y="747762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ثنائيا لعرض الحوار. سيشارك الجميع. انتبهوا. (3 ثنائيات أو أربعة)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6C5AAC7-C694-77B5-F541-D6D2513319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6ABBBF-520D-BE6B-C92F-30A7F75233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EC41FA5-C01F-5A22-B61B-10716FD54A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C7333FE-2A82-F66B-8413-3D39D9CC39A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E245433-C239-8FBE-5445-FFD41EFE61E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7CDF038-6FE2-7355-0C37-9D668EDC9F2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D5ECF9-331F-92DD-89F2-3850EE7EB3C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54EE2C-A82D-8C35-49A6-C616E8B105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A2055ED-9C94-A085-37D4-D0E1A4BD41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2487" y="711538"/>
            <a:ext cx="828000" cy="828000"/>
          </a:xfrm>
        </p:spPr>
      </p:pic>
      <p:sp>
        <p:nvSpPr>
          <p:cNvPr id="14" name="Bulle narrative : rectangle à coins arrondis 3">
            <a:extLst>
              <a:ext uri="{FF2B5EF4-FFF2-40B4-BE49-F238E27FC236}">
                <a16:creationId xmlns:a16="http://schemas.microsoft.com/office/drawing/2014/main" id="{5CF93421-4F7E-FA26-107B-9F73675051F7}"/>
              </a:ext>
            </a:extLst>
          </p:cNvPr>
          <p:cNvSpPr/>
          <p:nvPr/>
        </p:nvSpPr>
        <p:spPr>
          <a:xfrm>
            <a:off x="-3952664" y="2942201"/>
            <a:ext cx="2594919" cy="490713"/>
          </a:xfrm>
          <a:prstGeom prst="wedgeRoundRectCallout">
            <a:avLst>
              <a:gd name="adj1" fmla="val 58585"/>
              <a:gd name="adj2" fmla="val 21232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algn="ctr" defTabSz="457200" rtl="0" eaLnBrk="1" latinLnBrk="0" hangingPunct="1">
              <a:defRPr/>
            </a:pPr>
            <a:endParaRPr lang="ar-MA" sz="2400" dirty="0">
              <a:solidFill>
                <a:srgbClr val="424D7B"/>
              </a:solidFill>
              <a:latin typeface="AXtDamourBold" pitchFamily="2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Bulle narrative : rectangle à coins arrondis 2">
            <a:extLst>
              <a:ext uri="{FF2B5EF4-FFF2-40B4-BE49-F238E27FC236}">
                <a16:creationId xmlns:a16="http://schemas.microsoft.com/office/drawing/2014/main" id="{0889CD7E-471D-F22C-AFE2-3388F0A2DC56}"/>
              </a:ext>
            </a:extLst>
          </p:cNvPr>
          <p:cNvSpPr/>
          <p:nvPr/>
        </p:nvSpPr>
        <p:spPr>
          <a:xfrm>
            <a:off x="6650910" y="1744251"/>
            <a:ext cx="2020231" cy="1748388"/>
          </a:xfrm>
          <a:prstGeom prst="wedgeRectCallout">
            <a:avLst>
              <a:gd name="adj1" fmla="val -74400"/>
              <a:gd name="adj2" fmla="val 25385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لِماذا أَصْبَحَ ٱلتَّواصُلُ أَسْهَلَ في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ٱلْعَصْرِ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ٱلتّالي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Bulle narrative : rectangle à coins arrondis 3">
            <a:extLst>
              <a:ext uri="{FF2B5EF4-FFF2-40B4-BE49-F238E27FC236}">
                <a16:creationId xmlns:a16="http://schemas.microsoft.com/office/drawing/2014/main" id="{4E600140-0E00-3DF0-19AF-C53FA4E91700}"/>
              </a:ext>
            </a:extLst>
          </p:cNvPr>
          <p:cNvSpPr/>
          <p:nvPr/>
        </p:nvSpPr>
        <p:spPr>
          <a:xfrm>
            <a:off x="467835" y="1539538"/>
            <a:ext cx="3995108" cy="4383089"/>
          </a:xfrm>
          <a:prstGeom prst="wedgeRoundRectCallout">
            <a:avLst>
              <a:gd name="adj1" fmla="val 61060"/>
              <a:gd name="adj2" fmla="val 105"/>
              <a:gd name="adj3" fmla="val 1666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اَلْأَمْرُ بَسيطٌ</a:t>
            </a:r>
            <a:r>
              <a: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!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.....</a:t>
            </a:r>
          </a:p>
        </p:txBody>
      </p:sp>
    </p:spTree>
    <p:extLst>
      <p:ext uri="{BB962C8B-B14F-4D97-AF65-F5344CB8AC3E}">
        <p14:creationId xmlns:p14="http://schemas.microsoft.com/office/powerpoint/2010/main" val="294322197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DBA0E-8C17-64FF-3AA7-E2A6530F8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ADE93E6-F33B-0B19-170D-5CB672AE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7764"/>
            <a:ext cx="744301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نمر إلى التحدث انطلاقا من مشاهد جديدة.</a:t>
            </a:r>
            <a:endParaRPr lang="ar-MA" sz="23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F7895F2-E1F1-2697-19C5-0AC906A646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336F1F-5395-751D-0DBD-C6ED87336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B864C48-A330-5FA9-A8EE-A452AE8F30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DF63275-2CEC-9F9C-C4B3-2B06470C0D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8F48EE-A1BC-B19F-729A-A9815ED2E79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032845-2EC3-6D31-E97D-D2E1A07E7FE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48EA65-666B-608A-28D1-35E20989DC6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2F4164-2BE6-5F00-4AA7-1C6521E5AA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F7EDA024-F66C-B538-7733-A5D4A63739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EC7B782-A74F-9DBE-6A9D-1DF347A0C0A2}"/>
              </a:ext>
            </a:extLst>
          </p:cNvPr>
          <p:cNvSpPr/>
          <p:nvPr/>
        </p:nvSpPr>
        <p:spPr>
          <a:xfrm>
            <a:off x="2114324" y="2971800"/>
            <a:ext cx="4915352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اَلتَّحَدُّثُ </a:t>
            </a:r>
            <a:r>
              <a:rPr lang="ar-MA" sz="7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</a:t>
            </a:r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مَشاهِدَ جَديدَةٍ</a:t>
            </a:r>
            <a:endParaRPr lang="fr-FR" sz="7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109467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AFF5B-2D05-EE3F-9A6A-F2823A0FA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CF71083-94E9-1944-4247-748132685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61" y="762876"/>
            <a:ext cx="673291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مشاهد لحكاية مختلفة. لاحظوها جيدا ثم حددوا شخصياتها.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يكفي أن تكون الشخصيات مناسبة للمشاهد.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13AE8657-63B9-5B12-4A26-9BBFD1D501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AAC5EF-5991-88F3-77E0-A5767EE105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65D10B-A25F-C140-35CF-9B3E16FA6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C60124-B1AE-23CB-1623-6A8C5A0C51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A979DB9-59C0-C9DF-877F-766B4F164D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DB66B9F-67B2-6405-0D7C-37FBD527FA5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67DF42-58A7-D487-58C8-1C98E3CEB5E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199E1A-9974-A48D-F729-6DCEE4CD8F8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D7E41A-5AA8-5302-39EE-546232B8A4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5D1E46D-DFA5-0A2C-A99F-2E6E229647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276" y="1722832"/>
            <a:ext cx="2684231" cy="16336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95250D7-B113-08D9-AD60-F8FA2C8BAA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8377" y="1712331"/>
            <a:ext cx="2863872" cy="15757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0F5577C-AFD6-46AC-611F-0659B97468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5276" y="3771968"/>
            <a:ext cx="2601954" cy="18142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485C900-D678-9C71-F05C-AC246A0845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2134" y="1712331"/>
            <a:ext cx="2190990" cy="16491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318EE5E-9ECF-2B0F-EEEE-8C39E542A92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5731" y="3771968"/>
            <a:ext cx="2173943" cy="18142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B69D815-40B6-B709-907F-D06087C1801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93093" y="3771968"/>
            <a:ext cx="2863873" cy="181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59944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B45ED-A2B2-3C52-3654-134A0123B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A3153B0-A458-3FB1-03AF-7D948920D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61" y="762876"/>
            <a:ext cx="673291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ينتج بداية لهذه الحكاية؟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D996162D-956C-DA01-C2CC-0C1BC443A8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A4D3DCA-77A7-E1CB-9318-B409D8A0E1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DF40DF9-D14C-FDD3-0889-6DD76E2AE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CA4D58-0A45-35C7-279B-6EEF2BBDAC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F9F9336-CB5F-2E27-49FB-FF05281463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ED7DD1B-DAD4-C995-6F52-8FEF78251805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896669-C4D3-1215-43B8-57ABBD212A4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869721F-682F-7D7E-DC75-F3B9288790D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2179F4-42AC-0295-CB9A-7DCFD28997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D8228DA-AF3B-B1FC-B2BD-7754D5ED5B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276" y="1722832"/>
            <a:ext cx="2684231" cy="16336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563D91-F13B-1F1E-8073-6944B36C26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8377" y="1712331"/>
            <a:ext cx="2863872" cy="15757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9244917-A562-D59F-02A0-887661440A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5276" y="3771968"/>
            <a:ext cx="2601954" cy="18142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FC7DF29-7D39-6C47-F403-FF4AA01675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2134" y="1712331"/>
            <a:ext cx="2190990" cy="16491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41A0AC7-5E34-AE87-D532-342F701CBB1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5731" y="3771968"/>
            <a:ext cx="2173943" cy="18142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254388-6971-701F-0797-8D311A9B64E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93093" y="3771968"/>
            <a:ext cx="2863873" cy="181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2928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4B176-9190-A2E1-4CDD-A76491AE6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5B8D922-49C5-E765-9614-FCEA2A57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61" y="762876"/>
            <a:ext cx="673291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يسرد أحداثا تعبر عنها المشاهد التالية؟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FB9AACD3-05C0-59AB-5DDA-6DA6F3E0E8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4AD25A-B38A-A85F-CE92-C752972B06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B8DE8C-BBC2-679E-34F7-AF6C16B16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F8A5FA-B635-CC16-DFFA-61A586E205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11ADB7-C680-E49E-15FE-358A4191B2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8DE5CAD-9310-29A6-7E0F-097705489F4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BEDF12-A7D0-D669-0F05-B003B9F9D4F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E6EF83-0D3C-8691-EA58-655561267CE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8BAC25-0E44-27A3-86BE-9F1F6EA217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E3BC2930-65CD-52A6-09F4-0DFA1A3AFB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5988" y="1414724"/>
            <a:ext cx="4405722" cy="26813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DDA140D-1107-0E6F-3C14-7409830A35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0848" y="4280883"/>
            <a:ext cx="2681985" cy="18142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150FBC9-F8DE-E153-5D34-6F407C64BB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4704" y="4280883"/>
            <a:ext cx="2863873" cy="181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3862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AD191-7DD6-59B4-9F2B-11954E0DA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236B601-BB32-787E-8DBE-E81389A43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61" y="762876"/>
            <a:ext cx="673291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الحصة القادمة تواصلون التدرب على التحدث انطلاقا من مشاهد جديدة.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FD382D2-FF12-5E10-996C-B95B9E6EC3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F0A42A-F9BF-55F3-4397-B9AFAE073F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A96598-96EF-D895-C904-FF8495CD5F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CD59ED-664B-FC5A-5BAB-4079001040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9059080-7582-6B48-6246-168158B6730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85D848-A853-18EE-B74C-38D988D5815E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89DCE1-C922-40D1-F721-C32C7D93A5E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24F37B-4DCF-DA5C-9F00-1A89CDCC5C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D124E75E-42C3-F676-A7FA-B53AC20D6A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5988" y="1414724"/>
            <a:ext cx="4405722" cy="26813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D4B7BB3-55B5-3057-BBC7-FE3B886CBF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0848" y="4280883"/>
            <a:ext cx="2681985" cy="18142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F06ED1D-2DBE-FF37-9B7C-1DDE6BDA81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4704" y="4280883"/>
            <a:ext cx="2863873" cy="1814241"/>
          </a:xfrm>
          <a:prstGeom prst="rect">
            <a:avLst/>
          </a:prstGeom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C35A550-11C6-0A08-5465-B708061C64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7540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097658" y="2888453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4F50-646E-8DE8-F970-6CA9F9A4A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CE223D-F217-609E-5E92-40D9EB386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فسحة تربوية.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B98B08-2D9D-5E20-D419-2B486E8712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08AC0EF-B566-D18F-FA7A-29B6DF2A67F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6" name="Google Shape;646;p152">
            <a:extLst>
              <a:ext uri="{FF2B5EF4-FFF2-40B4-BE49-F238E27FC236}">
                <a16:creationId xmlns:a16="http://schemas.microsoft.com/office/drawing/2014/main" id="{15158A1D-7ACB-69EE-9B0F-0E39B4DA0D3F}"/>
              </a:ext>
            </a:extLst>
          </p:cNvPr>
          <p:cNvGrpSpPr/>
          <p:nvPr/>
        </p:nvGrpSpPr>
        <p:grpSpPr>
          <a:xfrm>
            <a:off x="2144645" y="1786190"/>
            <a:ext cx="4863746" cy="1509340"/>
            <a:chOff x="1841956" y="2811974"/>
            <a:chExt cx="5272663" cy="3049297"/>
          </a:xfrm>
        </p:grpSpPr>
        <p:grpSp>
          <p:nvGrpSpPr>
            <p:cNvPr id="15" name="Google Shape;647;p152">
              <a:extLst>
                <a:ext uri="{FF2B5EF4-FFF2-40B4-BE49-F238E27FC236}">
                  <a16:creationId xmlns:a16="http://schemas.microsoft.com/office/drawing/2014/main" id="{DA9D1045-607B-6A3F-03A7-79026C6E73B9}"/>
                </a:ext>
              </a:extLst>
            </p:cNvPr>
            <p:cNvGrpSpPr/>
            <p:nvPr/>
          </p:nvGrpSpPr>
          <p:grpSpPr>
            <a:xfrm>
              <a:off x="2029384" y="4100187"/>
              <a:ext cx="5085235" cy="1702913"/>
              <a:chOff x="2029384" y="4100187"/>
              <a:chExt cx="5085235" cy="1702913"/>
            </a:xfrm>
          </p:grpSpPr>
          <p:sp>
            <p:nvSpPr>
              <p:cNvPr id="21" name="Google Shape;648;p152">
                <a:extLst>
                  <a:ext uri="{FF2B5EF4-FFF2-40B4-BE49-F238E27FC236}">
                    <a16:creationId xmlns:a16="http://schemas.microsoft.com/office/drawing/2014/main" id="{EE3E954C-43CD-4019-70F4-DDC50C18CA75}"/>
                  </a:ext>
                </a:extLst>
              </p:cNvPr>
              <p:cNvSpPr/>
              <p:nvPr/>
            </p:nvSpPr>
            <p:spPr>
              <a:xfrm>
                <a:off x="5015700" y="5793262"/>
                <a:ext cx="303632" cy="9838"/>
              </a:xfrm>
              <a:custGeom>
                <a:avLst/>
                <a:gdLst/>
                <a:ahLst/>
                <a:cxnLst/>
                <a:rect l="l" t="t" r="r" b="b"/>
                <a:pathLst>
                  <a:path w="303632" h="9838" extrusionOk="0">
                    <a:moveTo>
                      <a:pt x="303633" y="0"/>
                    </a:moveTo>
                    <a:cubicBezTo>
                      <a:pt x="205246" y="3553"/>
                      <a:pt x="103580" y="6832"/>
                      <a:pt x="0" y="9839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649;p152">
                <a:extLst>
                  <a:ext uri="{FF2B5EF4-FFF2-40B4-BE49-F238E27FC236}">
                    <a16:creationId xmlns:a16="http://schemas.microsoft.com/office/drawing/2014/main" id="{D060E9B9-4CD3-E69F-E187-3D855A95C9F8}"/>
                  </a:ext>
                </a:extLst>
              </p:cNvPr>
              <p:cNvSpPr/>
              <p:nvPr/>
            </p:nvSpPr>
            <p:spPr>
              <a:xfrm>
                <a:off x="5700855" y="4526530"/>
                <a:ext cx="1397913" cy="1250060"/>
              </a:xfrm>
              <a:custGeom>
                <a:avLst/>
                <a:gdLst/>
                <a:ahLst/>
                <a:cxnLst/>
                <a:rect l="l" t="t" r="r" b="b"/>
                <a:pathLst>
                  <a:path w="1397913" h="1250060" extrusionOk="0">
                    <a:moveTo>
                      <a:pt x="1397914" y="0"/>
                    </a:moveTo>
                    <a:cubicBezTo>
                      <a:pt x="1370311" y="461052"/>
                      <a:pt x="1300620" y="973484"/>
                      <a:pt x="1130356" y="1096741"/>
                    </a:cubicBezTo>
                    <a:cubicBezTo>
                      <a:pt x="1084169" y="1130083"/>
                      <a:pt x="988242" y="1199774"/>
                      <a:pt x="0" y="1250061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650;p152">
                <a:extLst>
                  <a:ext uri="{FF2B5EF4-FFF2-40B4-BE49-F238E27FC236}">
                    <a16:creationId xmlns:a16="http://schemas.microsoft.com/office/drawing/2014/main" id="{117D69DB-748B-1CCA-37DB-A90B24A63D77}"/>
                  </a:ext>
                </a:extLst>
              </p:cNvPr>
              <p:cNvSpPr/>
              <p:nvPr/>
            </p:nvSpPr>
            <p:spPr>
              <a:xfrm>
                <a:off x="7109974" y="4100187"/>
                <a:ext cx="4645" cy="182562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182562" extrusionOk="0">
                    <a:moveTo>
                      <a:pt x="4646" y="0"/>
                    </a:moveTo>
                    <a:cubicBezTo>
                      <a:pt x="3826" y="56846"/>
                      <a:pt x="2186" y="118338"/>
                      <a:pt x="0" y="182562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651;p152">
                <a:extLst>
                  <a:ext uri="{FF2B5EF4-FFF2-40B4-BE49-F238E27FC236}">
                    <a16:creationId xmlns:a16="http://schemas.microsoft.com/office/drawing/2014/main" id="{E714CA40-5DEC-4B93-D9EF-0BDBCF0E5B6F}"/>
                  </a:ext>
                </a:extLst>
              </p:cNvPr>
              <p:cNvSpPr/>
              <p:nvPr/>
            </p:nvSpPr>
            <p:spPr>
              <a:xfrm>
                <a:off x="2029384" y="5094168"/>
                <a:ext cx="166711" cy="555339"/>
              </a:xfrm>
              <a:custGeom>
                <a:avLst/>
                <a:gdLst/>
                <a:ahLst/>
                <a:cxnLst/>
                <a:rect l="l" t="t" r="r" b="b"/>
                <a:pathLst>
                  <a:path w="166711" h="555339" extrusionOk="0">
                    <a:moveTo>
                      <a:pt x="166711" y="555340"/>
                    </a:moveTo>
                    <a:cubicBezTo>
                      <a:pt x="125443" y="490568"/>
                      <a:pt x="82536" y="380976"/>
                      <a:pt x="37715" y="185842"/>
                    </a:cubicBezTo>
                    <a:cubicBezTo>
                      <a:pt x="24597" y="128176"/>
                      <a:pt x="11752" y="65865"/>
                      <a:pt x="0" y="0"/>
                    </a:cubicBezTo>
                  </a:path>
                </a:pathLst>
              </a:custGeom>
              <a:solidFill>
                <a:srgbClr val="3C6980"/>
              </a:solidFill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Google Shape;652;p152">
              <a:extLst>
                <a:ext uri="{FF2B5EF4-FFF2-40B4-BE49-F238E27FC236}">
                  <a16:creationId xmlns:a16="http://schemas.microsoft.com/office/drawing/2014/main" id="{6A0C684E-8A1A-A25E-C349-55D159AA8665}"/>
                </a:ext>
              </a:extLst>
            </p:cNvPr>
            <p:cNvSpPr/>
            <p:nvPr/>
          </p:nvSpPr>
          <p:spPr>
            <a:xfrm>
              <a:off x="2059355" y="3052889"/>
              <a:ext cx="4924404" cy="2632258"/>
            </a:xfrm>
            <a:custGeom>
              <a:avLst/>
              <a:gdLst/>
              <a:ahLst/>
              <a:cxnLst/>
              <a:rect l="l" t="t" r="r" b="b"/>
              <a:pathLst>
                <a:path w="4924404" h="2632259" extrusionOk="0">
                  <a:moveTo>
                    <a:pt x="110230" y="297371"/>
                  </a:moveTo>
                  <a:cubicBezTo>
                    <a:pt x="-135464" y="496605"/>
                    <a:pt x="76615" y="2451771"/>
                    <a:pt x="288967" y="2565736"/>
                  </a:cubicBezTo>
                  <a:cubicBezTo>
                    <a:pt x="501318" y="2679701"/>
                    <a:pt x="4436248" y="2648545"/>
                    <a:pt x="4693420" y="2462157"/>
                  </a:cubicBezTo>
                  <a:cubicBezTo>
                    <a:pt x="4950593" y="2275768"/>
                    <a:pt x="4995140" y="152250"/>
                    <a:pt x="4816404" y="38286"/>
                  </a:cubicBezTo>
                  <a:cubicBezTo>
                    <a:pt x="4637668" y="-75406"/>
                    <a:pt x="378608" y="79827"/>
                    <a:pt x="110230" y="297371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79400" marR="0" lvl="0" indent="0" algn="ct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لُغز</a:t>
              </a:r>
              <a:endPara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653;p152">
              <a:extLst>
                <a:ext uri="{FF2B5EF4-FFF2-40B4-BE49-F238E27FC236}">
                  <a16:creationId xmlns:a16="http://schemas.microsoft.com/office/drawing/2014/main" id="{1D3AAF52-5CCA-60A6-390A-F8F32600D7F5}"/>
                </a:ext>
              </a:extLst>
            </p:cNvPr>
            <p:cNvSpPr/>
            <p:nvPr/>
          </p:nvSpPr>
          <p:spPr>
            <a:xfrm>
              <a:off x="1841956" y="2811974"/>
              <a:ext cx="5206873" cy="3049297"/>
            </a:xfrm>
            <a:custGeom>
              <a:avLst/>
              <a:gdLst/>
              <a:ahLst/>
              <a:cxnLst/>
              <a:rect l="l" t="t" r="r" b="b"/>
              <a:pathLst>
                <a:path w="5206873" h="3049298" extrusionOk="0">
                  <a:moveTo>
                    <a:pt x="60345" y="491280"/>
                  </a:moveTo>
                  <a:cubicBezTo>
                    <a:pt x="-185349" y="690514"/>
                    <a:pt x="384749" y="2913238"/>
                    <a:pt x="597374" y="3026930"/>
                  </a:cubicBezTo>
                  <a:cubicBezTo>
                    <a:pt x="809725" y="3140895"/>
                    <a:pt x="4585050" y="2791621"/>
                    <a:pt x="4842222" y="2605233"/>
                  </a:cubicBezTo>
                  <a:cubicBezTo>
                    <a:pt x="5099395" y="2418844"/>
                    <a:pt x="5321039" y="135448"/>
                    <a:pt x="5142029" y="21483"/>
                  </a:cubicBezTo>
                  <a:cubicBezTo>
                    <a:pt x="4963019" y="-92482"/>
                    <a:pt x="328449" y="273736"/>
                    <a:pt x="60345" y="491280"/>
                  </a:cubicBezTo>
                  <a:close/>
                </a:path>
              </a:pathLst>
            </a:custGeom>
            <a:noFill/>
            <a:ln w="26725" cap="flat" cmpd="sng">
              <a:solidFill>
                <a:srgbClr val="10658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5" name="Google Shape;655;p152">
            <a:extLst>
              <a:ext uri="{FF2B5EF4-FFF2-40B4-BE49-F238E27FC236}">
                <a16:creationId xmlns:a16="http://schemas.microsoft.com/office/drawing/2014/main" id="{8879E5AE-2B0B-786F-7C7A-F0F27FCD3F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5117" y="3749416"/>
            <a:ext cx="4130398" cy="2682472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CD5CADB-5C3D-4F8D-AC90-9D5C6D693263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10535754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E4ECF-2363-E689-D23B-71BC47713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64B2D9-8CF9-A184-4DD8-5A96CBBD7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فكروا في حل اللغز التالي: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AB6892-2B64-85D6-EBE5-C9090CFFC9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pic>
        <p:nvPicPr>
          <p:cNvPr id="16" name="Google Shape;672;p154" descr="Une image contenant orange&#10;&#10;Description générée automatiquement">
            <a:extLst>
              <a:ext uri="{FF2B5EF4-FFF2-40B4-BE49-F238E27FC236}">
                <a16:creationId xmlns:a16="http://schemas.microsoft.com/office/drawing/2014/main" id="{3388A0B6-136C-F0BC-8936-89AFD639BD6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0722" y="4023461"/>
            <a:ext cx="1929809" cy="19298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oogle Shape;673;p154">
            <a:extLst>
              <a:ext uri="{FF2B5EF4-FFF2-40B4-BE49-F238E27FC236}">
                <a16:creationId xmlns:a16="http://schemas.microsoft.com/office/drawing/2014/main" id="{78C1C3F6-DDE2-191E-9C81-BBCEEB86F12D}"/>
              </a:ext>
            </a:extLst>
          </p:cNvPr>
          <p:cNvGrpSpPr/>
          <p:nvPr/>
        </p:nvGrpSpPr>
        <p:grpSpPr>
          <a:xfrm>
            <a:off x="437823" y="2122578"/>
            <a:ext cx="8268353" cy="1959256"/>
            <a:chOff x="301246" y="3644916"/>
            <a:chExt cx="8268353" cy="1250934"/>
          </a:xfrm>
        </p:grpSpPr>
        <p:sp>
          <p:nvSpPr>
            <p:cNvPr id="28" name="Google Shape;676;p154">
              <a:extLst>
                <a:ext uri="{FF2B5EF4-FFF2-40B4-BE49-F238E27FC236}">
                  <a16:creationId xmlns:a16="http://schemas.microsoft.com/office/drawing/2014/main" id="{7E4A6003-8CDB-35C8-407D-9C1FB911E0E4}"/>
                </a:ext>
              </a:extLst>
            </p:cNvPr>
            <p:cNvSpPr/>
            <p:nvPr/>
          </p:nvSpPr>
          <p:spPr>
            <a:xfrm>
              <a:off x="301246" y="3644916"/>
              <a:ext cx="8268353" cy="1250934"/>
            </a:xfrm>
            <a:custGeom>
              <a:avLst/>
              <a:gdLst/>
              <a:ahLst/>
              <a:cxnLst/>
              <a:rect l="l" t="t" r="r" b="b"/>
              <a:pathLst>
                <a:path w="8268353" h="1855250" extrusionOk="0">
                  <a:moveTo>
                    <a:pt x="0" y="398267"/>
                  </a:moveTo>
                  <a:cubicBezTo>
                    <a:pt x="32362" y="163699"/>
                    <a:pt x="166920" y="-12063"/>
                    <a:pt x="398267" y="0"/>
                  </a:cubicBezTo>
                  <a:cubicBezTo>
                    <a:pt x="764216" y="23726"/>
                    <a:pt x="937723" y="-10726"/>
                    <a:pt x="1152241" y="0"/>
                  </a:cubicBezTo>
                  <a:cubicBezTo>
                    <a:pt x="1366759" y="10726"/>
                    <a:pt x="1787184" y="34923"/>
                    <a:pt x="1980934" y="0"/>
                  </a:cubicBezTo>
                  <a:cubicBezTo>
                    <a:pt x="2174684" y="-34923"/>
                    <a:pt x="2370273" y="-7092"/>
                    <a:pt x="2734909" y="0"/>
                  </a:cubicBezTo>
                  <a:cubicBezTo>
                    <a:pt x="3099545" y="7092"/>
                    <a:pt x="3149586" y="-19254"/>
                    <a:pt x="3264728" y="0"/>
                  </a:cubicBezTo>
                  <a:cubicBezTo>
                    <a:pt x="3379870" y="19254"/>
                    <a:pt x="3561523" y="-18035"/>
                    <a:pt x="3794548" y="0"/>
                  </a:cubicBezTo>
                  <a:cubicBezTo>
                    <a:pt x="4027573" y="18035"/>
                    <a:pt x="4226900" y="-26241"/>
                    <a:pt x="4548523" y="0"/>
                  </a:cubicBezTo>
                  <a:cubicBezTo>
                    <a:pt x="4870146" y="26241"/>
                    <a:pt x="4894618" y="7809"/>
                    <a:pt x="5003625" y="0"/>
                  </a:cubicBezTo>
                  <a:cubicBezTo>
                    <a:pt x="5112632" y="-7809"/>
                    <a:pt x="5446490" y="-18854"/>
                    <a:pt x="5682881" y="0"/>
                  </a:cubicBezTo>
                  <a:cubicBezTo>
                    <a:pt x="5919272" y="18854"/>
                    <a:pt x="5995623" y="22220"/>
                    <a:pt x="6212701" y="0"/>
                  </a:cubicBezTo>
                  <a:cubicBezTo>
                    <a:pt x="6429779" y="-22220"/>
                    <a:pt x="6641546" y="-13833"/>
                    <a:pt x="6891957" y="0"/>
                  </a:cubicBezTo>
                  <a:cubicBezTo>
                    <a:pt x="7142368" y="13833"/>
                    <a:pt x="7587772" y="43389"/>
                    <a:pt x="7870086" y="0"/>
                  </a:cubicBezTo>
                  <a:cubicBezTo>
                    <a:pt x="8080489" y="33777"/>
                    <a:pt x="8288107" y="184220"/>
                    <a:pt x="8268353" y="398267"/>
                  </a:cubicBezTo>
                  <a:cubicBezTo>
                    <a:pt x="8278349" y="660955"/>
                    <a:pt x="8289518" y="807959"/>
                    <a:pt x="8268353" y="948799"/>
                  </a:cubicBezTo>
                  <a:cubicBezTo>
                    <a:pt x="8247188" y="1089639"/>
                    <a:pt x="8273867" y="1278515"/>
                    <a:pt x="8268353" y="1456983"/>
                  </a:cubicBezTo>
                  <a:cubicBezTo>
                    <a:pt x="8309697" y="1708150"/>
                    <a:pt x="8122158" y="1886001"/>
                    <a:pt x="7870086" y="1855250"/>
                  </a:cubicBezTo>
                  <a:cubicBezTo>
                    <a:pt x="7682967" y="1866033"/>
                    <a:pt x="7363880" y="1830719"/>
                    <a:pt x="7116112" y="1855250"/>
                  </a:cubicBezTo>
                  <a:cubicBezTo>
                    <a:pt x="6868344" y="1879781"/>
                    <a:pt x="6814021" y="1844037"/>
                    <a:pt x="6661010" y="1855250"/>
                  </a:cubicBezTo>
                  <a:cubicBezTo>
                    <a:pt x="6507999" y="1866463"/>
                    <a:pt x="6224475" y="1857118"/>
                    <a:pt x="5832317" y="1855250"/>
                  </a:cubicBezTo>
                  <a:cubicBezTo>
                    <a:pt x="5440159" y="1853382"/>
                    <a:pt x="5442169" y="1831936"/>
                    <a:pt x="5153061" y="1855250"/>
                  </a:cubicBezTo>
                  <a:cubicBezTo>
                    <a:pt x="4863953" y="1878564"/>
                    <a:pt x="4615469" y="1839791"/>
                    <a:pt x="4473805" y="1855250"/>
                  </a:cubicBezTo>
                  <a:cubicBezTo>
                    <a:pt x="4332141" y="1870709"/>
                    <a:pt x="4194355" y="1877197"/>
                    <a:pt x="4018703" y="1855250"/>
                  </a:cubicBezTo>
                  <a:cubicBezTo>
                    <a:pt x="3843051" y="1833303"/>
                    <a:pt x="3367117" y="1891563"/>
                    <a:pt x="3190010" y="1855250"/>
                  </a:cubicBezTo>
                  <a:cubicBezTo>
                    <a:pt x="3012903" y="1818937"/>
                    <a:pt x="2734954" y="1842927"/>
                    <a:pt x="2510754" y="1855250"/>
                  </a:cubicBezTo>
                  <a:cubicBezTo>
                    <a:pt x="2286554" y="1867573"/>
                    <a:pt x="2095170" y="1827583"/>
                    <a:pt x="1682061" y="1855250"/>
                  </a:cubicBezTo>
                  <a:cubicBezTo>
                    <a:pt x="1268952" y="1882917"/>
                    <a:pt x="1450827" y="1841055"/>
                    <a:pt x="1226960" y="1855250"/>
                  </a:cubicBezTo>
                  <a:cubicBezTo>
                    <a:pt x="1003093" y="1869445"/>
                    <a:pt x="680700" y="1826885"/>
                    <a:pt x="398267" y="1855250"/>
                  </a:cubicBezTo>
                  <a:cubicBezTo>
                    <a:pt x="212001" y="1817879"/>
                    <a:pt x="-23630" y="1719126"/>
                    <a:pt x="0" y="1456983"/>
                  </a:cubicBezTo>
                  <a:cubicBezTo>
                    <a:pt x="-4932" y="1292828"/>
                    <a:pt x="-5300" y="1090601"/>
                    <a:pt x="0" y="959386"/>
                  </a:cubicBezTo>
                  <a:cubicBezTo>
                    <a:pt x="5300" y="828171"/>
                    <a:pt x="22666" y="514544"/>
                    <a:pt x="0" y="398267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96C7B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677;p154">
              <a:extLst>
                <a:ext uri="{FF2B5EF4-FFF2-40B4-BE49-F238E27FC236}">
                  <a16:creationId xmlns:a16="http://schemas.microsoft.com/office/drawing/2014/main" id="{A07AE4A6-A48C-2394-0F26-72EC73FCD365}"/>
                </a:ext>
              </a:extLst>
            </p:cNvPr>
            <p:cNvSpPr txBox="1"/>
            <p:nvPr/>
          </p:nvSpPr>
          <p:spPr>
            <a:xfrm>
              <a:off x="669590" y="3856419"/>
              <a:ext cx="7738921" cy="10021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 defTabSz="914400" rtl="1">
                <a:buClr>
                  <a:srgbClr val="000000"/>
                </a:buClr>
                <a:buSzPts val="3200"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نَحْنُ حُروفٌ نَدْخُلُ عَلى </a:t>
              </a:r>
              <a:r>
                <a:rPr kumimoji="0" lang="ar-MA" sz="4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ٱلْجُمَلِ</a:t>
              </a: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kumimoji="0" lang="ar-MA" sz="4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ٱلِاسْمِيَّةِ</a:t>
              </a: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فَنَجْعَلُ </a:t>
              </a:r>
              <a:r>
                <a:rPr kumimoji="0" lang="ar-MA" sz="4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ٱلِاسْمَ</a:t>
              </a: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kumimoji="0" lang="ar-MA" sz="4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ٱلْأَوَّلَ</a:t>
              </a: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مَنْصوباً وَنَتْرُكُ </a:t>
              </a:r>
              <a:r>
                <a:rPr kumimoji="0" lang="ar-MA" sz="4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ٱلثّانِيَ</a:t>
              </a: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مَرْفوعاً</a:t>
              </a: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. مَنْ نَكونُ؟</a:t>
              </a:r>
              <a:endPara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5CD7CECA-FFF7-FB88-41E5-D25CF4B9840E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126340528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78C29-0D28-FA15-030A-8EE2D8961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6AC110-C93C-1549-71AB-2DC82ED94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فكروا في حل اللغز التالي: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965772-DF79-5E77-8700-16C82C0E06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pic>
        <p:nvPicPr>
          <p:cNvPr id="16" name="Google Shape;672;p154" descr="Une image contenant orange&#10;&#10;Description générée automatiquement">
            <a:extLst>
              <a:ext uri="{FF2B5EF4-FFF2-40B4-BE49-F238E27FC236}">
                <a16:creationId xmlns:a16="http://schemas.microsoft.com/office/drawing/2014/main" id="{E16388B8-DD05-0E72-1043-94C086077C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0722" y="4023461"/>
            <a:ext cx="1929809" cy="19298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oogle Shape;673;p154">
            <a:extLst>
              <a:ext uri="{FF2B5EF4-FFF2-40B4-BE49-F238E27FC236}">
                <a16:creationId xmlns:a16="http://schemas.microsoft.com/office/drawing/2014/main" id="{6E06C7B7-9640-E372-2BE4-2C1A9B23CFB6}"/>
              </a:ext>
            </a:extLst>
          </p:cNvPr>
          <p:cNvGrpSpPr/>
          <p:nvPr/>
        </p:nvGrpSpPr>
        <p:grpSpPr>
          <a:xfrm>
            <a:off x="437823" y="2122578"/>
            <a:ext cx="8268353" cy="1959256"/>
            <a:chOff x="301246" y="3644916"/>
            <a:chExt cx="8268353" cy="1250934"/>
          </a:xfrm>
        </p:grpSpPr>
        <p:sp>
          <p:nvSpPr>
            <p:cNvPr id="28" name="Google Shape;676;p154">
              <a:extLst>
                <a:ext uri="{FF2B5EF4-FFF2-40B4-BE49-F238E27FC236}">
                  <a16:creationId xmlns:a16="http://schemas.microsoft.com/office/drawing/2014/main" id="{B25E02FD-F1C0-A085-279C-00AA1C1244CC}"/>
                </a:ext>
              </a:extLst>
            </p:cNvPr>
            <p:cNvSpPr/>
            <p:nvPr/>
          </p:nvSpPr>
          <p:spPr>
            <a:xfrm>
              <a:off x="301246" y="3644916"/>
              <a:ext cx="8268353" cy="1250934"/>
            </a:xfrm>
            <a:custGeom>
              <a:avLst/>
              <a:gdLst/>
              <a:ahLst/>
              <a:cxnLst/>
              <a:rect l="l" t="t" r="r" b="b"/>
              <a:pathLst>
                <a:path w="8268353" h="1855250" extrusionOk="0">
                  <a:moveTo>
                    <a:pt x="0" y="398267"/>
                  </a:moveTo>
                  <a:cubicBezTo>
                    <a:pt x="32362" y="163699"/>
                    <a:pt x="166920" y="-12063"/>
                    <a:pt x="398267" y="0"/>
                  </a:cubicBezTo>
                  <a:cubicBezTo>
                    <a:pt x="764216" y="23726"/>
                    <a:pt x="937723" y="-10726"/>
                    <a:pt x="1152241" y="0"/>
                  </a:cubicBezTo>
                  <a:cubicBezTo>
                    <a:pt x="1366759" y="10726"/>
                    <a:pt x="1787184" y="34923"/>
                    <a:pt x="1980934" y="0"/>
                  </a:cubicBezTo>
                  <a:cubicBezTo>
                    <a:pt x="2174684" y="-34923"/>
                    <a:pt x="2370273" y="-7092"/>
                    <a:pt x="2734909" y="0"/>
                  </a:cubicBezTo>
                  <a:cubicBezTo>
                    <a:pt x="3099545" y="7092"/>
                    <a:pt x="3149586" y="-19254"/>
                    <a:pt x="3264728" y="0"/>
                  </a:cubicBezTo>
                  <a:cubicBezTo>
                    <a:pt x="3379870" y="19254"/>
                    <a:pt x="3561523" y="-18035"/>
                    <a:pt x="3794548" y="0"/>
                  </a:cubicBezTo>
                  <a:cubicBezTo>
                    <a:pt x="4027573" y="18035"/>
                    <a:pt x="4226900" y="-26241"/>
                    <a:pt x="4548523" y="0"/>
                  </a:cubicBezTo>
                  <a:cubicBezTo>
                    <a:pt x="4870146" y="26241"/>
                    <a:pt x="4894618" y="7809"/>
                    <a:pt x="5003625" y="0"/>
                  </a:cubicBezTo>
                  <a:cubicBezTo>
                    <a:pt x="5112632" y="-7809"/>
                    <a:pt x="5446490" y="-18854"/>
                    <a:pt x="5682881" y="0"/>
                  </a:cubicBezTo>
                  <a:cubicBezTo>
                    <a:pt x="5919272" y="18854"/>
                    <a:pt x="5995623" y="22220"/>
                    <a:pt x="6212701" y="0"/>
                  </a:cubicBezTo>
                  <a:cubicBezTo>
                    <a:pt x="6429779" y="-22220"/>
                    <a:pt x="6641546" y="-13833"/>
                    <a:pt x="6891957" y="0"/>
                  </a:cubicBezTo>
                  <a:cubicBezTo>
                    <a:pt x="7142368" y="13833"/>
                    <a:pt x="7587772" y="43389"/>
                    <a:pt x="7870086" y="0"/>
                  </a:cubicBezTo>
                  <a:cubicBezTo>
                    <a:pt x="8080489" y="33777"/>
                    <a:pt x="8288107" y="184220"/>
                    <a:pt x="8268353" y="398267"/>
                  </a:cubicBezTo>
                  <a:cubicBezTo>
                    <a:pt x="8278349" y="660955"/>
                    <a:pt x="8289518" y="807959"/>
                    <a:pt x="8268353" y="948799"/>
                  </a:cubicBezTo>
                  <a:cubicBezTo>
                    <a:pt x="8247188" y="1089639"/>
                    <a:pt x="8273867" y="1278515"/>
                    <a:pt x="8268353" y="1456983"/>
                  </a:cubicBezTo>
                  <a:cubicBezTo>
                    <a:pt x="8309697" y="1708150"/>
                    <a:pt x="8122158" y="1886001"/>
                    <a:pt x="7870086" y="1855250"/>
                  </a:cubicBezTo>
                  <a:cubicBezTo>
                    <a:pt x="7682967" y="1866033"/>
                    <a:pt x="7363880" y="1830719"/>
                    <a:pt x="7116112" y="1855250"/>
                  </a:cubicBezTo>
                  <a:cubicBezTo>
                    <a:pt x="6868344" y="1879781"/>
                    <a:pt x="6814021" y="1844037"/>
                    <a:pt x="6661010" y="1855250"/>
                  </a:cubicBezTo>
                  <a:cubicBezTo>
                    <a:pt x="6507999" y="1866463"/>
                    <a:pt x="6224475" y="1857118"/>
                    <a:pt x="5832317" y="1855250"/>
                  </a:cubicBezTo>
                  <a:cubicBezTo>
                    <a:pt x="5440159" y="1853382"/>
                    <a:pt x="5442169" y="1831936"/>
                    <a:pt x="5153061" y="1855250"/>
                  </a:cubicBezTo>
                  <a:cubicBezTo>
                    <a:pt x="4863953" y="1878564"/>
                    <a:pt x="4615469" y="1839791"/>
                    <a:pt x="4473805" y="1855250"/>
                  </a:cubicBezTo>
                  <a:cubicBezTo>
                    <a:pt x="4332141" y="1870709"/>
                    <a:pt x="4194355" y="1877197"/>
                    <a:pt x="4018703" y="1855250"/>
                  </a:cubicBezTo>
                  <a:cubicBezTo>
                    <a:pt x="3843051" y="1833303"/>
                    <a:pt x="3367117" y="1891563"/>
                    <a:pt x="3190010" y="1855250"/>
                  </a:cubicBezTo>
                  <a:cubicBezTo>
                    <a:pt x="3012903" y="1818937"/>
                    <a:pt x="2734954" y="1842927"/>
                    <a:pt x="2510754" y="1855250"/>
                  </a:cubicBezTo>
                  <a:cubicBezTo>
                    <a:pt x="2286554" y="1867573"/>
                    <a:pt x="2095170" y="1827583"/>
                    <a:pt x="1682061" y="1855250"/>
                  </a:cubicBezTo>
                  <a:cubicBezTo>
                    <a:pt x="1268952" y="1882917"/>
                    <a:pt x="1450827" y="1841055"/>
                    <a:pt x="1226960" y="1855250"/>
                  </a:cubicBezTo>
                  <a:cubicBezTo>
                    <a:pt x="1003093" y="1869445"/>
                    <a:pt x="680700" y="1826885"/>
                    <a:pt x="398267" y="1855250"/>
                  </a:cubicBezTo>
                  <a:cubicBezTo>
                    <a:pt x="212001" y="1817879"/>
                    <a:pt x="-23630" y="1719126"/>
                    <a:pt x="0" y="1456983"/>
                  </a:cubicBezTo>
                  <a:cubicBezTo>
                    <a:pt x="-4932" y="1292828"/>
                    <a:pt x="-5300" y="1090601"/>
                    <a:pt x="0" y="959386"/>
                  </a:cubicBezTo>
                  <a:cubicBezTo>
                    <a:pt x="5300" y="828171"/>
                    <a:pt x="22666" y="514544"/>
                    <a:pt x="0" y="398267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96C7B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677;p154">
              <a:extLst>
                <a:ext uri="{FF2B5EF4-FFF2-40B4-BE49-F238E27FC236}">
                  <a16:creationId xmlns:a16="http://schemas.microsoft.com/office/drawing/2014/main" id="{AA1CBA21-05AC-40C1-465D-A6D6BC0D9102}"/>
                </a:ext>
              </a:extLst>
            </p:cNvPr>
            <p:cNvSpPr txBox="1"/>
            <p:nvPr/>
          </p:nvSpPr>
          <p:spPr>
            <a:xfrm>
              <a:off x="669590" y="3856419"/>
              <a:ext cx="7738921" cy="5305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أَنا ناسِخٌ حَرْفِيُّ أُفيدُ </a:t>
              </a:r>
              <a:r>
                <a:rPr kumimoji="0" lang="ar-MA" sz="4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ٱلتَّمَنِّيَ</a:t>
              </a: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. مَنْ أَكونُ؟</a:t>
              </a:r>
              <a:endPara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4D2F5454-09C3-297F-1D1C-D94848331B12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343911564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3634203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321859" y="2675691"/>
            <a:ext cx="4806582" cy="192240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التوقع والتحقق</a:t>
            </a:r>
            <a:r>
              <a:rPr lang="fr-FR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2400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القراءات الفردية</a:t>
            </a:r>
            <a:r>
              <a:rPr lang="fr-FR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2400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الفهم العام</a:t>
            </a:r>
            <a:r>
              <a:rPr lang="fr-FR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2400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4788" y="166707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1631439" y="1685562"/>
            <a:ext cx="5457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النص (غايَةُ الْعمل ص 107) 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EFDCF56-C7B0-2084-B7D1-82376DEB8C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43" y="99046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5F4300-FD4A-4ABD-A6AF-BA573239AE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7420885" y="1960021"/>
            <a:ext cx="538016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F3B83-2338-774C-08B2-B9BCE1343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46B82D46-E191-FA4E-B130-FE6FDA249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14" y="756000"/>
            <a:ext cx="713715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سنتعرف نصا جديدا بعنوان: غاية العمل.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4A3E618-B9D7-8BF7-B2AD-DD66E07B75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577890-5BA6-F39D-773C-74450B2F0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F1D1B19-5531-FBE9-5942-F2FD7646A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02326F-32D1-0978-E5C8-9F574008C6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74C683D-1619-2FEE-3220-256C4A4CF0C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10697F-C855-7683-F4D0-03F2881EFFD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9D09A3-C400-EB96-C77B-28F65639394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A5196D-6E58-1161-DA79-2316CD6AEF4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D1185FB-DDFA-4E7F-4FE9-6B889FE1E1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DEDA3CE-C30C-A3EB-AA6F-ADDE1E10984F}"/>
              </a:ext>
            </a:extLst>
          </p:cNvPr>
          <p:cNvSpPr txBox="1"/>
          <p:nvPr/>
        </p:nvSpPr>
        <p:spPr>
          <a:xfrm>
            <a:off x="2495988" y="2743199"/>
            <a:ext cx="45045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غايَةُ </a:t>
            </a:r>
            <a:r>
              <a:rPr lang="ar-MA" sz="6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endParaRPr lang="fr-FR" sz="6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5835669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7ED78-E8CD-8CA3-26D0-D27ABA06D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AB8A017-C611-DD59-A91D-8C6C34C50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14" y="756000"/>
            <a:ext cx="713715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تتذكرون نقاشنا عن فوائد العمل. من يشرح لنا لماذا نعمل؟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76BBD5B-ED80-1F19-9916-10840FA43E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BB11BA8-EE23-0E60-4C86-CB309D45D9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064E0E5-7C57-A05F-1A67-60E1B94802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D3D3A64-ED67-99D7-890B-D52B8A76A4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08AA8-67DD-4C17-10E1-29D1BEE5D22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49BBF6-6CDC-C72F-94E7-3A7B01C6C1E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783CFE-4FE0-3D70-77A7-4F41332C738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3F2640-0341-369F-9D94-C3FB5A6D17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8F92208-EB8B-23D8-DDE2-2202AA3EF2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A46F1F5-394E-C75A-7743-F34107D61931}"/>
              </a:ext>
            </a:extLst>
          </p:cNvPr>
          <p:cNvSpPr txBox="1"/>
          <p:nvPr/>
        </p:nvSpPr>
        <p:spPr>
          <a:xfrm>
            <a:off x="2595685" y="2921168"/>
            <a:ext cx="45045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نَعْمَلُ؟</a:t>
            </a:r>
            <a:endParaRPr lang="fr-FR" sz="6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670248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33288-29FD-9432-2569-F128D8754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B62C7F5-00E7-32C9-FFD4-D8209D40E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14" y="756000"/>
            <a:ext cx="713715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نقرأ النص، نتعرف معاني الكلمات التالية التي ستصادفونها في النص.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9C0085B-C2BD-53D2-6838-EA6064E8BA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3A0095-FCE0-8D40-0AE5-7884130564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5B56FC1-9DC5-5D6D-D0CA-2321BC122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2F9C1B9-D795-CE0E-5662-D74EAA9748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773B076-6089-320F-76FA-E9A7457D8E9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57FA80-76A9-6B44-96EB-BE376DE8A8F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2275CA-496D-6340-107A-8FB37D5AA71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429D3B-078C-5A8B-D3CD-E9270E10F8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84D7417-31B5-1AA1-67E4-3139544D52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9268197-D66F-CF68-D62B-CD16BF4B4C54}"/>
              </a:ext>
            </a:extLst>
          </p:cNvPr>
          <p:cNvSpPr/>
          <p:nvPr/>
        </p:nvSpPr>
        <p:spPr>
          <a:xfrm>
            <a:off x="6077514" y="3386267"/>
            <a:ext cx="1434920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غايَةٌ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C902E5F-0A89-79F6-790B-515D42611457}"/>
              </a:ext>
            </a:extLst>
          </p:cNvPr>
          <p:cNvSpPr/>
          <p:nvPr/>
        </p:nvSpPr>
        <p:spPr>
          <a:xfrm>
            <a:off x="4289420" y="3386267"/>
            <a:ext cx="1434920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2038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أَعْلى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8F11751-7F05-5F5A-2A58-33815F14B497}"/>
              </a:ext>
            </a:extLst>
          </p:cNvPr>
          <p:cNvSpPr/>
          <p:nvPr/>
        </p:nvSpPr>
        <p:spPr>
          <a:xfrm>
            <a:off x="1939838" y="3386267"/>
            <a:ext cx="2172995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تَصْحو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9844135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3794E-5DD6-6007-A276-ADDADB4DD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7C32C9F-7173-304C-809E-8340D90A7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من يقرأ معنى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غاية»؟ 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تلميذان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AD8BFA1-0321-9AE4-582C-2E7F8009E4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790A07-5467-C23F-CCF1-E067B5DC9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41DBAF-9A50-BE4D-66FD-3C070594A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F873003-DEDE-C26A-C2BD-ADCF4856DB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FD7241D-250E-2FEE-C1A3-41B6B80D98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37A46A9-9EEA-BD16-854C-51C062BADE3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56B3BD-C69F-A25F-2FD4-390633C5B7C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9EEC547-0BBB-181C-7EEC-03C22BF003F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5D7867-456A-600B-F626-E41CF5A12D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2953840-92F2-46E9-C518-700A9F5342C7}"/>
              </a:ext>
            </a:extLst>
          </p:cNvPr>
          <p:cNvSpPr/>
          <p:nvPr/>
        </p:nvSpPr>
        <p:spPr>
          <a:xfrm>
            <a:off x="819330" y="3065527"/>
            <a:ext cx="7685573" cy="10954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اَلْغايَةُ: 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</a:t>
            </a: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هَدَفُ </a:t>
            </a:r>
            <a:r>
              <a:rPr lang="ar-MA" sz="5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وَٱلْفائِدَةُ</a:t>
            </a: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ٱلْمَقْصودَةُ</a:t>
            </a: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398094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71A43-E363-9AB7-F219-9FE6AEA3C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438AD65-A493-EBED-9F1D-E92D7A6AEF3E}"/>
              </a:ext>
            </a:extLst>
          </p:cNvPr>
          <p:cNvSpPr/>
          <p:nvPr/>
        </p:nvSpPr>
        <p:spPr>
          <a:xfrm>
            <a:off x="3426614" y="3045542"/>
            <a:ext cx="2290773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r" rtl="1">
              <a:defRPr/>
            </a:pP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D3F926F6-2A15-D741-9735-B4C7574B8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«أعلى»؟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تلميذان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64BFC23A-C4A8-C208-D83B-2BF4368B73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28FE59E-20E7-5AFF-6820-5633B028AD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278D2F-2CBB-CA1F-863B-26A040F3B9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28DC09A-F701-8831-DDAC-99D49A90FB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DF83921-6BF6-4766-0319-7E8567D200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9AD8FE0-1EC1-0A4F-D019-0189B127307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C084F5-77F2-2B38-D65D-FA00EF086F9C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B3CAA3-ECAC-EDE1-FA33-50EB0D87F3F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A19356-DDB7-ABFA-535D-BDFCBF713C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3B2DFBB-DEE1-89C0-B1DD-AB5DEECF2074}"/>
              </a:ext>
            </a:extLst>
          </p:cNvPr>
          <p:cNvSpPr/>
          <p:nvPr/>
        </p:nvSpPr>
        <p:spPr>
          <a:xfrm>
            <a:off x="1427975" y="2462596"/>
            <a:ext cx="6840000" cy="9664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أَعْلى يُعْلي (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ٱلْمَبْنى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): 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رَفَعَهُ وَجَعَلَهُ عالِياً.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E6843E5-942D-13F4-5C6C-4F6AF6CFFCD5}"/>
              </a:ext>
            </a:extLst>
          </p:cNvPr>
          <p:cNvSpPr/>
          <p:nvPr/>
        </p:nvSpPr>
        <p:spPr>
          <a:xfrm>
            <a:off x="1169217" y="4379596"/>
            <a:ext cx="6840000" cy="9664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أَعْلى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ٱلْبَنّاءُ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بَيْتاً.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128559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D20C4-4A63-B480-9D49-86AB83FED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6B5219A-A555-5F81-8135-CAA07195A483}"/>
              </a:ext>
            </a:extLst>
          </p:cNvPr>
          <p:cNvSpPr/>
          <p:nvPr/>
        </p:nvSpPr>
        <p:spPr>
          <a:xfrm>
            <a:off x="2183188" y="1696137"/>
            <a:ext cx="5557462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algn="ctr" defTabSz="914400" rtl="1" eaLnBrk="1" latinLnBrk="0" hangingPunct="1">
              <a:buClr>
                <a:srgbClr val="000000"/>
              </a:buClr>
              <a:defRPr/>
            </a:pP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B2ED9809-AC4D-E84A-BFAE-7E2825C6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صحا يصحو»؟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تلميذان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8FCAE8E5-A7B5-B2D5-A52B-4901AD1CEE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7B2BEF-4F63-BC16-CC31-30040CF4B6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F91639-6F21-9F99-BA42-7D937C53A9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20C4A5-E54D-07D9-F65E-E9FDC78AFE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E19F29-3341-2D55-7E75-3B06A20BC6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C133E2B-B67A-48BC-7111-4803E3CAD06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7814D2-D48B-402A-59E5-B197A7FB5E7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8D62E2-B6F6-F203-A2A8-80E5BB1F978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092108-E390-66D2-4E0E-E7051BBB31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95FE1ED-0B79-5AA6-2181-E7CE5A218409}"/>
              </a:ext>
            </a:extLst>
          </p:cNvPr>
          <p:cNvSpPr txBox="1"/>
          <p:nvPr/>
        </p:nvSpPr>
        <p:spPr>
          <a:xfrm>
            <a:off x="1433947" y="4646540"/>
            <a:ext cx="69162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تَصْحو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ٱلْأُسْتاذَةُ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مُبَكِّراً لِتَتَوَجَّهَ إِلى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8B302DE-1B70-A55B-CBD7-24C9735671BC}"/>
              </a:ext>
            </a:extLst>
          </p:cNvPr>
          <p:cNvSpPr/>
          <p:nvPr/>
        </p:nvSpPr>
        <p:spPr>
          <a:xfrm>
            <a:off x="956366" y="2603260"/>
            <a:ext cx="7393858" cy="141813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تَصْحو (</a:t>
            </a:r>
            <a:r>
              <a:rPr kumimoji="0" lang="ar-MA" sz="48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صَحا يَصْحو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)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  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تَسْتَيْقِظُ</a:t>
            </a:r>
            <a:endParaRPr lang="ar-MA" sz="54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77369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78564-8F9C-4DFE-8A44-66AB446D3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75AA7D6-C84C-F6DD-D7B3-0B9AB8F53FED}"/>
              </a:ext>
            </a:extLst>
          </p:cNvPr>
          <p:cNvSpPr/>
          <p:nvPr/>
        </p:nvSpPr>
        <p:spPr>
          <a:xfrm>
            <a:off x="2183188" y="1696137"/>
            <a:ext cx="5557462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algn="ctr" defTabSz="914400" rtl="1" eaLnBrk="1" latinLnBrk="0" hangingPunct="1">
              <a:buClr>
                <a:srgbClr val="000000"/>
              </a:buClr>
              <a:defRPr/>
            </a:pP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BF715813-B012-32A1-5B61-74455BDC2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المفردات التي شرحناها؟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71205BA9-7732-D371-864F-4D66BF2DBE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D5E9C7-F45A-B99D-ABB7-DD880B01F6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3E1D52-CB27-BAFD-C5AC-A0EC1A4A25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89EC522-44C9-BD6D-5E3F-BB2224525C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61C1A6A-0598-CC9B-B11D-3E9C7509A3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64A157-86A3-44AD-528D-8E63D17DBDE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4FB365-1B8C-978B-B2F7-DFC5D289D24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F57C361-2D96-54C8-6AD1-EA7A4AC8426E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66BA8F-329B-2946-FC71-20F1650F1E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919E179-0BC9-7CBB-AE01-08FC4E56432F}"/>
              </a:ext>
            </a:extLst>
          </p:cNvPr>
          <p:cNvSpPr/>
          <p:nvPr/>
        </p:nvSpPr>
        <p:spPr>
          <a:xfrm>
            <a:off x="5892723" y="3065527"/>
            <a:ext cx="1434920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غايَةٌ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13839D4-B98C-8374-57A7-0FE87C576892}"/>
              </a:ext>
            </a:extLst>
          </p:cNvPr>
          <p:cNvSpPr/>
          <p:nvPr/>
        </p:nvSpPr>
        <p:spPr>
          <a:xfrm>
            <a:off x="4104629" y="3065527"/>
            <a:ext cx="1434920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أَعْلى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28AAE0B-527C-4923-4FDC-9B2D8E361DC8}"/>
              </a:ext>
            </a:extLst>
          </p:cNvPr>
          <p:cNvSpPr/>
          <p:nvPr/>
        </p:nvSpPr>
        <p:spPr>
          <a:xfrm>
            <a:off x="2054858" y="3065527"/>
            <a:ext cx="1873184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2038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تَصْحو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749454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ED254-2DB5-01E7-76E4-7E45C28FB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ED29565A-02E6-77AB-C96D-EFB5EBA05E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9D64C5-603E-99FB-F4F1-AAC87D1AE5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C394AD-83AE-BDEA-C107-312AE41C5B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7AF0CCA-1459-6552-92B7-FA6E088D0D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8BD508C-6133-0E31-398F-EDD7F9FB441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4327FB-E7EE-7FEC-0A7F-CD942C2B011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14954D-A461-B2A6-DDFB-9B3CBB80547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CB4F166-4F66-00B2-5584-7573D50E9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خلال الصور والعنوان، اكتبوا توقعاتكم حول ما ستتحدث عنه القصيدة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B009C9D-9D12-293E-B4A1-FE4E690A89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672CF46-5F43-EB51-8841-E6513A2688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D017818-68B6-7218-FFAD-3117AA06A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651" y="2003907"/>
            <a:ext cx="2480280" cy="38044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359DE5D-9DD0-4AFD-B3BA-26356D149D86}"/>
              </a:ext>
            </a:extLst>
          </p:cNvPr>
          <p:cNvSpPr txBox="1"/>
          <p:nvPr/>
        </p:nvSpPr>
        <p:spPr>
          <a:xfrm>
            <a:off x="4316361" y="3552168"/>
            <a:ext cx="42358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أَتَوَقَّعُ أَنْ تَتَحَدَّثَ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ٱلْقَصيدَةُ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...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47207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BEA17-FF88-EADA-7A4F-8505EF8B1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F78B61E2-B19C-D1B9-7E8E-52ABED3D1C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C353F59-91E3-BF98-418E-1179EB8D96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AEBC08E-7C21-CD2F-9F3E-B5B6240518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13A08A0-15AF-E837-3C9A-917E1FEF30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1DEF119-F3B0-19A8-5A3F-5EB668C3808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41E06F-01BA-17C0-D6BF-14CB247ECE2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E0BDF6-8049-AEAE-5D2C-4EE5C04272AE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8510F2B-7717-2A3B-2233-5F4BCE7D3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ثنائيا ليتقاسم معنا توقعه؟ ما الذي جعلكما تتوقعان ذلك؟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يحتفظ بالتوقعات إلى حين التحقق منها.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1065493-1432-C030-11CC-4CBBC7F46C7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F35361-9857-0E1A-1E41-68CB235938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816ECDE-2837-A376-5951-079572CF5E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651" y="2003907"/>
            <a:ext cx="2480280" cy="38044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550D72C-7F08-94EC-5EDA-1253A649F49A}"/>
              </a:ext>
            </a:extLst>
          </p:cNvPr>
          <p:cNvSpPr txBox="1"/>
          <p:nvPr/>
        </p:nvSpPr>
        <p:spPr>
          <a:xfrm>
            <a:off x="4316361" y="3552168"/>
            <a:ext cx="42358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أَتَوَقَّعُ أَنْ تَتَحَدَّثَ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ٱلْقَصيدَةُ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...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77075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42E0F-DE42-DB52-E458-4C4BC84EB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735E242F-45D6-76DD-2DA8-E461A6C77D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5016A65-0405-39E1-4FC4-76822E798B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A222017-665D-AB8D-41E1-41EF4784A0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733F4F8-2990-8A09-2145-6190606F07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3ABBEF9-40AB-B2C5-9C9B-74D30E41EA4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EAE27B-C707-1D04-E802-8E96C8E8F95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D7C430-998C-CEFE-3480-898295CDF3F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0C13715-CB55-133A-2EF3-072DBECA5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107، سنقرأ النص. تابعوا معي جيدا.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426BA84-ECE3-60DA-12C6-39791A54A1B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B51542C-4464-570F-2071-0823FC206A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585517E-0C87-BADE-B060-D4D600D97E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1860" y="1979801"/>
            <a:ext cx="2480280" cy="380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86009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E108A-A7B5-31B5-FDB6-306B138D8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C79A302D-7552-5DF7-CB60-64DAF100D4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2CD715D-3928-413E-766C-A06D442F89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20A273E-F5E5-D15A-9664-AE59511B19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FB9A4B-2B13-1505-2975-E8402C0C47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0776224-6F67-2346-F13A-24F62BB07F0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409E81-3A77-5351-A379-64243C1865B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85C564C-AF80-24B6-55B6-605CA269496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58D7EAB-C999-4454-611D-14A4BEF13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ستقرؤون. من يقرأ البيتين الأولين؟ آخر لقراءة المقطع الثاني؟ ثالث للمقطع الثالث؟ 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5D9E11E6-BE93-58E4-4F35-38E1776B49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48BFFA-817E-3DEF-0C5D-E72F86E94F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87580F-6B31-9110-AC41-FC9735C639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1860" y="1979801"/>
            <a:ext cx="2480280" cy="380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07696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A1DCF-F65C-8625-7988-796FC69C4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AEC34116-6F40-7B9E-1109-6513E8CB4A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9A5FC48-DC7D-2881-9F3C-C8C84C91DC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64F5C09-6EB9-27AC-2FF4-F0A6C077ED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2D02C6-4351-E775-8647-4CB6D07355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19E6FA7-63AA-4684-906B-8E574EC089B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D0CFDEE-EEE5-9012-FF16-E431C0B05BE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127D39F-B194-7C87-C57E-63EF462F6D0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215A16C-2D9F-5114-3162-C17793FC9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نعود إلى توقعاتنا، من توقع أن يتحدث الشاعر عن الخدمات التي قدمها بعض العمال كالبناء والممرضة؟  </a:t>
            </a:r>
            <a:endParaRPr lang="fr-FR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099151C7-8390-A264-0E58-C571154A07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BE83ADB-C186-CA90-B982-ED214619C4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6074E10-4A35-046C-C991-F12CB7654E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1860" y="1979801"/>
            <a:ext cx="2480280" cy="380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08804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7875D-27F9-FED1-BA0F-4356E0A9E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CF697DD-8B1D-73E8-B052-91B205CD55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5FCBA75-D64D-5505-9840-6AE61AE719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B5B277D-175D-BBCC-C44E-6AD884AC08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0AD8EB-6A0A-9165-9391-A933A9E63E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1BFF3C4-E046-2BE1-C947-C588ABFE709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DD39322-E033-2CD6-DE16-403DCF6FFD1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160C6A-612D-1642-EB19-278B1D1D05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45948AA-B271-A014-BC15-534B75D2C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يقرأ؟– تابع(ي). -ارفعوا أيديكم حين تسمعون كلمةً لا تفهمونها.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(15 دقيقة)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68580850-799D-4C38-67A0-69D7E98F9D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E0EE09A-C78C-89B1-6EB4-06BC3B7723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68DFC21-5934-1E88-0E5A-88B5F9D7E8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1860" y="1979801"/>
            <a:ext cx="2480280" cy="380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5127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C9D50-F1AC-1223-FE7A-EFB28DA5B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E99FEE-6EE3-5B2C-D4FC-8B44C54D5949}"/>
              </a:ext>
            </a:extLst>
          </p:cNvPr>
          <p:cNvSpPr/>
          <p:nvPr/>
        </p:nvSpPr>
        <p:spPr>
          <a:xfrm>
            <a:off x="5249688" y="2330488"/>
            <a:ext cx="473078" cy="50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48364B6E-45D6-8EC9-8504-C24198F1A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هذا المقطع الجميل بشكل معبر؟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7D437E8B-DB04-22DB-2FB3-7DAEF7771B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E229C7-3B5E-8F5D-A412-BC49D44EDD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D20BCFF-916C-33BF-5140-CAC14748B0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4718095-4A7D-1D3D-9161-E2636CEBA3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6EFE79-BD11-2EE2-B1F0-E2C0673073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B99F452-C161-8890-A0F1-8E662690ED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C8FDAE-374C-0F5D-A156-A60A3D530FA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8A948E-4D35-1553-61DE-1904C66AD53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EDBAEE-52F0-3247-E13A-876D51D280E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D238DA-B09D-0849-40D7-ADC8DA2EAD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8515" y="2247838"/>
            <a:ext cx="7498919" cy="323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84532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68CD3-B4FE-9F45-C286-E60AF0A64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89C9FA9-44B2-8E43-8E87-17662FCBF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الأول؟ عودوا إلى النص وابحثوا عن الجواب. دقيقة للتفكير والبحث.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95F447B-1E19-0756-7C61-AC6B513519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B03842-C33D-4B93-996A-FF5E1E584F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7A23CC-2B0E-E89B-AE4E-AA419F228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1E673F-086D-6C12-E399-693A2FB222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775B52-9669-2013-5BB9-E4CE0C346D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D98CF6-1155-151E-4C52-7FC30BFFFE1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072736-471D-C592-B423-0F2988563A7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BFAB0A-9097-F94B-7DE8-3A4438725A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14542F79-B7EC-0A24-5E2C-F638A166B959}"/>
              </a:ext>
            </a:extLst>
          </p:cNvPr>
          <p:cNvSpPr txBox="1"/>
          <p:nvPr/>
        </p:nvSpPr>
        <p:spPr>
          <a:xfrm>
            <a:off x="998825" y="2796897"/>
            <a:ext cx="7339424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ٱلْمَوْضوعُ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ٱلَّذي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تَتَحَدَّثُ عَنْهُ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ٱلْقَصيدَةُ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93148B2-E596-A593-9FEF-97ED17E4F4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36528052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736C7-CD0D-CB10-D89F-22313680F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2ED1D96-AE96-CBF9-3C68-459759F0C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الجواب في جملة مفيدة؟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BE01FC4-FDCD-DAA9-59D5-542FFDC8D9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CA4231B-96D5-5D89-2322-5AE8E11B00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AF1CCE-0091-B310-E6FC-97812EDBE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36A464-B1E1-9BAE-912E-B8539FCFEE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7F53BF7-272F-8CF9-9B79-610E278DEC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AA55DA-1714-3F7A-297F-29BBD815742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6BC62B-D6C3-26B5-2B8A-FD6CC4B32BA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C926A9-75A0-6F3A-E5ED-E06234B9FCA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C614FA3A-2F33-2102-4A20-14EA9D0C95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0EEDED29-EEEC-8F26-3E6F-146C76BC195C}"/>
              </a:ext>
            </a:extLst>
          </p:cNvPr>
          <p:cNvSpPr txBox="1"/>
          <p:nvPr/>
        </p:nvSpPr>
        <p:spPr>
          <a:xfrm>
            <a:off x="658761" y="2540697"/>
            <a:ext cx="7826477" cy="1327978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tabLst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تَتَحَدَّثُ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ٱلْقَصيدَةُ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عَنْ أَهَمِّيَّةِ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ٱلْعَمَلِ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167099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60F46-C2AB-2BD9-F4EF-F1DDFF232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CA4E772-BF0E-8651-C499-CDBFF457E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الثاني؟ عودوا إلى النص وابحثوا عن الجواب.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BC5360E-7BE4-9910-E22E-C63C71FCDA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EF713C5-E512-1B20-EBC9-5C07A8A041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DD5D90E-0D68-0016-3172-D6E3D54358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F40DA25-D719-193C-4C78-ACFC69047F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B0F1AD7-81AB-E241-51D2-4EC965BEC3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680FE6-22F1-AFBE-856C-74C5C54B30E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3B0FB3-054E-D956-69E9-F267266F09C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E5791A-4529-94F7-96D0-6A8929A71F53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5FA793D9-1234-5021-87EF-908D14450A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0BA205FE-A9D0-442A-D49C-607780EA7BE5}"/>
              </a:ext>
            </a:extLst>
          </p:cNvPr>
          <p:cNvSpPr txBox="1"/>
          <p:nvPr/>
        </p:nvSpPr>
        <p:spPr>
          <a:xfrm>
            <a:off x="907822" y="2708497"/>
            <a:ext cx="7339424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A5A5A5"/>
              </a:buClr>
              <a:buSzPts val="18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نَعْمَلُ حَسَبَ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ٱلقَصيدَةِ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4221218455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49E66-963C-1EFD-7305-081DE7420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EE85035-074B-214D-8847-54451B3EE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إجابته؟                             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430C658-DF71-9516-6C05-D427C84D6C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F72F00-199F-D069-7165-B3DF77F3D6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E38D0-3D22-3B00-840E-85CEF982DB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8CFE0A-379F-EFE9-2826-5F42DDA038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4BEA6F5-125E-A8AD-34C6-B4940E66E4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C43504-2811-D903-814D-27E411B4CD5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30885C-5117-15A4-6826-B6D78AB3295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7EF726-FB1A-FFB7-5BB8-48F4D1C3BE3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A970AA8-AC86-FC1D-B539-C15F3C9963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1A8686E0-25C3-1B3F-B035-F6C2389BBC88}"/>
              </a:ext>
            </a:extLst>
          </p:cNvPr>
          <p:cNvSpPr txBox="1"/>
          <p:nvPr/>
        </p:nvSpPr>
        <p:spPr>
          <a:xfrm>
            <a:off x="632373" y="2969322"/>
            <a:ext cx="7535959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نَعْمَلُ لِكَيْ نَبْنِيَ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ٱلْمَسْتَقْبَلَ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وَيَكونَ وَطَنُنا أَجْمَلَ.</a:t>
            </a:r>
          </a:p>
        </p:txBody>
      </p:sp>
    </p:spTree>
    <p:extLst>
      <p:ext uri="{BB962C8B-B14F-4D97-AF65-F5344CB8AC3E}">
        <p14:creationId xmlns:p14="http://schemas.microsoft.com/office/powerpoint/2010/main" val="1996646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25B25-2E38-D221-1A35-60CC3A85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D307D64-F67D-35A6-3FE1-F12BE791D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108.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التعليمة؟ ما المطلوب؟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A0B6424-B764-58E9-FF5A-9AD4F873B0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8C4D446-D5D7-A080-58F3-9F5315AE05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15DCC76-2AA2-BE79-9300-88B28A4DB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D034C3-1C1F-E63D-8163-E83BB6E5C7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B56457-0ABA-3BEE-FD52-E2801FD839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D47A82-0146-05FC-D78A-32096D5FDFA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7A52157-75A4-68F2-8690-CB3AE05B074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87A858-BBC5-D042-9B1A-391BED0678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962" y="2200770"/>
            <a:ext cx="2543404" cy="390123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022F2AA-D45A-3B93-80FA-0BBCF1BCCE0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C9DFCA1A-788A-1700-24FD-49184FDB44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8882F48-DAE7-EC2D-5083-6B3F8DD97D6F}"/>
              </a:ext>
            </a:extLst>
          </p:cNvPr>
          <p:cNvSpPr/>
          <p:nvPr/>
        </p:nvSpPr>
        <p:spPr>
          <a:xfrm>
            <a:off x="3410256" y="2642532"/>
            <a:ext cx="2478815" cy="8892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8198412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4B0B0-B978-D840-AA75-AA722D190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B4D41F67-5CC7-BC7F-A040-49667F9A2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المطلوب إضافة صفات مناسبة لكلمة "اَلعامل" لتوضيح الكلمة أكثر. أنجزوا (دقيقتان)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التوجيه إلى أن الصفة يجب أن تكون ب "ال" لأن "العامل" ب "ال".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1A3D411-B2EF-E218-3100-FC7C3509B6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CF2287E-7955-B7B4-85DA-7BFF67E651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E7AFC5B-BE8D-CEFF-ECE9-90DCBDB6E9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2CE7EC7-7EA1-35CD-F717-BA0DF1B948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57AF13E-3397-3402-8575-B40805FA62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7C389F-9456-B6EE-2C66-0832A4D1C2B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DB85E79-467B-948E-1742-F4E98077A81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DB0AC7-24BD-2D90-1051-666DC67CDCF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6492C70-4E45-F14A-23F8-6276284A4D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DF0191-D1CA-70D8-3DA6-84AD021078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842" y="1925193"/>
            <a:ext cx="7558224" cy="3675990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2860172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2E755-8C1F-23A1-7EE6-60018E3DD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CC1A86AB-D2B7-8A77-8487-EB1140C51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إجابته؟ ما رأيكم؟                               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D8C6B88-6E6D-8578-6084-7587E87E06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ED7C18-9F56-29E1-970B-6A20DA58DA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53A2A6-1C76-53E9-44FC-3569C72106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A80293D-A552-9084-0677-9492F268CE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9E27E12-8839-A4CF-1C18-EBBEA7AB3F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F6158D-6185-7155-D8FB-35CBC155335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C02A89-CEF9-1640-FEFC-D35E64FDBE2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11F290-4EEA-A6F3-434A-ECA315BF3CC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F35D9B45-0BA5-80ED-C1D7-82171E51D2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C1ED03-DEA3-003B-D2BC-D2E13DFF41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842" y="1925193"/>
            <a:ext cx="7558224" cy="3675990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557436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0E265-40BF-7F72-D06D-75C2D0AEA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DDE5533-9221-254A-F78D-0DCB98870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إجابة أخرى. من يقرأ؟                                        -أكملوا التصحيح.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61D1B3F-C3EE-C734-6DBB-4D52C64B51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6CEEEFB-9E15-28FB-5CCA-4C8A85D474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C7F8F45-3BB3-A0E4-2243-FCD5E37F2B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81CB1FB-4E79-16D3-C9D4-9BAB638C4D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237DED9-C8B2-788F-9833-9E65DD1D9DF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A96184-CA3F-DF49-98A1-442F8EF547F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ED68F57-235C-402B-21F1-C4F72FE388B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6B788BE-D073-B96E-1A2F-EDB80BB80A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025" y="1827188"/>
            <a:ext cx="7558224" cy="3675990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0C58FFA-A5E3-E9A0-3047-097EA076B27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71AC9C9-B845-E028-6BC3-DDD35108AB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Google Shape;1508;p66">
            <a:extLst>
              <a:ext uri="{FF2B5EF4-FFF2-40B4-BE49-F238E27FC236}">
                <a16:creationId xmlns:a16="http://schemas.microsoft.com/office/drawing/2014/main" id="{CA8274EA-7200-9B65-6731-C96FE1FC8659}"/>
              </a:ext>
            </a:extLst>
          </p:cNvPr>
          <p:cNvSpPr txBox="1"/>
          <p:nvPr/>
        </p:nvSpPr>
        <p:spPr>
          <a:xfrm>
            <a:off x="1023457" y="3527693"/>
            <a:ext cx="1472531" cy="851252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الْمَغْرِبِيُّ</a:t>
            </a:r>
          </a:p>
        </p:txBody>
      </p:sp>
      <p:sp>
        <p:nvSpPr>
          <p:cNvPr id="9" name="Google Shape;1508;p66">
            <a:extLst>
              <a:ext uri="{FF2B5EF4-FFF2-40B4-BE49-F238E27FC236}">
                <a16:creationId xmlns:a16="http://schemas.microsoft.com/office/drawing/2014/main" id="{CFFCA624-DD86-BA03-F474-199EB5D9D1A0}"/>
              </a:ext>
            </a:extLst>
          </p:cNvPr>
          <p:cNvSpPr txBox="1"/>
          <p:nvPr/>
        </p:nvSpPr>
        <p:spPr>
          <a:xfrm>
            <a:off x="1266465" y="4681518"/>
            <a:ext cx="1902908" cy="851252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الْمُتَعَلِّمُ</a:t>
            </a:r>
          </a:p>
        </p:txBody>
      </p:sp>
      <p:sp>
        <p:nvSpPr>
          <p:cNvPr id="10" name="Google Shape;1508;p66">
            <a:extLst>
              <a:ext uri="{FF2B5EF4-FFF2-40B4-BE49-F238E27FC236}">
                <a16:creationId xmlns:a16="http://schemas.microsoft.com/office/drawing/2014/main" id="{16BAEAF0-99D3-6942-D737-906C37747419}"/>
              </a:ext>
            </a:extLst>
          </p:cNvPr>
          <p:cNvSpPr txBox="1"/>
          <p:nvPr/>
        </p:nvSpPr>
        <p:spPr>
          <a:xfrm>
            <a:off x="3992834" y="4681518"/>
            <a:ext cx="1902908" cy="851252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الْماهِرُ</a:t>
            </a:r>
          </a:p>
        </p:txBody>
      </p:sp>
      <p:sp>
        <p:nvSpPr>
          <p:cNvPr id="11" name="Google Shape;1508;p66">
            <a:extLst>
              <a:ext uri="{FF2B5EF4-FFF2-40B4-BE49-F238E27FC236}">
                <a16:creationId xmlns:a16="http://schemas.microsoft.com/office/drawing/2014/main" id="{10CBBF31-28C3-CFCA-5F79-6E32FA715368}"/>
              </a:ext>
            </a:extLst>
          </p:cNvPr>
          <p:cNvSpPr txBox="1"/>
          <p:nvPr/>
        </p:nvSpPr>
        <p:spPr>
          <a:xfrm>
            <a:off x="5046805" y="3512488"/>
            <a:ext cx="1697875" cy="851252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الْمُخْلِصُ</a:t>
            </a:r>
          </a:p>
        </p:txBody>
      </p:sp>
      <p:sp>
        <p:nvSpPr>
          <p:cNvPr id="13" name="Google Shape;1508;p66">
            <a:extLst>
              <a:ext uri="{FF2B5EF4-FFF2-40B4-BE49-F238E27FC236}">
                <a16:creationId xmlns:a16="http://schemas.microsoft.com/office/drawing/2014/main" id="{DADBF733-FD0A-6A02-479D-E353D326ACE6}"/>
              </a:ext>
            </a:extLst>
          </p:cNvPr>
          <p:cNvSpPr txBox="1"/>
          <p:nvPr/>
        </p:nvSpPr>
        <p:spPr>
          <a:xfrm>
            <a:off x="3076530" y="2388305"/>
            <a:ext cx="1472531" cy="851252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الْمُجِدُّ</a:t>
            </a:r>
          </a:p>
        </p:txBody>
      </p:sp>
    </p:spTree>
    <p:extLst>
      <p:ext uri="{BB962C8B-B14F-4D97-AF65-F5344CB8AC3E}">
        <p14:creationId xmlns:p14="http://schemas.microsoft.com/office/powerpoint/2010/main" val="585425769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A49117B0-C090-C742-9057-3AA50297B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خلال هذه الحصة؟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5BD5F2BD-4F0E-14AD-A5F7-220C382FE6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27370B-6333-28D4-42AA-248A126706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2E3FC99-E5F2-4484-3EA5-0C83504B84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D574F7A-3EF6-3718-6135-56D4CF9122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8E2B332-FACA-0907-6699-1F523DAD68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6BBF8FB-941A-B1AB-0625-4C44ABEFED9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0BAB1A-F21A-4733-C59A-82F5E459742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021F96-8256-7388-4C87-2B005705162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0CBC31-1AF0-B8C7-51DB-5373C75719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DD6CB70-B75A-3480-A3A8-6CD704F90613}"/>
              </a:ext>
            </a:extLst>
          </p:cNvPr>
          <p:cNvSpPr/>
          <p:nvPr/>
        </p:nvSpPr>
        <p:spPr>
          <a:xfrm>
            <a:off x="3304337" y="2409016"/>
            <a:ext cx="3240000" cy="7062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قَرَأْنا نَصّاً بِعُنْوانِ ...</a:t>
            </a:r>
          </a:p>
        </p:txBody>
      </p:sp>
      <p:sp>
        <p:nvSpPr>
          <p:cNvPr id="13" name="Google Shape;1508;p66">
            <a:extLst>
              <a:ext uri="{FF2B5EF4-FFF2-40B4-BE49-F238E27FC236}">
                <a16:creationId xmlns:a16="http://schemas.microsoft.com/office/drawing/2014/main" id="{65CAD798-5F00-22AC-29CD-CC24F7729EC5}"/>
              </a:ext>
            </a:extLst>
          </p:cNvPr>
          <p:cNvSpPr txBox="1"/>
          <p:nvPr/>
        </p:nvSpPr>
        <p:spPr>
          <a:xfrm>
            <a:off x="3148266" y="3715324"/>
            <a:ext cx="3593020" cy="578837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نَعْمَلُ لِكَيْ .........................................</a:t>
            </a:r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27FABDC6-96EC-D71F-480D-FC1CEC5B60B4}"/>
              </a:ext>
            </a:extLst>
          </p:cNvPr>
          <p:cNvSpPr/>
          <p:nvPr/>
        </p:nvSpPr>
        <p:spPr>
          <a:xfrm>
            <a:off x="4572000" y="3222471"/>
            <a:ext cx="352337" cy="41305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EA903-DF4C-2B17-41B7-0F0A94AC4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3CB7A26-F202-1E45-BB77-4917A324D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في بيوتكم مع تركيب المفردات في جمل.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90E9AA-1BF6-E436-C9C8-84260B9CD3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64DF25-A46D-1701-5B69-C735BC82FE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86A0188-17E8-BE0E-7E73-F045CA2527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107DA4-5E16-B28B-7968-A421A9A564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4859840-F81A-F688-1F58-0781AFDE1FC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75940B-0A25-2391-B6AC-5D230B79814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A7236A-FC8D-89B6-9764-2B20FEB8573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D75FC8-75AC-CD28-AD42-7C9A252FF8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/>
        </p:blipFill>
        <p:spPr>
          <a:xfrm>
            <a:off x="7924800" y="684214"/>
            <a:ext cx="828000" cy="827999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997100-5E15-8C03-ED63-8367070DE7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0" name="Espace réservé pour une image  5">
            <a:extLst>
              <a:ext uri="{FF2B5EF4-FFF2-40B4-BE49-F238E27FC236}">
                <a16:creationId xmlns:a16="http://schemas.microsoft.com/office/drawing/2014/main" id="{2593F111-7AE5-8552-A6BB-979360F675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0183" y="2080786"/>
            <a:ext cx="828000" cy="82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AD5FAF0-EE1D-B3CB-FFE8-0F97B5CF453C}"/>
              </a:ext>
            </a:extLst>
          </p:cNvPr>
          <p:cNvSpPr txBox="1"/>
          <p:nvPr/>
        </p:nvSpPr>
        <p:spPr>
          <a:xfrm>
            <a:off x="469783" y="2080786"/>
            <a:ext cx="4290120" cy="193899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 algn="r" rtl="1">
              <a:buFontTx/>
              <a:buChar char="-"/>
            </a:pP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342900" indent="-342900" algn="r" rtl="1">
              <a:buFontTx/>
              <a:buChar char="-"/>
            </a:pP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أُرَكِّبُ في جُمْلَةٍ كُلَّ كَلِمَةٍ: </a:t>
            </a:r>
          </a:p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غايَةٌ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صحا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أَعْلى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0E1BD2B-893F-EFB4-E20A-96FCB691F4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9903" y="2053425"/>
            <a:ext cx="2480280" cy="380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888135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53E0CE3-3728-EA4A-8D76-10903EA38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210914B-510F-4702-7B0F-101EB002E2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905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2841B99-4252-5CBF-0FF9-77FD4ECB92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657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029204-8DBF-B1D5-2FC9-5F9AD4566A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C17B979-F35B-3B40-AF6E-1D8FD96D8C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EC7B73-7F6D-07EB-112D-1800E44F76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81B03D6-9DFF-A0FA-205B-B21AF61ED7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0D14C7-6278-24E6-6ED9-5B2871EC059F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2255E4-410A-B607-91A7-A8D9ACAB881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38DD0A-FDAD-DA72-EBA6-87D9AF08CDE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8">
            <a:extLst>
              <a:ext uri="{FF2B5EF4-FFF2-40B4-BE49-F238E27FC236}">
                <a16:creationId xmlns:a16="http://schemas.microsoft.com/office/drawing/2014/main" id="{8421A108-C8E3-9B6D-CBE2-BBDD29435A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24030</TotalTime>
  <Words>1782</Words>
  <Application>Microsoft Office PowerPoint</Application>
  <PresentationFormat>Affichage à l'écran (4:3)</PresentationFormat>
  <Paragraphs>376</Paragraphs>
  <Slides>62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62</vt:i4>
      </vt:variant>
    </vt:vector>
  </HeadingPairs>
  <TitlesOfParts>
    <vt:vector size="81" baseType="lpstr">
      <vt:lpstr>Calibri Light</vt:lpstr>
      <vt:lpstr>Dosis Medium</vt:lpstr>
      <vt:lpstr>Dosis ExtraBold</vt:lpstr>
      <vt:lpstr>Microsoft Uighur</vt:lpstr>
      <vt:lpstr>Wingdings</vt:lpstr>
      <vt:lpstr>AXtDamourBold</vt:lpstr>
      <vt:lpstr>Modern Love</vt:lpstr>
      <vt:lpstr>Calibri</vt:lpstr>
      <vt:lpstr>Dosis SemiBold</vt:lpstr>
      <vt:lpstr>Arial</vt:lpstr>
      <vt:lpstr>Aptos</vt:lpstr>
      <vt:lpstr>Dosis</vt:lpstr>
      <vt:lpstr>Thème Office</vt:lpstr>
      <vt:lpstr>01- نشاط اعتيادي</vt:lpstr>
      <vt:lpstr>02- معــــــــــجم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بكم. سننطلق في حصة اللغة العربية .</vt:lpstr>
      <vt:lpstr>قبل أن نبدأ حصة اليوم نتذكر شروط الحصول على نجمة التميز. </vt:lpstr>
      <vt:lpstr>ضعوا اللوحة والكراسة في القمطر.</vt:lpstr>
      <vt:lpstr>نبدأ بالواجب المنزلي. سأعين من يقرأ الجمل التي وجدها؟ نبدأ بالكلمة (لم لا).  بالنسبة للنص، يدعو  التلاميذ لمواصلة التدرب في المنزل.</vt:lpstr>
      <vt:lpstr>نواصل التدرب على قراءة فقرة بدقة وسرعة. سأسحب  5أسماء. أنادي على التلميذ الأول. </vt:lpstr>
      <vt:lpstr>أبطال الطلاقة اليوم هم ........................................................................... </vt:lpstr>
      <vt:lpstr>سأتحقق من فهمكم للفقرة. من يقرأ السؤال؟ فكروا.           -من يجيب؟  </vt:lpstr>
      <vt:lpstr>من يجيب؟ آخر؟ ... هل تتفقون؟</vt:lpstr>
      <vt:lpstr>هذا سؤال آخر. من لديه إجابة فليرفع أصبعه.</vt:lpstr>
      <vt:lpstr>Présentation PowerPoint</vt:lpstr>
      <vt:lpstr>نمر إلى الاستماع والتحدث، نتذكر الحكاية. من يسرد حكاية الأسبوع بأسلوبه الخاص؟ </vt:lpstr>
      <vt:lpstr>اليوم ستواصلون التدرب على التحدث بلغة عربية فصيحة بهدف التفسير أو الحكي.</vt:lpstr>
      <vt:lpstr>ما الموضوع الذي فسرته منى لتامر؟ من يذكر مواقف عاشها فسر فيها موضوعا أو فكرة؟</vt:lpstr>
      <vt:lpstr>ستواصلون التدرب على الشرح والتفسير في حوار. سأقدم حوارا رفقة التلميذ ...</vt:lpstr>
      <vt:lpstr>الحوار</vt:lpstr>
      <vt:lpstr>بعد الإنصات للحوار، ما الموضوع الذي تم تفسيره؟</vt:lpstr>
      <vt:lpstr>من يمر لتقديم الحوار هو وزميله؟</vt:lpstr>
      <vt:lpstr>الآن خذوا أعمالكم المنزلية، واستعدوا بشكل ثنائي  لتقديم الحوار التالي.</vt:lpstr>
      <vt:lpstr>سأعين ثنائيا لعرض الحوار. سيشارك الجميع. انتبهوا. (3 ثنائيات أو أربعة).</vt:lpstr>
      <vt:lpstr>أحسنتم. نمر إلى التحدث انطلاقا من مشاهد جديدة.</vt:lpstr>
      <vt:lpstr>هذه مشاهد لحكاية مختلفة. لاحظوها جيدا ثم حددوا شخصياتها. يكفي أن تكون الشخصيات مناسبة للمشاهد.</vt:lpstr>
      <vt:lpstr>من ينتج بداية لهذه الحكاية؟ </vt:lpstr>
      <vt:lpstr>من يسرد أحداثا تعبر عنها المشاهد التالية؟</vt:lpstr>
      <vt:lpstr>في الحصة القادمة تواصلون التدرب على التحدث انطلاقا من مشاهد جديدة.</vt:lpstr>
      <vt:lpstr>Présentation PowerPoint</vt:lpstr>
      <vt:lpstr>فسحة تربوية.</vt:lpstr>
      <vt:lpstr>فكروا في حل اللغز التالي: </vt:lpstr>
      <vt:lpstr>فكروا في حل اللغز التالي: </vt:lpstr>
      <vt:lpstr>قراءة</vt:lpstr>
      <vt:lpstr>اليوم سنتعرف نصا جديدا بعنوان: غاية العمل.</vt:lpstr>
      <vt:lpstr>تتذكرون نقاشنا عن فوائد العمل. من يشرح لنا لماذا نعمل؟</vt:lpstr>
      <vt:lpstr>قبل أن نقرأ النص، نتعرف معاني الكلمات التالية التي ستصادفونها في النص.</vt:lpstr>
      <vt:lpstr>انتبهوا، من يقرأ معنى «غاية»؟ (تلميذان).</vt:lpstr>
      <vt:lpstr>من يقرأ معنى «أعلى»؟ (تلميذان)</vt:lpstr>
      <vt:lpstr>من يقرأ معنى «صحا يصحو»؟ (تلميذان)</vt:lpstr>
      <vt:lpstr>من يقرأ المفردات التي شرحناها؟</vt:lpstr>
      <vt:lpstr>من خلال الصور والعنوان، اكتبوا توقعاتكم حول ما ستتحدث عنه القصيدة</vt:lpstr>
      <vt:lpstr>سأعين ثنائيا ليتقاسم معنا توقعه؟ ما الذي جعلكما تتوقعان ذلك؟ يحتفظ بالتوقعات إلى حين التحقق منها.</vt:lpstr>
      <vt:lpstr>خذوا الصفحة 107، سنقرأ النص. تابعوا معي جيدا.  </vt:lpstr>
      <vt:lpstr>ستقرؤون. من يقرأ البيتين الأولين؟ آخر لقراءة المقطع الثاني؟ ثالث للمقطع الثالث؟ ...</vt:lpstr>
      <vt:lpstr>نعود إلى توقعاتنا، من توقع أن يتحدث الشاعر عن الخدمات التي قدمها بعض العمال كالبناء والممرضة؟  </vt:lpstr>
      <vt:lpstr>سأعين من يقرأ؟– تابع(ي). -ارفعوا أيديكم حين تسمعون كلمةً لا تفهمونها. (15 دقيقة)</vt:lpstr>
      <vt:lpstr>من يقرأ هذا المقطع الجميل بشكل معبر؟ </vt:lpstr>
      <vt:lpstr>من يقرأ السؤال الأول؟ عودوا إلى النص وابحثوا عن الجواب. دقيقة للتفكير والبحث.</vt:lpstr>
      <vt:lpstr>من يعيد الجواب في جملة مفيدة؟</vt:lpstr>
      <vt:lpstr>من يقرأ السؤال الثاني؟ عودوا إلى النص وابحثوا عن الجواب.</vt:lpstr>
      <vt:lpstr>نصحح. من يتقاسم إجابته؟                             - صححوا</vt:lpstr>
      <vt:lpstr>خذوا الصفحة 108.  من يقرأ التعليمة؟ ما المطلوب؟ </vt:lpstr>
      <vt:lpstr>المطلوب إضافة صفات مناسبة لكلمة "اَلعامل" لتوضيح الكلمة أكثر. أنجزوا (دقيقتان) التوجيه إلى أن الصفة يجب أن تكون ب "ال" لأن "العامل" ب "ال".</vt:lpstr>
      <vt:lpstr>نصحح. من يتقاسم إجابته؟ ما رأيكم؟                                 </vt:lpstr>
      <vt:lpstr>هذه إجابة أخرى. من يقرأ؟                                        -أكملوا التصحيح.</vt:lpstr>
      <vt:lpstr>اختتام الحصة</vt:lpstr>
      <vt:lpstr>ماذا تعلمتم خلال هذه الحصة؟</vt:lpstr>
      <vt:lpstr>اقرؤوا النص في بيوتكم مع تركيب المفردات في جمل.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200</cp:revision>
  <dcterms:created xsi:type="dcterms:W3CDTF">2023-09-20T21:35:22Z</dcterms:created>
  <dcterms:modified xsi:type="dcterms:W3CDTF">2026-04-12T14:06:17Z</dcterms:modified>
</cp:coreProperties>
</file>