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4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6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91"/>
  </p:notesMasterIdLst>
  <p:sldIdLst>
    <p:sldId id="2147482737" r:id="rId18"/>
    <p:sldId id="2147482608" r:id="rId19"/>
    <p:sldId id="2147482463" r:id="rId20"/>
    <p:sldId id="2147482692" r:id="rId21"/>
    <p:sldId id="2147482693" r:id="rId22"/>
    <p:sldId id="2147482691" r:id="rId23"/>
    <p:sldId id="2147482467" r:id="rId24"/>
    <p:sldId id="2147482706" r:id="rId25"/>
    <p:sldId id="2147482468" r:id="rId26"/>
    <p:sldId id="2147482717" r:id="rId27"/>
    <p:sldId id="2147482644" r:id="rId28"/>
    <p:sldId id="2147482526" r:id="rId29"/>
    <p:sldId id="2147482527" r:id="rId30"/>
    <p:sldId id="2147482528" r:id="rId31"/>
    <p:sldId id="2147482694" r:id="rId32"/>
    <p:sldId id="2147482394" r:id="rId33"/>
    <p:sldId id="2147482738" r:id="rId34"/>
    <p:sldId id="2147482739" r:id="rId35"/>
    <p:sldId id="2147482788" r:id="rId36"/>
    <p:sldId id="2147482808" r:id="rId37"/>
    <p:sldId id="2147482809" r:id="rId38"/>
    <p:sldId id="2147482810" r:id="rId39"/>
    <p:sldId id="2147482811" r:id="rId40"/>
    <p:sldId id="2147482742" r:id="rId41"/>
    <p:sldId id="2147482791" r:id="rId42"/>
    <p:sldId id="2147482812" r:id="rId43"/>
    <p:sldId id="2147482813" r:id="rId44"/>
    <p:sldId id="2147482814" r:id="rId45"/>
    <p:sldId id="2147482815" r:id="rId46"/>
    <p:sldId id="2147482816" r:id="rId47"/>
    <p:sldId id="2147482761" r:id="rId48"/>
    <p:sldId id="2147482499" r:id="rId49"/>
    <p:sldId id="2147482733" r:id="rId50"/>
    <p:sldId id="2147482785" r:id="rId51"/>
    <p:sldId id="2147482722" r:id="rId52"/>
    <p:sldId id="2147482723" r:id="rId53"/>
    <p:sldId id="2147482786" r:id="rId54"/>
    <p:sldId id="2147482769" r:id="rId55"/>
    <p:sldId id="2147482797" r:id="rId56"/>
    <p:sldId id="2147482799" r:id="rId57"/>
    <p:sldId id="2147482800" r:id="rId58"/>
    <p:sldId id="2147482798" r:id="rId59"/>
    <p:sldId id="2147482801" r:id="rId60"/>
    <p:sldId id="2147482695" r:id="rId61"/>
    <p:sldId id="2147482423" r:id="rId62"/>
    <p:sldId id="2147482727" r:id="rId63"/>
    <p:sldId id="2147482728" r:id="rId64"/>
    <p:sldId id="2147482729" r:id="rId65"/>
    <p:sldId id="2147482796" r:id="rId66"/>
    <p:sldId id="2147482533" r:id="rId67"/>
    <p:sldId id="2147482735" r:id="rId68"/>
    <p:sldId id="2147482772" r:id="rId69"/>
    <p:sldId id="2147482802" r:id="rId70"/>
    <p:sldId id="2147482804" r:id="rId71"/>
    <p:sldId id="2147482805" r:id="rId72"/>
    <p:sldId id="2147482774" r:id="rId73"/>
    <p:sldId id="2147482702" r:id="rId74"/>
    <p:sldId id="2147482448" r:id="rId75"/>
    <p:sldId id="2147482449" r:id="rId76"/>
    <p:sldId id="2147482450" r:id="rId77"/>
    <p:sldId id="2147482451" r:id="rId78"/>
    <p:sldId id="2147482806" r:id="rId79"/>
    <p:sldId id="2147482453" r:id="rId80"/>
    <p:sldId id="2147482455" r:id="rId81"/>
    <p:sldId id="2147482529" r:id="rId82"/>
    <p:sldId id="2147482530" r:id="rId83"/>
    <p:sldId id="2147482531" r:id="rId84"/>
    <p:sldId id="2147482703" r:id="rId85"/>
    <p:sldId id="2147482490" r:id="rId86"/>
    <p:sldId id="2147482459" r:id="rId87"/>
    <p:sldId id="2147482465" r:id="rId88"/>
    <p:sldId id="2147482466" r:id="rId89"/>
    <p:sldId id="2147482522" r:id="rId90"/>
  </p:sldIdLst>
  <p:sldSz cx="9144000" cy="6858000" type="screen4x3"/>
  <p:notesSz cx="6858000" cy="9144000"/>
  <p:embeddedFontLst>
    <p:embeddedFont>
      <p:font typeface="Dosis" pitchFamily="2" charset="0"/>
      <p:regular r:id="rId92"/>
      <p:bold r:id="rId93"/>
    </p:embeddedFont>
    <p:embeddedFont>
      <p:font typeface="Dosis Medium" pitchFamily="2" charset="0"/>
      <p:regular r:id="rId94"/>
    </p:embeddedFont>
    <p:embeddedFont>
      <p:font typeface="Dosis SemiBold" pitchFamily="2" charset="0"/>
      <p:regular r:id="rId95"/>
      <p:bold r:id="rId96"/>
    </p:embeddedFont>
    <p:embeddedFont>
      <p:font typeface="Microsoft Uighur" panose="02000000000000000000" pitchFamily="2" charset="-78"/>
      <p:regular r:id="rId97"/>
      <p:bold r:id="rId98"/>
    </p:embeddedFont>
    <p:embeddedFont>
      <p:font typeface="Modern Love" panose="04090805081005020601" pitchFamily="82" charset="0"/>
      <p:regular r:id="rId9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424D7C"/>
    <a:srgbClr val="D6E9EA"/>
    <a:srgbClr val="F0EDED"/>
    <a:srgbClr val="44546A"/>
    <a:srgbClr val="414B79"/>
    <a:srgbClr val="424D7B"/>
    <a:srgbClr val="106585"/>
    <a:srgbClr val="0070C0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8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38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3.xml"/><Relationship Id="rId95" Type="http://schemas.openxmlformats.org/officeDocument/2006/relationships/font" Target="fonts/font4.fntdata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103" Type="http://schemas.openxmlformats.org/officeDocument/2006/relationships/tableStyles" Target="tableStyle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Master" Target="slideMasters/slideMaster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3:54:30.723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5359 0 24280,'-5359'117'0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3:54:37.315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8483 60 24414,'-8483'0'0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3:54:46.2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3:54:30.723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5359 0 24280,'-5359'117'0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3:54:37.315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8483 60 24414,'-8483'0'0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3:54:46.2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5:32:41.584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2171 0 24280,'-2171'311'0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5:32:41.585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2889 60 24414,'-2889'0'0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5:32:41.584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2171 0 24280,'-2171'311'0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5:32:41.585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2889 60 24414,'-2889'0'0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5:32:41.584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2171 0 24280,'-2171'311'0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15:32:41.585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2889 60 24414,'-2889'0'0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9T18:10:41.6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4173 1912 24575,'1'-90'0,"1"7"0,-19-163 0,10 197 0,4 19 0,-2 1 0,-11-38 0,-61-190 0,70 240 0,-1 1 0,-17-28 0,17 32 0,1 0 0,0 0 0,1-1 0,1 0 0,-7-22 0,-13-105 0,21 128 0,0 0 0,-1 0 0,0 0 0,-1 1 0,0 0 0,-1 0 0,-1 0 0,1 1 0,-1 0 0,-12-11 0,-13-8 0,-2 2 0,-1 1 0,-62-35 0,23 16 0,48 30 0,-1 1 0,-41-15 0,42 19 0,0-2 0,1 0 0,-28-18 0,37 20 0,-1 1 0,0 0 0,0 2 0,-1 0 0,-21-4 0,-44-18 0,17 4 0,-112-26 0,129 38 0,6 3 0,-55-4 0,13 3 0,-161-44 0,-11 22 0,225 29 0,-215-2 0,158 8 0,45 0 0,1 3 0,-65 14 0,-6 2 0,85-18 0,1 2 0,0 1 0,0 2 0,1 0 0,0 2 0,-46 23 0,-31 31 0,-20 10 0,98-60 0,-13 7 0,-51 18 0,64-27 0,1 1 0,0 1 0,0 2 0,-29 23 0,-48 28 0,68-45 0,1 1 0,-59 55 0,22-18 0,54-46 0,0 0 0,1 1 0,-18 22 0,28-30 0,1 0 0,0 0 0,1 1 0,0 0 0,0 0 0,1 0 0,0 0 0,0 0 0,1 1 0,0-1 0,-1 12 0,2-11 0,-26 211 0,18-166 0,-34 105 0,36-138 0,-4 7 0,1-1 0,2 2 0,1-1 0,1 1 0,1 0 0,0 30 0,7 229 0,-1-272 0,1 1 0,1 0 0,0-1 0,12 32 0,-9-28 0,0 1 0,4 32 0,-6-1 0,-6 76 0,-1-74 0,6 63 0,0-98 0,1 0 0,1 0 0,8 20 0,4 17 0,-9-28 0,2-1 0,1 0 0,1-1 0,1 0 0,2-1 0,0 0 0,2-1 0,0-1 0,2-1 0,0-1 0,1 0 0,34 25 0,130 88 0,-170-124 0,0-1 0,0-1 0,1 0 0,1-1 0,-1-1 0,28 8 0,-22-8 0,0 2 0,-1 0 0,28 16 0,120 62 0,-15-8 0,-135-66 0,-1 0 0,20 19 0,-24-19 0,0-2 0,0 1 0,1-1 0,28 14 0,42 8 0,1-3 0,1-4 0,100 15 0,-101-29 0,-1-4 0,166-6 0,-105-4 0,1 5 0,163-4 0,-230-7 0,-1-3 0,100-29 0,-158 37 0,0-2 0,0 0 0,-1-1 0,0-1 0,0-1 0,-1-1 0,0 0 0,-1-1 0,29-24 0,9-19 0,-2-3 0,60-81 0,-87 101 0,30-56 0,-47 79 0,0 1 0,1 0 0,1 1 0,0 0 0,23-20 0,11-12 0,-40 38 0,0 0 0,0 0 0,-1-1 0,0 0 0,4-10 0,-5 10 0,0-1 0,1 2 0,0-1 0,0 0 0,9-10 0,41-36 0,-21 21 0,43-53 0,-60 67 0,1 0 0,0 1 0,1 1 0,1 1 0,24-14 0,-32 21 0,-5 3 0,-1 0 0,0 0 0,0 0 0,0 0 0,0-1 0,-1 0 0,0 0 0,5-11 0,23-58 0,-20 43 0,102-272 0,-104 277 0,-2 0 0,0-1 0,-2 0 0,-1-1 0,-2 0 0,0 1 0,-2-1 0,-5-55 0,2 71 14,-1 0-1,-1 0 0,0 0 1,0 1-1,-1-1 0,-1 1 1,0 0-1,-1 1 0,-12-17 1,9 14-314,2 0 0,-1 0 1,2-1-1,-12-31 0,15 29-6526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9T18:20:28.6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3732 945 24528,'-1'37'0,"-4"1"0,-2-2 0,-3 1 0,-3 0 0,-3-1 0,-2 0 0,-3-1 0,-3 0 0,-3 0 0,-2-1 0,-3-1 0,-3 0 0,-2-1 0,-2-1 0,-3 0 0,-3-2 0,-1 0 0,-3-1 0,-1-2 0,-3 0 0,-2-1 0,-2-2 0,-1 0 0,-2-2 0,-2-1 0,-1-1 0,-2-2 0,-1-1 0,-1-1 0,-1-1 0,-1-2 0,-1-1 0,-1-2 0,-1-1 0,0-1 0,0-2 0,-1-2 0,0-1 0,-1-1 0,1-2 0,0-1 0,0-1 0,1-2 0,-1-2 0,2-1 0,0-1 0,1-2 0,1-1 0,0-2 0,2-1 0,1-1 0,2-1 0,1-2 0,1-1 0,2-1 0,1-2 0,3 0 0,1-2 0,2-1 0,2 0 0,3-2 0,1-1 0,3 0 0,2-2 0,3 0 0,2-1 0,2-1 0,3 0 0,3-1 0,2-1 0,3 0 0,3 0 0,2-1 0,4 0 0,2-1 0,3 0 0,3 1 0,2-2 0,4 1 0,2 0 0,4 0 0,2 0 0,3 1 0,3-1 0,2 1 0,4 0 0,2 0 0,3 1 0,3 1 0,2 0 0,3 0 0,3 2 0,2 0 0,2 0 0,3 2 0,2 0 0,3 2 0,1 0 0,3 1 0,2 2 0,2 0 0,1 1 0,3 2 0,1 1 0,2 1 0,1 1 0,1 2 0,2 0 0,1 3 0,2 0 0,0 2 0,1 1 0,1 2 0,0 1 0,2 1 0,-1 2 0,1 2 0,0 0 0,0 3 0,1 0 0,-1 3 0,0 0 0,-1 2 0,0 2 0,0 1 0,-1 1 0,-1 2 0,-1 1 0,-1 2 0,-1 0 0,-1 3 0,-1 0 0,-2 2 0,-1 1 0,-2 1 0,-2 1 0,-1 2 0,-2 1 0,-2 0 0,-3 2 0,-1 1 0,-3 0 0,-1 2 0,-3 0 0,-3 2 0,-2 0 0,-2 0 0,-3 2 0,-3 0 0,-2 0 0,-3 1 0,-3 1 0,-3 0 0,-2 0 0,-3 1 0,-3-1 0,-3 1 0,-2 0 0,-4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9T18:20:33.9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3292 1062 24497,'-1'42'0,"-3"-1"0,-3 1 0,-1-1 0,-4 0 0,-2 0 0,-2-1 0,-3 0 0,-2-1 0,-2 0 0,-3-1 0,-3 0 0,-1-1 0,-3-2 0,-2 1 0,-1-2 0,-3-1 0,-2-1 0,-2-1 0,-2-1 0,-2-1 0,-1-1 0,-2-2 0,-2 0 0,-1-3 0,-1 0 0,-2-2 0,-1-1 0,-1-2 0,-1-2 0,-1 0 0,-1-3 0,-1-1 0,-1-1 0,0-2 0,0-2 0,-1-1 0,-1-2 0,1-2 0,-1-1 0,1-2 0,-1-1 0,1-2 0,0-2 0,0-1 0,1-2 0,1-2 0,0-1 0,1-1 0,0-3 0,2 0 0,1-2 0,1-2 0,1-1 0,2-2 0,1 0 0,1-3 0,2 0 0,2-2 0,2-1 0,1-1 0,2-1 0,2-1 0,2-1 0,2-1 0,2-2 0,2 1 0,3-2 0,2-1 0,2 0 0,2-1 0,3 0 0,2-1 0,3 0 0,2-1 0,3 0 0,2 0 0,3-1 0,2 1 0,3-1 0,2 0 0,3 1 0,2-1 0,3 1 0,2 0 0,3 0 0,2 1 0,3 0 0,2 1 0,3 0 0,2 1 0,2 0 0,2 1 0,3 2 0,2-1 0,2 2 0,2 1 0,2 1 0,2 1 0,2 1 0,1 1 0,2 1 0,2 2 0,2 0 0,1 3 0,1 0 0,2 2 0,1 1 0,1 2 0,1 2 0,2 0 0,0 3 0,1 1 0,0 1 0,1 2 0,1 2 0,0 1 0,0 2 0,1 2 0,-1 1 0,1 2 0,-1 1 0,1 2 0,-1 2 0,-1 1 0,0 2 0,0 2 0,-1 1 0,-1 1 0,-1 3 0,-1 0 0,-1 2 0,-1 2 0,-1 1 0,-2 2 0,-1 0 0,-1 3 0,-2 0 0,-2 2 0,-1 1 0,-2 1 0,-2 1 0,-2 1 0,-2 1 0,-3 1 0,-1 2 0,-2-1 0,-3 2 0,-1 1 0,-3 0 0,-3 1 0,-2 0 0,-2 1 0,-3 0 0,-2 1 0,-2 0 0,-4 0 0,-1 1 0,-3-1 0,-3 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9T18:20:43.0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3833 1075 24575,'2'-92'0,"-4"-98"0,-5 146 0,-1 1 0,-3 0 0,-1 1 0,-20-46 0,14 37 0,8 29 0,0 1 0,-1 0 0,-1 1 0,0 0 0,-2 1 0,-1 0 0,0 1 0,-1 1 0,-22-19 0,25 26 0,-1 0 0,1 1 0,-2 1 0,1 0 0,-1 1 0,0 0 0,-31-8 0,-120-19 0,58 15 0,-148-32 0,81 4 0,153 41 0,1 2 0,-1 0 0,-1 1 0,-32 1 0,24 1 0,-38-6 0,-19-3 0,-1 3 0,-124 8 0,85 1 0,-865-2 0,946 3 0,0 2 0,1 2 0,-55 15 0,-70 12 0,132-30 0,1 1 0,0 3 0,1 1 0,-51 19 0,69-17 0,1 1 0,0 0 0,0 2 0,1 0 0,1 0 0,-25 30 0,40-42 0,-11 13 0,0 1 0,1 0 0,0 1 0,1 0 0,1 1 0,1 0 0,1 1 0,0-1 0,1 1 0,-4 24 0,-8 87 0,16-121 0,-8 31 0,2 0 0,-5 81 0,12-104 0,-1 0 0,-1 0 0,-8 28 0,7-35 0,1 1 0,0-1 0,1 1 0,0 0 0,1 0 0,0-1 0,1 1 0,0 0 0,0 0 0,2 0 0,-1-1 0,4 14 0,-1-12 0,0 1 0,0-1 0,1 0 0,1 0 0,0 0 0,1-1 0,0 0 0,1 0 0,0-1 0,1 0 0,0 0 0,0-1 0,1-1 0,13 10 0,-4-4 0,1-1 0,1-1 0,0-1 0,1-1 0,0-1 0,1-1 0,0 0 0,0-2 0,0-1 0,27 3 0,130-3 0,6 1 0,417 9 0,-424-16 0,-12-10 0,-33 1 0,-4 7 0,196-14 0,-234 10 0,117 7 0,-87 1 0,-83-1 0,-1-1 0,1-3 0,44-9 0,-12 1 0,1 2 0,77 2 0,-124 6 0,87-8 0,33-1 0,-57 13 0,93-4 0,-177 2 0,0 0 0,0-1 0,0 1 0,0-1 0,0 0 0,0-1 0,-1 1 0,1-1 0,0 1 0,-1-1 0,1 0 0,-1 0 0,0-1 0,1 1 0,-1-1 0,0 1 0,-1-1 0,5-5 0,-3 1 0,-1 1 0,1 0 0,-2-1 0,1 1 0,-1-1 0,0 0 0,0 0 0,-1 0 0,2-11 0,12-76-1365,-13 73-5461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9T18:21:11.5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3731 765 24531,'-1'30'0,"-3"0"0,-3 0 0,-4 0 0,-1-1 0,-4 1 0,-3-1 0,-2-1 0,-3 1 0,-3-1 0,-2-1 0,-3 0 0,-2 0 0,-3-1 0,-3-1 0,-2 0 0,-2-1 0,-3-1 0,-1-1 0,-3 0 0,-2-1 0,-2-1 0,-1-1 0,-3-1 0,-1-1 0,-1-1 0,-3-1 0,0 0 0,-2-2 0,-1-1 0,-1-1 0,-2-2 0,0 0 0,-1-1 0,0-2 0,-1-1 0,-1 0 0,0-2 0,0-2 0,0 0 0,0-2 0,0 0 0,0-2 0,0-2 0,1 0 0,0-1 0,2-2 0,-1-1 0,2 0 0,1-2 0,1-1 0,1-1 0,1-2 0,2 0 0,1-1 0,2-1 0,2-1 0,1-1 0,3-1 0,1-1 0,2-1 0,2 0 0,3-1 0,2-1 0,2-1 0,2 0 0,3-1 0,3-1 0,2 0 0,2 0 0,4-1 0,2-1 0,2 1 0,4-1 0,2-1 0,3 1 0,3-1 0,3 0 0,3 0 0,2 0 0,4 0 0,2 0 0,3 0 0,3 1 0,3-1 0,3 1 0,2 0 0,4 0 0,2 0 0,2 2 0,4-1 0,2 1 0,2 1 0,3 0 0,3 0 0,2 2 0,2 0 0,2 1 0,3 0 0,2 1 0,2 2 0,1 0 0,3 1 0,1 1 0,2 0 0,2 2 0,1 1 0,2 1 0,1 1 0,1 1 0,1 1 0,1 1 0,2 1 0,-1 2 0,2 0 0,0 2 0,1 1 0,0 1 0,0 1 0,0 1 0,0 2 0,0 1 0,0 1 0,0 1 0,-1 1 0,-1 2 0,0 0 0,-1 2 0,0 1 0,-2 1 0,-1 1 0,-1 1 0,-2 1 0,0 1 0,-3 1 0,-1 2 0,-1 0 0,-3 1 0,-1 1 0,-2 0 0,-2 2 0,-3 1 0,-1 0 0,-3 1 0,-2 0 0,-2 2 0,-3 0 0,-3 0 0,-2 1 0,-3 1 0,-2-1 0,-3 2 0,-3 0 0,-2 0 0,-3 0 0,-4 1 0,-1-1 0,-4 1 0,-3 0 0,-3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9T18:21:36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1538 579 24531,'-1'23'0,"-1"0"0,-1-1 0,-1 1 0,-1-1 0,-1 1 0,-2-1 0,-1-1 0,-1 1 0,-1-1 0,-1 0 0,-1-1 0,-1 0 0,-2 0 0,0-1 0,-1 0 0,-1-1 0,-1-1 0,-1 0 0,-1 0 0,-1-1 0,-1-1 0,0-1 0,-1 0 0,-1-1 0,0-1 0,-1 0 0,-1-2 0,0 0 0,-1-1 0,0 0 0,0-2 0,-1 0 0,-1-2 0,1 0 0,-1-1 0,0-1 0,0 0 0,0-2 0,0-1 0,0 0 0,0-1 0,0-2 0,0 0 0,0-1 0,0-1 0,1 0 0,0-2 0,1 0 0,0-2 0,0 0 0,1-1 0,0 0 0,1-2 0,1 0 0,0-1 0,1-1 0,1 0 0,0-1 0,1-1 0,1-1 0,1 0 0,1 0 0,1-1 0,1-1 0,0 0 0,2-1 0,1 0 0,1 0 0,1-1 0,1 0 0,1-1 0,1 1 0,1-1 0,2-1 0,1 1 0,0-1 0,3 1 0,0-1 0,1 0 0,2 1 0,1-1 0,0 0 0,3 1 0,0-1 0,1 1 0,2 0 0,1 0 0,1 1 0,1 0 0,1 0 0,1 0 0,1 1 0,1 1 0,2 0 0,0 0 0,1 1 0,1 0 0,1 1 0,1 1 0,1 0 0,1 1 0,0 1 0,1 0 0,1 1 0,0 1 0,1 0 0,1 1 0,0 2 0,1-1 0,0 2 0,0 1 0,1 0 0,0 1 0,1 1 0,0 1 0,0 1 0,0 1 0,0 1 0,0 0 0,0 2 0,0 0 0,0 1 0,0 1 0,0 1 0,-1 1 0,1 1 0,-1 1 0,-1 0 0,0 1 0,0 2 0,-1-1 0,0 2 0,-1 1 0,-1 0 0,0 1 0,-1 1 0,-1 0 0,0 1 0,-1 1 0,-1 0 0,-1 1 0,-1 1 0,-1 0 0,-1 1 0,-1 0 0,0 0 0,-2 1 0,-1 1 0,-1 0 0,-1 0 0,-1 0 0,-1 1 0,-1 0 0,-2 0 0,-1 1 0,-1-1 0,-1 1 0,-1 0 0,-1-1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9T18:21:37.1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1799 599 24531,'0'23'0,"-2"1"0,-2-1 0,-1 0 0,-1 1 0,-2-2 0,0 1 0,-3 0 0,0-1 0,-2 0 0,-1-1 0,-2 0 0,0 0 0,-2-1 0,-1 0 0,-1 0 0,-2-2 0,0 0 0,-2 0 0,0-1 0,-2-1 0,0 0 0,-1-1 0,-1-1 0,-1-1 0,-1 0 0,-1-1 0,0-1 0,-1-1 0,0 0 0,-1-2 0,0 0 0,-1-1 0,0-1 0,-1-1 0,0-1 0,0-1 0,0-1 0,0 0 0,0-2 0,-1 0 0,1-2 0,0 0 0,0-1 0,0-1 0,1-1 0,0-1 0,0-1 0,0-1 0,2 0 0,-1-2 0,1 0 0,1-1 0,1-1 0,0-1 0,1 0 0,1-1 0,1-1 0,0-1 0,2 0 0,0-1 0,2-1 0,0 0 0,2 0 0,1-2 0,1 0 0,1 0 0,1-1 0,2 0 0,1 0 0,1-1 0,1 0 0,2-1 0,1 0 0,1 1 0,2-2 0,1 1 0,2 0 0,1-1 0,1 1 0,2-1 0,1 1 0,1-1 0,2 1 0,1 0 0,2 0 0,1 0 0,1 1 0,2 0 0,1 0 0,1 0 0,1 1 0,2 0 0,1 1 0,1 0 0,1 1 0,1 0 0,2 1 0,0 1 0,2 0 0,0 0 0,2 2 0,0 0 0,1 1 0,1 0 0,1 2 0,0 0 0,1 1 0,1 0 0,1 2 0,-1 0 0,2 2 0,0 0 0,0 1 0,0 1 0,1 1 0,0 1 0,0 0 0,0 2 0,1 0 0,-1 2 0,0 0 0,0 2 0,0 0 0,0 1 0,0 1 0,-1 1 0,0 1 0,-1 0 0,0 2 0,-1 0 0,0 2 0,-1 0 0,0 1 0,-1 0 0,-1 2 0,-1 0 0,-1 1 0,-1 0 0,0 2 0,-2 0 0,0 0 0,-2 1 0,0 1 0,-2 0 0,-1 1 0,-1 0 0,-2 1 0,0 0 0,-2 1 0,-1 0 0,-2 0 0,0 0 0,-3 1 0,0 0 0,-2 0 0,-1 0 0,-1 1 0,-2-1 0,-2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5604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79726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83.xml"/><Relationship Id="rId21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20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23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90.xml"/><Relationship Id="rId19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Relationship Id="rId22" Type="http://schemas.openxmlformats.org/officeDocument/2006/relationships/slideLayout" Target="../slideLayouts/slideLayout2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7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  <p:sldLayoutId id="214748389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11" Type="http://schemas.microsoft.com/office/2007/relationships/hdphoto" Target="../media/hdphoto3.wdp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12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40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2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11" Type="http://schemas.openxmlformats.org/officeDocument/2006/relationships/image" Target="../media/image26.gif"/><Relationship Id="rId5" Type="http://schemas.openxmlformats.org/officeDocument/2006/relationships/image" Target="../media/image35.png"/><Relationship Id="rId10" Type="http://schemas.openxmlformats.org/officeDocument/2006/relationships/image" Target="../media/image47.png"/><Relationship Id="rId4" Type="http://schemas.openxmlformats.org/officeDocument/2006/relationships/image" Target="../media/image46.jpe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gif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gif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12" Type="http://schemas.openxmlformats.org/officeDocument/2006/relationships/customXml" Target="../ink/ink3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11" Type="http://schemas.openxmlformats.org/officeDocument/2006/relationships/image" Target="../media/image51.png"/><Relationship Id="rId5" Type="http://schemas.openxmlformats.org/officeDocument/2006/relationships/image" Target="../media/image40.png"/><Relationship Id="rId10" Type="http://schemas.openxmlformats.org/officeDocument/2006/relationships/customXml" Target="../ink/ink2.xml"/><Relationship Id="rId4" Type="http://schemas.openxmlformats.org/officeDocument/2006/relationships/image" Target="../media/image39.png"/><Relationship Id="rId9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12" Type="http://schemas.openxmlformats.org/officeDocument/2006/relationships/customXml" Target="../ink/ink6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11" Type="http://schemas.openxmlformats.org/officeDocument/2006/relationships/image" Target="../media/image53.png"/><Relationship Id="rId5" Type="http://schemas.openxmlformats.org/officeDocument/2006/relationships/image" Target="../media/image40.png"/><Relationship Id="rId10" Type="http://schemas.openxmlformats.org/officeDocument/2006/relationships/customXml" Target="../ink/ink5.xml"/><Relationship Id="rId4" Type="http://schemas.openxmlformats.org/officeDocument/2006/relationships/image" Target="../media/image39.png"/><Relationship Id="rId9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11" Type="http://schemas.openxmlformats.org/officeDocument/2006/relationships/image" Target="../media/image53.png"/><Relationship Id="rId5" Type="http://schemas.openxmlformats.org/officeDocument/2006/relationships/image" Target="../media/image40.png"/><Relationship Id="rId10" Type="http://schemas.openxmlformats.org/officeDocument/2006/relationships/customXml" Target="../ink/ink8.xml"/><Relationship Id="rId4" Type="http://schemas.openxmlformats.org/officeDocument/2006/relationships/image" Target="../media/image39.png"/><Relationship Id="rId9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11" Type="http://schemas.openxmlformats.org/officeDocument/2006/relationships/image" Target="../media/image55.png"/><Relationship Id="rId5" Type="http://schemas.openxmlformats.org/officeDocument/2006/relationships/image" Target="../media/image40.png"/><Relationship Id="rId10" Type="http://schemas.openxmlformats.org/officeDocument/2006/relationships/customXml" Target="../ink/ink10.xml"/><Relationship Id="rId4" Type="http://schemas.openxmlformats.org/officeDocument/2006/relationships/image" Target="../media/image39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11" Type="http://schemas.openxmlformats.org/officeDocument/2006/relationships/image" Target="../media/image55.png"/><Relationship Id="rId5" Type="http://schemas.openxmlformats.org/officeDocument/2006/relationships/image" Target="../media/image40.png"/><Relationship Id="rId10" Type="http://schemas.openxmlformats.org/officeDocument/2006/relationships/customXml" Target="../ink/ink12.xml"/><Relationship Id="rId4" Type="http://schemas.openxmlformats.org/officeDocument/2006/relationships/image" Target="../media/image39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8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8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560.png"/><Relationship Id="rId4" Type="http://schemas.openxmlformats.org/officeDocument/2006/relationships/image" Target="../media/image39.png"/><Relationship Id="rId9" Type="http://schemas.openxmlformats.org/officeDocument/2006/relationships/customXml" Target="../ink/ink1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13" Type="http://schemas.openxmlformats.org/officeDocument/2006/relationships/image" Target="../media/image590.png"/><Relationship Id="rId18" Type="http://schemas.openxmlformats.org/officeDocument/2006/relationships/customXml" Target="../ink/ink19.xml"/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12" Type="http://schemas.openxmlformats.org/officeDocument/2006/relationships/customXml" Target="../ink/ink16.xml"/><Relationship Id="rId17" Type="http://schemas.openxmlformats.org/officeDocument/2006/relationships/image" Target="../media/image610.png"/><Relationship Id="rId2" Type="http://schemas.openxmlformats.org/officeDocument/2006/relationships/image" Target="../media/image35.png"/><Relationship Id="rId16" Type="http://schemas.openxmlformats.org/officeDocument/2006/relationships/customXml" Target="../ink/ink18.xml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11" Type="http://schemas.openxmlformats.org/officeDocument/2006/relationships/image" Target="../media/image580.png"/><Relationship Id="rId5" Type="http://schemas.openxmlformats.org/officeDocument/2006/relationships/image" Target="../media/image40.png"/><Relationship Id="rId15" Type="http://schemas.openxmlformats.org/officeDocument/2006/relationships/image" Target="../media/image600.png"/><Relationship Id="rId10" Type="http://schemas.openxmlformats.org/officeDocument/2006/relationships/customXml" Target="../ink/ink15.xml"/><Relationship Id="rId19" Type="http://schemas.openxmlformats.org/officeDocument/2006/relationships/image" Target="../media/image62.png"/><Relationship Id="rId4" Type="http://schemas.openxmlformats.org/officeDocument/2006/relationships/image" Target="../media/image39.png"/><Relationship Id="rId9" Type="http://schemas.openxmlformats.org/officeDocument/2006/relationships/image" Target="../media/image570.png"/><Relationship Id="rId14" Type="http://schemas.openxmlformats.org/officeDocument/2006/relationships/customXml" Target="../ink/ink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39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64.png"/><Relationship Id="rId4" Type="http://schemas.openxmlformats.org/officeDocument/2006/relationships/image" Target="../media/image39.png"/><Relationship Id="rId9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35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65.png"/><Relationship Id="rId4" Type="http://schemas.openxmlformats.org/officeDocument/2006/relationships/image" Target="../media/image35.png"/><Relationship Id="rId9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0.png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8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6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66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22.png"/><Relationship Id="rId4" Type="http://schemas.openxmlformats.org/officeDocument/2006/relationships/image" Target="../media/image35.png"/><Relationship Id="rId9" Type="http://schemas.openxmlformats.org/officeDocument/2006/relationships/image" Target="../media/image7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FF28158-0508-8E78-520B-F6C537F4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4081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817222" y="4934576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النص 50د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الكلمات البصرية+ القراءة المشتركة(20د)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الفهم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الكتابي: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 25 د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91014" y="538586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CB68CD7-E78A-8CFB-6582-12B6C191EAC5}"/>
              </a:ext>
            </a:extLst>
          </p:cNvPr>
          <p:cNvGrpSpPr/>
          <p:nvPr/>
        </p:nvGrpSpPr>
        <p:grpSpPr>
          <a:xfrm flipH="1">
            <a:off x="4817222" y="3386576"/>
            <a:ext cx="3780000" cy="1332000"/>
            <a:chOff x="4735350" y="5023288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2A85359-8B92-D6F1-D987-EAD5BA1CF2E9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FEE733F4-E532-A1BF-4879-795AE830B0D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</a:p>
          </p:txBody>
        </p:sp>
      </p:grp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991014" y="3797437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الاستماع والتحدث 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1198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C029688F-B394-8C1A-AEA1-6570605F8E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881" y="2663169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9938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81767" y="5263680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893527" y="2813076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B65C67F-CB2A-1BF0-F346-FC7DEF5B0408}"/>
              </a:ext>
            </a:extLst>
          </p:cNvPr>
          <p:cNvSpPr txBox="1"/>
          <p:nvPr/>
        </p:nvSpPr>
        <p:spPr>
          <a:xfrm>
            <a:off x="5944823" y="5394891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المعاني المتعددة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2122822" y="57334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الكلمات البصرية (</a:t>
            </a:r>
            <a:r>
              <a:rPr lang="ar-MA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لم لا – المرضى – مهلا -  امرأة – يا من – بيت – لا بد - ويكونُ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)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القراءة المشتركة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414230" y="4080533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122822" y="44231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ما التواصل؟ : توظيف الفعل الكلامي "أفسر"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تَوْظيفِ إسْتْراتيجِيَّةِ المعاني المتعددة لتحديد معنى كلمة في جملة؛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49347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وتوظيف الفعل الكلامي " أفسر" في وضعيات جديدة.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224000" y="4588700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79176" y="3199690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البصرية ونص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136" y="12680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776170" y="1124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974F1C-AB40-EC46-76A5-5BA1351B77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D58400-364C-6832-4084-117494FDE7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7EE7AD-4258-9397-CAEA-AFA778E5173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E64BA4-F2CE-FEC1-FCE4-607CCD4B5D3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DC52D-6367-F287-0317-A08F4289334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83D55F5-0157-F83D-6F44-0B2CD67239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6C683AC-39EC-7E2B-6129-0E719828D3C8}"/>
              </a:ext>
            </a:extLst>
          </p:cNvPr>
          <p:cNvSpPr txBox="1">
            <a:spLocks/>
          </p:cNvSpPr>
          <p:nvPr/>
        </p:nvSpPr>
        <p:spPr>
          <a:xfrm>
            <a:off x="1774817" y="4824768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9479B1A-D7CC-D211-3D3F-8D00241613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9132" y="1704227"/>
            <a:ext cx="5085117" cy="29197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9AAC2C-9DBA-97E2-E9F1-0F660DF70A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131" y="4632620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BE3EF0-2336-C29D-21CF-2064B8AAA7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3DD192-E1C4-FC0B-67C5-DA13663644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8C999-3995-A339-E6DA-E226C5D8E6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1D47E0-F934-0EB9-6FCD-5416B1C533D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932813-365B-84FF-EF1E-CE8D7A259A5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5B127F-E1F1-C608-3F58-7A563314B9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D1E12E-10F4-8C16-5AE7-C37F7C7828C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F4C5D-1C7F-1334-071B-DDF87E9F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DB3AC-E535-FDC1-D440-9D5F2B5C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بالتدرب على قراءة فقرة بدقة وسرعة. نتذكر شروط القراءة بطلاقة.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95AA59-8E32-0487-219C-85CCD36D4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49ED29-6BB0-32DD-F938-EEB3F5902A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4B5DE6-E354-8213-24A3-1FCD0C3E0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3CA350-6E34-D6D4-81F4-9B5B411A1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4E48B2-D29F-4EC9-386C-887A2EAA96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A68DD86-D58D-89CC-C5AD-6AB38C0798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9C9EA-481E-3129-A1CC-AAE8C6E27ED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1E5703-749B-DB85-374F-AE3EEA2D05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69CAA-C266-A037-B90A-D7669FC4749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471012-11D3-9879-71BE-8B38E5BA91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065875-B6B3-46F5-C06E-AA41AFE7C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D0A715-88BB-A48E-9FC8-A5E2147771D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AC3BC5-6BEF-2002-F735-5DC67F47D414}"/>
              </a:ext>
            </a:extLst>
          </p:cNvPr>
          <p:cNvSpPr txBox="1"/>
          <p:nvPr/>
        </p:nvSpPr>
        <p:spPr>
          <a:xfrm>
            <a:off x="1306171" y="2662342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شُروطُ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بِطَلاقَةٍ</a:t>
            </a:r>
          </a:p>
        </p:txBody>
      </p:sp>
    </p:spTree>
    <p:extLst>
      <p:ext uri="{BB962C8B-B14F-4D97-AF65-F5344CB8AC3E}">
        <p14:creationId xmlns:p14="http://schemas.microsoft.com/office/powerpoint/2010/main" val="356778569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7643-221E-4C7D-00C7-FFBC597EC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9C933-DC91-DCE0-219A-A240385BF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سأقرأ – تابعوا جيدا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17A623-8FE2-84EF-0B9D-E84B68D10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E1A73B-5E4B-0AF4-A78E-1A96FC985D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44A413-89E5-9D51-280E-355E8C5F42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33659C-6CBB-402C-1FDE-99ADD74609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094654-E631-48B6-38B3-213BDF5D13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6D3-DA17-6356-05B4-F7EE4D4072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3F9DE0-3514-DBA5-60E8-D7448BFBC1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D48C69-9861-77CC-3835-349E6C0B048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886708-C5F1-ED0F-4FE8-4697FE1658F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30DF1D-B1BF-E8BB-9BAF-56AB10EFE83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B0903E-0759-23C8-D32B-C653DC5AD1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61C00A1-545C-DCEE-95AB-673BA757B09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C815406-1DD7-A653-87B2-72BD74869FF9}"/>
              </a:ext>
            </a:extLst>
          </p:cNvPr>
          <p:cNvSpPr/>
          <p:nvPr/>
        </p:nvSpPr>
        <p:spPr>
          <a:xfrm>
            <a:off x="448314" y="185330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  أَمّا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ٱلْيَوْ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فَقَدْ أَصْبَحَ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ٱلتَّواصُلُ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سَريعاً وَسَهْلًا بِفَضْلِ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ٱلْهَواتِفِ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ٱلذَّكِيَّةِ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وَمَواقِعِ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ٱلتَّواصُلِ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ٱلِاجْتِماعِيِّ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وَٱلْإِنْتَرْنِتْ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بَلَغَتْ أَرْجاءَ </a:t>
            </a:r>
            <a:r>
              <a:rPr lang="ar-MA" sz="4000" b="1" kern="100" dirty="0" err="1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ٱلْأَرْ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ضِ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هَذِهِ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ٱلْوَسائِلُ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جَعَلَتِ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ٱلْعالَمَ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يَبْدو قَرْيَةً صَغيرةً.</a:t>
            </a:r>
          </a:p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   لَقَدْ صارَ مِنَ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ٱلسَّهْلِ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إِرْسالُ رِسالَةٍ مَكْتوبَةٍ أَوْ شَفَهِيَّةٍ أَوْ صورَةٍ أَوْ فيدْيو في ثَوا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نٍ،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وَٱلتَّحَدُّثُ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وَٱلْمُناقَشَةُ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عَبْرَ تِقْنِيَّةِ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ٱلْفيدْيو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مَعَ أَشْخاصٍ في بُلْدانٍ بَعيدَ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ةٍ.</a:t>
            </a:r>
          </a:p>
        </p:txBody>
      </p:sp>
    </p:spTree>
    <p:extLst>
      <p:ext uri="{BB962C8B-B14F-4D97-AF65-F5344CB8AC3E}">
        <p14:creationId xmlns:p14="http://schemas.microsoft.com/office/powerpoint/2010/main" val="272559644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529F33-AD04-C17F-B971-B9710FA445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B5A606-07C4-7AE4-FDB6-59BC864BCF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48F9C0-119D-6AA0-B9F0-781E268CE6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1324DF-83AE-2554-657D-7DDC321A8A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56DC9-47BE-A5EE-8706-1044855D117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F30F6D-9F67-738C-8D22-1C78B7D849D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87E505-F16D-E9B9-FA98-BDF14EEF3AD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5B9BD5">
                  <a:lumMod val="75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810D78-CE8D-D53F-C9D0-57ABE2E192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41" y="2282202"/>
            <a:ext cx="4378645" cy="328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70CA8-BF0D-CB2A-A10C-9688F307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7F994B-F3A2-E82A-99B1-44D429DD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  (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تجاوزها)</a:t>
            </a: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81447E-80ED-3C09-288F-55145F5C9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6B7178-9DEE-4D10-E1CD-ED0C501BAE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24D1DB-AA57-B5FF-4A99-5428CC932F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FDFA0-364A-C325-C85C-D4F2171F4D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84FBCA-206B-A466-BFE9-D51865D38C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BF9380-ADC7-233C-0BBC-7C654011E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E871CD-94D1-4D9D-4979-F582BB60BCE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2B9AD0-D5D5-B595-6D7F-282633950E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E0BA0C-7FAE-595B-F495-320E44CF36A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192571-7003-834C-027A-02D63FBF9A2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7408D-09E6-7253-D601-82B627F3CF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A6902F-3DCA-333F-31A6-408D8D3337A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7410A10-807A-B8CA-A3EE-D46A522433BE}"/>
              </a:ext>
            </a:extLst>
          </p:cNvPr>
          <p:cNvSpPr/>
          <p:nvPr/>
        </p:nvSpPr>
        <p:spPr>
          <a:xfrm>
            <a:off x="448314" y="185330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  أَمّا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ٱلْيَوْ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فَقَدْ أَصْبَحَ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ٱلتَّواصُلُ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سَريعاً وَسَهْلًا بِفَضْلِ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ٱلْهَواتِفِ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ٱلذَّكِيَّةِ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وَمَواقِعِ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ٱلتَّواصُلِ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ٱلِاجْتِماعِيِّ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وَٱلْإِنْتَرْنِتْ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بَلَغَتْ أَرْجاءَ </a:t>
            </a:r>
            <a:r>
              <a:rPr lang="ar-MA" sz="4000" b="1" kern="100" dirty="0" err="1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ٱلْأَرْ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ضِ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هذِهِ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ٱلْوَسائِلُ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جَعَلَتِ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ٱلْعالَمَ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يَبْدو قَرْيَةً صَغيرَةً.</a:t>
            </a:r>
          </a:p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   لَقَدْ صارَ مِنَ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ٱلسَّهْلِ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إِرْسالُ رِسالَةٍ مَكْتوبَةٍ أَوْ شَفَهِيَّةٍ أَوْ صورَةٍ أَوْ فيدْيو في ثَوا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نٍ،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وَٱلتَّحَدُّثُ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وَٱلْمُناقَشَةُ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عَبْرَ تِقْنِيَّةِ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ٱلْفيدْيو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مَعَ أَشْخاصٍ في بُلْدانٍ بَعيدَ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ةٍ.</a:t>
            </a:r>
          </a:p>
        </p:txBody>
      </p:sp>
    </p:spTree>
    <p:extLst>
      <p:ext uri="{BB962C8B-B14F-4D97-AF65-F5344CB8AC3E}">
        <p14:creationId xmlns:p14="http://schemas.microsoft.com/office/powerpoint/2010/main" val="198905011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464BF4-9A90-4721-4DAA-3CD46A484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385D46-3CF7-3704-F7C5-0604263325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1D836A-5427-428C-3550-D53C2F3D5A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447BEF-BD4F-781F-2BDD-BAB1C0A10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C6136F-3C7F-D240-7BBA-45E45BDBE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CCBF-22FE-7A1D-C15D-4126E5350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695F3E-8996-CD39-CC6A-63E837B6B8E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CAE6DA-B125-776E-3470-02649F3C4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37A414-97A1-0CA8-D668-BB5FB889146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4238BA-816E-1E14-70F7-B31C20E11E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C8508C1-C901-1E1C-601C-2B710D71F37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CA2B8F-95EA-CA92-8E9B-AE5B7DD2DD0A}"/>
              </a:ext>
            </a:extLst>
          </p:cNvPr>
          <p:cNvSpPr txBox="1"/>
          <p:nvPr/>
        </p:nvSpPr>
        <p:spPr>
          <a:xfrm>
            <a:off x="3056084" y="216640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220838-99C5-5436-7DE7-35D5919219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70" y="3021144"/>
            <a:ext cx="3474925" cy="260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معجم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9583624-D4C9-A723-10C6-251F57ED015F}"/>
              </a:ext>
            </a:extLst>
          </p:cNvPr>
          <p:cNvSpPr txBox="1">
            <a:spLocks/>
          </p:cNvSpPr>
          <p:nvPr/>
        </p:nvSpPr>
        <p:spPr>
          <a:xfrm>
            <a:off x="2462296" y="257093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</a:pPr>
            <a:r>
              <a:rPr lang="ar-MA" sz="2800" b="1" dirty="0">
                <a:cs typeface="Microsoft Uighur" panose="02000000000000000000" pitchFamily="2" charset="-78"/>
              </a:rPr>
              <a:t>إستراتيجية المعاني المتعددة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D9B3B4-096A-F2AE-0F62-27B0E9F7AA78}"/>
              </a:ext>
            </a:extLst>
          </p:cNvPr>
          <p:cNvSpPr txBox="1"/>
          <p:nvPr/>
        </p:nvSpPr>
        <p:spPr>
          <a:xfrm>
            <a:off x="6189619" y="1775154"/>
            <a:ext cx="931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ECFAEC-E0C9-8E70-C84D-5D328B38D4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81108" y="1946732"/>
            <a:ext cx="715119" cy="72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AADBE8AF-A0DB-B7D9-D7F0-1385B19DF1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59064" y="1709517"/>
            <a:ext cx="612000" cy="61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37AD8F-BC53-F9E4-33DC-B39710E687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1738" y="1039514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26039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اليوم في حصة المعجم إستراتيجية المعاني المتعددة.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03A54969-DAA5-97AC-7614-A79937443105}"/>
              </a:ext>
            </a:extLst>
          </p:cNvPr>
          <p:cNvSpPr txBox="1"/>
          <p:nvPr/>
        </p:nvSpPr>
        <p:spPr>
          <a:xfrm>
            <a:off x="1997090" y="2918244"/>
            <a:ext cx="5556297" cy="10215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ar-MA" sz="54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إِسْتراتيجِيَّةُ </a:t>
            </a:r>
            <a:r>
              <a:rPr lang="ar-MA" sz="54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ٱلْمَعاني</a:t>
            </a:r>
            <a:r>
              <a:rPr lang="ar-MA" sz="54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54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ٱلْمُتَعَدِّدَةِ</a:t>
            </a:r>
            <a:endParaRPr lang="ar-MA" sz="5400" b="1" kern="0" dirty="0">
              <a:solidFill>
                <a:srgbClr val="29386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43462" y="702876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42927952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AEE2A-3B00-FAA9-AC64-BFE389363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42E6-182D-EF3A-766C-4514FCBE0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سنتعلم إستراتيجية المعاني المتعددة؟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4BFB01-66CE-A3FF-EF84-EDA0D71A4E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D2D5B9-89A7-C121-E31D-F647EB86CA0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1B7E14-DB6F-6C18-570B-729DA33B04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625CE8-005E-B861-3D88-7F841886919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EDD510-E2D2-F7B1-4B26-63E2577AD0C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B862234-D527-5AB5-4F16-10C680B08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BDA7360-986A-7C76-C9A8-B8FB4A650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0B515BF-591A-95A9-A563-A0B4B7539F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16185E1-CC96-69B7-1D08-03C785371A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05571C-769C-7B31-EED1-0BB8E8E502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892A91-CEAC-51D3-ADBE-93EB68701080}"/>
              </a:ext>
            </a:extLst>
          </p:cNvPr>
          <p:cNvSpPr txBox="1"/>
          <p:nvPr/>
        </p:nvSpPr>
        <p:spPr>
          <a:xfrm>
            <a:off x="648510" y="1853193"/>
            <a:ext cx="76173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بَعْضُ الْكَلِماتِ لَها أَكْثَرُ مِنْ مَعْنىً حَسَبَ سِياقاتِ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ٱسْتِعْمالِها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400D517-A710-AD7E-7243-DB1235CB62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EE08DCC-A21B-5076-AD62-C84845786951}"/>
              </a:ext>
            </a:extLst>
          </p:cNvPr>
          <p:cNvSpPr txBox="1"/>
          <p:nvPr/>
        </p:nvSpPr>
        <p:spPr>
          <a:xfrm>
            <a:off x="676592" y="3569201"/>
            <a:ext cx="7790815" cy="17366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مِثالٌ: مِنْ مَعاني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ٱلْفِعْلِ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قَطَعَ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): قَطَفَ – مَشى - مَنَعَ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1105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ECB0D-16F2-6F24-8EF8-8AA35570F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E038CD-6A42-651D-9276-626F5A1B1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كيف أوظف إستراتيجية المعاني المتعددة.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BECA1F-349D-25EC-6D13-0F0F52BFBB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439077-9700-BFEE-9B7A-6F117810682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99D84D-822E-C1BB-6875-ACC4BEBC79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C4BA27-B39C-5ADD-EE0C-235CCEE1F0F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F2D686-1DDE-8FB2-56B7-8D9FF745C96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13C4B0B-FCA4-937B-BE6A-ECBEC7E335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912ED1-1A5C-5168-9FDF-4CC8ABB30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FE5E8C9-4866-13EB-3FDE-AD0D2DA99D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B8E6AF7-7032-FC38-8EFB-C804539396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E1942A4-21A0-B76B-C312-E341A9E05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B200D0C-86D4-9FF5-B778-7919D76A1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5585B60-AAD7-8596-3744-F32B5D42B914}"/>
              </a:ext>
            </a:extLst>
          </p:cNvPr>
          <p:cNvSpPr txBox="1"/>
          <p:nvPr/>
        </p:nvSpPr>
        <p:spPr>
          <a:xfrm>
            <a:off x="1209918" y="2655567"/>
            <a:ext cx="7130641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كَيْفَ أَسْتَعْمِلُ إِسْتراتيجِيَّةَ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ٱلْمعاني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ٱلْمُتَعَدِّدَةِ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؟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2904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6B872-40CC-BDD1-5C40-5EB846411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8665D4-AA7D-030C-B61B-319067F60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أريد تحديد معنى الفعل (يقطع) في الجملة التالية.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13354F-865A-848F-7528-8137210CBD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DB0DE7-D2DE-303B-E577-B6F52F0386D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EB0654-1C92-E320-B15C-E6540C8330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21C879-3DBE-2A95-3090-3D24C2D9494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CCAFAC-8AD6-A8B5-3C0A-09CE1B6123E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3E1A309-3920-F79A-84EF-9ED32A2CCD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EE81B1E-3B3A-BCEB-524E-31CB933D5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245209-BF29-2169-2342-E7C3494B85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4F53F72-1CBA-EC36-91B6-60F7EA8441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5EB25E-6641-B0C9-7CD9-974F52DD39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0EB0427-CF6C-E1EE-296E-36404319CD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0BD526-78A0-FFD9-60CC-7D9CE3CD5503}"/>
              </a:ext>
            </a:extLst>
          </p:cNvPr>
          <p:cNvSpPr txBox="1"/>
          <p:nvPr/>
        </p:nvSpPr>
        <p:spPr>
          <a:xfrm>
            <a:off x="531075" y="3271404"/>
            <a:ext cx="80818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يَقْطَعُ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مِئاتِ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ٱلْأَمْتارِ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لِيَصِلوا إِلى ٱلْمَدْرَسَةِ.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68050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E3A87-3C8A-5235-7AF6-A153437AA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34EB9C-38C0-5946-B359-E9696B579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أقرأ الكلمة المفتاح وأفكر في معانيها التي أعرفها.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EB6FC7-46EC-7E8A-152C-DAC4E77464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167378-F936-B9E6-788A-167C1BEE4BD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71B7D3-42C9-55E1-5CF1-082FBDFDB8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61BBE7-2876-45E8-FAF0-FA8CF363989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048B34-408E-217A-BADE-73FC56B54DC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8D2E06D-4626-C650-DC62-DC9C5FFD1C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0EA87E-D514-09AB-65FE-CE5CD17EC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629151-9D0E-8B42-C238-29249F3D12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B721000-60A9-BACF-7E9D-C9410FAC5A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14AA7D-F7C8-8CF9-1B99-1CB7E9E8A0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168C173-BDC3-4B34-B095-566E1714B8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31B2B32-5E02-AD20-AF49-780FEDEF5C32}"/>
              </a:ext>
            </a:extLst>
          </p:cNvPr>
          <p:cNvSpPr txBox="1"/>
          <p:nvPr/>
        </p:nvSpPr>
        <p:spPr>
          <a:xfrm>
            <a:off x="398069" y="3429000"/>
            <a:ext cx="80818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يَقْطَعُ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مِئاتِ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ٱلْأَمْتارِ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لِيَصِلوا إِلى ٱلْمَدْرَسَةِ.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9D644FA0-0A33-8379-99E1-833B09665C41}"/>
              </a:ext>
            </a:extLst>
          </p:cNvPr>
          <p:cNvSpPr/>
          <p:nvPr/>
        </p:nvSpPr>
        <p:spPr>
          <a:xfrm>
            <a:off x="7800530" y="2785145"/>
            <a:ext cx="278068" cy="5536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2025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F7FFE-7B9E-CC9C-0467-E59AB7C63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535F16-E3B8-F897-E4BC-A9442DD87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معاني الفعل (يقطع): يمشي – يوقف – يقطِفُ.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79B6FD-D5F8-0D3C-6C6F-35BF9B7A59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E22C4B-14F3-AB6B-FF65-E53FFC7CF1D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22F152-F261-EC2F-FBD6-BD94548C3C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E48B66-7421-455A-D9E4-C50A95E7F2A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390D06-29EA-F92A-75C9-AC222322E6F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0E5AA14-70A2-4485-3748-BD55A7B26A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DF71B2-CAB3-220F-7E32-CD350CE04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DEC12B2-0781-31AD-6952-FD2FBB5872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9AE398C-378E-6203-64A0-F5D83DB3B8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ABFC781-BBAD-91DF-2E18-817BDCA35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3D78DFE-6C70-8917-5A2F-8083316A82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56B659B-E906-47E7-87DF-02C4A7F5BDBF}"/>
              </a:ext>
            </a:extLst>
          </p:cNvPr>
          <p:cNvSpPr txBox="1"/>
          <p:nvPr/>
        </p:nvSpPr>
        <p:spPr>
          <a:xfrm>
            <a:off x="398069" y="3429000"/>
            <a:ext cx="80818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يَقْطَعُ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مِئاتِ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ٱلْأَمْتارِ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لِيَصِلوا إِلى ٱلْمَدْرَسَةِ.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057D7A-F525-E676-9261-FC5134E6705E}"/>
              </a:ext>
            </a:extLst>
          </p:cNvPr>
          <p:cNvSpPr txBox="1"/>
          <p:nvPr/>
        </p:nvSpPr>
        <p:spPr>
          <a:xfrm>
            <a:off x="676592" y="1800106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يَقْطِفُ – يَمْنَعُ - يَمْشي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CD6AE669-6A4D-C239-7228-82DD6F94FEDC}"/>
              </a:ext>
            </a:extLst>
          </p:cNvPr>
          <p:cNvSpPr/>
          <p:nvPr/>
        </p:nvSpPr>
        <p:spPr>
          <a:xfrm>
            <a:off x="7854716" y="4281485"/>
            <a:ext cx="278068" cy="5536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20909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FA0AC-2F79-1109-2807-0AB122337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E48419-78D1-0E64-3682-3438F7252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الكلمات المحيطة بالكلمة المفتاح.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156359-2401-9F53-F05B-86A9C9648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51A61F-63AA-D308-0EC9-3D23DBA1FC6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A48E28-EF45-8C1C-B9AD-D0191E1F46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E49558-BB08-4BBA-F5D2-E88AA1952C9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F318FC-E8D7-6487-8300-6E6BE59B51D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F852FB7-1016-1C51-B06A-7FAC2EE1D0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5516DC-4915-340D-89FE-1999D6A32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78FF2-C185-7617-3ECC-0BF68EEADC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AA12138-035B-66FF-2B81-2F7B87D70D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E41E97F-27DC-B622-C287-E84B4EE4C4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7702CDE-4912-EB56-4688-EF76503816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9FD5D6B-4695-8342-177E-ACDBF5F4CCEB}"/>
              </a:ext>
            </a:extLst>
          </p:cNvPr>
          <p:cNvSpPr txBox="1"/>
          <p:nvPr/>
        </p:nvSpPr>
        <p:spPr>
          <a:xfrm>
            <a:off x="398068" y="3429000"/>
            <a:ext cx="82342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يَقْطَعُ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مِئاتِ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ٱلْأَمْتارِ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لِيَصِلوا إِلى ٱلْمَدْرَسَةِ.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AEA8D53-111C-7432-217D-1C81869A4BB1}"/>
              </a:ext>
            </a:extLst>
          </p:cNvPr>
          <p:cNvSpPr txBox="1"/>
          <p:nvPr/>
        </p:nvSpPr>
        <p:spPr>
          <a:xfrm>
            <a:off x="676592" y="1800106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يَقْطِفُ – يَمْنَعُ - يَمْشي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2375AE8D-CCB7-8135-C2BA-A6724BA749BD}"/>
              </a:ext>
            </a:extLst>
          </p:cNvPr>
          <p:cNvSpPr/>
          <p:nvPr/>
        </p:nvSpPr>
        <p:spPr>
          <a:xfrm>
            <a:off x="7785215" y="2964333"/>
            <a:ext cx="278068" cy="5536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82E471CF-BB4C-4A7C-1BD7-49FDF91B64BB}"/>
                  </a:ext>
                </a:extLst>
              </p14:cNvPr>
              <p14:cNvContentPartPr/>
              <p14:nvPr/>
            </p14:nvContentPartPr>
            <p14:xfrm>
              <a:off x="4118912" y="4194492"/>
              <a:ext cx="1929600" cy="4248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82E471CF-BB4C-4A7C-1BD7-49FDF91B64B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90472" y="4166052"/>
                <a:ext cx="198648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B1C1599D-A7C6-499D-A470-425EA636DA88}"/>
                  </a:ext>
                </a:extLst>
              </p14:cNvPr>
              <p14:cNvContentPartPr/>
              <p14:nvPr/>
            </p14:nvContentPartPr>
            <p14:xfrm>
              <a:off x="838592" y="4236252"/>
              <a:ext cx="3053880" cy="72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B1C1599D-A7C6-499D-A470-425EA636DA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0152" y="4180092"/>
                <a:ext cx="311076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D8C71B3-0ACC-DA2A-BC2A-E6988089C43E}"/>
                  </a:ext>
                </a:extLst>
              </p14:cNvPr>
              <p14:cNvContentPartPr/>
              <p14:nvPr/>
            </p14:nvContentPartPr>
            <p14:xfrm>
              <a:off x="41912" y="1988052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D8C71B3-0ACC-DA2A-BC2A-E6988089C43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912" y="197941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59705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4D7AD-2276-40A6-09A2-CC20EBB6E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FDC4D-A592-A1B8-38C5-9C2467D26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المعنى الصحيح للكلمة (يقطع). المعنى المناسب هو (يمشي). أتحقق بالتعويض.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A0F14A-D85E-D2CB-6490-6DD66CECC7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D06C20-85D0-2A2A-BCAF-691323FC5A7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FDA8B5-825C-2858-E3D7-103600053AD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F6243E-20B6-CFD7-DA53-D1326A80AF1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6EB3AB-6486-0540-E9D1-C6C1B74FF8F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9406EE6-03A5-6C83-1E40-468C256A2F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29E3D6-179B-706D-5541-6FAF45E34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0BF48E5-1591-4C42-D444-04C04605FD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2F739C-9E4D-CB1E-61E1-B561E9D17C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A51ED5-734A-149A-186F-BBE29430C6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7C6F495-1E1F-6A10-6058-5722D18027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70F61B-DCD2-755B-5284-ED9E2FCFCEE5}"/>
              </a:ext>
            </a:extLst>
          </p:cNvPr>
          <p:cNvSpPr txBox="1"/>
          <p:nvPr/>
        </p:nvSpPr>
        <p:spPr>
          <a:xfrm>
            <a:off x="398068" y="3429000"/>
            <a:ext cx="82342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يَقْطَعُ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مِئاتِ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ٱلْأَمْتارِ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لِيَصِلوا إِلى ٱلْمَدْرَسَةِ.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C15DF1-4262-AB7B-F2DE-3AD149B3E499}"/>
              </a:ext>
            </a:extLst>
          </p:cNvPr>
          <p:cNvSpPr txBox="1"/>
          <p:nvPr/>
        </p:nvSpPr>
        <p:spPr>
          <a:xfrm>
            <a:off x="676592" y="1800106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يَقْطِفُ – يَمْنَعُ -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يَمْشي.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8BBCAA5C-09CA-8499-3AB2-C324C9AAA58E}"/>
              </a:ext>
            </a:extLst>
          </p:cNvPr>
          <p:cNvSpPr/>
          <p:nvPr/>
        </p:nvSpPr>
        <p:spPr>
          <a:xfrm>
            <a:off x="7785215" y="4352330"/>
            <a:ext cx="278068" cy="5536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1FB9882A-0BD9-CC18-CF73-8928F4256D57}"/>
                  </a:ext>
                </a:extLst>
              </p14:cNvPr>
              <p14:cNvContentPartPr/>
              <p14:nvPr/>
            </p14:nvContentPartPr>
            <p14:xfrm>
              <a:off x="4118912" y="4194492"/>
              <a:ext cx="1929600" cy="4248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1FB9882A-0BD9-CC18-CF73-8928F4256D5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90472" y="4166052"/>
                <a:ext cx="198648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B1FECB3B-66B3-69BB-31B1-7379FA06C899}"/>
                  </a:ext>
                </a:extLst>
              </p14:cNvPr>
              <p14:cNvContentPartPr/>
              <p14:nvPr/>
            </p14:nvContentPartPr>
            <p14:xfrm>
              <a:off x="838592" y="4236252"/>
              <a:ext cx="3053880" cy="72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B1FECB3B-66B3-69BB-31B1-7379FA06C89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0155" y="4179372"/>
                <a:ext cx="3110753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78BD539-B6F2-64E2-100F-A688938D2C44}"/>
                  </a:ext>
                </a:extLst>
              </p14:cNvPr>
              <p14:cNvContentPartPr/>
              <p14:nvPr/>
            </p14:nvContentPartPr>
            <p14:xfrm>
              <a:off x="41912" y="1988052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78BD539-B6F2-64E2-100F-A688938D2C4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912" y="1979052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A258AD9A-1035-AE61-0F7E-1551AC170169}"/>
              </a:ext>
            </a:extLst>
          </p:cNvPr>
          <p:cNvSpPr txBox="1"/>
          <p:nvPr/>
        </p:nvSpPr>
        <p:spPr>
          <a:xfrm>
            <a:off x="782985" y="5044224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يَمْشي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مِئاتِ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ٱلْأَمْتارِ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لِيَصِلوا إِلى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4746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74075-D149-CD1F-A79D-7FCC12936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8D66A7-0878-3947-5780-A10691BC7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نتدرب جماعيا، هذه جملة. المطلوب تحديد معنى (يقطع). من يقرأ الجملة؟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3788C1-9F8F-FCC5-F1D2-D744D2D6D0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5BA5B1-A4A2-931D-E95A-651212D735A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12E65A-E15B-3B7E-2783-905B89FAE85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1A4ACE-027E-8966-FDD3-C3C06E96DE8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51B581-C1CD-FCA8-9D70-83A92E73931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D5CD475-F69B-EDDF-949E-62AED04424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7EB6A9B-AD16-E128-9C3F-183F1A45B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AF692B-3486-40D7-1897-74F2B175D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2BD4EAB-84B0-E5D6-51FA-6DF1C193AF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780BCBF-9C57-4F9F-0A8C-E55358F42A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DB91B42-0464-BB55-7ECE-F3E905514A19}"/>
              </a:ext>
            </a:extLst>
          </p:cNvPr>
          <p:cNvSpPr txBox="1"/>
          <p:nvPr/>
        </p:nvSpPr>
        <p:spPr>
          <a:xfrm>
            <a:off x="947956" y="2980558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يَقْطَعُ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ٱلْفَلّاحُ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ثِماراً مِنَ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ٱلشَّجَرَةِ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FCC6EF3-BBFB-4E9D-190D-219975693B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9655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E03BF-2CB5-B0A0-4BD8-E79FA5EA2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82289E-C458-5DA5-A9C9-D41BC2A0D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علينا فعله أولا؟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8D235D-4373-09E0-CA9D-6A510F31EE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7B8EED-C787-D13F-7527-107E885910A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8C908E-6520-27C1-752D-B73F7F5760B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B0F359-EFE2-1620-B517-8CBA146C762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BB6451-1124-5242-444E-E5DC7C5BB43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0A91FFC-B230-8BD8-5D0A-B860A45F20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252BE3E-A191-AE8D-ABEC-40AA7ADAA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F5813C9-4AF8-C2FB-84B2-C377B2CEBA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73F725E-D00B-CA0A-47E7-2CD92A90C3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3A000D8-0149-0B54-042E-B06C5CA860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20B68E25-0966-049A-C42D-6636B27066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A8E566E-6C7C-EF0D-85FF-44D488CA9F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0D2A51-8B15-DFC5-80DC-524F846B0D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158" y="1471344"/>
            <a:ext cx="406217" cy="406217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E958DD-186D-1B50-2DCA-AD845105AE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17941C0-0B3A-DAEE-BAA2-089A89FDA30D}"/>
              </a:ext>
            </a:extLst>
          </p:cNvPr>
          <p:cNvSpPr txBox="1"/>
          <p:nvPr/>
        </p:nvSpPr>
        <p:spPr>
          <a:xfrm>
            <a:off x="1016971" y="3978848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يَقْطَعُ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ٱلْفَلّاحُ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ثِماراً مِنَ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ٱلشَّجَرَةِ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68057F-C759-A3E5-5210-0F31E641959E}"/>
              </a:ext>
            </a:extLst>
          </p:cNvPr>
          <p:cNvSpPr txBox="1"/>
          <p:nvPr/>
        </p:nvSpPr>
        <p:spPr>
          <a:xfrm>
            <a:off x="6124894" y="1822602"/>
            <a:ext cx="240861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/>
              <a:t>أَقرَأُ </a:t>
            </a:r>
            <a:r>
              <a:rPr lang="ar-MA" sz="2800" b="1" dirty="0" err="1"/>
              <a:t>ٱلْكَلِمَةَ</a:t>
            </a:r>
            <a:r>
              <a:rPr lang="ar-MA" sz="2800" b="1" dirty="0"/>
              <a:t> </a:t>
            </a:r>
            <a:r>
              <a:rPr lang="ar-MA" sz="2800" b="1" dirty="0" err="1"/>
              <a:t>ٱلْمِفْتاحَ</a:t>
            </a:r>
            <a:r>
              <a:rPr lang="ar-MA" sz="2800" b="1" dirty="0"/>
              <a:t>.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D61CDD-28CD-738D-AF74-1D6860F963EE}"/>
              </a:ext>
            </a:extLst>
          </p:cNvPr>
          <p:cNvSpPr txBox="1"/>
          <p:nvPr/>
        </p:nvSpPr>
        <p:spPr>
          <a:xfrm>
            <a:off x="3354800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أَقرَأُ </a:t>
            </a:r>
            <a:r>
              <a:rPr lang="ar-MA" sz="2000" dirty="0" err="1"/>
              <a:t>ٱلْكَلِماتِ</a:t>
            </a:r>
            <a:r>
              <a:rPr lang="ar-MA" sz="2000" dirty="0"/>
              <a:t> </a:t>
            </a:r>
            <a:r>
              <a:rPr lang="ar-MA" sz="2000" dirty="0" err="1"/>
              <a:t>ٱلْمُحيطَةَ</a:t>
            </a:r>
            <a:r>
              <a:rPr lang="ar-MA" sz="2000" dirty="0"/>
              <a:t>.</a:t>
            </a:r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2226D0-9224-E74A-F2B1-1A2D41F52B11}"/>
              </a:ext>
            </a:extLst>
          </p:cNvPr>
          <p:cNvSpPr txBox="1"/>
          <p:nvPr/>
        </p:nvSpPr>
        <p:spPr>
          <a:xfrm>
            <a:off x="549273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أُحَدِّدُ </a:t>
            </a:r>
            <a:r>
              <a:rPr lang="ar-MA" sz="2000" dirty="0" err="1"/>
              <a:t>ٱلْمَعْنى</a:t>
            </a:r>
            <a:r>
              <a:rPr lang="ar-MA" sz="2000" dirty="0"/>
              <a:t> </a:t>
            </a:r>
            <a:r>
              <a:rPr lang="ar-MA" sz="2000" dirty="0" err="1"/>
              <a:t>ٱلْمُناسِبَ</a:t>
            </a:r>
            <a:r>
              <a:rPr lang="ar-MA" sz="2000" dirty="0"/>
              <a:t>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78188079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A430-A794-3EFB-F6A7-222006819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BE56AC-5AB9-2D46-C0BB-F4444D79A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نقرأ الكلمة المفتاح. وهي (يقطع)  وأتذكر معانيها.-ماذا نفعل بعد ذلك؟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837B06-52DF-CD7B-9D24-920C85E226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7490BA-84F3-4068-AFFB-C1BEE26DC01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14ED0D-8B05-6DF9-310A-D1F607F74B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D003B8-BECA-F20B-F5F5-1FF5586F3A4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C34216-3771-5830-4183-C13434488C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9DA1DD6-AD8C-C5F9-48CC-518F9CA290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656485-C111-774F-B280-FC1A77581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6129794-1902-87BC-9A69-560BA49AF4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5AF8A1-D6F7-0396-D8AF-541913F7A7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20EFA10-9E2D-18E1-70D0-BCD842659A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CB5CCB2-8E97-26B6-F6C1-F5A9E6392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0412FA0-ACC4-9E19-78E0-0631E4577D27}"/>
              </a:ext>
            </a:extLst>
          </p:cNvPr>
          <p:cNvSpPr txBox="1"/>
          <p:nvPr/>
        </p:nvSpPr>
        <p:spPr>
          <a:xfrm>
            <a:off x="6711192" y="1822602"/>
            <a:ext cx="182231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000" dirty="0"/>
              <a:t>أَقرَأُ </a:t>
            </a:r>
            <a:r>
              <a:rPr lang="ar-MA" sz="2000" dirty="0" err="1"/>
              <a:t>ٱلْكَلِمَةَ</a:t>
            </a:r>
            <a:r>
              <a:rPr lang="ar-MA" sz="2000" dirty="0"/>
              <a:t> </a:t>
            </a:r>
            <a:r>
              <a:rPr lang="ar-MA" sz="2000" dirty="0" err="1"/>
              <a:t>ٱلْمِفْتاحَ</a:t>
            </a:r>
            <a:r>
              <a:rPr lang="ar-MA" sz="2000" dirty="0"/>
              <a:t> 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9B6683B-B70A-B1ED-A5AC-9144DCA66B9D}"/>
              </a:ext>
            </a:extLst>
          </p:cNvPr>
          <p:cNvSpPr txBox="1"/>
          <p:nvPr/>
        </p:nvSpPr>
        <p:spPr>
          <a:xfrm>
            <a:off x="3226911" y="1822602"/>
            <a:ext cx="279638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أَقرَأُ </a:t>
            </a:r>
            <a:r>
              <a:rPr lang="ar-MA" sz="2800" b="1" dirty="0" err="1"/>
              <a:t>ٱلْكَلِماتِ</a:t>
            </a:r>
            <a:r>
              <a:rPr lang="ar-MA" sz="2800" b="1" dirty="0"/>
              <a:t> </a:t>
            </a:r>
            <a:r>
              <a:rPr lang="ar-MA" sz="2800" b="1" dirty="0" err="1"/>
              <a:t>ٱلْمُحيطَةَ</a:t>
            </a:r>
            <a:r>
              <a:rPr lang="ar-MA" sz="2800" b="1" dirty="0"/>
              <a:t>.</a:t>
            </a:r>
            <a:endParaRPr lang="fr-FR" sz="2800" b="1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E12D397-323C-326D-5841-ECEC25F2A7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0AC3B91-E74C-B7AB-970D-944BA5F1BE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158" y="1471344"/>
            <a:ext cx="406217" cy="406217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C2B264-47EA-40D3-2ACB-4120D5035344}"/>
              </a:ext>
            </a:extLst>
          </p:cNvPr>
          <p:cNvSpPr txBox="1"/>
          <p:nvPr/>
        </p:nvSpPr>
        <p:spPr>
          <a:xfrm>
            <a:off x="549273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أُحَدِّدُ </a:t>
            </a:r>
            <a:r>
              <a:rPr lang="ar-MA" sz="2000" dirty="0" err="1"/>
              <a:t>ٱلْمَعْنى</a:t>
            </a:r>
            <a:r>
              <a:rPr lang="ar-MA" sz="2000" dirty="0"/>
              <a:t> </a:t>
            </a:r>
            <a:r>
              <a:rPr lang="ar-MA" sz="2000" dirty="0" err="1"/>
              <a:t>ٱلْمُناسِبَ</a:t>
            </a:r>
            <a:r>
              <a:rPr lang="ar-MA" sz="2000" dirty="0"/>
              <a:t>.</a:t>
            </a:r>
            <a:endParaRPr lang="fr-FR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A712B2-C2BA-6644-507D-CE9C296585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23B2B2B-2436-CAF0-3D81-CC7BBFA3C929}"/>
              </a:ext>
            </a:extLst>
          </p:cNvPr>
          <p:cNvSpPr txBox="1"/>
          <p:nvPr/>
        </p:nvSpPr>
        <p:spPr>
          <a:xfrm>
            <a:off x="1016971" y="3978848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يَقْطَع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ُ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ٱلْفَلّاحُ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ثِماراً مِنَ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ٱلشَّجَرَةِ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632E56B-CEDB-1C23-BC7C-AB4E94757B2D}"/>
              </a:ext>
            </a:extLst>
          </p:cNvPr>
          <p:cNvSpPr txBox="1"/>
          <p:nvPr/>
        </p:nvSpPr>
        <p:spPr>
          <a:xfrm>
            <a:off x="2432806" y="2855075"/>
            <a:ext cx="3921056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يَقْطِفُ – يَمْنَعُ - يَمْشي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97556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04E9C-FFBF-F164-EEC0-55DCC8783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64030A-2EAB-F195-C41D-43AD8FBBC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نقرأ الكلمات المحيطة التي تساعد على فهم معنى الكلمة. ما هي هذه الكلمات؟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1B5438-229F-61E4-ADA1-EC05FD132B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A15011-3578-276B-9936-42BD7249340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2A0C0F-6F5E-1C28-F5B5-A81C8700A9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A1A1A9-C911-51B0-662E-A894D2E7F52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25310C-FA03-2055-D702-8710BC282EF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FE24D96-51DA-2AA4-BA6C-A48BDAD592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4715518-F9AF-CCF2-40F2-3CA2C4F7E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2D2BBED-0432-AA71-4BA8-FFB640D477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9CD5876-7D24-9304-E275-382E1F62F0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28B6BA4-4D30-8652-8724-A1D5232AE2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7622763-8AC3-DC82-A853-BC4843199F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73607DA-78C0-F197-186A-D16C51B6F4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02C3D4-C0E8-F7F4-86BB-5806B3064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158" y="1471344"/>
            <a:ext cx="406217" cy="406217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67F878-33D6-A65E-E84D-CA5C857579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C64B07A-927F-D987-CDC2-243CE9A61B92}"/>
              </a:ext>
            </a:extLst>
          </p:cNvPr>
          <p:cNvSpPr txBox="1"/>
          <p:nvPr/>
        </p:nvSpPr>
        <p:spPr>
          <a:xfrm>
            <a:off x="1016971" y="3978848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يَقْطَع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ُ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ٱلْفَلّاحُ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ثِماراً مِنَ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ٱلشَّجَرَةِ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9EE9CC4-ED59-F50A-4E6D-55AE426D7380}"/>
              </a:ext>
            </a:extLst>
          </p:cNvPr>
          <p:cNvSpPr txBox="1"/>
          <p:nvPr/>
        </p:nvSpPr>
        <p:spPr>
          <a:xfrm>
            <a:off x="6711192" y="1822602"/>
            <a:ext cx="182231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000" dirty="0"/>
              <a:t>أَقرَأُ </a:t>
            </a:r>
            <a:r>
              <a:rPr lang="ar-MA" sz="2000" dirty="0" err="1"/>
              <a:t>ٱلْكَلِمَةَ</a:t>
            </a:r>
            <a:r>
              <a:rPr lang="ar-MA" sz="2000" dirty="0"/>
              <a:t> </a:t>
            </a:r>
            <a:r>
              <a:rPr lang="ar-MA" sz="2000" dirty="0" err="1"/>
              <a:t>ٱلْمِفْتاحَ</a:t>
            </a:r>
            <a:r>
              <a:rPr lang="ar-MA" sz="2000" dirty="0"/>
              <a:t>.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725FC7-781C-3B80-D419-6D62A00AC853}"/>
              </a:ext>
            </a:extLst>
          </p:cNvPr>
          <p:cNvSpPr txBox="1"/>
          <p:nvPr/>
        </p:nvSpPr>
        <p:spPr>
          <a:xfrm>
            <a:off x="3226911" y="1822602"/>
            <a:ext cx="279638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أَقرَأُ </a:t>
            </a:r>
            <a:r>
              <a:rPr lang="ar-MA" sz="2800" b="1" dirty="0" err="1"/>
              <a:t>ٱلْكَلِماتِ</a:t>
            </a:r>
            <a:r>
              <a:rPr lang="ar-MA" sz="2800" b="1" dirty="0"/>
              <a:t> </a:t>
            </a:r>
            <a:r>
              <a:rPr lang="ar-MA" sz="2800" b="1" dirty="0" err="1"/>
              <a:t>ٱلْمُحيطَةَ</a:t>
            </a:r>
            <a:r>
              <a:rPr lang="ar-MA" sz="2800" b="1" dirty="0"/>
              <a:t>.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251490-109D-7E89-2EEA-CC21BB1999AE}"/>
              </a:ext>
            </a:extLst>
          </p:cNvPr>
          <p:cNvSpPr txBox="1"/>
          <p:nvPr/>
        </p:nvSpPr>
        <p:spPr>
          <a:xfrm>
            <a:off x="549273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أُحَدِّدُ </a:t>
            </a:r>
            <a:r>
              <a:rPr lang="ar-MA" sz="2000" dirty="0" err="1"/>
              <a:t>ٱلْمَعْنى</a:t>
            </a:r>
            <a:r>
              <a:rPr lang="ar-MA" sz="2000" dirty="0"/>
              <a:t> </a:t>
            </a:r>
            <a:r>
              <a:rPr lang="ar-MA" sz="2000" dirty="0" err="1"/>
              <a:t>ٱلْمُناسِبَ</a:t>
            </a:r>
            <a:r>
              <a:rPr lang="ar-MA" sz="2000" dirty="0"/>
              <a:t>.</a:t>
            </a:r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C975937-ED57-09BD-EC90-7E4A0009916E}"/>
              </a:ext>
            </a:extLst>
          </p:cNvPr>
          <p:cNvSpPr txBox="1"/>
          <p:nvPr/>
        </p:nvSpPr>
        <p:spPr>
          <a:xfrm>
            <a:off x="2432806" y="2855075"/>
            <a:ext cx="3921056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يَقْطِفُ – يَمْنَعُ - يَمْشي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88080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13CA7-E858-7E6B-D477-B9DE0B66A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E6CD0-7E71-6609-B81E-AA8457CD3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نقرأ الكلمات المحيطة التي تساعد على فهم معنى الكلمة. ما هي هذه الكلمات؟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85204E-96D0-AF94-E991-8ECC2D3830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A0B235-A8DA-E2F7-C85B-5F705A92B0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F4B896-1E7E-46DE-9DFE-AA872253C5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1C391F-906E-08DF-638B-A1329072576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3E608B-244B-35B5-3CC2-76176D9A5A0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98D322B-2D90-D7C2-729A-63A883EBB3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570EFE1-F260-D58A-5E32-4B336420C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577137-4878-A35D-F32D-F8D33F4737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94623FF-8797-B563-295D-1476AB818A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8459AD3-CF54-65FE-FEC8-0F91A9EA53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CBDA509-5C08-3777-D37E-789688D33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45D17E-65E9-8F35-CFA2-3DB7D00910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254287E-0816-5D7D-C80B-471CB3EAD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158" y="1471344"/>
            <a:ext cx="406217" cy="406217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B37F26-C43F-87E1-CC78-CA8F2F7345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CB6924F-DE5E-917B-2806-2F031EB23235}"/>
              </a:ext>
            </a:extLst>
          </p:cNvPr>
          <p:cNvSpPr txBox="1"/>
          <p:nvPr/>
        </p:nvSpPr>
        <p:spPr>
          <a:xfrm>
            <a:off x="1016971" y="3978848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يَقْطَع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ُ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ٱلْفَلّاحُ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ثِماراً مِنَ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ٱلشَّجَرَةِ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7432C8A-01C7-C530-123F-FFCBB2EECE78}"/>
              </a:ext>
            </a:extLst>
          </p:cNvPr>
          <p:cNvSpPr txBox="1"/>
          <p:nvPr/>
        </p:nvSpPr>
        <p:spPr>
          <a:xfrm>
            <a:off x="6711192" y="1822602"/>
            <a:ext cx="182231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000" dirty="0"/>
              <a:t>أَقرَأُ </a:t>
            </a:r>
            <a:r>
              <a:rPr lang="ar-MA" sz="2000" dirty="0" err="1"/>
              <a:t>ٱلْكَلِمَةَ</a:t>
            </a:r>
            <a:r>
              <a:rPr lang="ar-MA" sz="2000" dirty="0"/>
              <a:t> </a:t>
            </a:r>
            <a:r>
              <a:rPr lang="ar-MA" sz="2000" dirty="0" err="1"/>
              <a:t>ٱلْمِفْتاحَ</a:t>
            </a:r>
            <a:r>
              <a:rPr lang="ar-MA" sz="2000" dirty="0"/>
              <a:t>.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F1B9E-6CFA-CE07-7A92-2F2FD7A5E40E}"/>
              </a:ext>
            </a:extLst>
          </p:cNvPr>
          <p:cNvSpPr txBox="1"/>
          <p:nvPr/>
        </p:nvSpPr>
        <p:spPr>
          <a:xfrm>
            <a:off x="3226911" y="1822602"/>
            <a:ext cx="279638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أَقرَأُ </a:t>
            </a:r>
            <a:r>
              <a:rPr lang="ar-MA" sz="2800" b="1" dirty="0" err="1"/>
              <a:t>ٱلْكَلِماتِ</a:t>
            </a:r>
            <a:r>
              <a:rPr lang="ar-MA" sz="2800" b="1" dirty="0"/>
              <a:t> </a:t>
            </a:r>
            <a:r>
              <a:rPr lang="ar-MA" sz="2800" b="1" dirty="0" err="1"/>
              <a:t>ٱلْمُحيطَةَ</a:t>
            </a:r>
            <a:r>
              <a:rPr lang="ar-MA" sz="2800" b="1" dirty="0"/>
              <a:t>.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604E52-322F-D311-4C9D-18DCEA032EA1}"/>
              </a:ext>
            </a:extLst>
          </p:cNvPr>
          <p:cNvSpPr txBox="1"/>
          <p:nvPr/>
        </p:nvSpPr>
        <p:spPr>
          <a:xfrm>
            <a:off x="549273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أُحَدِّدُ </a:t>
            </a:r>
            <a:r>
              <a:rPr lang="ar-MA" sz="2000" dirty="0" err="1"/>
              <a:t>ٱلْمَعْنى</a:t>
            </a:r>
            <a:r>
              <a:rPr lang="ar-MA" sz="2000" dirty="0"/>
              <a:t> </a:t>
            </a:r>
            <a:r>
              <a:rPr lang="ar-MA" sz="2000" dirty="0" err="1"/>
              <a:t>ٱلْمُناسِبَ</a:t>
            </a:r>
            <a:r>
              <a:rPr lang="ar-MA" sz="2000" dirty="0"/>
              <a:t>.</a:t>
            </a:r>
            <a:endParaRPr lang="fr-FR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7394BA8-52AD-6B3A-281A-EAE7F4B69B2B}"/>
                  </a:ext>
                </a:extLst>
              </p14:cNvPr>
              <p14:cNvContentPartPr/>
              <p14:nvPr/>
            </p14:nvContentPartPr>
            <p14:xfrm rot="408322">
              <a:off x="4421980" y="4709287"/>
              <a:ext cx="781797" cy="112797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7394BA8-52AD-6B3A-281A-EAE7F4B69B2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408322">
                <a:off x="4393544" y="4680726"/>
                <a:ext cx="838668" cy="1695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968CF96C-651B-7204-161F-7E14289EDE32}"/>
                  </a:ext>
                </a:extLst>
              </p14:cNvPr>
              <p14:cNvContentPartPr/>
              <p14:nvPr/>
            </p14:nvContentPartPr>
            <p14:xfrm>
              <a:off x="2726421" y="4782430"/>
              <a:ext cx="1040215" cy="72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968CF96C-651B-7204-161F-7E14289EDE3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97986" y="4725550"/>
                <a:ext cx="1097085" cy="11448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D8C5B6D7-C92C-8D0E-7DF4-07E735630C26}"/>
              </a:ext>
            </a:extLst>
          </p:cNvPr>
          <p:cNvSpPr txBox="1"/>
          <p:nvPr/>
        </p:nvSpPr>
        <p:spPr>
          <a:xfrm>
            <a:off x="2432806" y="2855075"/>
            <a:ext cx="3921056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يَقْطِفُ – يَمْنَعُ - يَمْشي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5672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EF410-4DB8-C476-CC4E-4A8E9EDB8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2EE847-6F3B-2FFC-AC2E-2544AD135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نفعل بعد ذلك؟ من يحدد المعنى المناسب؟ من يوضح لماذا؟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7097E5-3D62-6054-C3B7-267E58D1CF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E7B762-6E75-A240-E511-6E6F62E555F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913EB3-71ED-C148-D486-BE57A1EACD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D8059D-2A1B-4754-C9F5-A6744B9A57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9394D3-D00E-0E9A-7090-8EAAD7D13D9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B66FB29-89BE-42E1-592D-3111D559F5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8AD65CE-A524-3003-BDA4-D4B5BC653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C143F39-7206-B7B4-1259-2B971491D5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8E9DC57-844C-2E95-CB51-4C94D6BA7C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E07B614-5C1A-8DAA-DD67-EA4C36E51E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5FF3653-4CD3-F2DA-507A-94D1802B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8931F3-260C-BD32-F26A-55C11671E4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986124-6965-6001-B3E9-E9974EFC14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2697" y="1463626"/>
            <a:ext cx="406217" cy="406218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5403F8-1E91-4897-DC69-C0EE359ADF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72A5A2-905D-DB8D-ABC0-2D7D30AD5D39}"/>
              </a:ext>
            </a:extLst>
          </p:cNvPr>
          <p:cNvSpPr txBox="1"/>
          <p:nvPr/>
        </p:nvSpPr>
        <p:spPr>
          <a:xfrm>
            <a:off x="1016971" y="3978848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يَقْطَع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ُ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ٱلْفَلّاحُ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ثِماراً مِنَ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ٱلشَّجَرَةِ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294B7F6-E299-378A-CB6D-07FE6F5650BB}"/>
              </a:ext>
            </a:extLst>
          </p:cNvPr>
          <p:cNvSpPr txBox="1"/>
          <p:nvPr/>
        </p:nvSpPr>
        <p:spPr>
          <a:xfrm>
            <a:off x="6711192" y="1822602"/>
            <a:ext cx="182231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000" dirty="0"/>
              <a:t>أَقرَأُ </a:t>
            </a:r>
            <a:r>
              <a:rPr lang="ar-MA" sz="2000" dirty="0" err="1"/>
              <a:t>ٱلْكَلِمَةَ</a:t>
            </a:r>
            <a:r>
              <a:rPr lang="ar-MA" sz="2000" dirty="0"/>
              <a:t> </a:t>
            </a:r>
            <a:r>
              <a:rPr lang="ar-MA" sz="2000" dirty="0" err="1"/>
              <a:t>ٱلْمِفْتاحَ</a:t>
            </a:r>
            <a:r>
              <a:rPr lang="ar-MA" sz="2000" dirty="0"/>
              <a:t>.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06105C-95EE-25AB-6942-9868C5E462BB}"/>
              </a:ext>
            </a:extLst>
          </p:cNvPr>
          <p:cNvSpPr txBox="1"/>
          <p:nvPr/>
        </p:nvSpPr>
        <p:spPr>
          <a:xfrm>
            <a:off x="3693863" y="1820066"/>
            <a:ext cx="202388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أَقرَأُ </a:t>
            </a:r>
            <a:r>
              <a:rPr lang="ar-MA" sz="2000" dirty="0" err="1"/>
              <a:t>ٱلْكَلِماتِ</a:t>
            </a:r>
            <a:r>
              <a:rPr lang="ar-MA" sz="2000" dirty="0"/>
              <a:t> </a:t>
            </a:r>
            <a:r>
              <a:rPr lang="ar-MA" sz="2000" dirty="0" err="1"/>
              <a:t>ٱلْمُحيطَةَ</a:t>
            </a:r>
            <a:r>
              <a:rPr lang="ar-MA" sz="2000" dirty="0"/>
              <a:t>.</a:t>
            </a:r>
            <a:endParaRPr lang="fr-FR" sz="2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3478AB-186A-4CFE-2919-81867E7F6F79}"/>
              </a:ext>
            </a:extLst>
          </p:cNvPr>
          <p:cNvSpPr txBox="1"/>
          <p:nvPr/>
        </p:nvSpPr>
        <p:spPr>
          <a:xfrm>
            <a:off x="398068" y="1822602"/>
            <a:ext cx="281858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أُحَدِّدُ </a:t>
            </a:r>
            <a:r>
              <a:rPr lang="ar-MA" sz="2800" b="1" dirty="0" err="1"/>
              <a:t>ٱلْمَعْنى</a:t>
            </a:r>
            <a:r>
              <a:rPr lang="ar-MA" sz="2800" b="1" dirty="0"/>
              <a:t> </a:t>
            </a:r>
            <a:r>
              <a:rPr lang="ar-MA" sz="2800" b="1" dirty="0" err="1"/>
              <a:t>ٱلْمُناسِبَ</a:t>
            </a:r>
            <a:r>
              <a:rPr lang="ar-MA" sz="2800" b="1" dirty="0"/>
              <a:t>.</a:t>
            </a:r>
            <a:endParaRPr lang="fr-FR" sz="28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F235BF96-292B-BC16-59BE-AB5303C394C8}"/>
                  </a:ext>
                </a:extLst>
              </p14:cNvPr>
              <p14:cNvContentPartPr/>
              <p14:nvPr/>
            </p14:nvContentPartPr>
            <p14:xfrm rot="408322">
              <a:off x="4421980" y="4709287"/>
              <a:ext cx="781797" cy="112797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F235BF96-292B-BC16-59BE-AB5303C394C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408322">
                <a:off x="4393544" y="4680726"/>
                <a:ext cx="838668" cy="169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8B3B5479-BD3C-8E35-FD9F-85C7E525EB74}"/>
                  </a:ext>
                </a:extLst>
              </p14:cNvPr>
              <p14:cNvContentPartPr/>
              <p14:nvPr/>
            </p14:nvContentPartPr>
            <p14:xfrm>
              <a:off x="2726421" y="4782430"/>
              <a:ext cx="1040215" cy="72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8B3B5479-BD3C-8E35-FD9F-85C7E525EB7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97986" y="4725550"/>
                <a:ext cx="1097085" cy="1144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69034325-B3FE-0AFB-49AE-4679C279F151}"/>
              </a:ext>
            </a:extLst>
          </p:cNvPr>
          <p:cNvSpPr txBox="1"/>
          <p:nvPr/>
        </p:nvSpPr>
        <p:spPr>
          <a:xfrm>
            <a:off x="2432806" y="2855075"/>
            <a:ext cx="3921056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يَقْطِفُ – يَمْنَعُ - يَمْشي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85714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A82C7-9DAB-D0CA-D794-3F8877B0F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7B3DE3-6C92-C427-673E-7A17B8EFE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نفعل بعد ذلك؟ من يحدد المعنى المناسب؟ من يوضح لماذا؟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D0C973-A5CF-6018-A248-5A3C098020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576C04-8E1E-49CB-9BBE-B5D2391A711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EB1DA8-0F8F-4B2E-2CAC-60C95537FC4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3F2CF5-B1FF-4FB7-4FE9-200B4CBA870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414154-6C2E-A63A-A6A5-AA456A1E09B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2CEA3D1-61C4-B05B-6C2B-7E9194ADDE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672CA5B-4C33-4E23-F5DE-B9EC41DF3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7B9DE6F-5B2F-CD8C-7FF6-AD11914060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A8AC447-FC83-DD30-5317-36BFE4FD5C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71E3824-4EA0-BF91-F673-B7B87F1087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340874C-784E-FB0E-C4F2-C61C00ECCF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A523E4B-8F18-4A44-B686-D07BD3E88B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D461C8-9A40-F92F-6050-80549A466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2697" y="1463626"/>
            <a:ext cx="406217" cy="406218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9C1B25-5D44-CB01-5558-F7E5DD0D61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66BC6BB-DF8F-C8A6-E9F3-FD84374D0BA9}"/>
              </a:ext>
            </a:extLst>
          </p:cNvPr>
          <p:cNvSpPr txBox="1"/>
          <p:nvPr/>
        </p:nvSpPr>
        <p:spPr>
          <a:xfrm>
            <a:off x="1016971" y="3978848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يَقْطَع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ُ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ٱلْفَلّاحُ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ثِماراً مِنَ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ٱلشَّجَرَةِ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615941-845A-2C2F-C18A-C7B2DD34E81E}"/>
              </a:ext>
            </a:extLst>
          </p:cNvPr>
          <p:cNvSpPr txBox="1"/>
          <p:nvPr/>
        </p:nvSpPr>
        <p:spPr>
          <a:xfrm>
            <a:off x="6711192" y="1822602"/>
            <a:ext cx="182231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000" dirty="0"/>
              <a:t>أَقرَأُ </a:t>
            </a:r>
            <a:r>
              <a:rPr lang="ar-MA" sz="2000" dirty="0" err="1"/>
              <a:t>ٱلْكَلِمَةَ</a:t>
            </a:r>
            <a:r>
              <a:rPr lang="ar-MA" sz="2000" dirty="0"/>
              <a:t> </a:t>
            </a:r>
            <a:r>
              <a:rPr lang="ar-MA" sz="2000" dirty="0" err="1"/>
              <a:t>ٱلْمِفْتاحَ</a:t>
            </a:r>
            <a:r>
              <a:rPr lang="ar-MA" sz="2000" dirty="0"/>
              <a:t>.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23D7D36-500E-C212-880B-506757D5BAB5}"/>
              </a:ext>
            </a:extLst>
          </p:cNvPr>
          <p:cNvSpPr txBox="1"/>
          <p:nvPr/>
        </p:nvSpPr>
        <p:spPr>
          <a:xfrm>
            <a:off x="3693863" y="1820066"/>
            <a:ext cx="202388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أَقرَأُ </a:t>
            </a:r>
            <a:r>
              <a:rPr lang="ar-MA" sz="2000" dirty="0" err="1"/>
              <a:t>ٱلْكَلِماتِ</a:t>
            </a:r>
            <a:r>
              <a:rPr lang="ar-MA" sz="2000" dirty="0"/>
              <a:t> </a:t>
            </a:r>
            <a:r>
              <a:rPr lang="ar-MA" sz="2000" dirty="0" err="1"/>
              <a:t>ٱلْمُحيطَةَ</a:t>
            </a:r>
            <a:r>
              <a:rPr lang="ar-MA" sz="2000" dirty="0"/>
              <a:t>.</a:t>
            </a:r>
            <a:endParaRPr lang="fr-FR" sz="2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FCEF05-E31E-7796-FE10-9281B8319F13}"/>
              </a:ext>
            </a:extLst>
          </p:cNvPr>
          <p:cNvSpPr txBox="1"/>
          <p:nvPr/>
        </p:nvSpPr>
        <p:spPr>
          <a:xfrm>
            <a:off x="398068" y="1822602"/>
            <a:ext cx="281858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أُحَدِّدُ </a:t>
            </a:r>
            <a:r>
              <a:rPr lang="ar-MA" sz="2800" b="1" dirty="0" err="1"/>
              <a:t>ٱلْمَعْنى</a:t>
            </a:r>
            <a:r>
              <a:rPr lang="ar-MA" sz="2800" b="1" dirty="0"/>
              <a:t> </a:t>
            </a:r>
            <a:r>
              <a:rPr lang="ar-MA" sz="2800" b="1" dirty="0" err="1"/>
              <a:t>ٱلْمُناسِبَ</a:t>
            </a:r>
            <a:r>
              <a:rPr lang="ar-MA" sz="2800" b="1" dirty="0"/>
              <a:t>.</a:t>
            </a:r>
            <a:endParaRPr lang="fr-FR" sz="28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F0BE027E-3E12-B06A-1C07-8B50EDA0754E}"/>
                  </a:ext>
                </a:extLst>
              </p14:cNvPr>
              <p14:cNvContentPartPr/>
              <p14:nvPr/>
            </p14:nvContentPartPr>
            <p14:xfrm rot="408322">
              <a:off x="4421980" y="4709287"/>
              <a:ext cx="781797" cy="112797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F0BE027E-3E12-B06A-1C07-8B50EDA0754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408322">
                <a:off x="4393544" y="4680726"/>
                <a:ext cx="838668" cy="169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35BBEB2A-2B18-956E-CDB5-F0A4C76AE6E2}"/>
                  </a:ext>
                </a:extLst>
              </p14:cNvPr>
              <p14:cNvContentPartPr/>
              <p14:nvPr/>
            </p14:nvContentPartPr>
            <p14:xfrm>
              <a:off x="2726421" y="4782430"/>
              <a:ext cx="1040215" cy="72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35BBEB2A-2B18-956E-CDB5-F0A4C76AE6E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97986" y="4725550"/>
                <a:ext cx="1097085" cy="11448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2DFBA122-66EE-D1D8-AFAB-090A5FF6D243}"/>
              </a:ext>
            </a:extLst>
          </p:cNvPr>
          <p:cNvSpPr txBox="1"/>
          <p:nvPr/>
        </p:nvSpPr>
        <p:spPr>
          <a:xfrm>
            <a:off x="1016971" y="5092822"/>
            <a:ext cx="7516534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يَقْطِفُ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ٱلْفَلّاحُ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ثِماراً مِنَ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ٱلشَّجَرَةِ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DB9B5B-4EC2-9C2C-087E-0573604B9FE1}"/>
              </a:ext>
            </a:extLst>
          </p:cNvPr>
          <p:cNvSpPr txBox="1"/>
          <p:nvPr/>
        </p:nvSpPr>
        <p:spPr>
          <a:xfrm>
            <a:off x="2432806" y="2855075"/>
            <a:ext cx="3921056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يَقْطِفُ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– يَمْنَعُ - يَمْشي.</a:t>
            </a:r>
            <a:endParaRPr lang="fr-FR" sz="36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4503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F7014-CB8A-EFAB-54D7-1A628BE9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FFBEB-849A-4D56-B90D-E51651BC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نتذكر معا خطوات إستراتيجية الصفة المضافة. من يقرأ؟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CB8A88-C1F6-64EA-79E6-FB89369A95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60B739-A040-0CCE-2575-8DEFCA7A3B2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391D11-02B8-01CE-3757-B00BDBD97AD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9BB58B-0CBF-F58F-0F2C-EBD37304168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A287F5-D23F-047A-6A3A-162913410A5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C990156-AA4B-2181-BECA-29D53FEF5C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0141E32-DC97-090E-DAC7-13142E760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3CCBAC-F029-C472-5E01-CE888ACE5A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D76439F-568C-B83E-5D14-876DA0FA03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188138-B0D9-2E4E-2739-F2D63D4358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438035C9-6694-8B41-25D3-D37055228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FCB3C8-2B71-6F39-44F3-D166F3DC27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673" y="2067376"/>
            <a:ext cx="7224653" cy="380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0256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824F8-D36C-B26B-6FC4-F97CF6FB2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CE24DD-CE1B-A005-1AEB-BA81C0B1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104. اكتبوا تاريخ اليوم.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1E70F9-B419-EBEF-D256-8E9FACBD4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886" y="1845578"/>
            <a:ext cx="2422855" cy="371632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DDB59D1-66A1-2A8B-CB5A-892ABF2F102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29217F9-38F7-D3B0-8835-2FEA4EEE070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8034D6-89C0-39E8-C153-76088F3E5AA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22F5D69-78D7-D8A4-B7E7-4D4A40132D8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9B8ADD1-3200-9DA9-70FD-650A0C6E52E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B2BF5D-CB65-D05A-3638-EF1297299B67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07F88-88D1-3725-A863-B8A3C9F95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F270F9E-200E-EFE8-8678-BAAE7C265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7FAC8A2-2359-0755-D637-8346342B9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9249121-5AAB-A8AB-E4D8-E8D721DE7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CFDC27B-EF7B-04BB-4BBE-03383880F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4F54363-D07C-4703-188E-5B643D8A5B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CBFAAAF-9FDF-73FE-5B2B-6C603F708D4A}"/>
              </a:ext>
            </a:extLst>
          </p:cNvPr>
          <p:cNvSpPr/>
          <p:nvPr/>
        </p:nvSpPr>
        <p:spPr>
          <a:xfrm>
            <a:off x="3578735" y="1923504"/>
            <a:ext cx="2393007" cy="2052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124543264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67338-383B-68A8-A106-521A93564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61B13-310F-685D-D8B7-A7730F53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4698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من يشرح المطلوب؟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B65B07-FE20-62FD-7AEB-B109E4A7A90F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46CBC5-66FF-1D42-8A8D-78BECC0F164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C09BE4-37F3-24A0-F0E6-5480C2C78ED9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AF56EA-BD8C-D0C4-9A67-4089D1620EB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F8E932-7755-429E-8EBE-8300B2E7E1B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9AB1BDB-56D3-B62E-D385-0A4CE18E7FF5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07E2549-19BF-8372-A773-D7E827692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178E948-31EA-02E1-9FD1-8DD69EBC2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E72E9BB-9F96-FF54-204B-00ACDF709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4950980-9AFA-DC53-30E9-A83474B05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A25D773-35F8-B5AE-6237-B955A1BD1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FC3E225-4065-FDC7-4DFE-D5C426ADE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8886" y="1845578"/>
            <a:ext cx="2422855" cy="3716324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68ECD6FF-3585-C49A-4228-4F0BB00F789C}"/>
              </a:ext>
            </a:extLst>
          </p:cNvPr>
          <p:cNvSpPr/>
          <p:nvPr/>
        </p:nvSpPr>
        <p:spPr>
          <a:xfrm>
            <a:off x="6026856" y="3501653"/>
            <a:ext cx="881746" cy="22393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E87BCFF-E620-D1EE-9ECD-42D8C9AD8F1F}"/>
              </a:ext>
            </a:extLst>
          </p:cNvPr>
          <p:cNvSpPr/>
          <p:nvPr/>
        </p:nvSpPr>
        <p:spPr>
          <a:xfrm>
            <a:off x="3533732" y="3317032"/>
            <a:ext cx="2393007" cy="81035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41EF8399-2BF6-B58F-F2B8-045B36CDF5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2703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BB4B5-11DA-6BFA-FB6E-9F5AE631D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913AE9-25AB-6896-3A16-C7AB283CD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4698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بشكل فردي، أكملوا الجمل بما يناسب.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دقيقتان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A945742-55AA-C529-3E3B-798FFF0FD48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3F84445-9659-CCF1-22BF-4A71702886F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EDC96E2-B0F2-E99E-080E-12B13FE93D74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06B35DD-4363-DAE5-2C02-2A728DC60735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B58F7F-8DF0-58FA-4779-37058132766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C46D97-23B7-299E-9498-900817FA826E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D745F70-A53E-9E49-0E04-E55F6C053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E6DA1-BD8A-424C-AB23-CB31235A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5CA3BFC-CFE5-D9B3-0431-7583B2770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8638D63-B86B-5963-9AC5-CEBB91217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05E612E-0E2A-1FF3-0C97-EAB8BEFEE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36580497-A59A-05C8-99EA-51AC8CFDE9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D0D3E7-5375-5A41-60A6-9F69018860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504" y="2112850"/>
            <a:ext cx="7818653" cy="373626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66606AD-3025-A0F0-FD95-9002445CD9C2}"/>
              </a:ext>
            </a:extLst>
          </p:cNvPr>
          <p:cNvSpPr txBox="1"/>
          <p:nvPr/>
        </p:nvSpPr>
        <p:spPr>
          <a:xfrm>
            <a:off x="3812738" y="2889096"/>
            <a:ext cx="138418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400" b="1" dirty="0"/>
              <a:t>لِلْفِعْلِ (أَخَذَ).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99131995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9A270-13E6-162F-D2D1-16816ABC6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F229C-A2C2-2B89-24BB-B466C3A1B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كل واحد يوضح لزميله كيف توصل إلى الجواب.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دقيقة واحدة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78824D-28D0-1D93-A9B3-2A9F28C87A4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E8919A9-4AAA-F284-26ED-2CAB5DEC575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5A6810A-B0FF-4402-C456-7DF7D71937FA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3068ACE-691A-BDB8-6BD1-7751AA38558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0361EE-378F-9496-3662-F20FEC54FAA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1203AA-BA4D-336A-22FE-7BB7526B876E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47C4DD3-4FB7-D7B2-33C1-CF1F88F51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277A391-C593-72C2-FC6E-443397595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B9CB599-264B-C915-1882-BC0AFBCA1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68B2595-3159-EC5A-266B-3FBFD8096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3C99733-937E-EB9A-063B-37DC1B02D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3597BD4-648B-3E45-9D60-695EFDAD2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2E0776-82AC-D7A4-744A-3550CC5C4E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504" y="2112850"/>
            <a:ext cx="7818653" cy="373626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DD5858-60D4-8302-B29C-55F3FEC6E9C9}"/>
              </a:ext>
            </a:extLst>
          </p:cNvPr>
          <p:cNvSpPr txBox="1"/>
          <p:nvPr/>
        </p:nvSpPr>
        <p:spPr>
          <a:xfrm>
            <a:off x="3842158" y="2922652"/>
            <a:ext cx="138418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400" b="1" dirty="0"/>
              <a:t>لِلْفِعْلِ (أَخَذَ).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21610085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56571-5FD4-0E78-E7C5-5250DA690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239671-C03B-C9CD-DA31-A6248A34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الجملة الأولى؟ ما المعنى المناسب للفعل "أخذ"؟              - هل أنتم متفقون؟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9CE1F91-F988-CAD9-54D1-A997B8812FA9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D2F15E-F216-F43A-6F14-4496575C0D4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2427BCB-385A-123E-3201-10FA41EACBE8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765A420-E56E-F478-C275-D402353D37A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E6A2A3A-F899-AA7B-7459-15E48F3CC3E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A8E8C7-0747-F1EE-0699-E02E331DC92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85F9EA7-09EC-7626-F413-881DE123D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B436D89-795C-1B4F-B6FA-1C64F452C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65D767E-C883-8BD2-47F7-C40197E9E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7F9C1BB-DD18-9255-71FB-A123D573A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5F5D4FC-93F3-C334-DA9F-ADEE4F1D7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679601AC-2338-9421-76D8-7D9B09D3C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040C1F-124B-DA80-99D9-599D964C02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596" y="2171573"/>
            <a:ext cx="7818653" cy="373626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9952F1B-632D-9ECF-1BB7-5560369A4F72}"/>
              </a:ext>
            </a:extLst>
          </p:cNvPr>
          <p:cNvCxnSpPr>
            <a:cxnSpLocks/>
          </p:cNvCxnSpPr>
          <p:nvPr/>
        </p:nvCxnSpPr>
        <p:spPr>
          <a:xfrm flipH="1">
            <a:off x="2371684" y="3624044"/>
            <a:ext cx="3330430" cy="65626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9922383-131F-B644-73AC-31DD8A004F37}"/>
              </a:ext>
            </a:extLst>
          </p:cNvPr>
          <p:cNvCxnSpPr>
            <a:cxnSpLocks/>
          </p:cNvCxnSpPr>
          <p:nvPr/>
        </p:nvCxnSpPr>
        <p:spPr>
          <a:xfrm flipH="1">
            <a:off x="2290194" y="4949505"/>
            <a:ext cx="3411920" cy="663526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BB27ECD-30BA-74D9-BD37-55C6C2E0A56C}"/>
              </a:ext>
            </a:extLst>
          </p:cNvPr>
          <p:cNvCxnSpPr>
            <a:cxnSpLocks/>
          </p:cNvCxnSpPr>
          <p:nvPr/>
        </p:nvCxnSpPr>
        <p:spPr>
          <a:xfrm flipH="1" flipV="1">
            <a:off x="2371684" y="3678104"/>
            <a:ext cx="3248940" cy="19361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2B1D4066-CBD0-950F-0E25-301D9CF56186}"/>
              </a:ext>
            </a:extLst>
          </p:cNvPr>
          <p:cNvCxnSpPr>
            <a:cxnSpLocks/>
          </p:cNvCxnSpPr>
          <p:nvPr/>
        </p:nvCxnSpPr>
        <p:spPr>
          <a:xfrm flipH="1">
            <a:off x="2371684" y="4311473"/>
            <a:ext cx="3330430" cy="63803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9679EB97-5D48-F42C-15B5-6E9DD16D4C59}"/>
              </a:ext>
            </a:extLst>
          </p:cNvPr>
          <p:cNvSpPr txBox="1"/>
          <p:nvPr/>
        </p:nvSpPr>
        <p:spPr>
          <a:xfrm>
            <a:off x="3842158" y="2922652"/>
            <a:ext cx="138418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400" b="1" dirty="0"/>
              <a:t>لِلْفِعْلِ (أَخَذَ).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294690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63E88-A486-B59D-9523-F2855B741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16EABE-25F6-4C20-A531-FA4F876D1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8CD1FE1-D2F4-9300-CD5B-38D86710E92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F13C768-CD15-04D7-25C6-400D4B8210A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1DE76F-A578-28DF-2A9D-F6E8429E9A63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52432-6F4C-3B69-CC8F-A353F6F667B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BEBDCD0-832E-AFE4-C9A6-4C27F5E94ACC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20EECD1-8EE7-9D9C-B080-68770A7C7AEA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8FB9D3C-C0CF-0D2A-9A53-19EA35CD7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A7C2869-89B7-73FC-F36B-3A55B7241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5A157A8-2B75-C17F-C6B7-05B59170C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F770AEC-4B92-17B2-3980-A894C1270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3642AA-8F10-A845-AE0A-7AD15FCF5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9BAD5F8-1499-4D2D-3FB6-94AA91198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3D8879-EDE6-82AE-8A21-0429E53232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596" y="2171573"/>
            <a:ext cx="7818653" cy="373626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6D186FB-7A81-4EF7-261B-C758C982DA2C}"/>
              </a:ext>
            </a:extLst>
          </p:cNvPr>
          <p:cNvCxnSpPr>
            <a:cxnSpLocks/>
          </p:cNvCxnSpPr>
          <p:nvPr/>
        </p:nvCxnSpPr>
        <p:spPr>
          <a:xfrm flipH="1">
            <a:off x="2371684" y="3624044"/>
            <a:ext cx="3330430" cy="65626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795CF8B-C121-4FAA-5554-4060A9894E75}"/>
              </a:ext>
            </a:extLst>
          </p:cNvPr>
          <p:cNvCxnSpPr>
            <a:cxnSpLocks/>
          </p:cNvCxnSpPr>
          <p:nvPr/>
        </p:nvCxnSpPr>
        <p:spPr>
          <a:xfrm flipH="1">
            <a:off x="2290194" y="4949505"/>
            <a:ext cx="3411920" cy="663526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54DB985-7B76-A34D-AFC0-21B125033054}"/>
              </a:ext>
            </a:extLst>
          </p:cNvPr>
          <p:cNvCxnSpPr>
            <a:cxnSpLocks/>
          </p:cNvCxnSpPr>
          <p:nvPr/>
        </p:nvCxnSpPr>
        <p:spPr>
          <a:xfrm flipH="1" flipV="1">
            <a:off x="2371684" y="3678104"/>
            <a:ext cx="3248940" cy="19361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3D0144E-6877-7B1D-2144-284933729727}"/>
              </a:ext>
            </a:extLst>
          </p:cNvPr>
          <p:cNvCxnSpPr>
            <a:cxnSpLocks/>
          </p:cNvCxnSpPr>
          <p:nvPr/>
        </p:nvCxnSpPr>
        <p:spPr>
          <a:xfrm flipH="1">
            <a:off x="2371684" y="4311473"/>
            <a:ext cx="3330430" cy="63803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46436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989E4-8164-EE39-52A1-4738C5FDD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38AA6-5E82-EAC9-1C0D-4DDA29DBA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الموالي. من يقرأ التعليمة؟ ما المطلوب؟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528BCF-30EE-196D-6876-1788E3E649A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56B79A-5B7C-2FD3-253E-3D1A21A1D93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40A094-F0D0-7ECA-EB90-5A102B1A774B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E33174-B18A-9102-EDE3-6940BD9597C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E1F416B-679D-CF62-50F5-FE01F4DCC627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8718F1-90C9-2865-98FA-B6ACA86E83B0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9600510-C6D1-4392-3B44-B1197BF07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D23A45A-5EEF-377E-EC1F-4DAC374B7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06E3B8C-A726-E1E3-43A3-DCEC2AB0C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FE6103C-647B-C3A7-8A2A-D797F534C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0D739A0-6B60-9373-F21E-660A8066A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D84C58F-34E1-2F99-0289-0CC31D34F8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305" y="2179650"/>
            <a:ext cx="7628281" cy="3673158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872A813-6757-03A3-337A-CA40470B62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550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F1193-C486-628C-92D7-03A708ACE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17E780-CB1A-7216-14D8-0E7B291B3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ننجز المثال الأول جماعيا. من يقرأ الجملة الأولى؟ ما الكلمة التي نريد تحديد معناها؟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0EF396-B390-FF07-6E10-E48115E67C7A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429E5D-5535-373D-CD70-87B5E3F0D36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235867-713E-ACC1-EC85-7C5CE1736142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D5D414-9A69-43F8-1A45-BECAFA249C2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2D76170-977A-D4D2-A9BE-9C1FC847F6A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3FD4FF-6220-1D00-DF22-687919B93679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2196CD2-FD19-D848-CEA8-1BFBA1E36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340A5BF-B8AC-3D6B-D03C-3715AA490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3F9EE1D-0B61-EC85-947A-6C093191D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919A052-B30A-3893-619C-F2B0721C6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397AAD4-A851-5ABC-03CA-F1DF27EE6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7D92B04B-89D0-EC07-DED7-430354005F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572" y="2894203"/>
            <a:ext cx="6652470" cy="7710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5A017E5-A8E3-2873-7E7B-EBD0D7E78B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2685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7BBBE-C3CD-5D48-A4E1-6E6D2AC84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E57683-3F2A-ADD7-9238-A5987A4EB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36505"/>
            <a:ext cx="7168759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"عين" لها عدة معان، ما  الكلمات المحيطة بها التي تساعدنا على اختيار المعنى المناسب؟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F36231A-3518-9D0C-28DA-E2AB8DD0EB76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2B71477-E425-0E29-3E9B-DA8165C05E4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EA9702-B4AD-E8E3-9372-5A90A5E0DD82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1A89315-6168-7D6F-6E30-B45D3256915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7D7E5C-3CE3-2E51-EBCF-079F7E3C5EE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7261C6-7E30-23DE-CF51-671316E99C6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3ADBA0C-56E1-FF0E-FE2A-A42FB2011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E4112B7-0704-8FFD-80B7-FED565F29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09F4814-CFB7-B340-B442-D8B2764BB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B41B47A-87A6-7C70-139A-478A62D1E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7BB6CB2-F913-6394-1FBF-6B264F997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418B51B-3723-3894-95AC-0615E1E960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0F2DF70-6756-D1E0-8651-615EE26807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2572" y="2894203"/>
            <a:ext cx="6652470" cy="771038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0797424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3ACF1-4D67-EF27-5EC6-D9C41B205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51B04-11E1-3A4F-FFA8-32511ED55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36505"/>
            <a:ext cx="7168759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"عين" لها عدة معان، نحدد كلمات محيطة بها تساعدنا على اختيار المعنى المناسب؟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2C9F7FF-7D22-ABF5-5F09-9EFA13E1A7EA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229FAF-E38A-B579-D0C9-F24920D4386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FB094B-679D-58EB-9856-0DFE3C88632B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DF63061-51E3-B4B4-1FB1-FECF31CCA17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EB3E03-1763-4A67-9A1C-AB355D3ED5C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71BC832-D0EB-6EA9-6234-91BF39C6EF0C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DB6F5C2-BA8F-2151-1BB5-9E43A738A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A905977-2AF3-6015-5D3F-5A8F5FA7B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DD88662-EB9A-237C-9FAF-0D245D3F5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8E4D990-F507-DEC3-C74D-A7F5FED51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88A5152-20CA-B4FD-4D52-1594E4CD1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8AD879BC-1C8A-C592-15DD-56093F4CDA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85487D-8EED-0C88-8CB0-A461F5ECB0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2572" y="2894203"/>
            <a:ext cx="6652470" cy="771038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09570A2-9772-8923-E8BE-1EEEBD270974}"/>
              </a:ext>
            </a:extLst>
          </p:cNvPr>
          <p:cNvCxnSpPr>
            <a:cxnSpLocks/>
          </p:cNvCxnSpPr>
          <p:nvPr/>
        </p:nvCxnSpPr>
        <p:spPr>
          <a:xfrm>
            <a:off x="7348756" y="3529668"/>
            <a:ext cx="57549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4C4BCAA-D430-F9FC-B145-13D3EDFC0B8B}"/>
              </a:ext>
            </a:extLst>
          </p:cNvPr>
          <p:cNvCxnSpPr>
            <a:cxnSpLocks/>
          </p:cNvCxnSpPr>
          <p:nvPr/>
        </p:nvCxnSpPr>
        <p:spPr>
          <a:xfrm>
            <a:off x="4572000" y="3529668"/>
            <a:ext cx="107560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BB8FD51-AA40-B5A2-0628-55F042814C7F}"/>
                  </a:ext>
                </a:extLst>
              </p14:cNvPr>
              <p14:cNvContentPartPr/>
              <p14:nvPr/>
            </p14:nvContentPartPr>
            <p14:xfrm>
              <a:off x="1836320" y="2726052"/>
              <a:ext cx="1546200" cy="128484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BB8FD51-AA40-B5A2-0628-55F042814C7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18320" y="2708052"/>
                <a:ext cx="1581840" cy="132048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ZoneTexte 23">
            <a:extLst>
              <a:ext uri="{FF2B5EF4-FFF2-40B4-BE49-F238E27FC236}">
                <a16:creationId xmlns:a16="http://schemas.microsoft.com/office/drawing/2014/main" id="{95D98AAF-85BD-8199-1970-099FCA69C212}"/>
              </a:ext>
            </a:extLst>
          </p:cNvPr>
          <p:cNvSpPr txBox="1"/>
          <p:nvPr/>
        </p:nvSpPr>
        <p:spPr>
          <a:xfrm>
            <a:off x="2038526" y="4564608"/>
            <a:ext cx="47529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عَيْنٌ هُنا تَعْني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ٱلْعَيْنَ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نَرى بِها.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7824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52C4F-42C4-4397-453C-72F67A705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DFEFD6-8078-3AC4-0A72-16172ED77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واصلوا إنجاز التمرين بشكل فردي.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AC5201-F361-7D75-220D-9CE52FF2155D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99AD8C-7E26-EACB-DD18-CD9EFBB2A8E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2CFC080-F7A9-48ED-8356-CD3945A09F3D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844446-567C-F869-358C-2A0BB1A6D4D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7EF9C3-1796-1B69-B112-0455B578A50B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704F54-85EF-AB77-4142-56559513C3A5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41FB665-A0E9-BDA2-13D7-C838C218B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426908F-D7AE-9741-3BDC-02B81B673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33D558C-4FD6-BCC2-E96B-BB553BE400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BDC3937-8D1B-890B-42FD-CADFD0754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0FB2257-0E8F-DEF9-A5DA-C3F552893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26AEE70-2CFF-AC13-1A7C-D568F891C7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305" y="2179650"/>
            <a:ext cx="7628281" cy="3673158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EBB6C7E-17D7-2BE2-3327-F695C21619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3362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5D31B-5AE0-E38B-7800-5F1FB5059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CDE209-448E-5D4B-5739-29D8A51EB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الجملة؟ ما الكلمة التي نريد تحديد معناها؟ ما هو؟ لماذا؟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46EBC1-C818-516C-BDAC-29FAD6752F0B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590D4CD-ECDB-206A-F075-FAC0BF10D8B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B7E8FD5-A2DE-0600-FBF7-293E599131BA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D32448E-4FC5-4196-DF59-889D777DE1A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ADC5AC-E746-22C1-1F18-547F8BB836F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C0963F5-0EF3-233E-0F97-7F106AA11782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B0B0F7F-CB11-1120-53B9-8910D5FE4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02610F4-C3EA-EA8B-4AA1-04F2EDE08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EEEE543-6A18-9B77-9EF7-93199262F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B5797B8-EB9E-1E31-2124-7B8F7671A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826F88C-B2B8-653C-505E-C905965B1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7D6B0FD-95E3-2DFC-1981-7FF37DBE00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305" y="2179650"/>
            <a:ext cx="7628281" cy="3673158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88034DE7-0DF2-74C1-A50D-D552E5E89412}"/>
                  </a:ext>
                </a:extLst>
              </p14:cNvPr>
              <p14:cNvContentPartPr/>
              <p14:nvPr/>
            </p14:nvContentPartPr>
            <p14:xfrm>
              <a:off x="2933240" y="2958252"/>
              <a:ext cx="1343520" cy="680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88034DE7-0DF2-74C1-A50D-D552E5E8941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24600" y="2949612"/>
                <a:ext cx="1361160" cy="69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2E55EC80-AAB2-7D40-6E0A-ECA040923174}"/>
                  </a:ext>
                </a:extLst>
              </p14:cNvPr>
              <p14:cNvContentPartPr/>
              <p14:nvPr/>
            </p14:nvContentPartPr>
            <p14:xfrm>
              <a:off x="1827680" y="3378372"/>
              <a:ext cx="1185120" cy="76428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2E55EC80-AAB2-7D40-6E0A-ECA04092317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19040" y="3369732"/>
                <a:ext cx="1202760" cy="78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0485FA0F-31B6-2372-377A-18BE1DDA8D5F}"/>
                  </a:ext>
                </a:extLst>
              </p14:cNvPr>
              <p14:cNvContentPartPr/>
              <p14:nvPr/>
            </p14:nvContentPartPr>
            <p14:xfrm>
              <a:off x="4534160" y="3975252"/>
              <a:ext cx="1396440" cy="48852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0485FA0F-31B6-2372-377A-18BE1DDA8D5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25520" y="3966252"/>
                <a:ext cx="1414080" cy="50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E79DCE3D-BE2C-0100-940A-98A00ADCAB49}"/>
                  </a:ext>
                </a:extLst>
              </p14:cNvPr>
              <p14:cNvContentPartPr/>
              <p14:nvPr/>
            </p14:nvContentPartPr>
            <p14:xfrm>
              <a:off x="3455622" y="5342650"/>
              <a:ext cx="1343520" cy="550878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E79DCE3D-BE2C-0100-940A-98A00ADCAB4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46622" y="5333649"/>
                <a:ext cx="1361160" cy="56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9C7400EB-DDCE-D8A5-0716-6E49B182D865}"/>
                  </a:ext>
                </a:extLst>
              </p14:cNvPr>
              <p14:cNvContentPartPr/>
              <p14:nvPr/>
            </p14:nvContentPartPr>
            <p14:xfrm>
              <a:off x="3808602" y="4966283"/>
              <a:ext cx="553673" cy="417086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9C7400EB-DDCE-D8A5-0716-6E49B182D86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99608" y="4957286"/>
                <a:ext cx="571301" cy="4347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D465E3B3-0F3C-7C35-9D91-4276114D8927}"/>
                  </a:ext>
                </a:extLst>
              </p14:cNvPr>
              <p14:cNvContentPartPr/>
              <p14:nvPr/>
            </p14:nvContentPartPr>
            <p14:xfrm>
              <a:off x="4127382" y="4463772"/>
              <a:ext cx="647857" cy="431076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D465E3B3-0F3C-7C35-9D91-4276114D892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118384" y="4454776"/>
                <a:ext cx="665493" cy="448708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08751376-7868-4A16-FB96-87F12AB622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204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C0905F63-018D-4024-C0B0-27E87B2234A8}"/>
              </a:ext>
            </a:extLst>
          </p:cNvPr>
          <p:cNvSpPr txBox="1">
            <a:spLocks/>
          </p:cNvSpPr>
          <p:nvPr/>
        </p:nvSpPr>
        <p:spPr>
          <a:xfrm>
            <a:off x="1173200" y="2714851"/>
            <a:ext cx="626922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ما التواصل؟ : توظيف الفعل الكلامي "أفسر".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35A6FA-A60F-1A3F-0EB0-382A7E3C4B1F}"/>
              </a:ext>
            </a:extLst>
          </p:cNvPr>
          <p:cNvSpPr txBox="1"/>
          <p:nvPr/>
        </p:nvSpPr>
        <p:spPr>
          <a:xfrm>
            <a:off x="5209735" y="1788437"/>
            <a:ext cx="1874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D8C4DC-C6AA-ED9C-9CA0-F656572FD1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366" r="-8366"/>
          <a:stretch>
            <a:fillRect/>
          </a:stretch>
        </p:blipFill>
        <p:spPr>
          <a:xfrm>
            <a:off x="7243600" y="1960022"/>
            <a:ext cx="727200" cy="792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21351288-70C0-CFEE-D17F-0ED3F6F0B0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7869" y="1706698"/>
            <a:ext cx="612000" cy="612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C451C65-3B9E-E9E5-E569-7D046FA11E49}"/>
              </a:ext>
            </a:extLst>
          </p:cNvPr>
          <p:cNvSpPr txBox="1"/>
          <p:nvPr/>
        </p:nvSpPr>
        <p:spPr>
          <a:xfrm>
            <a:off x="2873836" y="859580"/>
            <a:ext cx="23972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86E9B3D-DDF9-5108-DF86-79B724C19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3289" y="1044020"/>
            <a:ext cx="468000" cy="46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425849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8D336-9BB8-E038-5290-AA1AB3984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والتحدث. من يذكرنا بعنوان الحكاية التي تعرفنا عليها في الأسبوع الماضي؟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B33616-83AD-C6FF-6A52-801FD2C9FAD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6952A21-0283-DA83-F4AB-FF301C68E2C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82B3F89-CC24-F876-79F8-E276036F8BC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AB8C590-D8A3-CC27-A0EB-61D88D8F5D1A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5B19C4A-5FA5-3A8B-FAE6-9CDC0F54077D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943BB83-4617-CF64-03FC-28D26CFD831A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76D7276-9009-A3A8-85E6-E22B47CC9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FD65BC-A39D-B5CB-77C1-9458D2118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55C830-8825-E728-DDAD-878580BD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F5ED0BC-9F95-856F-EFDF-E256E5E4A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CF24C4-D435-9C6F-8853-4EB18B09D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DF131B-839B-6906-905E-FC81834A6E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918" y="665338"/>
            <a:ext cx="828000" cy="828000"/>
          </a:xfrm>
        </p:spPr>
      </p:pic>
      <p:pic>
        <p:nvPicPr>
          <p:cNvPr id="11" name="Image 10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4CF76071-329F-9F9F-5D74-6AE6822464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01474" y="1368000"/>
            <a:ext cx="1341052" cy="134105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54A176-30C1-D1BB-8883-3EDF030ACD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0700" y="2794946"/>
            <a:ext cx="3436235" cy="217136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69C355-DB17-3F41-D651-16E369F89B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065" y="2794946"/>
            <a:ext cx="4208174" cy="2171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2144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BC753-9ADC-7FF4-1A82-2F3ECDAF9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2013A-BC84-F0FB-6221-F7BF4544E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هو: ما التواصل؟.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F6BA3D-5835-D295-C8C6-DE508A67D492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6A5CD29-8536-7A99-7A39-50AFD13C146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DEF18A-9C2A-3295-6F4E-5D7817381CD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447B9EC-0A26-535E-82BF-27C9D20EAC0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A409714-497F-D27C-2AD2-2ECCFAF6E08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52E7D21-6D77-13A0-ABE6-FC6FE5F04465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140A4D-B09A-F482-B299-86B612577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D8A3112-6141-A088-7E5F-B3C07AE84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5DDB037-602C-A1ED-D065-D381BF0C8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BBF359D-1048-95D6-A1EB-BE8BECF26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62B308A-4FB1-0F1C-D292-59FBB61D5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08EE112-5B1F-96E6-8A73-445CECAE4A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918" y="665338"/>
            <a:ext cx="828000" cy="828000"/>
          </a:xfrm>
        </p:spPr>
      </p:pic>
      <p:sp>
        <p:nvSpPr>
          <p:cNvPr id="4" name="Google Shape;1519;p67">
            <a:extLst>
              <a:ext uri="{FF2B5EF4-FFF2-40B4-BE49-F238E27FC236}">
                <a16:creationId xmlns:a16="http://schemas.microsoft.com/office/drawing/2014/main" id="{D9C68A3C-ADCC-5815-6FC6-413B5F26EFB0}"/>
              </a:ext>
            </a:extLst>
          </p:cNvPr>
          <p:cNvSpPr/>
          <p:nvPr/>
        </p:nvSpPr>
        <p:spPr>
          <a:xfrm>
            <a:off x="3261300" y="1716415"/>
            <a:ext cx="2621400" cy="600600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ما </a:t>
            </a:r>
            <a:r>
              <a:rPr lang="ar-MA" sz="4800" b="1" kern="100" dirty="0" err="1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ٱلتَّواصُلُ</a:t>
            </a: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D41DF8-6977-FE44-9A5C-E89E3B478C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0700" y="2794946"/>
            <a:ext cx="3436235" cy="217136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5F4838-4650-5E48-8CF6-DDC80DCF76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065" y="2794946"/>
            <a:ext cx="4208174" cy="2171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543226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09AF5-679B-19A1-B62A-0E904631A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725813-6B57-ECD3-A32A-3C05072C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تسميع الحكاية. أنصتوا جيدا وسجلوا الموضوع الذي تريد أن تشرحه الفتاة لأخيها.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087FE2-A53A-3EE3-D057-A9182C00E160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81F8C1E-4B96-31D6-1580-D9FC3A57CC7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5585D20-A8F3-625C-A173-3FB3B45FF619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9FE7B3E-7207-7D09-CBFB-86EF6EC0698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253465B-99BF-D19F-5207-91C48DEBAB1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64F0BA6-B823-36AD-788B-AE9B31E6A3D6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C2C5E8D-A99B-A7BF-E7C5-7CE5A9ADD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6E164AC-CB5D-4905-5213-E0D2C6978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896EE-F33E-4204-61B3-9CF5D8F9D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ED7B811-4CA2-9B28-5771-A73FC1F36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B34F81C-521C-8B45-ACA3-6E11CB40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CC10D17-8957-CCBB-536C-D10499F13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FINALE - ما التواصل؟ -3 AP DONE">
            <a:hlinkClick r:id="" action="ppaction://media"/>
            <a:extLst>
              <a:ext uri="{FF2B5EF4-FFF2-40B4-BE49-F238E27FC236}">
                <a16:creationId xmlns:a16="http://schemas.microsoft.com/office/drawing/2014/main" id="{B0F980CA-FD12-FEC3-8AD4-FF163D15AE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7332" y="1584000"/>
            <a:ext cx="8023966" cy="451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205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5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DDA9C-4FED-0715-4458-64E5A9981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84009C-BD3B-5A18-A3B8-EA48378B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ما الموضوع الذي حاولت الفتاة شرحه لتامر؟ ماذا قالت؟  دقيقة للتفكير.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8F91F5-E146-4BF8-52BA-4699CEBD71E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52654FB-B968-8652-2203-2134A91FC7D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619B69-7844-82BF-8BFD-40F2AB2100B0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D09991D-8A52-B0C3-C048-44D82C99E8D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5A80FAE-02C8-CDE4-1096-560552097FA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0ACEE57-E286-7EFA-9177-AE4FAAC1E5E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7F00465-58E7-FE19-FE21-1721B0CBA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BD12F0A-47E3-492F-8532-4E12F5922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8F448C-1A4F-9477-B3D5-1F0FFF552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F897C7B-870F-5AF7-FFC8-411F4280B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B240C41-A1EB-1F18-8FE9-37787FD51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51B2709-3168-C49F-8088-A62B5CE2AB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1445C2-229F-8086-2624-3FF7A70C7A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1494" y="2677500"/>
            <a:ext cx="3436235" cy="2171363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70636692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0E7FA-0657-A7C2-102A-8C09CA34D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A5C12F-7D93-9298-79C4-1C6EF398C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سؤال تامر وجواب منى؟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008E9D-50ED-18F0-1726-E4050E045FE6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18A6BC6-B55F-28D2-E3FF-747095D28E4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7E9CA1E-0CF4-1D63-C332-58F915801987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4BF5E9F-D25F-AA15-A8B1-60A32148651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AB477C7-81CB-02EB-5EC3-549682B8A0B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DB465B-9747-60FA-D011-0F9D55EAB31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4F64879-A880-B6C5-8A95-CE90324BA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667CB3D-9FBA-6F83-BDD7-B85587758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A151FD-FC61-3D4D-CD65-7349FB204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4DFDF06-1EF5-CE5F-4832-8344397D0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7065905-6A20-C276-9A5F-4BB045A54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882F3D-41AA-E4E0-EE3F-D95291507D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E8F0344-07DA-72DD-90DD-0BD5FFFA3F62}"/>
              </a:ext>
            </a:extLst>
          </p:cNvPr>
          <p:cNvSpPr txBox="1"/>
          <p:nvPr/>
        </p:nvSpPr>
        <p:spPr>
          <a:xfrm>
            <a:off x="5063566" y="4335942"/>
            <a:ext cx="367545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- كَيْفَ نَحْتاجُ لِلتَّواصُلِ مَعَ </a:t>
            </a:r>
            <a:r>
              <a:rPr lang="ar-MA" sz="2800" b="1" kern="0" dirty="0" err="1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ٱلْآخَرينَ</a:t>
            </a:r>
            <a:r>
              <a:rPr lang="ar-MA" sz="28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 </a:t>
            </a:r>
            <a:endParaRPr lang="fr-FR" sz="2800" b="1" kern="0" dirty="0">
              <a:solidFill>
                <a:srgbClr val="0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673E4E-233E-30FB-02EC-F5335C4970E5}"/>
              </a:ext>
            </a:extLst>
          </p:cNvPr>
          <p:cNvSpPr txBox="1"/>
          <p:nvPr/>
        </p:nvSpPr>
        <p:spPr>
          <a:xfrm>
            <a:off x="469127" y="4330062"/>
            <a:ext cx="4005382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الْأَمْرُ بسيطٌ، فلِكُلٍّ مِنّا أَقْرِباءُ أَوْ أَصْدِقاءُ، يَتَواصَلُ مَعَهُمْ مُباشَرَةً أَوْ عَنْ بُعْدٍ، وَيُبادِلُهُمُ </a:t>
            </a:r>
            <a:r>
              <a:rPr lang="ar-MA" sz="2800" kern="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ٱلْمَشاعِرَ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kern="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وَٱلْأَفْكارَ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F0D989-EDB3-AEA8-3D4C-3EEA3F9BCC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7379" y="1948579"/>
            <a:ext cx="3436235" cy="2171363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86815703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98226-8764-2A10-140C-38DFFB00A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8B8D53-59F6-0CC0-9587-5E2FA8806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697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ثم أختار العبارة الصحيحة.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A95D0F-989E-4BF1-3904-C959966F98FD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7F00041-4D25-178A-75EF-D1B367E12FD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6AA6F27-620F-C676-B15B-46DD559AB6F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F86F612-A43E-01FE-42E2-EF2821D4C709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65F37C0-869F-7B8C-A11B-0623954064A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8DF2878-38FE-519D-B993-62BDD29D31D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BC83161-1D69-8CAD-15EB-5E59563D3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DD67864-9BF7-5CFB-4F19-0FF3EE135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218769-1B1B-FBA6-8D79-9B2BDDAEE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BC5EBEC-23C0-973E-247B-0D76261AA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BD21933-DD05-C82B-B88D-3EA48475D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2C815AF-66FD-E48F-59FC-4F291531F140}"/>
              </a:ext>
            </a:extLst>
          </p:cNvPr>
          <p:cNvSpPr txBox="1"/>
          <p:nvPr/>
        </p:nvSpPr>
        <p:spPr>
          <a:xfrm>
            <a:off x="510035" y="1478937"/>
            <a:ext cx="7750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قالَتْ مُنى: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"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الْأَمْرُ بسيطٌ، فلِكُلٍّ مِنّا أَقْرِباءُ أَوْ أَصْدِقاءُ، يَتَواصَلُ مَعَهُمْ مُباشَرَةً أَوْ عَنْ بُعْدٍ، وَيُبادِلُهُمُ الْمَشاعِرَ وَالْأَفْكارَ. 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كانَتْ: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D8D5640-ECCA-0A8A-9DEE-7D0A538DD1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82AA345-0770-E89B-6D31-76AFB186C066}"/>
              </a:ext>
            </a:extLst>
          </p:cNvPr>
          <p:cNvGrpSpPr/>
          <p:nvPr/>
        </p:nvGrpSpPr>
        <p:grpSpPr>
          <a:xfrm>
            <a:off x="2504451" y="3116742"/>
            <a:ext cx="4102313" cy="2985258"/>
            <a:chOff x="4333196" y="2640797"/>
            <a:chExt cx="4102313" cy="340908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892E130-061C-60B0-6CD8-9DD7F873A7D4}"/>
                </a:ext>
              </a:extLst>
            </p:cNvPr>
            <p:cNvSpPr/>
            <p:nvPr/>
          </p:nvSpPr>
          <p:spPr>
            <a:xfrm>
              <a:off x="4333196" y="4427350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تُفَسِّرُ وَتَشْرَحُ.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94E7955-B587-B47B-72AB-C38715FC51CA}"/>
                </a:ext>
              </a:extLst>
            </p:cNvPr>
            <p:cNvSpPr/>
            <p:nvPr/>
          </p:nvSpPr>
          <p:spPr>
            <a:xfrm>
              <a:off x="4333196" y="3513159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تُعَبِّرُ عَنْ حُلْمِها. 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CC4168C-CB3B-D1DC-22F5-19D5F1FD4CA9}"/>
                </a:ext>
              </a:extLst>
            </p:cNvPr>
            <p:cNvSpPr/>
            <p:nvPr/>
          </p:nvSpPr>
          <p:spPr>
            <a:xfrm>
              <a:off x="4333196" y="2640797"/>
              <a:ext cx="347286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تَصِفُ.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4257AA8-759D-A748-4B3E-317EC9247EC9}"/>
                </a:ext>
              </a:extLst>
            </p:cNvPr>
            <p:cNvSpPr/>
            <p:nvPr/>
          </p:nvSpPr>
          <p:spPr>
            <a:xfrm>
              <a:off x="4333196" y="5282967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تُعَبِّرُ عَنْ شُعورِها.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6D14228-FED1-BB80-F294-E57985C9DA0C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01295E5-9FC3-0F55-80A2-C18ADDC4DC5B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A12A90D-669F-E763-7D07-460C99C35148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F021E75-F1B7-72E0-C751-505544DB8716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03085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EB14F-7939-C578-2EE0-59A950A41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C409A-5640-CF8A-ADCE-6ED36AD74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697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295319-25A5-B538-981D-C96085D53B4E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FB1F8F-0870-75A1-43F7-7C675FFDA2F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B71874D-87CD-24CB-6BA4-69A520BC9EE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3ED716-4AEC-367C-13A2-38AB8ABE2DA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02D1375-8EE6-8B82-8F8B-6935629750FD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D621319-FB71-ED57-E48B-464B57AD3C4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8BB984B-103B-B414-866B-487D04B03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DF5A3E-E488-FFF6-14B9-683AD5AB6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0723D5F-FC15-BC9E-0F40-94D470D34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71E5D46-32C1-87B3-2EB4-96A1CC556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E32A4AD-1BCE-7EEB-D1CD-30A6D2C4E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4048D7B-FC1E-34B5-629C-FA3E8394D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0CD3DD4-53C2-3FC5-3A9E-3C9172108CD4}"/>
              </a:ext>
            </a:extLst>
          </p:cNvPr>
          <p:cNvGrpSpPr/>
          <p:nvPr/>
        </p:nvGrpSpPr>
        <p:grpSpPr>
          <a:xfrm>
            <a:off x="2504451" y="3116742"/>
            <a:ext cx="4102313" cy="2985258"/>
            <a:chOff x="4333196" y="2640797"/>
            <a:chExt cx="4102313" cy="340908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21B522E-515B-BFFB-C772-B6F850A2AAA9}"/>
                </a:ext>
              </a:extLst>
            </p:cNvPr>
            <p:cNvSpPr/>
            <p:nvPr/>
          </p:nvSpPr>
          <p:spPr>
            <a:xfrm>
              <a:off x="4333196" y="4427350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defRPr/>
              </a:pPr>
              <a:r>
                <a:rPr lang="ar-MA" sz="48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تُفَسِّرُ وَتَشْرَحُ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D86DC97-33E3-8CCA-B646-913A9413075A}"/>
                </a:ext>
              </a:extLst>
            </p:cNvPr>
            <p:cNvSpPr/>
            <p:nvPr/>
          </p:nvSpPr>
          <p:spPr>
            <a:xfrm>
              <a:off x="4333196" y="3513159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chemeClr val="bg2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تُعَبِّرُ عَنْ حُلْمِها. 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2433946-948D-3A21-D949-DDEF0A1B5EA7}"/>
                </a:ext>
              </a:extLst>
            </p:cNvPr>
            <p:cNvSpPr/>
            <p:nvPr/>
          </p:nvSpPr>
          <p:spPr>
            <a:xfrm>
              <a:off x="4333196" y="2640797"/>
              <a:ext cx="347286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chemeClr val="bg2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تَصِفُ.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83B84662-0B52-4F5F-4318-A42EB54BF6C4}"/>
                </a:ext>
              </a:extLst>
            </p:cNvPr>
            <p:cNvSpPr/>
            <p:nvPr/>
          </p:nvSpPr>
          <p:spPr>
            <a:xfrm>
              <a:off x="4333196" y="5282967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chemeClr val="bg2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تُعَبِّرُ عَنْ شُعورِها.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FC9F57C2-B6EF-0722-9DC2-839868534E6C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FDDDFF2-9B80-041F-34FB-2AADCAD3EF4C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4DC4C26-0595-F14C-5735-372A54540A92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35C0BC2-0D7A-6BCD-2A80-15862DCB298B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AA82E399-BD45-F4E4-9420-9EE71FB47B55}"/>
              </a:ext>
            </a:extLst>
          </p:cNvPr>
          <p:cNvSpPr txBox="1"/>
          <p:nvPr/>
        </p:nvSpPr>
        <p:spPr>
          <a:xfrm>
            <a:off x="510035" y="1478937"/>
            <a:ext cx="7750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قالَتْ مُنى: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"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الْأَمْرُ بسيطٌ، فلِكُلٍّ مِنّا أَقْرِباءُ أَوْ أَصْدِقاءُ، يَتَواصَلُ مَعَهُمْ مُباشَرَةً أَوْ عَنْ بُعْدٍ، وَيُبادِلُهُمُ الْمَشاعِرَ وَالْأَفْكارَ. 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كانَتْ:</a:t>
            </a:r>
          </a:p>
        </p:txBody>
      </p:sp>
    </p:spTree>
    <p:extLst>
      <p:ext uri="{BB962C8B-B14F-4D97-AF65-F5344CB8AC3E}">
        <p14:creationId xmlns:p14="http://schemas.microsoft.com/office/powerpoint/2010/main" val="256735857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BE02-47B5-16C2-C42D-97E0AC3E1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80E14E-99CA-4885-BF42-FFA5D435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قالت منى عندما سألها تامر عن كيفية تواصل الناس قديما؟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B79A2C-0108-7B24-6F7F-510D8ECBB44A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7744599-ACF9-C46B-7A32-5BDB99EDA31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1974E51-CCE9-9AFB-76FB-8FCA4427EBC5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4972C7-05E0-C2C7-7AFE-B9283A41F09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2CBD7E9-2B50-3DA0-9821-9479EA8DCF0A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94E8BFD-5351-D617-15A1-61A049076E02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B0CBC69-5881-BCC4-C06F-E9F48345E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22E1A8F-372F-4979-048B-751411F78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6781D55-6BCF-AF5E-0EF4-2977E9A44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22D0E4-8509-6AF2-056E-D9645FEFD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F638F65-3E51-99F4-151A-A536C82A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0744B50-62CC-87DC-1741-14AA8B5E80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A6E29D7-9AF0-3CC4-5F1B-CE35066F81EF}"/>
              </a:ext>
            </a:extLst>
          </p:cNvPr>
          <p:cNvSpPr txBox="1"/>
          <p:nvPr/>
        </p:nvSpPr>
        <p:spPr>
          <a:xfrm>
            <a:off x="5063566" y="3927322"/>
            <a:ext cx="3675452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لكِنْ كَيْفَ كانَ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ٱلنّاسُ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يَتَواصَلونَ مِنْ مَسافاتٍ بَعيدَةٍ، قَبْلَ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ٱخْتِراعِ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ٱلْهَواتِفِ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AE281CF-E9D2-2960-567F-0BEB96FAEC9E}"/>
              </a:ext>
            </a:extLst>
          </p:cNvPr>
          <p:cNvSpPr txBox="1"/>
          <p:nvPr/>
        </p:nvSpPr>
        <p:spPr>
          <a:xfrm>
            <a:off x="610859" y="3927322"/>
            <a:ext cx="4005382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قَبْلَ آلافِ </a:t>
            </a:r>
            <a:r>
              <a:rPr lang="ar-MA" sz="2800" kern="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ٱلسِّنينَ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، بَحَثَ </a:t>
            </a:r>
            <a:r>
              <a:rPr lang="ar-MA" sz="2800" kern="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ٱلنّاسُ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دَوْماً عَنْ طُرُقٍ لِلتَّواصُلِ، </a:t>
            </a:r>
            <a:r>
              <a:rPr lang="ar-MA" sz="2800" kern="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فَٱبْتَكَروا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kern="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ٱلتَّراسُلَ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عَبْرَ حَمامِ </a:t>
            </a:r>
            <a:r>
              <a:rPr lang="ar-MA" sz="2800" kern="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ٱلزّاجِلِ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، </a:t>
            </a:r>
            <a:r>
              <a:rPr lang="ar-MA" sz="2800" kern="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وَٱلرَّسائِلِ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kern="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ٱلْبَريدِيَّةِ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، وَغَيْرِها مِنَ ٱلْوَسائِلِ </a:t>
            </a:r>
            <a:r>
              <a:rPr lang="ar-MA" sz="2800" kern="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ٱلتَّقْليدِيَّةِ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F2B54C0-CA74-0986-DD1E-DA3CDF1972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5880" y="1491686"/>
            <a:ext cx="3658717" cy="231195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0677824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536D0-4045-6986-4405-D40CF91C4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96EA8D-F930-10A1-A5A8-7AAA4FD84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يفسر بأسلوبه الخاص كيف كان التواصل قديما؟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تقدم تغذية راجعة فورية تخص استعمال المعجم المناسب، تركيب الجمل، التعبير بالنبر والحركات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30F870-3845-603D-DFB5-72B1B45C646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F765047-144F-B4DE-46A4-BA2BA966880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EC4F9FA-E8FE-C75E-6757-3AB42C2A742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E9F0096-7346-84C9-4F64-2B3C9C02724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7073306-E3AC-0D47-E1F3-9D8218C3C65C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796F2E3-0DF7-042E-498E-92AE56172644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FF3595F-41E6-E809-A0E3-664901A2A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2E7721C-8648-2972-6D7C-497C9A74A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DC6E47-4514-C294-0BD0-3F115920D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86E9440-A81E-DAB5-958E-EF167DBAA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F9707A2-E6FA-73CD-9207-36C0CA3DB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A5A1888-8B13-3DA8-F7FA-2344A9EA40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6D5E155-2480-8F1C-2CC4-CD3B28142AB6}"/>
              </a:ext>
            </a:extLst>
          </p:cNvPr>
          <p:cNvSpPr txBox="1"/>
          <p:nvPr/>
        </p:nvSpPr>
        <p:spPr>
          <a:xfrm>
            <a:off x="5063566" y="3927322"/>
            <a:ext cx="3675452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لكِنْ كَيْفَ كانَ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ٱلنّاسُ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يَتَواصَلونَ مِنْ مَسافاتٍ بَعيدَةٍ، قَبْلَ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ٱخْتِراعِ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ٱلْهَواتِفِ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DA072A-8CE8-BF08-92EE-AAFDD5AE20CC}"/>
              </a:ext>
            </a:extLst>
          </p:cNvPr>
          <p:cNvSpPr txBox="1"/>
          <p:nvPr/>
        </p:nvSpPr>
        <p:spPr>
          <a:xfrm>
            <a:off x="610859" y="3927322"/>
            <a:ext cx="4005382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..............................................................................................................................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8D4207-A3CC-B006-A098-6517502D2BB9}"/>
              </a:ext>
            </a:extLst>
          </p:cNvPr>
          <p:cNvSpPr txBox="1"/>
          <p:nvPr/>
        </p:nvSpPr>
        <p:spPr>
          <a:xfrm>
            <a:off x="3950745" y="2232441"/>
            <a:ext cx="164898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اَلـتَّواصُلُ قَديماً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4319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C81A3-7612-3261-1C03-51C661F97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07C6A-0BE8-62F3-29C7-C22DFA8C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يفسر بأسلوبه الخاص كيف صار التواصل حديثا؟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تقدم تغذية راجعة فورية تخص استعمال المعجم المناسب، تركيب الجمل، التعبير بالنبر والحركات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6D056F0-FDBE-F578-23CA-E4B53EC3B40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9D1CE96-DA51-D80D-5CB3-58BB2C6F440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E1C5CAC-8D4B-0873-0898-A129738B9920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F7BE95A-E711-B84A-1A96-F5A9221EC49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30E09A6-2D14-05D1-1C57-39708434BB2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A3FB6F3-7591-A0F1-474C-A220B8104697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ED36ADC-4D77-013B-A8EB-843E756B4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92F3100-32E1-2014-E70B-F9AD8912F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0A16DEA-2574-262B-4B75-3444AE7AC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26C0BB6-35E1-6FE2-697C-BC512625E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2FF8A4C-57B6-7566-763F-2FBCF232D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67DFBD4-0F1E-4D76-8C36-2AC18531D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A80FF34-2A9F-910A-208D-495852AA377C}"/>
              </a:ext>
            </a:extLst>
          </p:cNvPr>
          <p:cNvSpPr txBox="1"/>
          <p:nvPr/>
        </p:nvSpPr>
        <p:spPr>
          <a:xfrm>
            <a:off x="5072114" y="4358209"/>
            <a:ext cx="367545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كَيْفَ صارَ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ٱلتَّواصُلُ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ٱلْيَوْمَ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0007F3-29BB-8264-D7E9-A2D117E4EF9A}"/>
              </a:ext>
            </a:extLst>
          </p:cNvPr>
          <p:cNvSpPr txBox="1"/>
          <p:nvPr/>
        </p:nvSpPr>
        <p:spPr>
          <a:xfrm>
            <a:off x="610859" y="3927322"/>
            <a:ext cx="4005382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..............................................................................................................................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6DEFD6-729B-3D49-CFEA-133D25D99658}"/>
              </a:ext>
            </a:extLst>
          </p:cNvPr>
          <p:cNvSpPr txBox="1"/>
          <p:nvPr/>
        </p:nvSpPr>
        <p:spPr>
          <a:xfrm>
            <a:off x="4064415" y="3201991"/>
            <a:ext cx="164898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اَلـتَّواصُلُ حَديثاً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570283-140E-A4A1-1D9A-6E490D6FD5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534" y="1704227"/>
            <a:ext cx="3187063" cy="1644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1382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472D2-21F5-2044-3BBF-FB1A80062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35A65A-6BB3-D123-F1EB-B49D7CB32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يفسر كيف يمكن تجنب حوادث السير؟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تقدم تغذية راجعة فورية تخص استعمال المعجم المناسب، تركيب الجمل، التعبير بالنبر والحركات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3727AC-17D2-A887-7684-E7D5BF91E16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7BD3B42-AF50-672A-5B54-7934BD7B529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1C3DA3B-75EB-B3FE-4549-068030F0DFF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59E62DD-F1A4-9D83-2B06-FFDF2F44DAB4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6F91305-75B4-FCBD-AA56-08326B0426A9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93C16E-57C6-6051-8AA4-818CEC9DBBB9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140496B-2B93-E8A8-2B10-084AFFC7D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8C6B097-1105-D062-669E-0EDDC1287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28C72EE-BA48-22EC-2330-EAC800BAA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4FA6E6B-4731-EC5F-16D1-3310373CB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9F90D23-AD69-8C0A-8C55-1190DE0AA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8256EA5-E492-7A04-FF26-AE59878F2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F94320-D21E-465E-5FD6-0432B55A6BAC}"/>
              </a:ext>
            </a:extLst>
          </p:cNvPr>
          <p:cNvSpPr txBox="1"/>
          <p:nvPr/>
        </p:nvSpPr>
        <p:spPr>
          <a:xfrm>
            <a:off x="5072114" y="4358209"/>
            <a:ext cx="367545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كَيْفَ يُمْكِنُ تَجَنُّبُ حَوادِثِ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ٱلسَّيْرِ؟ِ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5001F7E-240E-CDF4-1003-50B7C5DD6A7F}"/>
              </a:ext>
            </a:extLst>
          </p:cNvPr>
          <p:cNvSpPr txBox="1"/>
          <p:nvPr/>
        </p:nvSpPr>
        <p:spPr>
          <a:xfrm>
            <a:off x="610859" y="3927322"/>
            <a:ext cx="4005382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..............................................................................................................................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0F94C-C8DE-E9E1-D131-31E87724D298}"/>
              </a:ext>
            </a:extLst>
          </p:cNvPr>
          <p:cNvSpPr txBox="1"/>
          <p:nvPr/>
        </p:nvSpPr>
        <p:spPr>
          <a:xfrm>
            <a:off x="4064415" y="3201991"/>
            <a:ext cx="164898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تَجَنُّبُ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ٱلْحَوادِثِ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42314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C18A1-A0A3-7D89-999F-21D5E0F03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930F9-7EAE-0C67-F5C1-57630C347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منازلكم، على دفاتركم، أكملوا الحوار بتفسير كل موضوع مطلوب في كل سؤال.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E59764-F556-6115-D120-A9389875844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7C26E56-527B-1F11-CCBC-A9CAB2E4A61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9CFCF3C-3371-318B-1F22-3681EA5252A8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0C6077-984F-3758-37DE-9C44AC35DB1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7568127-6AEB-BE9C-DCBE-557BA0713EF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0929E95-6ECA-AEAF-8DDC-D3B7DAD686A2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9702600-9060-9D75-47EC-5CA28A296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566B62D-0CE8-8419-A808-061B22864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FDFF9EA-6839-2600-8FE5-79EF82AD5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914745D-A079-6589-8D45-9CF1972EB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20C88F3-E7B0-AAFE-5B02-5DDCA5B9D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62260377-2C91-91C1-16B9-C00500FF22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94504C-2B17-441F-71F4-9D05463392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654" y="1874421"/>
            <a:ext cx="2945745" cy="41655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5189EF4-9B71-64AA-134F-AB6702CCAAF0}"/>
              </a:ext>
            </a:extLst>
          </p:cNvPr>
          <p:cNvSpPr/>
          <p:nvPr/>
        </p:nvSpPr>
        <p:spPr>
          <a:xfrm>
            <a:off x="3216655" y="3928533"/>
            <a:ext cx="2945744" cy="200659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64220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268963" y="3158999"/>
            <a:ext cx="672055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</a:pP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الكلمات البصرية (</a:t>
            </a:r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لم لا – المرضى – مهلا -  امرأة – يا من – بيت – لا بد - ويكونُ</a:t>
            </a: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) </a:t>
            </a:r>
          </a:p>
          <a:p>
            <a:pPr>
              <a:buClr>
                <a:srgbClr val="424D7B"/>
              </a:buClr>
            </a:pP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6326" y="1708939"/>
            <a:ext cx="612000" cy="612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E0F9D5-4852-7FCB-721B-1D5BF7E6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411" y="103336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2B2ED-2899-2349-920E-75EF03C3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نصادفها كثيرا. ستساعدنا على القراءة بسرعة. تابعوا معي سأقرأ.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5971F2-BEC2-E05A-A5BD-EA3FBFA542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EEBAD8-1DF3-EA6D-35ED-8C6E4F00CC0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B45807-6A66-773A-FFE8-6873E27F3A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79240F-837E-D965-B5BF-D957FC64BE1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C703F-4DB3-742B-86AA-230B4D34C86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2F6E39-0D4D-225C-D372-9CF359A3C4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BD5244-B10F-0684-FC9C-2FC4A65AB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4F284-02A0-97CC-2AFE-813107A550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F188C6-C13A-4670-666A-8680D03A2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80B971-4AA8-C31F-6D66-5B5245777C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7A65FE-76B8-F257-4EC2-E60DB9245A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0818BF5-BF8B-E6DB-9385-F9A37B543732}"/>
              </a:ext>
            </a:extLst>
          </p:cNvPr>
          <p:cNvGrpSpPr/>
          <p:nvPr/>
        </p:nvGrpSpPr>
        <p:grpSpPr>
          <a:xfrm>
            <a:off x="632373" y="2436733"/>
            <a:ext cx="7568343" cy="2340185"/>
            <a:chOff x="632373" y="2436733"/>
            <a:chExt cx="7568343" cy="2340185"/>
          </a:xfrm>
        </p:grpSpPr>
        <p:sp>
          <p:nvSpPr>
            <p:cNvPr id="30" name="Google Shape;1666;p201">
              <a:extLst>
                <a:ext uri="{FF2B5EF4-FFF2-40B4-BE49-F238E27FC236}">
                  <a16:creationId xmlns:a16="http://schemas.microsoft.com/office/drawing/2014/main" id="{02AC4243-7777-C644-A24C-9A93D20DD31F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لِمَ لا</a:t>
              </a:r>
            </a:p>
          </p:txBody>
        </p:sp>
        <p:sp>
          <p:nvSpPr>
            <p:cNvPr id="31" name="Google Shape;1667;p201">
              <a:extLst>
                <a:ext uri="{FF2B5EF4-FFF2-40B4-BE49-F238E27FC236}">
                  <a16:creationId xmlns:a16="http://schemas.microsoft.com/office/drawing/2014/main" id="{8ADB4546-2717-70DD-9F08-8A8C4935E2EF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اَلْمَرْضى</a:t>
              </a:r>
            </a:p>
          </p:txBody>
        </p:sp>
        <p:sp>
          <p:nvSpPr>
            <p:cNvPr id="32" name="Google Shape;1668;p201">
              <a:extLst>
                <a:ext uri="{FF2B5EF4-FFF2-40B4-BE49-F238E27FC236}">
                  <a16:creationId xmlns:a16="http://schemas.microsoft.com/office/drawing/2014/main" id="{2A7F3227-EAA4-583E-A006-0B1CF36EC2F3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اِمْرَأَةٌ</a:t>
              </a:r>
            </a:p>
          </p:txBody>
        </p:sp>
        <p:sp>
          <p:nvSpPr>
            <p:cNvPr id="33" name="Google Shape;1671;p201">
              <a:extLst>
                <a:ext uri="{FF2B5EF4-FFF2-40B4-BE49-F238E27FC236}">
                  <a16:creationId xmlns:a16="http://schemas.microsoft.com/office/drawing/2014/main" id="{C0706469-202D-EDEC-40EC-8F325F9F8B2E}"/>
                </a:ext>
              </a:extLst>
            </p:cNvPr>
            <p:cNvSpPr/>
            <p:nvPr/>
          </p:nvSpPr>
          <p:spPr>
            <a:xfrm>
              <a:off x="2589802" y="2471875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مَهْلاً</a:t>
              </a:r>
            </a:p>
          </p:txBody>
        </p:sp>
        <p:sp>
          <p:nvSpPr>
            <p:cNvPr id="34" name="Google Shape;1666;p201">
              <a:extLst>
                <a:ext uri="{FF2B5EF4-FFF2-40B4-BE49-F238E27FC236}">
                  <a16:creationId xmlns:a16="http://schemas.microsoft.com/office/drawing/2014/main" id="{299AFCE0-0858-42B3-B336-470899B17849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يا مَنْ </a:t>
              </a:r>
            </a:p>
          </p:txBody>
        </p:sp>
        <p:sp>
          <p:nvSpPr>
            <p:cNvPr id="35" name="Google Shape;1667;p201">
              <a:extLst>
                <a:ext uri="{FF2B5EF4-FFF2-40B4-BE49-F238E27FC236}">
                  <a16:creationId xmlns:a16="http://schemas.microsoft.com/office/drawing/2014/main" id="{16E0FFBA-A42E-A5FB-BEAA-525BB663E21F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بَيْتٌ</a:t>
              </a:r>
            </a:p>
          </p:txBody>
        </p:sp>
        <p:sp>
          <p:nvSpPr>
            <p:cNvPr id="36" name="Google Shape;1668;p201">
              <a:extLst>
                <a:ext uri="{FF2B5EF4-FFF2-40B4-BE49-F238E27FC236}">
                  <a16:creationId xmlns:a16="http://schemas.microsoft.com/office/drawing/2014/main" id="{BBDF49F4-4D97-81D5-FC6B-767597A948B6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وَيَكونُ</a:t>
              </a:r>
            </a:p>
          </p:txBody>
        </p:sp>
        <p:sp>
          <p:nvSpPr>
            <p:cNvPr id="37" name="Google Shape;1671;p201">
              <a:extLst>
                <a:ext uri="{FF2B5EF4-FFF2-40B4-BE49-F238E27FC236}">
                  <a16:creationId xmlns:a16="http://schemas.microsoft.com/office/drawing/2014/main" id="{9C8D2E45-5259-2B0E-0E0D-9C6802F8E2AF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لا بُدَّ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639911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22D1E-2445-7800-4D65-E4CAAA87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B65022-12BA-25CC-A535-D37EAAC7D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756000"/>
            <a:ext cx="696852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ستقرؤون الكلمات قبل أن تختفي. من يقرأ؟</a:t>
            </a:r>
            <a:endParaRPr lang="ar-MA" sz="2400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D9D9459-FF6F-90C6-94F0-8431B727C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F41D1E-8F5F-81FD-8EE0-7FFA3D7636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3B1B18-82BE-4C76-D71B-15704F37346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C6FC0C-E915-DA87-4004-8C32795569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CCDF1B-D6C7-3E38-8E8E-347A6280B0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D37414-326E-1C53-FDFB-E2BA35205BF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6854E68-74EC-0FDA-9FA1-A94B241195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070618-6913-4D99-9DD3-01D1142A85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5825A8-ADE3-E87C-D34D-35A9218A7D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3DDA365-EC5E-E359-C731-EDF41283E3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ADDE881-DF2F-41E2-03AC-29C98A89A4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Google Shape;1666;p201">
            <a:extLst>
              <a:ext uri="{FF2B5EF4-FFF2-40B4-BE49-F238E27FC236}">
                <a16:creationId xmlns:a16="http://schemas.microsoft.com/office/drawing/2014/main" id="{4EA090E6-DADD-CF4C-3C47-CE547806E195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لِمَ لا</a:t>
            </a:r>
          </a:p>
        </p:txBody>
      </p:sp>
      <p:sp>
        <p:nvSpPr>
          <p:cNvPr id="24" name="Google Shape;1667;p201">
            <a:extLst>
              <a:ext uri="{FF2B5EF4-FFF2-40B4-BE49-F238E27FC236}">
                <a16:creationId xmlns:a16="http://schemas.microsoft.com/office/drawing/2014/main" id="{53532D49-9826-EB7A-422E-B998C68CA374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اَلْمَرْضى</a:t>
            </a:r>
          </a:p>
        </p:txBody>
      </p:sp>
      <p:sp>
        <p:nvSpPr>
          <p:cNvPr id="25" name="Google Shape;1668;p201">
            <a:extLst>
              <a:ext uri="{FF2B5EF4-FFF2-40B4-BE49-F238E27FC236}">
                <a16:creationId xmlns:a16="http://schemas.microsoft.com/office/drawing/2014/main" id="{35B50B07-918E-3B2D-DA01-787574978ED8}"/>
              </a:ext>
            </a:extLst>
          </p:cNvPr>
          <p:cNvSpPr/>
          <p:nvPr/>
        </p:nvSpPr>
        <p:spPr>
          <a:xfrm>
            <a:off x="632373" y="2465912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اِمْرَأَةٌ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35D3B7E0-AAE1-9FDB-807B-904BA47725F7}"/>
              </a:ext>
            </a:extLst>
          </p:cNvPr>
          <p:cNvSpPr/>
          <p:nvPr/>
        </p:nvSpPr>
        <p:spPr>
          <a:xfrm>
            <a:off x="2589802" y="2471875"/>
            <a:ext cx="179517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مَهْلاً</a:t>
            </a:r>
          </a:p>
        </p:txBody>
      </p:sp>
      <p:sp>
        <p:nvSpPr>
          <p:cNvPr id="27" name="Google Shape;1666;p201">
            <a:extLst>
              <a:ext uri="{FF2B5EF4-FFF2-40B4-BE49-F238E27FC236}">
                <a16:creationId xmlns:a16="http://schemas.microsoft.com/office/drawing/2014/main" id="{3C6474E1-EEC3-78A0-00CB-6CCFD9C35931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يا مَنْ </a:t>
            </a:r>
          </a:p>
        </p:txBody>
      </p:sp>
      <p:sp>
        <p:nvSpPr>
          <p:cNvPr id="28" name="Google Shape;1667;p201">
            <a:extLst>
              <a:ext uri="{FF2B5EF4-FFF2-40B4-BE49-F238E27FC236}">
                <a16:creationId xmlns:a16="http://schemas.microsoft.com/office/drawing/2014/main" id="{3AB660B7-15AA-BC74-9823-7C0757E39665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بَيْتٌ</a:t>
            </a:r>
          </a:p>
        </p:txBody>
      </p:sp>
      <p:sp>
        <p:nvSpPr>
          <p:cNvPr id="29" name="Google Shape;1668;p201">
            <a:extLst>
              <a:ext uri="{FF2B5EF4-FFF2-40B4-BE49-F238E27FC236}">
                <a16:creationId xmlns:a16="http://schemas.microsoft.com/office/drawing/2014/main" id="{790B06F8-BACB-A782-1043-CB31835A9F68}"/>
              </a:ext>
            </a:extLst>
          </p:cNvPr>
          <p:cNvSpPr/>
          <p:nvPr/>
        </p:nvSpPr>
        <p:spPr>
          <a:xfrm>
            <a:off x="632373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وَيَكونُ</a:t>
            </a:r>
          </a:p>
        </p:txBody>
      </p:sp>
      <p:sp>
        <p:nvSpPr>
          <p:cNvPr id="30" name="Google Shape;1671;p201">
            <a:extLst>
              <a:ext uri="{FF2B5EF4-FFF2-40B4-BE49-F238E27FC236}">
                <a16:creationId xmlns:a16="http://schemas.microsoft.com/office/drawing/2014/main" id="{533C1890-1B8C-C9F4-31F2-0B35DA3283CE}"/>
              </a:ext>
            </a:extLst>
          </p:cNvPr>
          <p:cNvSpPr/>
          <p:nvPr/>
        </p:nvSpPr>
        <p:spPr>
          <a:xfrm>
            <a:off x="2589802" y="3840918"/>
            <a:ext cx="1894912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 بُدَّ</a:t>
            </a:r>
          </a:p>
        </p:txBody>
      </p:sp>
    </p:spTree>
    <p:extLst>
      <p:ext uri="{BB962C8B-B14F-4D97-AF65-F5344CB8AC3E}">
        <p14:creationId xmlns:p14="http://schemas.microsoft.com/office/powerpoint/2010/main" val="2180472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A42F4-6415-6C4C-D735-CC5E12D7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9FCF0-B331-9C12-0E9E-55C3C2117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 آخر</a:t>
            </a:r>
            <a:r>
              <a:rPr lang="fr-FR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294258D-49F4-926F-BCE0-7D641DCB19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C9DEAB-4F7A-C858-D8D6-48BB4DC6D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80649B-770F-2004-0302-D787C68B3D7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E8E47C-BD44-E5D3-C826-3C940B01A6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5D1174-D562-B3A9-1FF5-18B5FF0F9E5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14E924-86E1-4F53-8453-7A0A6FF9517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ADC289-0334-DAB9-0E72-A4863092E5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DA4D4E-530E-EBDD-215A-AC3D2ADD14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5B6D15-891A-65DF-0460-B991058994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F175C1-B2E3-D023-29A1-85A7AA44AC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9B5181F-9188-42F8-74F3-9BBBF64D10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666;p201">
            <a:extLst>
              <a:ext uri="{FF2B5EF4-FFF2-40B4-BE49-F238E27FC236}">
                <a16:creationId xmlns:a16="http://schemas.microsoft.com/office/drawing/2014/main" id="{F16646E3-C784-5A7E-CE6D-E4906CD6FF15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يا مَنْ </a:t>
            </a:r>
          </a:p>
        </p:txBody>
      </p:sp>
      <p:sp>
        <p:nvSpPr>
          <p:cNvPr id="16" name="Google Shape;1667;p201">
            <a:extLst>
              <a:ext uri="{FF2B5EF4-FFF2-40B4-BE49-F238E27FC236}">
                <a16:creationId xmlns:a16="http://schemas.microsoft.com/office/drawing/2014/main" id="{B65529BB-47F8-7C53-C7AA-A467CF3196F8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بَيْتٌ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668;p201">
            <a:extLst>
              <a:ext uri="{FF2B5EF4-FFF2-40B4-BE49-F238E27FC236}">
                <a16:creationId xmlns:a16="http://schemas.microsoft.com/office/drawing/2014/main" id="{44CC1C91-658C-40BC-1A73-EABC63BAE707}"/>
              </a:ext>
            </a:extLst>
          </p:cNvPr>
          <p:cNvSpPr/>
          <p:nvPr/>
        </p:nvSpPr>
        <p:spPr>
          <a:xfrm>
            <a:off x="632373" y="2465912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وَيَكونُ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6113407D-12E9-51C0-9646-3A1D7CD426D0}"/>
              </a:ext>
            </a:extLst>
          </p:cNvPr>
          <p:cNvSpPr/>
          <p:nvPr/>
        </p:nvSpPr>
        <p:spPr>
          <a:xfrm>
            <a:off x="2589802" y="2471875"/>
            <a:ext cx="179517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مَهْلاً</a:t>
            </a:r>
          </a:p>
        </p:txBody>
      </p:sp>
      <p:sp>
        <p:nvSpPr>
          <p:cNvPr id="22" name="Google Shape;1666;p201">
            <a:extLst>
              <a:ext uri="{FF2B5EF4-FFF2-40B4-BE49-F238E27FC236}">
                <a16:creationId xmlns:a16="http://schemas.microsoft.com/office/drawing/2014/main" id="{03609EF1-A52F-CE2E-F611-5D512B1F3402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لِمَ لا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67;p201">
            <a:extLst>
              <a:ext uri="{FF2B5EF4-FFF2-40B4-BE49-F238E27FC236}">
                <a16:creationId xmlns:a16="http://schemas.microsoft.com/office/drawing/2014/main" id="{19A5360A-FCD7-5BEC-3743-FA8D19CAFD41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اَلْمَرْضى</a:t>
            </a:r>
          </a:p>
        </p:txBody>
      </p:sp>
      <p:sp>
        <p:nvSpPr>
          <p:cNvPr id="25" name="Google Shape;1668;p201">
            <a:extLst>
              <a:ext uri="{FF2B5EF4-FFF2-40B4-BE49-F238E27FC236}">
                <a16:creationId xmlns:a16="http://schemas.microsoft.com/office/drawing/2014/main" id="{398060A3-974A-A235-5079-5D3B17A0D79E}"/>
              </a:ext>
            </a:extLst>
          </p:cNvPr>
          <p:cNvSpPr/>
          <p:nvPr/>
        </p:nvSpPr>
        <p:spPr>
          <a:xfrm>
            <a:off x="632373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اِمْرَأَةٌ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49A4ABA9-953D-D151-138C-C15892E24861}"/>
              </a:ext>
            </a:extLst>
          </p:cNvPr>
          <p:cNvSpPr/>
          <p:nvPr/>
        </p:nvSpPr>
        <p:spPr>
          <a:xfrm>
            <a:off x="2589802" y="3840918"/>
            <a:ext cx="1894912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 بُدَّ</a:t>
            </a:r>
          </a:p>
        </p:txBody>
      </p:sp>
    </p:spTree>
    <p:extLst>
      <p:ext uri="{BB962C8B-B14F-4D97-AF65-F5344CB8AC3E}">
        <p14:creationId xmlns:p14="http://schemas.microsoft.com/office/powerpoint/2010/main" val="615960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 animBg="1"/>
      <p:bldP spid="18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DFA2D-AA15-EB7C-B0BC-62CC9064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666B8-1820-886E-A26C-6712E2A9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 آخر</a:t>
            </a:r>
            <a:r>
              <a:rPr lang="fr-FR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E03095ED-5687-52C5-4024-EFD890AC28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CBDD47-7752-D020-5467-F0D96C095F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BD6DBD-0DE7-CAD2-DBFC-8E8DA1D411F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557DA4-339D-FBD0-5A34-934749AA42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03ECE8-9340-2959-EFBD-F01877B257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7F0481-3A0A-49B5-CC48-77256BB3397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0008C5-0B29-D5C6-3FE7-5A6AEE5ACA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AF09D-AC40-F335-152D-210A8734AF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2C1BB2-7289-2169-F0AE-CA67D8017D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6F7D2E-65A7-AACE-60FA-34B3257AD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0A057E-DB93-C502-7867-D9264FA74C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Google Shape;1666;p201">
            <a:extLst>
              <a:ext uri="{FF2B5EF4-FFF2-40B4-BE49-F238E27FC236}">
                <a16:creationId xmlns:a16="http://schemas.microsoft.com/office/drawing/2014/main" id="{C11E2368-A959-A196-D375-813F61342D46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مَهْلاً </a:t>
            </a:r>
          </a:p>
        </p:txBody>
      </p:sp>
      <p:sp>
        <p:nvSpPr>
          <p:cNvPr id="34" name="Google Shape;1667;p201">
            <a:extLst>
              <a:ext uri="{FF2B5EF4-FFF2-40B4-BE49-F238E27FC236}">
                <a16:creationId xmlns:a16="http://schemas.microsoft.com/office/drawing/2014/main" id="{280019B1-BF42-1F72-2CE4-E1D957DF8B2A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 بُدَّ</a:t>
            </a:r>
          </a:p>
        </p:txBody>
      </p:sp>
      <p:sp>
        <p:nvSpPr>
          <p:cNvPr id="35" name="Google Shape;1668;p201">
            <a:extLst>
              <a:ext uri="{FF2B5EF4-FFF2-40B4-BE49-F238E27FC236}">
                <a16:creationId xmlns:a16="http://schemas.microsoft.com/office/drawing/2014/main" id="{2E400179-C2F7-5209-49F9-A9B6C0ED5E0C}"/>
              </a:ext>
            </a:extLst>
          </p:cNvPr>
          <p:cNvSpPr/>
          <p:nvPr/>
        </p:nvSpPr>
        <p:spPr>
          <a:xfrm>
            <a:off x="632373" y="2465912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اَلْمَرْضى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6" name="Google Shape;1671;p201">
            <a:extLst>
              <a:ext uri="{FF2B5EF4-FFF2-40B4-BE49-F238E27FC236}">
                <a16:creationId xmlns:a16="http://schemas.microsoft.com/office/drawing/2014/main" id="{F7F96B13-A2C0-8E21-6CC9-DFFA8930AFB0}"/>
              </a:ext>
            </a:extLst>
          </p:cNvPr>
          <p:cNvSpPr/>
          <p:nvPr/>
        </p:nvSpPr>
        <p:spPr>
          <a:xfrm>
            <a:off x="2589802" y="2471875"/>
            <a:ext cx="179517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اِمْرَأَةٌ</a:t>
            </a:r>
          </a:p>
        </p:txBody>
      </p:sp>
      <p:sp>
        <p:nvSpPr>
          <p:cNvPr id="37" name="Google Shape;1666;p201">
            <a:extLst>
              <a:ext uri="{FF2B5EF4-FFF2-40B4-BE49-F238E27FC236}">
                <a16:creationId xmlns:a16="http://schemas.microsoft.com/office/drawing/2014/main" id="{4028B62A-9272-D257-8C3B-C6B7127C29CF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لِمَ لا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8" name="Google Shape;1667;p201">
            <a:extLst>
              <a:ext uri="{FF2B5EF4-FFF2-40B4-BE49-F238E27FC236}">
                <a16:creationId xmlns:a16="http://schemas.microsoft.com/office/drawing/2014/main" id="{C893973D-6EDA-8FC6-77BE-A51E3EFAB663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وَيَكونُ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9" name="Google Shape;1668;p201">
            <a:extLst>
              <a:ext uri="{FF2B5EF4-FFF2-40B4-BE49-F238E27FC236}">
                <a16:creationId xmlns:a16="http://schemas.microsoft.com/office/drawing/2014/main" id="{D0B6C5D3-0C0F-5814-041E-7A5D263A155C}"/>
              </a:ext>
            </a:extLst>
          </p:cNvPr>
          <p:cNvSpPr/>
          <p:nvPr/>
        </p:nvSpPr>
        <p:spPr>
          <a:xfrm>
            <a:off x="632373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يا مَنْ</a:t>
            </a:r>
          </a:p>
        </p:txBody>
      </p:sp>
      <p:sp>
        <p:nvSpPr>
          <p:cNvPr id="40" name="Google Shape;1671;p201">
            <a:extLst>
              <a:ext uri="{FF2B5EF4-FFF2-40B4-BE49-F238E27FC236}">
                <a16:creationId xmlns:a16="http://schemas.microsoft.com/office/drawing/2014/main" id="{439BEA5F-F40F-5E97-E74E-AE971E8182E7}"/>
              </a:ext>
            </a:extLst>
          </p:cNvPr>
          <p:cNvSpPr/>
          <p:nvPr/>
        </p:nvSpPr>
        <p:spPr>
          <a:xfrm>
            <a:off x="2589802" y="3840918"/>
            <a:ext cx="1894912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800" b="1" kern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بَيْتٌ</a:t>
            </a:r>
            <a:endParaRPr lang="ar-MA" sz="4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8242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75374-EFC0-3D62-EE34-00ACCBF79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018E42-A8E8-CB6C-9FAC-36E0D920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من يقرأ؟</a:t>
            </a:r>
            <a:br>
              <a:rPr lang="ar-MA" sz="2800" b="1" dirty="0">
                <a:cs typeface="Microsoft Uighur" panose="02000000000000000000" pitchFamily="2" charset="-78"/>
              </a:rPr>
            </a:br>
            <a:r>
              <a:rPr lang="ar-MA" sz="2400" i="1" dirty="0">
                <a:cs typeface="Microsoft Uighur" panose="02000000000000000000" pitchFamily="2" charset="-78"/>
              </a:rPr>
              <a:t>إعادة الشرائح لإتاحة فرصة القراءة للتلاميذ</a:t>
            </a:r>
            <a:endParaRPr lang="ar-MA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DD9ECBC4-E007-0564-3538-076C51E6AC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2167AEB-6FDC-9E86-B09B-ECD0EF9B17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3911D1-B0B1-084F-29C9-DF76F1BFC5E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D16B82-9EA5-E333-9999-CBC649CB2D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0D2CF2-DCF1-A804-0CE7-B11141222DD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4D0A1E-BA0F-3518-D835-C0032DC0A3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8F822F3-F55C-0517-3757-5C4E8A59A0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193C4B-3D43-32A2-379D-1A7D1C6D42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6A0BBD-9474-42DE-6AE3-37EC1C8291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C7EF7E-D90C-18FD-F6D6-797723B933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F9CEFD-2194-584A-BB7B-80FA0DF595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Google Shape;1666;p201">
            <a:extLst>
              <a:ext uri="{FF2B5EF4-FFF2-40B4-BE49-F238E27FC236}">
                <a16:creationId xmlns:a16="http://schemas.microsoft.com/office/drawing/2014/main" id="{B64B7A4F-FEB0-ADAD-A500-1B9D8396E450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مَهْلاً </a:t>
            </a:r>
          </a:p>
        </p:txBody>
      </p:sp>
      <p:sp>
        <p:nvSpPr>
          <p:cNvPr id="34" name="Google Shape;1667;p201">
            <a:extLst>
              <a:ext uri="{FF2B5EF4-FFF2-40B4-BE49-F238E27FC236}">
                <a16:creationId xmlns:a16="http://schemas.microsoft.com/office/drawing/2014/main" id="{06160AE8-D8D8-D802-7849-7EF49A1B8871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 بُدَّ</a:t>
            </a:r>
          </a:p>
        </p:txBody>
      </p:sp>
      <p:sp>
        <p:nvSpPr>
          <p:cNvPr id="35" name="Google Shape;1668;p201">
            <a:extLst>
              <a:ext uri="{FF2B5EF4-FFF2-40B4-BE49-F238E27FC236}">
                <a16:creationId xmlns:a16="http://schemas.microsoft.com/office/drawing/2014/main" id="{AD038025-7EAD-6407-A0D2-DD72F8D1F54F}"/>
              </a:ext>
            </a:extLst>
          </p:cNvPr>
          <p:cNvSpPr/>
          <p:nvPr/>
        </p:nvSpPr>
        <p:spPr>
          <a:xfrm>
            <a:off x="632373" y="2465912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اَلْمَرْضى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6" name="Google Shape;1671;p201">
            <a:extLst>
              <a:ext uri="{FF2B5EF4-FFF2-40B4-BE49-F238E27FC236}">
                <a16:creationId xmlns:a16="http://schemas.microsoft.com/office/drawing/2014/main" id="{78CE36F1-D689-4CFF-AFF7-AD2033FF7FFF}"/>
              </a:ext>
            </a:extLst>
          </p:cNvPr>
          <p:cNvSpPr/>
          <p:nvPr/>
        </p:nvSpPr>
        <p:spPr>
          <a:xfrm>
            <a:off x="2589802" y="2471875"/>
            <a:ext cx="179517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اِمْرَأَةٌ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7" name="Google Shape;1666;p201">
            <a:extLst>
              <a:ext uri="{FF2B5EF4-FFF2-40B4-BE49-F238E27FC236}">
                <a16:creationId xmlns:a16="http://schemas.microsoft.com/office/drawing/2014/main" id="{2FB1B116-A365-1E8D-55BD-8F565C8F5894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لِمَ لا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8" name="Google Shape;1667;p201">
            <a:extLst>
              <a:ext uri="{FF2B5EF4-FFF2-40B4-BE49-F238E27FC236}">
                <a16:creationId xmlns:a16="http://schemas.microsoft.com/office/drawing/2014/main" id="{3FC96B98-38D0-F530-CB57-96D22DDA7DB5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وَيَكونُ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9" name="Google Shape;1668;p201">
            <a:extLst>
              <a:ext uri="{FF2B5EF4-FFF2-40B4-BE49-F238E27FC236}">
                <a16:creationId xmlns:a16="http://schemas.microsoft.com/office/drawing/2014/main" id="{F6EEC97A-9AEB-AFC2-1272-2D7690BB5788}"/>
              </a:ext>
            </a:extLst>
          </p:cNvPr>
          <p:cNvSpPr/>
          <p:nvPr/>
        </p:nvSpPr>
        <p:spPr>
          <a:xfrm>
            <a:off x="632373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يا مَنْ</a:t>
            </a:r>
          </a:p>
        </p:txBody>
      </p:sp>
      <p:sp>
        <p:nvSpPr>
          <p:cNvPr id="40" name="Google Shape;1671;p201">
            <a:extLst>
              <a:ext uri="{FF2B5EF4-FFF2-40B4-BE49-F238E27FC236}">
                <a16:creationId xmlns:a16="http://schemas.microsoft.com/office/drawing/2014/main" id="{1867332D-6F59-59C8-21AE-8A5DB4E4582D}"/>
              </a:ext>
            </a:extLst>
          </p:cNvPr>
          <p:cNvSpPr/>
          <p:nvPr/>
        </p:nvSpPr>
        <p:spPr>
          <a:xfrm>
            <a:off x="2589802" y="3840918"/>
            <a:ext cx="1894912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800" b="1" kern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بَيْتٌ</a:t>
            </a:r>
            <a:endParaRPr lang="ar-MA" sz="4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46671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BF6E8B-9AA0-C325-B239-A667AEFE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القراءة المشتركة ص </a:t>
            </a:r>
            <a:r>
              <a:rPr lang="fr-FR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106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ستتدربون على قراءة فقرة بدقة وسرعة.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D7DD89-5EB8-FA5C-1860-132A4815BD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196993-46F2-C853-1485-7464DCB328C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B09F6-123D-31FA-4F62-7BCD9157419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48FB69-6562-981D-0F52-B4824A157FF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E939D7-13DA-6CC0-DEBB-C2DE37DDD3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9B706B8-DD21-0D07-29E8-656D1E50FE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7B194A-0709-7E96-C4D0-2D820ECB09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D8E286-D8D6-8822-2641-67C84AF882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D718F2-07AF-4F33-6E90-9F380DA90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38C6A7-C04D-83FE-DD58-09C381FE7A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C2434E-4F79-36FA-2931-5C9BB714B5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473" y="1898300"/>
            <a:ext cx="2740599" cy="4203700"/>
          </a:xfrm>
          <a:prstGeom prst="rect">
            <a:avLst/>
          </a:prstGeom>
        </p:spPr>
      </p:pic>
      <p:pic>
        <p:nvPicPr>
          <p:cNvPr id="1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075084-C629-503A-4B1C-E3DE153998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69DF6C4-7861-9D84-526E-316CDD9E9F45}"/>
              </a:ext>
            </a:extLst>
          </p:cNvPr>
          <p:cNvSpPr/>
          <p:nvPr/>
        </p:nvSpPr>
        <p:spPr>
          <a:xfrm>
            <a:off x="3237473" y="2374084"/>
            <a:ext cx="2692533" cy="124157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54478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17CEA-B1B1-6029-20A5-946EBCF0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FDB49-4A30-0FAA-9877-BAF9C282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– تابعوا على كراساتكم. انتبهوا للنبر عند التعجب.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74BF15-0A2A-2912-E093-1B239D0D7B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BBCB61-3D1A-434E-CB0B-FBA8374101C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5A273E-DA7B-FCB4-5277-143CE0FC876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B1B53F-F1C4-9F37-F92F-2172D1DD5B9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4032FB-5591-D179-79F2-5EA7317D8A1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72DEF2-0D98-B155-1807-F347558697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0B7B34-48D7-95C6-EDAF-EAE4C6AC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6ED6E66-5132-FEB8-6E04-10EA512A5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C1FE27-E125-37A8-11CB-C0B1DD50B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FAEE25-74DF-610A-89DD-965813909A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5505E9-E6C2-51D2-856B-1663B285C4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F8FEFE-1005-D09D-FD7A-033D164897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473" y="1898300"/>
            <a:ext cx="2740599" cy="42037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9C90F04-7CE2-351A-0518-B859A7D0BCD3}"/>
              </a:ext>
            </a:extLst>
          </p:cNvPr>
          <p:cNvSpPr/>
          <p:nvPr/>
        </p:nvSpPr>
        <p:spPr>
          <a:xfrm>
            <a:off x="3237473" y="2374084"/>
            <a:ext cx="2692533" cy="124157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085180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A96C9-DB46-EE74-6335-E190EB690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D2A4E9-4451-CB73-587D-AE1CF44E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اَلآن سنقرأ معا. انتبهوا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5BC189-C15C-7DD5-F81D-22EF0C663C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CB3106-A49A-F665-3189-379C45BF3BC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D5379B-A834-B6EF-E820-9681526640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7D2F5E-79B8-A628-13BF-286CD56CDF7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B85539-E612-BBEF-D152-EF825247B90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87F46C-F62E-23CD-5FF2-5087B5427A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37D7F1-FCAC-EB2C-5798-9F525722E5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613896-17DB-22B4-5718-0DB3D0F3AB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EA5A94-9EC9-801B-63DC-28AE84DCC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3442C1-5F22-625E-7966-54759C7E8F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4F04C9-0D54-3B6A-CD18-125FDF22E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BBBA2A-E517-A934-03D3-D7BB92FA8B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033" y="2008814"/>
            <a:ext cx="8128767" cy="367053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9386944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192AA-916C-6C41-108D-C4DC8923E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3BB12-4434-26BB-6D67-BFD9678A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كل ثنائي سيقرأ الفقرة قراءة معبرة، للفوز عليكما القراءة  قراءة معبرة وبصوت واحد.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4E9AC1-9092-CFA1-0857-429F404E48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746708-CF33-C21F-83A3-F318E272B59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2737FA-2C04-39C4-A3D7-0FA6FE5855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885313-E5E6-1CF2-275D-5B2186A279B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838BAC-5D3D-42E9-F2E5-77D96E3E8DD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53FAE08-A470-5425-1203-10A47F0441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6CDA39-17A6-37DE-C228-920BDAFFD6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7C1E82-BB11-7068-3FE7-1DF49D6537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44E002-6347-2950-125A-D93ED2F86C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B8A02-983E-978E-7554-38CC515EED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E8B122E-C23F-AECA-38AB-27C0B7FE8B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E50509-AA99-C71E-EEA7-761F05F1DF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033" y="2008814"/>
            <a:ext cx="8128767" cy="367053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8776393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5B17F-780F-A215-5BD9-B0A9447A3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9FAE7-8AE2-A92D-DEEE-8FA836FB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يريد أن يقود القراءة؟ أنت تقرأ وهم يرددون بعدك.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616C19-48FD-44E9-6E08-AA9783B655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1F9DA7-5EE0-BD3C-23F9-8497A0F5729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FCC846-D571-B267-B699-6DA2F058782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DB0869-0D9F-6538-1719-C85559737F7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8E309E-886B-F9E3-7A9D-B91C598BEAB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C30EF10-5FBC-57E1-166E-7D43E04BA3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215A1E-64D6-B290-77CF-CD095D8F0C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EFB7B1-1209-797C-CCF8-7B11C5D067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04CB18-926A-8CBC-84DF-176CCC3A3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A13947-53EA-835A-E965-AAF4CFB7CD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0F95729-C596-E208-9A0D-932F47111B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7F5606-D9D6-E6C7-6773-C532CCB85D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139" y="2008814"/>
            <a:ext cx="8221661" cy="371247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66769327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D1CE54-60E1-0EE0-C345-45226682E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5501" y="98573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AAF83B08-D39F-70F7-BE7D-DE34A4E9F214}"/>
              </a:ext>
            </a:extLst>
          </p:cNvPr>
          <p:cNvSpPr/>
          <p:nvPr/>
        </p:nvSpPr>
        <p:spPr>
          <a:xfrm>
            <a:off x="6168297" y="2932396"/>
            <a:ext cx="1980000" cy="19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noFill/>
            <a:prstDash val="solid"/>
            <a:miter lim="800000"/>
          </a:ln>
          <a:effectLst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تَعَلَّمْتُ في هذِهِ ٱلْحِصَّةِ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0381ACC-9115-4D80-2956-9337E3E55F56}"/>
              </a:ext>
            </a:extLst>
          </p:cNvPr>
          <p:cNvCxnSpPr>
            <a:cxnSpLocks/>
          </p:cNvCxnSpPr>
          <p:nvPr/>
        </p:nvCxnSpPr>
        <p:spPr>
          <a:xfrm flipH="1" flipV="1">
            <a:off x="3976069" y="3088433"/>
            <a:ext cx="2176045" cy="737118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B225352-66D2-349B-0849-677E9581FF69}"/>
              </a:ext>
            </a:extLst>
          </p:cNvPr>
          <p:cNvCxnSpPr>
            <a:cxnSpLocks/>
          </p:cNvCxnSpPr>
          <p:nvPr/>
        </p:nvCxnSpPr>
        <p:spPr>
          <a:xfrm flipH="1">
            <a:off x="4052373" y="4002833"/>
            <a:ext cx="2115924" cy="718457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355B93A5-BD23-60EB-EEC1-1DB0235DE66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C9FA91-2274-D990-9F9B-A10050EAFC4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BA4FE2D-E69E-FDB5-6EB1-4D3CE1CB81ED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319F210-C2C2-B520-1782-45E5D7185DB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1689316-D057-B7FC-D56C-6F7100FC468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16B601C-D4EE-56A0-7877-3AEF208564E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C44D208-4E97-0C6C-FF77-FC260F3B0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2B394F68-0DB1-66A7-AF48-467AC5EFE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0A524CB0-8C46-048A-DB14-F85F224B2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55724E99-F65F-1278-EAAA-092AD0C66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DD632DC-9FED-EA36-F728-C4DB2D7AA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5F44775-7DBA-0B4E-CDB6-D78429EC235B}"/>
              </a:ext>
            </a:extLst>
          </p:cNvPr>
          <p:cNvSpPr/>
          <p:nvPr/>
        </p:nvSpPr>
        <p:spPr>
          <a:xfrm>
            <a:off x="1011886" y="1682017"/>
            <a:ext cx="2880000" cy="1584000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إِسْتراتيجِيَّةَ ...</a:t>
            </a:r>
          </a:p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تُساعِدُني إِسْتراتيجِيَّةُ ...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B7D47336-3D62-F115-CEC0-763B990FA8D3}"/>
              </a:ext>
            </a:extLst>
          </p:cNvPr>
          <p:cNvSpPr/>
          <p:nvPr/>
        </p:nvSpPr>
        <p:spPr>
          <a:xfrm>
            <a:off x="1028069" y="4362061"/>
            <a:ext cx="2880000" cy="1584000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تَدَرَّبْتُ عَلى أَنْ أُفَسِّرَ مَواضيعَ مِثْلَ </a:t>
            </a:r>
            <a:r>
              <a:rPr lang="ar-MA" sz="28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ٱلتَّواصُلِ</a:t>
            </a: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- تَجَنُّبِ حَوادِثِ </a:t>
            </a:r>
            <a:r>
              <a:rPr lang="ar-MA" sz="28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ٱلسَّيْرِ</a:t>
            </a: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- ...</a:t>
            </a:r>
          </a:p>
        </p:txBody>
      </p: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المطلوب على الصفحة رقم </a:t>
            </a:r>
            <a:r>
              <a:rPr lang="fr-FR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106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سنرى من تدرب على النص بطلاقة ووجد الجمل.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4373" y="2155372"/>
            <a:ext cx="828000" cy="828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6535E6-31D3-5E2C-B1A6-002485C1E6C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132453-2975-C4B5-7BB1-F569538BC07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D7A3C9-6E46-82CA-0508-F5F2B0179962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6813D0-A73F-3EFF-20A4-09D0F89084C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D00BDA-12D0-6795-97A3-E57EE9C10A1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5BF136-84C0-315E-78AE-E31E3BA5EFFB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0C5B125-1C1D-1A8B-F1D8-31803527D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00FC135-4208-C654-5EB0-B8A732FC7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60918DD-B34F-61B5-9935-08BD00EC0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FC508D6-AAE8-AB27-3DB1-FCBF69121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3BAD090-65FE-27E2-F010-3926F59B9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5D66AD-DEA4-9F93-347E-FF89EA2DD4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473" y="1898300"/>
            <a:ext cx="2740599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E7ECB18-322A-52B8-076D-F74187FB5CA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304997-C474-0244-2288-32CBDE5E096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7C8D72B-DA76-5B92-892A-4DFA093B3E4E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2B4DF2D-ED93-A507-FDBA-4833CE86EBA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7E41EC1-A3EF-30C5-92FC-565B3E7B9D0C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6347B90-F726-35D6-D117-16244609621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7814B-9380-CC64-F9C8-F0BF76DC1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4D7E5EA-C7DD-4A10-1D37-80D12B9C2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143A120-2681-8DBD-26DF-9830872B4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AD82E83-5F08-148D-0E27-0D2EFB4CB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F0E253B-2ED5-4C42-C930-79CB3FA90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B6C411-0942-7DD6-ACDE-D71BD92F9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CE2727-C540-7CC6-56A6-ACD10033D3D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6BE51E-0147-1C94-82BA-369DDACB3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05EBA-F475-35A1-A558-19114166556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41CFBA-8F52-0C35-80D9-3CF0CCBDFA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784F3E-6774-4EBD-5DE7-93B007F1B6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24CC08-45B4-A7BF-9A86-7B8B176C6C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D32278-FFD2-FA7F-6698-7DC9D4568E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E1D857-7AF0-871E-D644-B2C834CEF3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C9D3F1-5A86-3BDA-A8D2-B4D925F8F1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38297</TotalTime>
  <Words>2249</Words>
  <Application>Microsoft Office PowerPoint</Application>
  <PresentationFormat>Affichage à l'écran (4:3)</PresentationFormat>
  <Paragraphs>575</Paragraphs>
  <Slides>73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73</vt:i4>
      </vt:variant>
    </vt:vector>
  </HeadingPairs>
  <TitlesOfParts>
    <vt:vector size="100" baseType="lpstr">
      <vt:lpstr>Calibri Light</vt:lpstr>
      <vt:lpstr>Dosis Medium</vt:lpstr>
      <vt:lpstr>Microsoft Uighur</vt:lpstr>
      <vt:lpstr>Wingdings</vt:lpstr>
      <vt:lpstr>Calibri</vt:lpstr>
      <vt:lpstr>Modern Love</vt:lpstr>
      <vt:lpstr>Dosis SemiBold</vt:lpstr>
      <vt:lpstr>Arial</vt:lpstr>
      <vt:lpstr>Aptos</vt:lpstr>
      <vt:lpstr>Dosis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من يذكر شروط الحصول على نجمة التميز؟</vt:lpstr>
      <vt:lpstr>ضعوا اللوحة والكراسة في القمطر.</vt:lpstr>
      <vt:lpstr>نبدأ بالتدرب على قراءة فقرة بدقة وسرعة. نتذكر شروط القراءة بطلاقة.</vt:lpstr>
      <vt:lpstr>ستتدربون في هذه الحصة على قراءة فقرة بدقة وسرعة. سأقرأ – تابعوا جيدا </vt:lpstr>
      <vt:lpstr>الآن سنمر لتحدي الطلاقة. سأسحب  5أسماء.</vt:lpstr>
      <vt:lpstr>أنادي على التلميذ الأول: ..........................  (تناقش الأخطاء بعد كل قراءة وتوضح كيفية تجاوزها).</vt:lpstr>
      <vt:lpstr>أبطال الطلاقة هم ........................................................................... </vt:lpstr>
      <vt:lpstr>معجم</vt:lpstr>
      <vt:lpstr>ستتعلمون اليوم في حصة المعجم إستراتيجية المعاني المتعددة.</vt:lpstr>
      <vt:lpstr>لماذا سنتعلم إستراتيجية المعاني المتعددة؟</vt:lpstr>
      <vt:lpstr>تابعوا معي كيف أوظف إستراتيجية المعاني المتعددة.</vt:lpstr>
      <vt:lpstr>أريد تحديد معنى الفعل (يقطع) في الجملة التالية.</vt:lpstr>
      <vt:lpstr>أولا، أقرأ الكلمة المفتاح وأفكر في معانيها التي أعرفها.</vt:lpstr>
      <vt:lpstr>من معاني الفعل (يقطع): يمشي – يوقف – يقطِفُ.</vt:lpstr>
      <vt:lpstr>أقرأ الكلمات المحيطة بالكلمة المفتاح.</vt:lpstr>
      <vt:lpstr>أحدد المعنى الصحيح للكلمة (يقطع). المعنى المناسب هو (يمشي). أتحقق بالتعويض.</vt:lpstr>
      <vt:lpstr>نتدرب جماعيا، هذه جملة. المطلوب تحديد معنى (يقطع). من يقرأ الجملة؟</vt:lpstr>
      <vt:lpstr>ماذا علينا فعله أولا؟</vt:lpstr>
      <vt:lpstr>نقرأ الكلمة المفتاح. وهي (يقطع)  وأتذكر معانيها.-ماذا نفعل بعد ذلك؟</vt:lpstr>
      <vt:lpstr>نقرأ الكلمات المحيطة التي تساعد على فهم معنى الكلمة. ما هي هذه الكلمات؟</vt:lpstr>
      <vt:lpstr>نقرأ الكلمات المحيطة التي تساعد على فهم معنى الكلمة. ما هي هذه الكلمات؟</vt:lpstr>
      <vt:lpstr>ماذا نفعل بعد ذلك؟ من يحدد المعنى المناسب؟ من يوضح لماذا؟</vt:lpstr>
      <vt:lpstr>ماذا نفعل بعد ذلك؟ من يحدد المعنى المناسب؟ من يوضح لماذا؟</vt:lpstr>
      <vt:lpstr>نتذكر معا خطوات إستراتيجية الصفة المضافة. من يقرأ؟</vt:lpstr>
      <vt:lpstr>خذوا الكراسة ص 104. اكتبوا تاريخ اليوم. </vt:lpstr>
      <vt:lpstr>من يقرأ التعليمة؟ من يشرح المطلوب؟ </vt:lpstr>
      <vt:lpstr>بشكل فردي، أكملوا الجمل بما يناسب. (دقيقتان) </vt:lpstr>
      <vt:lpstr>في ثنائيات كل واحد يوضح لزميله كيف توصل إلى الجواب. (دقيقة واحدة)</vt:lpstr>
      <vt:lpstr>نصحح. من يقرأ الجملة الأولى؟ ما المعنى المناسب للفعل "أخذ"؟              - هل أنتم متفقون؟ </vt:lpstr>
      <vt:lpstr>انتبهوا للتصحيح.</vt:lpstr>
      <vt:lpstr>نمر إلى النشاط الموالي. من يقرأ التعليمة؟ ما المطلوب؟ </vt:lpstr>
      <vt:lpstr>ننجز المثال الأول جماعيا. من يقرأ الجملة الأولى؟ ما الكلمة التي نريد تحديد معناها؟</vt:lpstr>
      <vt:lpstr>كلمة "عين" لها عدة معان، ما  الكلمات المحيطة بها التي تساعدنا على اختيار المعنى المناسب؟</vt:lpstr>
      <vt:lpstr>كلمة "عين" لها عدة معان، نحدد كلمات محيطة بها تساعدنا على اختيار المعنى المناسب؟</vt:lpstr>
      <vt:lpstr>واصلوا إنجاز التمرين بشكل فردي.</vt:lpstr>
      <vt:lpstr>نصحح. جملة جملة. من يقرأ الجملة؟ ما الكلمة التي نريد تحديد معناها؟ ما هو؟ لماذا؟</vt:lpstr>
      <vt:lpstr>Présentation PowerPoint</vt:lpstr>
      <vt:lpstr>نمر إلى حصة الاستماع والتحدث. من يذكرنا بعنوان الحكاية التي تعرفنا عليها في الأسبوع الماضي؟</vt:lpstr>
      <vt:lpstr>عنوان حكايتنا هو: ما التواصل؟.</vt:lpstr>
      <vt:lpstr>سأعيد تسميع الحكاية. أنصتوا جيدا وسجلوا الموضوع الذي تريد أن تشرحه الفتاة لأخيها.</vt:lpstr>
      <vt:lpstr>في ثنائيات، ما الموضوع الذي حاولت الفتاة شرحه لتامر؟ ماذا قالت؟  دقيقة للتفكير.</vt:lpstr>
      <vt:lpstr>من يقرأ سؤال تامر وجواب منى؟ </vt:lpstr>
      <vt:lpstr>أقرأ ثم أختار العبارة الصحيحة.</vt:lpstr>
      <vt:lpstr>من يقرأ الجواب؟</vt:lpstr>
      <vt:lpstr>ماذا قالت منى عندما سألها تامر عن كيفية تواصل الناس قديما؟</vt:lpstr>
      <vt:lpstr>والآن من يفسر بأسلوبه الخاص كيف كان التواصل قديما؟ تقدم تغذية راجعة فورية تخص استعمال المعجم المناسب، تركيب الجمل، التعبير بالنبر والحركات.</vt:lpstr>
      <vt:lpstr>والآن من يفسر بأسلوبه الخاص كيف صار التواصل حديثا؟ تقدم تغذية راجعة فورية تخص استعمال المعجم المناسب، تركيب الجمل، التعبير بالنبر والحركات.</vt:lpstr>
      <vt:lpstr>من يفسر كيف يمكن تجنب حوادث السير؟ تقدم تغذية راجعة فورية تخص استعمال المعجم المناسب، تركيب الجمل، التعبير بالنبر والحركات.</vt:lpstr>
      <vt:lpstr>في منازلكم، على دفاتركم، أكملوا الحوار بتفسير كل موضوع مطلوب في كل سؤال.</vt:lpstr>
      <vt:lpstr>قراءة</vt:lpstr>
      <vt:lpstr>ستتدربون على قراءة كلمات نصادفها كثيرا. ستساعدنا على القراءة بسرعة. تابعوا معي سأقرأ. </vt:lpstr>
      <vt:lpstr>الآن دوركم. ستقرؤون الكلمات قبل أن تختفي. من يقرأ؟</vt:lpstr>
      <vt:lpstr>تلميذ آخر!</vt:lpstr>
      <vt:lpstr>تلميذ آخر!</vt:lpstr>
      <vt:lpstr>من يقرأ؟ إعادة الشرائح لإتاحة فرصة القراءة للتلاميذ</vt:lpstr>
      <vt:lpstr>نمر إلى القراءة المشتركة ص 106. ستتدربون على قراءة فقرة بدقة وسرعة. </vt:lpstr>
      <vt:lpstr>سأقرأ – تابعوا على كراساتكم. انتبهوا للنبر عند التعجب.</vt:lpstr>
      <vt:lpstr>اَلآن سنقرأ معا. انتبهوا</vt:lpstr>
      <vt:lpstr>كل ثنائي سيقرأ الفقرة قراءة معبرة، للفوز عليكما القراءة  قراءة معبرة وبصوت واحد. </vt:lpstr>
      <vt:lpstr>من يريد أن يقود القراءة؟ أنت تقرأ وهم يرددون بعدك. </vt:lpstr>
      <vt:lpstr>اختتام الحصة</vt:lpstr>
      <vt:lpstr>ماذا تعلمتم اليوم؟</vt:lpstr>
      <vt:lpstr>أنجزوا المطلوب على الصفحة رقم 106. سنرى من تدرب على النص بطلاقة ووجد الجمل.</vt:lpstr>
      <vt:lpstr>أبطال الحصة هم ........................................................................... 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264</cp:revision>
  <dcterms:created xsi:type="dcterms:W3CDTF">2023-09-20T21:35:22Z</dcterms:created>
  <dcterms:modified xsi:type="dcterms:W3CDTF">2026-04-12T14:03:47Z</dcterms:modified>
</cp:coreProperties>
</file>