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7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  <p:sldMasterId id="2147483792" r:id="rId8"/>
  </p:sldMasterIdLst>
  <p:notesMasterIdLst>
    <p:notesMasterId r:id="rId55"/>
  </p:notesMasterIdLst>
  <p:sldIdLst>
    <p:sldId id="2147482727" r:id="rId9"/>
    <p:sldId id="2147482472" r:id="rId10"/>
    <p:sldId id="2147482473" r:id="rId11"/>
    <p:sldId id="2147482693" r:id="rId12"/>
    <p:sldId id="2134806141" r:id="rId13"/>
    <p:sldId id="2147482706" r:id="rId14"/>
    <p:sldId id="2134806601" r:id="rId15"/>
    <p:sldId id="2147482704" r:id="rId16"/>
    <p:sldId id="2147482351" r:id="rId17"/>
    <p:sldId id="2147482490" r:id="rId18"/>
    <p:sldId id="2147482488" r:id="rId19"/>
    <p:sldId id="2147482489" r:id="rId20"/>
    <p:sldId id="2147482367" r:id="rId21"/>
    <p:sldId id="2147482496" r:id="rId22"/>
    <p:sldId id="2147482482" r:id="rId23"/>
    <p:sldId id="2147482762" r:id="rId24"/>
    <p:sldId id="2147482763" r:id="rId25"/>
    <p:sldId id="2147482743" r:id="rId26"/>
    <p:sldId id="2147482833" r:id="rId27"/>
    <p:sldId id="2147482834" r:id="rId28"/>
    <p:sldId id="2147482835" r:id="rId29"/>
    <p:sldId id="2147482836" r:id="rId30"/>
    <p:sldId id="2147482837" r:id="rId31"/>
    <p:sldId id="2147482370" r:id="rId32"/>
    <p:sldId id="2147482476" r:id="rId33"/>
    <p:sldId id="2134806689" r:id="rId34"/>
    <p:sldId id="2134806963" r:id="rId35"/>
    <p:sldId id="2147482371" r:id="rId36"/>
    <p:sldId id="2147482838" r:id="rId37"/>
    <p:sldId id="2147482839" r:id="rId38"/>
    <p:sldId id="2147482840" r:id="rId39"/>
    <p:sldId id="2147482724" r:id="rId40"/>
    <p:sldId id="2147482830" r:id="rId41"/>
    <p:sldId id="2147482815" r:id="rId42"/>
    <p:sldId id="2147482831" r:id="rId43"/>
    <p:sldId id="2147482832" r:id="rId44"/>
    <p:sldId id="2147482818" r:id="rId45"/>
    <p:sldId id="2147482817" r:id="rId46"/>
    <p:sldId id="2147482820" r:id="rId47"/>
    <p:sldId id="2147482824" r:id="rId48"/>
    <p:sldId id="2147482828" r:id="rId49"/>
    <p:sldId id="2147482829" r:id="rId50"/>
    <p:sldId id="2147482788" r:id="rId51"/>
    <p:sldId id="2147482703" r:id="rId52"/>
    <p:sldId id="2134806712" r:id="rId53"/>
    <p:sldId id="2134806149" r:id="rId54"/>
  </p:sldIdLst>
  <p:sldSz cx="9144000" cy="6858000" type="screen4x3"/>
  <p:notesSz cx="6858000" cy="9144000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bold r:id="rId60"/>
    </p:embeddedFont>
    <p:embeddedFont>
      <p:font typeface="Microsoft Uighur" panose="02000000000000000000" pitchFamily="2" charset="-78"/>
      <p:regular r:id="rId61"/>
      <p:bold r:id="rId62"/>
    </p:embeddedFont>
    <p:embeddedFont>
      <p:font typeface="Modern Love" panose="04090805081005020601" pitchFamily="82" charset="0"/>
      <p:regular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106585"/>
    <a:srgbClr val="257390"/>
    <a:srgbClr val="0070C0"/>
    <a:srgbClr val="FCFDFD"/>
    <a:srgbClr val="F6F6F6"/>
    <a:srgbClr val="F9FCFC"/>
    <a:srgbClr val="498BA2"/>
    <a:srgbClr val="FFFFFF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41" autoAdjust="0"/>
    <p:restoredTop sz="94660"/>
  </p:normalViewPr>
  <p:slideViewPr>
    <p:cSldViewPr snapToGrid="0">
      <p:cViewPr varScale="1">
        <p:scale>
          <a:sx n="69" d="100"/>
          <a:sy n="69" d="100"/>
        </p:scale>
        <p:origin x="151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font" Target="fonts/font3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6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font" Target="fonts/font1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4.fntdata"/><Relationship Id="rId67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font" Target="fonts/font2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5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3:58.0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0.8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4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6.7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10.2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16432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09391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74302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9190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973530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9437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91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63026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094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36709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89123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5932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4743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83214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9340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9395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855469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2464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0792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83423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8822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22884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6912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1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10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12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11" Type="http://schemas.openxmlformats.org/officeDocument/2006/relationships/customXml" Target="../ink/ink5.xml"/><Relationship Id="rId5" Type="http://schemas.openxmlformats.org/officeDocument/2006/relationships/customXml" Target="../ink/ink1.xml"/><Relationship Id="rId15" Type="http://schemas.openxmlformats.org/officeDocument/2006/relationships/image" Target="../media/image36.png"/><Relationship Id="rId10" Type="http://schemas.openxmlformats.org/officeDocument/2006/relationships/customXml" Target="../ink/ink4.xml"/><Relationship Id="rId4" Type="http://schemas.openxmlformats.org/officeDocument/2006/relationships/image" Target="../media/image35.png"/><Relationship Id="rId9" Type="http://schemas.openxmlformats.org/officeDocument/2006/relationships/customXml" Target="../ink/ink3.xml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0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3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2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10" Type="http://schemas.openxmlformats.org/officeDocument/2006/relationships/image" Target="../media/image47.png"/><Relationship Id="rId4" Type="http://schemas.openxmlformats.org/officeDocument/2006/relationships/image" Target="../media/image26.png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3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Relationship Id="rId9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3.png"/><Relationship Id="rId7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3.png"/><Relationship Id="rId7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3.png"/><Relationship Id="rId7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18.png"/><Relationship Id="rId5" Type="http://schemas.openxmlformats.org/officeDocument/2006/relationships/image" Target="../media/image28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53.png"/><Relationship Id="rId4" Type="http://schemas.openxmlformats.org/officeDocument/2006/relationships/image" Target="../media/image28.png"/><Relationship Id="rId9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5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2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image" Target="../media/image56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9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3CE0595-9548-BA2D-3F80-A48411BC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9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الفهم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الكتابي: (30د)</a:t>
            </a:r>
            <a:endParaRPr lang="fr-FR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إثرائية 25 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A8752E-FC57-D355-6ED5-F7BCD7E3F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7340" y="331878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4005B5-89C0-2B87-6C93-260EF885E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3341" y="3304180"/>
            <a:ext cx="540000" cy="41852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478107" y="3318787"/>
            <a:ext cx="1273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إنتاج كتابي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234790" y="36573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الشرح (</a:t>
            </a:r>
            <a:r>
              <a:rPr lang="fr-FR" dirty="0"/>
              <a:t>3</a:t>
            </a:r>
            <a:r>
              <a:rPr lang="ar-MA" dirty="0"/>
              <a:t>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2120414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57108" y="2100563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34587" y="2149631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03- 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234790" y="24642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Tx/>
            </a:pPr>
            <a:r>
              <a:rPr lang="ar-MA" dirty="0"/>
              <a:t>قراءة: قراءات فردية وفهم.</a:t>
            </a:r>
          </a:p>
        </p:txBody>
      </p:sp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5817A276-BD07-BCBE-8A74-6E4D1B2DCB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3150205"/>
            <a:ext cx="468000" cy="46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B873B3D-699A-D78A-29FC-72FAC4956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450782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9C7962E-F2CE-8824-2416-C423926CE71F}"/>
              </a:ext>
            </a:extLst>
          </p:cNvPr>
          <p:cNvSpPr txBox="1"/>
          <p:nvPr/>
        </p:nvSpPr>
        <p:spPr>
          <a:xfrm>
            <a:off x="5209460" y="4520375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82648C5E-4FF1-261A-ADC4-ADCA2A4F59D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1993915"/>
            <a:ext cx="468000" cy="46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832A41-87B8-016E-12E9-BEDFD431FF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053" y="4436273"/>
            <a:ext cx="440457" cy="506757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B98E4205-8AEB-526D-793D-10A0FF63BBE7}"/>
              </a:ext>
            </a:extLst>
          </p:cNvPr>
          <p:cNvSpPr txBox="1">
            <a:spLocks/>
          </p:cNvSpPr>
          <p:nvPr/>
        </p:nvSpPr>
        <p:spPr>
          <a:xfrm>
            <a:off x="2234790" y="478207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عنوان القصة: ساعة الحائط (ص 10 و11 من كراسة "نصوصي القرائية للسنة الثالثة)</a:t>
            </a:r>
          </a:p>
        </p:txBody>
      </p:sp>
      <p:pic>
        <p:nvPicPr>
          <p:cNvPr id="21" name="Image 20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AF0953EE-94A2-8727-3FCA-B5D9FCBCAB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468731">
            <a:off x="1869949" y="5076034"/>
            <a:ext cx="859122" cy="12124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950033" y="3063025"/>
            <a:ext cx="6969967" cy="2348205"/>
            <a:chOff x="1152574" y="1408797"/>
            <a:chExt cx="6969967" cy="234820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6541" y="2866221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152574" y="1408797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3" y="3038132"/>
            <a:ext cx="6790997" cy="2373097"/>
            <a:chOff x="1236548" y="3460262"/>
            <a:chExt cx="6790997" cy="15604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3460262"/>
              <a:ext cx="6696000" cy="46952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8" y="4620629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قصة والتحقق منه، قراءة القصة ومناقشة مضامينها؛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176500" y="3264536"/>
            <a:ext cx="6743500" cy="1324164"/>
            <a:chOff x="1284045" y="2417822"/>
            <a:chExt cx="6743500" cy="132416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284045" y="2417822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والإجابة عن أسئلة الفهم؛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DF68E9B-7C18-80E1-EBDF-570CF3C8D338}"/>
              </a:ext>
            </a:extLst>
          </p:cNvPr>
          <p:cNvSpPr/>
          <p:nvPr/>
        </p:nvSpPr>
        <p:spPr>
          <a:xfrm>
            <a:off x="1129003" y="4079008"/>
            <a:ext cx="52344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فقرة باستعمال مهارة الشرح لتوضيح موضوع/ فكرة معينة.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3"/>
            <a:ext cx="898525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AB962-E5E7-C090-5C6D-9CDA83841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56328D-DD80-C9AA-FD89-3DED8562A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92C5A2-5C3D-8666-0A8F-A771E4D02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2F23B1-CC09-04B2-F1B7-674181FDE41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6A1FD1-6AE7-ED77-0EA3-B36ECE036A3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D63F6-7274-792E-39E8-6641B813BBB5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4AE726-1932-725E-902F-DC024A012CA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04C6BF7-61BB-4F59-E96F-519926D99BB4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136" y="12680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776170" y="1124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974F1C-AB40-EC46-76A5-5BA1351B77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D58400-364C-6832-4084-117494FDE7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7EE7AD-4258-9397-CAEA-AFA778E5173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E64BA4-F2CE-FEC1-FCE4-607CCD4B5D3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DC52D-6367-F287-0317-A08F4289334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83D55F5-0157-F83D-6F44-0B2CD67239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6C683AC-39EC-7E2B-6129-0E719828D3C8}"/>
              </a:ext>
            </a:extLst>
          </p:cNvPr>
          <p:cNvSpPr txBox="1">
            <a:spLocks/>
          </p:cNvSpPr>
          <p:nvPr/>
        </p:nvSpPr>
        <p:spPr>
          <a:xfrm>
            <a:off x="2319190" y="4890644"/>
            <a:ext cx="3025865" cy="5513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9479B1A-D7CC-D211-3D3F-8D00241613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4092" y="1790180"/>
            <a:ext cx="5085117" cy="291973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2390B76-6396-99B0-7C8E-6B6D14526D4E}"/>
              </a:ext>
            </a:extLst>
          </p:cNvPr>
          <p:cNvGrpSpPr/>
          <p:nvPr/>
        </p:nvGrpSpPr>
        <p:grpSpPr>
          <a:xfrm>
            <a:off x="5423903" y="4599518"/>
            <a:ext cx="1072313" cy="1093616"/>
            <a:chOff x="5425718" y="4556417"/>
            <a:chExt cx="1098671" cy="104957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206FB85-A6E1-1246-E865-C464B24F1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631D1B8-E032-42A8-8AA6-A5816F296183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C578F4-C6F7-1746-B858-F018A63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969382-1DE0-666D-7659-C63B1B8BD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3A0E02-BAE4-7074-DBDF-58A5D2647A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04399B-A5CE-94AF-9709-35C6A057F8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DC6D6-6713-4A53-F53F-E526A2EDB5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ABE2125B-4632-D160-0769-CE7958182A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AFF19F-ED1E-0C7A-FEFF-C003A716AFD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6D68C9-1CE6-C619-1EB5-0331E0C6E76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C346AD-AE68-B982-6D1A-203D3DA2079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10427F-BEB1-A4A0-4B88-F8F8EE78CFD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2D7E02-C21B-1027-F056-0C30FFC3AAB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7644BB-5CED-7A73-75AF-BCFF2CC0286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مراجعة وتوليف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03- 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020" y="1063718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C366EE-12E0-4637-798C-0D66602458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35" y="2184885"/>
            <a:ext cx="62543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نصا وتجيبون عن أسئلة. افتحوا كراساتكم على الصفحة 102.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B5CFA-4742-4EF9-D0E3-0D7AC307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706740-DA75-8C2C-B9DD-0F1EE03D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9BBDAE-7A3E-BDD8-7D4C-E1C3F40E83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4B0CA1-E159-ED97-BEAD-4A8E68B312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905180-7688-DEA2-E63A-716CA7ED001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2BCC7A-A17F-A7C1-47A3-6E440BA607D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ABFF79-C92A-F585-F48F-ED9C40E0647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3BC46CF-1332-E9DF-562B-B6C4BC1A3B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54C519-B67C-4FBD-E380-C018CA451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562" y="1759886"/>
            <a:ext cx="2867125" cy="439777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النص، ضعوا أصابعكم تحت كل كلمة أقرؤها.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B72F21-CC08-509A-C57C-CFF7F477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7BE3C4-7D2E-C302-3620-1CC271973B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7B8483-1C22-8979-3285-82C703208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A4667E-1542-744D-169E-91C1E31D83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78AD1D-ADC0-2B6C-EBEB-D59C3A9EA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05" y="2282025"/>
            <a:ext cx="2338874" cy="358751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34B716-C9B8-697D-1EEB-E96C105B005E}"/>
              </a:ext>
            </a:extLst>
          </p:cNvPr>
          <p:cNvSpPr/>
          <p:nvPr/>
        </p:nvSpPr>
        <p:spPr>
          <a:xfrm>
            <a:off x="3760967" y="2615436"/>
            <a:ext cx="2225546" cy="12886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AC62933A-F60B-08B6-BB42-E0D4F0B11225}"/>
              </a:ext>
            </a:extLst>
          </p:cNvPr>
          <p:cNvSpPr/>
          <p:nvPr/>
        </p:nvSpPr>
        <p:spPr>
          <a:xfrm>
            <a:off x="6114435" y="2690269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BA4C17-01E4-F08D-19B7-4604B402DC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1DCCC4-8EBD-A9E8-6FD6-5742A54A6C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0F4B89-639B-28B5-7E4F-CB9CBF1F88A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D5A1B4-41E5-94E8-B0D7-75BE3311E7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7F2830-9D01-3D93-AE2F-CD52E6559CD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07FEBD-A009-1DD7-DC37-757285BA28B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C21D-0B68-6E2D-201A-0B3AE5A21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2823E81-EC93-2566-DA1A-A143C1FF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لقراءة النص تلاميذ: الأول سارة، الثاني ياسر، الثالث: فاطمة.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تمنح الفرصة للفئة المتعثرة.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5B34AA-F5CD-9E8F-A627-CE308218E4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64979-090F-B7FA-4AF6-E8D68E9DD2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F71ECB-2CD0-D80C-DCBB-0C4637095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3D744-B594-44B7-BFC7-2CF1641E7C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26D90FB-E9BA-B66D-742A-AE9018EA8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384445FC-2C7F-2F50-95CA-1E7CFADB429C}"/>
                  </a:ext>
                </a:extLst>
              </p14:cNvPr>
              <p14:cNvContentPartPr/>
              <p14:nvPr/>
            </p14:nvContentPartPr>
            <p14:xfrm>
              <a:off x="7688197" y="2164430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384445FC-2C7F-2F50-95CA-1E7CFADB42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0197" y="2146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14:cNvPr>
              <p14:cNvContentPartPr/>
              <p14:nvPr/>
            </p14:nvContentPartPr>
            <p14:xfrm>
              <a:off x="7697917" y="2929790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2911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14:cNvPr>
              <p14:cNvContentPartPr/>
              <p14:nvPr/>
            </p14:nvContentPartPr>
            <p14:xfrm>
              <a:off x="7697917" y="370415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368651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14:cNvPr>
              <p14:cNvContentPartPr/>
              <p14:nvPr/>
            </p14:nvContentPartPr>
            <p14:xfrm>
              <a:off x="7688197" y="4478870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0197" y="44608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14:cNvPr>
              <p14:cNvContentPartPr/>
              <p14:nvPr/>
            </p14:nvContentPartPr>
            <p14:xfrm>
              <a:off x="7697917" y="5234150"/>
              <a:ext cx="36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5216510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Image 18">
            <a:extLst>
              <a:ext uri="{FF2B5EF4-FFF2-40B4-BE49-F238E27FC236}">
                <a16:creationId xmlns:a16="http://schemas.microsoft.com/office/drawing/2014/main" id="{46E1F22B-6177-28C0-E4C3-5D3F9CE949E4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CC6AAB-CA78-DC81-D75F-E25A4D58021C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8E95F3B-6043-17B4-D61B-0E65CD39031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728D82-8C10-25A3-170B-133D748C02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D77D65-942E-C28D-FFF4-637EC33E9ED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203E567-0D59-8EC3-3FB2-71E941EEE4F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B53C3C-8E61-2CCA-0043-CD3D661270F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7523" y="1894664"/>
            <a:ext cx="6573954" cy="371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914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28519-087C-2483-9D41-A5B62C51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EDED6D-CCAD-B3EB-E5A3-2794AFBDE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60996"/>
            <a:ext cx="7153493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تلاميذ آخرين للقراءة. بعدها تجيبون عن السؤال.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B5B763-912F-46CB-F1D0-1E3F972B2C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48B6F2-0DE1-2AB2-3C29-6658C0C896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B1C3E2-2A2B-6596-0C58-1F32351D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4A8FFA-FEEF-CA91-0966-2F04FC87F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B696C0A-E89D-95DD-F424-22AFA1E069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1A99EA-D771-94EA-100B-C0446ADCFE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FD50EF-AA80-6765-98FE-BF7B79A649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B456813-7CB0-B8E5-56E4-B101B0190F4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43A2C2-60BC-67A4-86AB-C71A536D549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60D9F9-F487-79E3-FCA9-3AA3F8AAD41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63165ED-A0EE-080C-CDD9-0F04A83F51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F9A55C9-40C4-0CF7-8652-5751D3B5582C}"/>
              </a:ext>
            </a:extLst>
          </p:cNvPr>
          <p:cNvSpPr txBox="1"/>
          <p:nvPr/>
        </p:nvSpPr>
        <p:spPr>
          <a:xfrm>
            <a:off x="1264617" y="2341291"/>
            <a:ext cx="6487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ٱلْمَوْضوعُ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يَتَحَدَّثُ عَنْهُ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EB5FD4-8A23-C075-6FD4-5CC65ED2B794}"/>
              </a:ext>
            </a:extLst>
          </p:cNvPr>
          <p:cNvSpPr txBox="1"/>
          <p:nvPr/>
        </p:nvSpPr>
        <p:spPr>
          <a:xfrm>
            <a:off x="1159073" y="4262809"/>
            <a:ext cx="6487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وَسائِلِ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ٱلنَّقْلِ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D3742DC0-809D-9704-635E-A050F7C80E34}"/>
              </a:ext>
            </a:extLst>
          </p:cNvPr>
          <p:cNvSpPr/>
          <p:nvPr/>
        </p:nvSpPr>
        <p:spPr>
          <a:xfrm>
            <a:off x="3974815" y="3268896"/>
            <a:ext cx="954994" cy="99391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9244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كراساتكم ص 102. أتمموا الجدول انطلاقا من النص. 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43DBCA-22D0-F75E-B49E-9928436CFF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97E596-410D-6EBD-70CF-70E769E4AB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652FB-A138-F35E-BC9A-C364A4AE0E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56F34C0-E1F8-D867-D4C0-01177272F8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C4E1DA3E-9825-1AB8-8666-550EA1EF85CE}"/>
              </a:ext>
            </a:extLst>
          </p:cNvPr>
          <p:cNvSpPr/>
          <p:nvPr/>
        </p:nvSpPr>
        <p:spPr>
          <a:xfrm>
            <a:off x="6114435" y="3758999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4DDD2B4-25E7-27E5-B539-A14AF1BAE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59" y="1704227"/>
            <a:ext cx="2365453" cy="3615241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88D0D2-6D76-693F-C5F3-087D23B8291F}"/>
              </a:ext>
            </a:extLst>
          </p:cNvPr>
          <p:cNvSpPr/>
          <p:nvPr/>
        </p:nvSpPr>
        <p:spPr>
          <a:xfrm>
            <a:off x="3732716" y="3511847"/>
            <a:ext cx="2242338" cy="7102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26F81D-AFE0-AB9A-6101-C915FEA857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1090C1-FAD2-C5DD-1DEC-1FC11312DF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B26999-870E-A526-35E4-A6638C17E88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FDBF58-57CB-5637-342B-C66136459FF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2C98E4-787A-B42C-3E22-2CE76D8E9D7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F95138-9F82-DC9E-77B5-4F0B46B3F1C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F3C8A-F5BB-A89F-931B-62CD2420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F8183-4809-CEA2-0A7E-21154B96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ضد كلمة للعودة؟ قصيرة؟  ...  ما مرادف يتجولون؟ ...             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804157-40E1-8FE2-BF14-15DBC7566E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3BD060-3C08-473C-6731-77CD7ADB3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56" y="2278280"/>
            <a:ext cx="7483488" cy="230143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D0BDEE-3F73-7A9F-0EDB-45ACEFE762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72A97D-59EE-B892-A7FB-DC15902E6F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933F16-F45F-C40A-5262-0D2638C3C0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5223285-35B0-0F55-BB4A-C958B03B39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BF2F6C-AF50-4D7F-9B1E-F689297340A9}"/>
              </a:ext>
            </a:extLst>
          </p:cNvPr>
          <p:cNvSpPr txBox="1"/>
          <p:nvPr/>
        </p:nvSpPr>
        <p:spPr>
          <a:xfrm>
            <a:off x="3802130" y="3032999"/>
            <a:ext cx="1864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لِلذَّهابِ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3DBE9A-0AD6-FC6E-DB66-2D04A0B7CA40}"/>
              </a:ext>
            </a:extLst>
          </p:cNvPr>
          <p:cNvSpPr txBox="1"/>
          <p:nvPr/>
        </p:nvSpPr>
        <p:spPr>
          <a:xfrm>
            <a:off x="941968" y="3032999"/>
            <a:ext cx="186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</a:rPr>
              <a:t>طَويلَةٍ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92537A-8443-DD8A-8B41-A81E1486B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4721E7-6083-3FA6-DF05-8D0A433516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A4EB9D-CA6E-E63C-1EC8-28C8EC17980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2F457E-A080-8EDD-C93A-70D7D78901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F7E8D1-6526-F5E9-AE3D-9DDD01DADE1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4D3D80A-17BF-B0AD-45BF-6B32CDB622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B553069-E6FC-C019-89C5-82BCF69F2357}"/>
              </a:ext>
            </a:extLst>
          </p:cNvPr>
          <p:cNvSpPr txBox="1"/>
          <p:nvPr/>
        </p:nvSpPr>
        <p:spPr>
          <a:xfrm>
            <a:off x="3988450" y="3570740"/>
            <a:ext cx="173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يَسْتَخْدِمونَ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3D28ED-DBE3-71A1-457A-203577FED4E8}"/>
              </a:ext>
            </a:extLst>
          </p:cNvPr>
          <p:cNvSpPr txBox="1"/>
          <p:nvPr/>
        </p:nvSpPr>
        <p:spPr>
          <a:xfrm>
            <a:off x="1267165" y="3543217"/>
            <a:ext cx="1651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يَتَنَقَّلونَ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78AD9E-8918-477E-5565-6A42C14F9B78}"/>
              </a:ext>
            </a:extLst>
          </p:cNvPr>
          <p:cNvSpPr txBox="1"/>
          <p:nvPr/>
        </p:nvSpPr>
        <p:spPr>
          <a:xfrm>
            <a:off x="941967" y="4082188"/>
            <a:ext cx="2117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مَسافاتٌ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C64CEA-AF24-0220-D607-46661BE2AD3E}"/>
              </a:ext>
            </a:extLst>
          </p:cNvPr>
          <p:cNvSpPr txBox="1"/>
          <p:nvPr/>
        </p:nvSpPr>
        <p:spPr>
          <a:xfrm>
            <a:off x="3802130" y="4107877"/>
            <a:ext cx="1855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بَضائِعُ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924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  <p:bldP spid="12" grpId="0" animBg="1"/>
      <p:bldP spid="15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A3D7-8A00-CD50-E1AB-FA6206A4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889D6F6-B19F-BB12-E946-977DC5932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159" y="1704227"/>
            <a:ext cx="2365453" cy="361524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68BFF22-3F25-0DC7-1823-169FF1F7EE55}"/>
              </a:ext>
            </a:extLst>
          </p:cNvPr>
          <p:cNvSpPr/>
          <p:nvPr/>
        </p:nvSpPr>
        <p:spPr>
          <a:xfrm>
            <a:off x="3666488" y="4261898"/>
            <a:ext cx="2308567" cy="6758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DD8112-8E90-B214-7B02-A77FC315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السؤال الثاني؟ ما المطلوب؟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192CBC-D61D-FF6D-224E-FAA3C669DC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0D0000-DB35-FC56-9808-E691A3D38F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A14EE-159A-0B19-A23B-E72FECB23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ADC466-B264-C013-9D9E-E4B7146DA2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DDB6A7D-0E3A-89F0-C1D0-E32D4C702E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A7A20-FBB6-7241-58A4-80EB54FDC5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32E21B-F588-6875-C675-EB36EA0BB4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EDBFF2-DD52-EBEE-1C17-282404EC9B0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8FEE94-B82C-0C09-7557-C3A2D3E3CAE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743F4D-19D3-E0E6-3147-6009B5E5B90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FF1212-35C1-9D74-64A5-584EBD07A71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13F86ACB-83BA-F7A0-B21D-84946A4C55DC}"/>
              </a:ext>
            </a:extLst>
          </p:cNvPr>
          <p:cNvSpPr/>
          <p:nvPr/>
        </p:nvSpPr>
        <p:spPr>
          <a:xfrm>
            <a:off x="6041283" y="4434860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0442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1A7A6-8D7F-AD5B-7DB1-CC1CCC9F3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75B38-9B2D-5511-6290-6868BE34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 ثلاث دقائق.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9DB3CD-A309-4EF3-96DE-1C872A4C70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EA7EB9-873A-F369-FB12-C8B9C724F3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4E23BF-AA9B-0237-C037-29198591C4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A8B2133-769F-C838-476C-848288C680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1288EB-5C75-4EF5-5BF4-92D8EA86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CE9683-9918-E657-4EF6-7833D6588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0BA0D3-DCE1-6786-56D1-97B6D128EF2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2D0631-E950-8A6B-55F4-16C2A37D2E3F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9520FF-CBBD-09D4-BD7D-62487883597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89AB63B-A5C6-8F7C-548C-001A68D59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2479D5DE-A33F-18D0-18AF-771421B508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6E9D75-609C-FDCF-69A6-A6A4BA28C2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360" y="2470103"/>
            <a:ext cx="8079635" cy="270619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9683073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5076D-4809-8977-393B-C1E894FF6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4E5C36-3A95-6CE2-A5FC-2C294309C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السؤال؟ من يجيب؟ هل تتفقون؟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EFBD04-897B-E545-EA8C-ED76E2588F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125290-04B0-5874-291B-C5D30DCB17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4486E3-D78A-0D54-8828-90074E2F5D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A2FC095-5476-1CF8-5DD6-6D8B8DB5EB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F7D235-CCF3-7382-3656-752D28D9C8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6F5B6A-42A8-97E6-FE8E-DB324D842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29AB31F-275D-7F62-7B58-B7D804D5B193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0708AB-1FA0-D8AD-71E5-F39EF7CDE90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06898E-D3BA-3AD4-8261-EB41C37F8B2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F5FCF3D-3A64-AD15-5FD5-2FC37A340F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4615EAAB-927D-5551-DA64-439CFCE41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97F0DB-2BC0-8C1C-4F55-97C3C2BB99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809" y="2486006"/>
            <a:ext cx="8338440" cy="270619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ZoneTexte 1">
            <a:extLst>
              <a:ext uri="{FF2B5EF4-FFF2-40B4-BE49-F238E27FC236}">
                <a16:creationId xmlns:a16="http://schemas.microsoft.com/office/drawing/2014/main" id="{44F571A6-BBEA-1738-A59D-083428F51FA8}"/>
              </a:ext>
            </a:extLst>
          </p:cNvPr>
          <p:cNvSpPr txBox="1"/>
          <p:nvPr/>
        </p:nvSpPr>
        <p:spPr>
          <a:xfrm>
            <a:off x="99779" y="3518313"/>
            <a:ext cx="87244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ساعَدَتْ في تَحْسينِ حَياةِ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حَيْثُ تُوَفِّرُ عَلَيْهِمْ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ٱلْوَقْتَ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وَٱلْجُهْدَ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(فَهِيَ جَعَلَتِ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ٱلتَّنَقُّلَ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سَريعاً وَسَهْلاً.)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1">
            <a:extLst>
              <a:ext uri="{FF2B5EF4-FFF2-40B4-BE49-F238E27FC236}">
                <a16:creationId xmlns:a16="http://schemas.microsoft.com/office/drawing/2014/main" id="{6B21EE33-2BB5-03E0-31AB-778B2AFF7B75}"/>
              </a:ext>
            </a:extLst>
          </p:cNvPr>
          <p:cNvSpPr txBox="1"/>
          <p:nvPr/>
        </p:nvSpPr>
        <p:spPr>
          <a:xfrm>
            <a:off x="409744" y="4519842"/>
            <a:ext cx="83245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وَسائِلُ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ٱلنَّقْلِ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ٱلْقَديمَةِ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كَٱلْخَيْلِ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وٱلْجِمالِ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بَطيئَةٌ بَيْنَما وَسائِلُ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ٱلنَّقْلِ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ٱلْحَديثَةِ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كَٱلْقِطارِ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سَريعَةٌ 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92313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D3D8F-E10C-9A0C-B8EB-CC75C03E6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117F2-A206-919B-82FB-A10D9154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731748-0F9B-37EC-4250-B041F361D4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44837-68A6-0244-9C42-BDB33B0362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62980-B709-0174-50F4-8D5D6B0880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CF963E7-C2AF-806A-F0EB-AE01952211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F22B59C-3D1F-7DD4-CB32-C36962F5FE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DF585D-A530-95F5-01CE-23E65514D3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646F1F-D0E3-9271-1D35-F493A0AE42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FBFFF2-7EA4-12D8-1C2B-A117E21D2FE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5DB1DB-B8AB-AE70-7EC3-5E0ACF5ABF4C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C32F9B-0F40-62D9-4B21-F1984A8AA6B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009AE0A-499D-E716-DF1C-083436E260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CAC550-2CEA-7055-338E-CA91AF490E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809" y="2486006"/>
            <a:ext cx="8338440" cy="270619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ZoneTexte 1">
            <a:extLst>
              <a:ext uri="{FF2B5EF4-FFF2-40B4-BE49-F238E27FC236}">
                <a16:creationId xmlns:a16="http://schemas.microsoft.com/office/drawing/2014/main" id="{44091848-1B00-FE60-4B52-B6E69D652F43}"/>
              </a:ext>
            </a:extLst>
          </p:cNvPr>
          <p:cNvSpPr txBox="1"/>
          <p:nvPr/>
        </p:nvSpPr>
        <p:spPr>
          <a:xfrm>
            <a:off x="99779" y="3518313"/>
            <a:ext cx="87244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ساعَدَتْ في تَحْسينِ حَياةِ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حَيْثُ تُوَفِّرُ عَلَيْهِمْ الْوَقْتَ وَالْجُهْدَ (فَهِيَ جَعَلَتِ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ٱلتَّنَقُّلَ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سَريعاً وَسَهْلاً.)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">
            <a:extLst>
              <a:ext uri="{FF2B5EF4-FFF2-40B4-BE49-F238E27FC236}">
                <a16:creationId xmlns:a16="http://schemas.microsoft.com/office/drawing/2014/main" id="{FD759E2B-D540-CBEB-DB99-4746DC9D1059}"/>
              </a:ext>
            </a:extLst>
          </p:cNvPr>
          <p:cNvSpPr txBox="1"/>
          <p:nvPr/>
        </p:nvSpPr>
        <p:spPr>
          <a:xfrm>
            <a:off x="409744" y="4605541"/>
            <a:ext cx="83245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وَسائِلُ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ٱلنَّقْلِ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ٱلْقَديمَةِ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كَٱلْخَيْلِ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وٱلْجِمالِ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بَطيئَةٌ بَيْنَما وَسائِلُ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ٱلنَّقْلِ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ٱلْحَديثَةِ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كَٱلْقِطارِ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سَريعَةٌ 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591396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64D3-4257-1725-F600-AE185F91C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E6E72E-AC5B-9166-9953-4FEC3C570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بالنواسخ الحرفية؟ على ماذا تدخل؟ كيف يصبح الاسم الذي بعدها؟ 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18E2EC-79F1-BAAF-1EE8-4C27EAB1DA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1E517A-664E-8FA3-EB89-B2ACA75212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0341B6-40AE-6B64-D64D-773C3ACB22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CB5055-939C-0FCA-2405-D803668BE2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9568C17-90C8-C72E-B676-80CF6C015A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B72065D-D6B9-6DB3-0C8D-A242FF61B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664C6C-016F-E37F-B97E-BBFDB80ECA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9E45664-37B8-CD16-018C-2BE12170038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DFDA12-56BD-6793-1450-8EBB0A50B9D1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CF9AA6-BAB8-0155-D916-BECCD4F1418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BBE8259-12F1-2BBE-67C7-33B9180845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5237B62-2EC5-E72E-8AAB-53162848A8B8}"/>
              </a:ext>
            </a:extLst>
          </p:cNvPr>
          <p:cNvSpPr txBox="1"/>
          <p:nvPr/>
        </p:nvSpPr>
        <p:spPr>
          <a:xfrm>
            <a:off x="1736956" y="2967335"/>
            <a:ext cx="6375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اَلنَّواسِخُ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= إِنَّ وَأَخَواتُها</a:t>
            </a:r>
          </a:p>
        </p:txBody>
      </p:sp>
    </p:spTree>
    <p:extLst>
      <p:ext uri="{BB962C8B-B14F-4D97-AF65-F5344CB8AC3E}">
        <p14:creationId xmlns:p14="http://schemas.microsoft.com/office/powerpoint/2010/main" val="410105198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41D76-009A-00F4-45A1-80BC5ABB3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A3E099-0143-6EF4-2BF7-FD7EB1763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098A89-954B-2974-0DD6-DCA2EC28AB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DABE0E-675A-1E3C-A550-CAEAFAB65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78519A-BD2E-4B3A-E445-74E17391C8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8F3360-FABD-0659-885C-915EC927232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70C26F4-FEF3-97BB-A8E6-07EA0335D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12AC79BB-EE16-AAEE-7A9B-D412588D44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1BCE51-4DC3-C3E4-3191-B55165F13F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420D77-223E-04C5-21A9-6C22F8020A3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3571BD-48A4-9439-1842-418890F60A52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BD1577-D69B-DAFA-E6BE-3FC50ED84FE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C3AEACB-4655-FA1A-07D1-B1C34EECB5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7CB47A5-02A2-42A5-96E6-C0BC82A33B08}"/>
              </a:ext>
            </a:extLst>
          </p:cNvPr>
          <p:cNvSpPr txBox="1"/>
          <p:nvPr/>
        </p:nvSpPr>
        <p:spPr>
          <a:xfrm>
            <a:off x="572494" y="3342040"/>
            <a:ext cx="7999012" cy="255389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تَدْخُلُ إِنَّ وَأَخواتُها عَلى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فَيَتَغَيَّرُ مَعْناها.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بَعْدَ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إِنَّ-أَنَّ-لكِنَّ-لَيْتَ-لَعَلَّ-كَأَنّ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َ) : يَتَغَيَّرُ آخِرُهُ وَتَأْخُذُ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ٱلضَّمَّةِ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يَبْقى مَرْفوعاً.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5BB2BD-43A5-4D24-F998-577F5D2FC0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6030" y="1400156"/>
            <a:ext cx="4511940" cy="1907587"/>
          </a:xfrm>
          <a:prstGeom prst="rect">
            <a:avLst/>
          </a:prstGeom>
        </p:spPr>
      </p:pic>
      <p:pic>
        <p:nvPicPr>
          <p:cNvPr id="11" name="Image 10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09BAF830-825F-2249-429C-F79F903ACC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90" y="1468928"/>
            <a:ext cx="630000" cy="9207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6746281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4FF68-9FAA-4BD9-6D94-0D93E209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706D72-F84C-48E9-0D61-4BEDBF7C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103. من يقرأ التعليمة؟ ما المطلوب؟ من يقرأ المثال؟ أنجزوا.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A42818-FDD7-F487-2533-7E55C8F36B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F254E6-7D66-3278-9F4C-F50362EFBC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8CEBC9-67F7-8667-F62D-3B02D97624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C49C04-CEA1-A01A-DD58-D4BBE7CC12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A7F0DA0-FDEF-2047-E0D9-CEDA3E38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72DB847A-6F30-1007-4C52-8E7BA56E2F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A94710-5B1A-FD74-B745-A6E35BA8C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541709-B757-21F2-05C4-FAEA255FAF9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AABB86-6748-33C2-EC11-16482148D90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916869-FC55-37A0-6628-D1042F07A9F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5EE5D00-E4EB-F504-B079-9BB594134D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3C93F99-CF6A-20EE-F068-DDFC6D8A67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4578" y="2173896"/>
            <a:ext cx="2206137" cy="3383909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64C3926-9DAD-5F33-BBEC-DC0F0BACC8A6}"/>
              </a:ext>
            </a:extLst>
          </p:cNvPr>
          <p:cNvSpPr/>
          <p:nvPr/>
        </p:nvSpPr>
        <p:spPr>
          <a:xfrm>
            <a:off x="3859197" y="2592125"/>
            <a:ext cx="2130243" cy="7553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6DB453F8-9B6C-1B8E-01EB-76273ABEA778}"/>
              </a:ext>
            </a:extLst>
          </p:cNvPr>
          <p:cNvSpPr/>
          <p:nvPr/>
        </p:nvSpPr>
        <p:spPr>
          <a:xfrm>
            <a:off x="6209969" y="2765087"/>
            <a:ext cx="65200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0955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A9F21-FBDB-55D8-B61A-E78C48EF9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617059-4AC3-CA8D-D53D-FF42C9225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 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التنقل لرصد الصعوبات التي ستكون موضوع دعم أثناء التصحيح.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0223FD-CB58-A9C4-231B-4B7ACAEFCE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96A849-9789-2757-283B-CB830AEB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0A5557D-17E6-98CB-7B00-F3335FC224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F9F4EA-F23B-70BD-4398-137FAE7928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986ACD3-ED80-D7BF-8344-00BC98394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50C806-4F48-EC30-2D40-94446A6ACE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F69364-623B-5047-52FF-E7B62F25A3CE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0A86E5-BA03-7FE1-5004-60F6AFCB00C1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B17076-E557-E9FD-8C50-2099FA636086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4F99CB5-5B59-2012-BD5C-D314B7D65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12772B-EC29-2D16-B926-CA8CB8394B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562225"/>
            <a:ext cx="7977683" cy="283250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AFD6448C-D3B0-9ADB-848C-2CE6210F19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2496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31B12-DC64-FAC3-17E7-B1232392C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618F13-BBAD-D992-23D9-4A3A25C7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الجملة الأولى؟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تستثمر الأخطاء على السبورة، يشجع التصحيح الذاتي والبيني.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A7DFBB-5BBD-3751-3E7C-1DAC18F0AF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934F64-3EAD-0283-8266-DE67358942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344D5C-3E1D-F621-BA21-E50C176420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D6DE09-2E32-FDF5-B08F-3810CC3B95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66AB5C7-6644-77B7-E0CE-CEBD0B9744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6A88309-12BC-5D23-1CF9-C3E745EB3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3B4112-9A99-2421-BCD0-94704B5B05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573C49-4C69-C699-E9F1-AEF6767DC68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3A0EF-7DCD-C8A2-558A-EB47CE88E4E2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D07105-1F23-7DCB-E6CD-D32595326886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9A1E25C-9974-4125-7F81-5EEFE933B5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1C4C9D-F804-2FD9-5AAC-0439F8C7CE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562225"/>
            <a:ext cx="7977683" cy="283250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07077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نستمع ثم ننشد.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F0918B-720A-0BDC-93BE-2201765CC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2DF444-A9FD-6999-876F-B1979D7976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401264-6DC0-4F45-09B1-7A0D8B6FB2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B0526B-0EF1-68FD-ADB2-C4BDA59BEE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2F72B87-C477-FB58-83DA-949987F963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E14C2B-2ECE-F015-1067-DF40919B29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992670-815A-6EA3-2879-92BF4E60AAC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07BD70-3EDB-B39F-1CD3-398C04EB55C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4807E2-6B72-B11D-51DB-47D4976892C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8D9515E-5A3D-1CD4-F009-6EBAF278374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FINALE NACHID HADAYAY DONE">
            <a:hlinkClick r:id="" action="ppaction://media"/>
            <a:extLst>
              <a:ext uri="{FF2B5EF4-FFF2-40B4-BE49-F238E27FC236}">
                <a16:creationId xmlns:a16="http://schemas.microsoft.com/office/drawing/2014/main" id="{844E5B98-D394-5A87-FD90-67A57EA0AE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4736" y="1527955"/>
            <a:ext cx="8259637" cy="4646045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D939D80-AB5E-FA38-6088-351897FE78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الشرح (3)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D7BED264-B628-E58A-0A62-5168EEABA2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492898" y="2193215"/>
            <a:ext cx="539999" cy="539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1614" y="1015545"/>
            <a:ext cx="479081" cy="47908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اليوم التدرب على كتابة فقرة 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توظيف مهارة الشرح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DD8E75E-4E94-4972-8F9F-1004619E7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24C703-F573-D8A4-5B8A-CB8079939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6D45DB-A105-3798-3533-C37DF9695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511120-8242-9E98-3771-2FE462D679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B59B7D-EEA0-CD23-3E1C-722D1B9D794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0D4724-8212-3373-C5D3-3E1F16B7E19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8CC39-C7CD-DFCC-6BCE-527A9558FC4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EF22CEC-12F6-F07D-9941-B4571704E4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12AD747-C779-8FFA-1AF2-0DAD38E3BF47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ٱلشَّرْحِ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79DC0-D221-B586-D087-1E7435621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EE06BCC-CF3C-704C-8D3E-5151EDE67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كيف نكتب فقرة باستعمال مهارة الشرح. من يقرأ؟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48AD3F-A1EA-C981-D830-314738BA94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D1A91B-B90E-0947-3852-132924651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41B97F-93D1-C7B7-BC1C-0D7F3B5E5A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3E5378-A8C0-61EB-118F-0C1CA426E6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332533-B91A-873E-08C8-1598DBC20A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6BDBFFA-7201-FA53-3CC5-0AD96946E1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ED85FF2F-A41B-C430-C536-2013AC9CB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5239" y="1481631"/>
            <a:ext cx="630000" cy="92077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A3E890-58A8-67D9-5519-259BF932FA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CA75304-909E-D4BE-2A4A-4FDE01FD604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69E5D3-4D3B-7FC6-2662-29D196ECED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0C8A9E-07F4-6C93-7F5F-8B6D8CEBA7F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D81488-5A0C-10E9-328B-D015AE6FA4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EC96FB-37A3-E8AB-C5AB-257AD6652E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878" y="2276233"/>
            <a:ext cx="7173373" cy="394249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63494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A529-ECF0-5EA4-8A52-5F2FA8F4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CEB6BBC-741A-3A42-A568-217685CB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افتحوا كراساتكم ص 101. المطلوب هو كتابة فقرة بالإجابة عن الأسئلة.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74459E-9D60-FB49-F1BF-DF45D31633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5F6EE2-2F79-A8D5-99B1-C8D4F0B0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348F05-3220-DB89-1686-5CDFD166E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D6DBFA-45FB-B4B5-73D4-EB274EE596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AAD0EE0-77E4-8161-7EDD-3FC3C40D54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9AEE2F-FE79-D68A-7689-A50D72037D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1A2E27-CDCB-04D3-3683-73FA2FB7D42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04137C-1811-9B44-E2F8-138ED09A9DB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9A41BB-CB3D-E677-9250-808EC202375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7036D69-20AF-8F79-6E03-F7EC410C5E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4AD8129-C01B-7E5A-5101-876ABDA285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D5881-0288-7EEA-96FF-4107207A21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184" y="1789043"/>
            <a:ext cx="2915915" cy="447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1855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63955-2516-D5F4-E19E-4B7D22B09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3969D28-BF98-5E87-E504-8FEA36011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567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دقيقتين لمراجعة إنتاجاتكم. سأتنقل لأتحقق من إنجازكم للنشاط.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تسجيل الأخطاء لاستثمارها أثناء التصحيح.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5DCF15-54C9-B420-2685-5DB2831987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F8D507-8D3F-CE68-575F-D58324F840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E22490-6CDA-29A1-5A8F-AD58723F4A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D93740-7677-C8C6-27D8-766573702A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42D57B7-1724-7155-2F1C-72A5D354A3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A721DE-416C-FD00-A82D-70FDE3CF7C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637AF8-B4B4-17D5-9A0F-80B3B381E086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8FD36D-2026-1DC3-A8EB-AF9B5E96709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9B9E6B-4C1C-33BD-F538-0B9474BF533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72A6BDE-879F-7DC5-554E-692D9BE466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7B0879-9F05-558A-684B-B355D516B9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184" y="1789043"/>
            <a:ext cx="2915915" cy="4472610"/>
          </a:xfrm>
          <a:prstGeom prst="rect">
            <a:avLst/>
          </a:prstGeom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C24D710-69A9-6E37-1224-3E30AADE77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4403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A2DA8-EA8F-1048-650A-39CF54DD5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E167261-56CF-103D-36D2-16334E844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567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إنتاجه؟ هل أجبت عن الأسئلة الأربعة؟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AA0980-1F79-4FA5-BCFC-42BB437C91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9561FD-6D1C-5CD1-4584-7671659C22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738A92-D8EE-9A1E-854B-6B27AF6470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C9B2D8-8009-9784-C78C-3BD21E253A2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1D3369B-087E-35DD-06F9-CA4FBEE491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7214B2-69F7-C9EE-31B9-45C4525D39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F65E45-6831-924D-C50E-1EDCB6DE66C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658CD5-ED9D-0E8C-223A-DBF2436730AB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AB186D-E6F9-6F3C-5350-2D1C7986301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B6778D7-63F2-C55A-BEAD-4783CB12A9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ED59E4B-B9B3-6743-6D60-6E65401617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BD22D9-06CD-F267-033B-9C91E622AC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184" y="1789043"/>
            <a:ext cx="2915915" cy="447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2674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1403C-6665-1C93-9087-DBEA6EBC1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A22E1D8-B9D9-6108-7622-00BB6B1D5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567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سنصحح أخطاء وردت في إنتاجاتكم.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تصحيح الأخطاء المتكررة أولا ثم الأخطاء المنعزلة بشكل تفاعلي.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C767A5-EB19-4E7C-E27D-0CAB3E53B9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14E381-64CD-C0B0-C6B8-9498B70B68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BE0A46-4A39-E861-E2B2-4EE1B393A2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2BF5FE-F6D6-FC85-41DE-A7A4F2DBFB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DA582A-1186-8AC4-712A-51D83A14A1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7F0607-019F-CE9E-3993-34BD0FDF1B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4D10B17-926F-60D7-B8EE-9B86B924AD1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988C04-DFD7-DD6A-3338-BBC241D713B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DB69E7-1DA1-5D34-4F14-47A6BD66E984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6764E11-C208-C15B-E655-7B13BF6F35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30317A3-23EF-6D27-6898-204620452333}"/>
              </a:ext>
            </a:extLst>
          </p:cNvPr>
          <p:cNvGraphicFramePr>
            <a:graphicFrameLocks noGrp="1"/>
          </p:cNvGraphicFramePr>
          <p:nvPr/>
        </p:nvGraphicFramePr>
        <p:xfrm>
          <a:off x="1017767" y="2247788"/>
          <a:ext cx="7450372" cy="303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5186">
                  <a:extLst>
                    <a:ext uri="{9D8B030D-6E8A-4147-A177-3AD203B41FA5}">
                      <a16:colId xmlns:a16="http://schemas.microsoft.com/office/drawing/2014/main" val="1241073595"/>
                    </a:ext>
                  </a:extLst>
                </a:gridCol>
                <a:gridCol w="3725186">
                  <a:extLst>
                    <a:ext uri="{9D8B030D-6E8A-4147-A177-3AD203B41FA5}">
                      <a16:colId xmlns:a16="http://schemas.microsoft.com/office/drawing/2014/main" val="413262370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تَصْحيحُهُ</a:t>
                      </a:r>
                      <a:endParaRPr lang="fr-FR" sz="3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اَلْخَطَأُ </a:t>
                      </a:r>
                      <a:endParaRPr lang="fr-FR" sz="3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8020889"/>
                  </a:ext>
                </a:extLst>
              </a:tr>
              <a:tr h="246082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0403273"/>
                  </a:ext>
                </a:extLst>
              </a:tr>
            </a:tbl>
          </a:graphicData>
        </a:graphic>
      </p:graphicFrame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F4AB790-8D67-C270-C79F-DA8552E37E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6725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65C6-B83B-D53B-850C-10B0FD2FB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363973B-55B4-EA6B-5356-14022879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إجابة أخرى. من يقرؤها؟ 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B69AE5-D0E7-8957-AEE4-64A661E51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3836D6-7016-EFEA-1C4E-267313BB0E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05CE9B-624E-E301-9C74-6D44C9FE6F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C680A-9AA8-ABEA-B528-DFED6A5D967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8A827F3-FA24-4C25-06AD-16F39C711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D0813F3-6A3B-C502-BF24-868C28FE5A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0070F-EEA1-A840-5D51-DFB1283970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628713-CE13-38C7-B7E5-F9C5BCCD39B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691888-16E3-39C2-709B-AB21299FEBF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7CD34D-49C8-107B-948A-D67E2AF2D70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8B5FC1F-AA5C-6152-8E17-7353EF3A7C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C830BAB-8E69-D64A-D525-FC9BDD5609C0}"/>
              </a:ext>
            </a:extLst>
          </p:cNvPr>
          <p:cNvSpPr txBox="1"/>
          <p:nvPr/>
        </p:nvSpPr>
        <p:spPr>
          <a:xfrm>
            <a:off x="763325" y="1836751"/>
            <a:ext cx="7641204" cy="397031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وَسائِلُ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وَسائِلُ نَسْتَعْمِلُها لِنَتَحَدَّثَ مَعَ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ٱلآخَرينَ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وَنَتَبادَلَ مَعَهُمْ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ٱلْأَخْبارَ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وَٱلْأَفْكارَ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مِثْلَ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ٱلْهاتِفِ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وَٱلْإِنْتِرْنِتْ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وَٱلرَّسائِلِ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وَتَتَعَدَّدُ وَسائِلُ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فِمِنْها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وَمِنْها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ساهَمَتْ وَسائِلُ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تَحْسينِ حَياتِنا بِشَكْلٍ أَفْضَلَ حَيْثُ جَعَلَتْ تواصُلَنا مَعَ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ٱلْآخَرينَ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سَريعاً وَسَهْلاً وَوَفَّرَتْ عَلَيْنا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ٱلْجُهْدَ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وَٱلْوَقْتَ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غَيْرَ أَنَّ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وَسائِلِ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غَيْرِ سَليمٍ قَدْ يُؤَدّي إِلى عُزْلَةٍ عَنِ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إِلى ضُعْفِ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ٱلنَّتائِجِ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ٱلدِّراسِيَّةِ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لِذلِكَ عَلَيْنا أَنْ نَسْتَعْمِلَها بِحَذَرٍ وَحِكْمَةٍ.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878653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9C8D-B176-2089-66CD-A9598F73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EE5FDB-651E-388F-D6F0-C784D8E6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79AF126-D1DD-B464-68CE-5A760FF9EE50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عنوان القصة: ساعة الحائط</a:t>
            </a: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5D0662-12CD-C8B0-8EAA-4E3CE44891F5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61ACEE-004F-ECFE-E482-3B426C0FA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692474C8-DB5A-533D-6260-FC83E801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 إثرائية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73A293-2B75-6F2F-F362-901ED91CC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59441">
            <a:off x="6768826" y="1987707"/>
            <a:ext cx="1731458" cy="24041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E5E538-E9AC-46DA-38F3-83223D2D5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2430" y="994660"/>
            <a:ext cx="513373" cy="513373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F06563-8826-B798-F4D5-F17B5EEDEE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723" y="2103325"/>
            <a:ext cx="943458" cy="108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2862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D5DF0-78B4-D8BB-F4C4-61BB88FBD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59C9F4-9965-A283-0C41-380D2680A3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164832-6B7C-BB83-020F-18242691025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6D8D08-5E63-ABC8-A4A8-0CFBA7F157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AFD62F-A0C4-8FAB-6822-FAFC40711A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3B5D2C35-A511-9D1F-4178-E4D42847E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ستقرؤون اليوم قصة شيقة بعنوان (ساعة الحائط) وتناقشون مضمونها.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BFD3EC0-5F01-D27D-3457-6016DD4F3447}"/>
              </a:ext>
            </a:extLst>
          </p:cNvPr>
          <p:cNvGrpSpPr/>
          <p:nvPr/>
        </p:nvGrpSpPr>
        <p:grpSpPr>
          <a:xfrm>
            <a:off x="1903818" y="122604"/>
            <a:ext cx="4796937" cy="297168"/>
            <a:chOff x="1903818" y="122604"/>
            <a:chExt cx="4796937" cy="297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BC50747-AF81-D93F-4B42-C089664F5B20}"/>
                </a:ext>
              </a:extLst>
            </p:cNvPr>
            <p:cNvSpPr>
              <a:spLocks/>
            </p:cNvSpPr>
            <p:nvPr/>
          </p:nvSpPr>
          <p:spPr>
            <a:xfrm>
              <a:off x="5281965" y="131772"/>
              <a:ext cx="1219518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70B0496-4C0C-C428-7365-B63971BFE748}"/>
                </a:ext>
              </a:extLst>
            </p:cNvPr>
            <p:cNvGrpSpPr/>
            <p:nvPr/>
          </p:nvGrpSpPr>
          <p:grpSpPr>
            <a:xfrm>
              <a:off x="1903818" y="122604"/>
              <a:ext cx="4796937" cy="292203"/>
              <a:chOff x="1903818" y="122604"/>
              <a:chExt cx="4796937" cy="292203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D33D02EE-EAB0-4CDB-2A2A-76C665F9C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62742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132E9F5E-30FA-CC50-4881-8C81C86B3707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99D4EF85-31E2-652D-BED8-3EC13D411E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422686" y="127570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AF87C5C6-0499-A211-8B39-DC05A54658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590730" y="1226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556D7D44-A4B4-A9C0-1A67-77464C5DBD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03818" y="126807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قراءة إثرائية</a:t>
                  </a:r>
                </a:p>
              </p:txBody>
            </p:sp>
          </p:grp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C6ED8E28-40E6-45AB-AD0E-D06E728470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31" y="14601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026F39E-6E34-C256-E5D7-654A5432F079}"/>
              </a:ext>
            </a:extLst>
          </p:cNvPr>
          <p:cNvSpPr>
            <a:spLocks/>
          </p:cNvSpPr>
          <p:nvPr/>
        </p:nvSpPr>
        <p:spPr>
          <a:xfrm>
            <a:off x="3482970" y="12238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DF8FE1-3E96-4695-94CD-4EFE53264E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541275">
            <a:off x="6210910" y="2265043"/>
            <a:ext cx="2255394" cy="32351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5900EC-253B-EB32-A4F8-0AF6108A79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07965">
            <a:off x="4179479" y="2310373"/>
            <a:ext cx="2255394" cy="32225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884437-88D1-EEE6-749E-A9F11E6BFC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832237">
            <a:off x="1899786" y="2422275"/>
            <a:ext cx="2300931" cy="334860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9765591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BC8D4-9327-59C2-C21D-7575C38A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2A898D8-9D73-4B76-00F4-719263797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 نصوصي القرائية ص 10. حددوا عدد صفحات هذه القصة. من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E2A2C6F-4364-955C-A1E2-158B8C12E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EF069C-83B9-5D25-6B67-73E4B03C1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BAEF2B-9DF9-FAFC-4F10-2F6E841675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7F4A37-92A8-FFED-58D0-38ED8C74F7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F0B9434-4B67-3305-61AB-43D0FB6F3C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6B2E25-E8B7-8F5B-D203-B9E379EE1E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995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CB6FCE-7420-B485-256E-088E3D883E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687" y="14192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F04618-3BE0-BF9A-5CC3-D4C52C5ABE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AD633B-8970-6D2E-DA5A-5330AAFEFC55}"/>
              </a:ext>
            </a:extLst>
          </p:cNvPr>
          <p:cNvSpPr>
            <a:spLocks/>
          </p:cNvSpPr>
          <p:nvPr/>
        </p:nvSpPr>
        <p:spPr>
          <a:xfrm>
            <a:off x="4872110" y="131773"/>
            <a:ext cx="1732945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4AE578-E5CF-850E-E776-0CC4E690BB77}"/>
              </a:ext>
            </a:extLst>
          </p:cNvPr>
          <p:cNvSpPr>
            <a:spLocks/>
          </p:cNvSpPr>
          <p:nvPr/>
        </p:nvSpPr>
        <p:spPr>
          <a:xfrm>
            <a:off x="33197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A97886-DCAF-3F4F-8FCF-629953CD64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AAA541-6FB9-68C1-EFAA-94CFACD46D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07965">
            <a:off x="4832569" y="2278568"/>
            <a:ext cx="2255394" cy="32225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3FDE20-E0B1-448C-4106-327271D9BC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832237">
            <a:off x="2552876" y="2390470"/>
            <a:ext cx="2300931" cy="334860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5651307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9ABED-1178-13B4-E0ED-F4EE8306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D043C3A-427A-B7DE-997B-D6FFA8BC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الصورتين والعنوان ثم اكتبوا توقعاتكم حول مضمون القصة.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7CE9E8-5DA7-B463-F897-DBFDD4A219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7486E3-45F6-1C7F-7C79-C4379A021B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D379A6-33BE-2997-8052-20B1309C08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EF53DB6-BF36-DEE4-832A-3FD181D6B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786DFE-F667-CBA0-D279-0A44C4D17936}"/>
              </a:ext>
            </a:extLst>
          </p:cNvPr>
          <p:cNvSpPr txBox="1"/>
          <p:nvPr/>
        </p:nvSpPr>
        <p:spPr>
          <a:xfrm>
            <a:off x="3003745" y="1584000"/>
            <a:ext cx="261359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ساعَةُ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3B8391-A971-9AA5-316E-E1DF2EA60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6687" y="2565619"/>
            <a:ext cx="4232727" cy="26257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E12912-6D68-7706-2FF5-A89A13378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69" y="2565619"/>
            <a:ext cx="3994640" cy="262572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611B6C1-ED20-D6F3-9786-FE967F659067}"/>
              </a:ext>
            </a:extLst>
          </p:cNvPr>
          <p:cNvGrpSpPr/>
          <p:nvPr/>
        </p:nvGrpSpPr>
        <p:grpSpPr>
          <a:xfrm>
            <a:off x="1751620" y="97989"/>
            <a:ext cx="4880139" cy="335966"/>
            <a:chOff x="1751620" y="97989"/>
            <a:chExt cx="4880139" cy="33596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5E1F85-279D-5A40-A927-9D0A5DCAA8A3}"/>
                </a:ext>
              </a:extLst>
            </p:cNvPr>
            <p:cNvGrpSpPr/>
            <p:nvPr/>
          </p:nvGrpSpPr>
          <p:grpSpPr>
            <a:xfrm>
              <a:off x="1751620" y="97989"/>
              <a:ext cx="3342722" cy="335966"/>
              <a:chOff x="1424077" y="105704"/>
              <a:chExt cx="3342722" cy="33596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9A80F553-DC10-AEB0-7056-F95DED97EE36}"/>
                  </a:ext>
                </a:extLst>
              </p:cNvPr>
              <p:cNvGrpSpPr/>
              <p:nvPr/>
            </p:nvGrpSpPr>
            <p:grpSpPr>
              <a:xfrm>
                <a:off x="1913149" y="105704"/>
                <a:ext cx="2853650" cy="309103"/>
                <a:chOff x="1903818" y="105704"/>
                <a:chExt cx="2853650" cy="309103"/>
              </a:xfrm>
            </p:grpSpPr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C6D749A2-2664-6054-E7DB-BA27E9B5D4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077678" y="1057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B3103F64-5FF2-6195-A77D-214759674505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6" name="Image 25">
                    <a:extLst>
                      <a:ext uri="{FF2B5EF4-FFF2-40B4-BE49-F238E27FC236}">
                        <a16:creationId xmlns:a16="http://schemas.microsoft.com/office/drawing/2014/main" id="{45D5D893-1854-AC73-D4A1-6245EA1188D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F9232F78-B936-C4BF-3988-B4CCD4206AB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7E6CC9A0-00A2-C7F0-9C50-E69D7423CC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9CB3F99-A28B-3142-22CB-5824576076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DBDEBAD-7B08-59FF-533B-B3D2D5D81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A987ABE-3507-6E74-11D9-25C1582C1FC1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0305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DA419-9399-AEBB-D3E9-9A50D04DC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F2DAC4E-B789-41C9-CAF7-9B2353367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يتقاسم توقعه؟ ما الذي جعلك تتوقع ذلك؟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421AC5-4BC3-E1C3-75B1-0E73D053DF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21D8F-C806-188E-38C7-D4C221FAFB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1FAA33-4A48-DD7B-6E08-DF9BD813D2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EFE2A66-93E2-3A84-C383-D40AD101F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1E54AE8-8877-BA0F-BEEA-0955E559E0AF}"/>
              </a:ext>
            </a:extLst>
          </p:cNvPr>
          <p:cNvSpPr txBox="1"/>
          <p:nvPr/>
        </p:nvSpPr>
        <p:spPr>
          <a:xfrm>
            <a:off x="3003745" y="1584000"/>
            <a:ext cx="261359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ساعَةُ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A75A0B-F8F2-C15C-81FD-4E3E7B94C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6687" y="2565619"/>
            <a:ext cx="4232727" cy="26257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A78851-DD00-6411-EE20-A26E8CFD6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69" y="2565619"/>
            <a:ext cx="3994640" cy="262572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3ECB66E-87B4-DB86-3CE1-837DFC549F6D}"/>
              </a:ext>
            </a:extLst>
          </p:cNvPr>
          <p:cNvGrpSpPr/>
          <p:nvPr/>
        </p:nvGrpSpPr>
        <p:grpSpPr>
          <a:xfrm>
            <a:off x="1751620" y="97989"/>
            <a:ext cx="4880139" cy="335966"/>
            <a:chOff x="1751620" y="97989"/>
            <a:chExt cx="4880139" cy="33596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A401F87-4F04-FD44-85B6-DBB8B26979AE}"/>
                </a:ext>
              </a:extLst>
            </p:cNvPr>
            <p:cNvGrpSpPr/>
            <p:nvPr/>
          </p:nvGrpSpPr>
          <p:grpSpPr>
            <a:xfrm>
              <a:off x="1751620" y="97989"/>
              <a:ext cx="3342722" cy="335966"/>
              <a:chOff x="1424077" y="105704"/>
              <a:chExt cx="3342722" cy="33596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9A1B73E4-4BCB-D995-39AA-EC36DF8F5554}"/>
                  </a:ext>
                </a:extLst>
              </p:cNvPr>
              <p:cNvGrpSpPr/>
              <p:nvPr/>
            </p:nvGrpSpPr>
            <p:grpSpPr>
              <a:xfrm>
                <a:off x="1913149" y="105704"/>
                <a:ext cx="2853650" cy="309103"/>
                <a:chOff x="1903818" y="105704"/>
                <a:chExt cx="2853650" cy="309103"/>
              </a:xfrm>
            </p:grpSpPr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6D997176-1BF2-57B8-AF29-882DC464C5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077678" y="1057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74047E8F-D450-C039-F666-03CDEC5255B4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6" name="Image 25">
                    <a:extLst>
                      <a:ext uri="{FF2B5EF4-FFF2-40B4-BE49-F238E27FC236}">
                        <a16:creationId xmlns:a16="http://schemas.microsoft.com/office/drawing/2014/main" id="{7BEBBE77-C8B8-A40B-7EC7-595546B25F3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80A8E0CE-2DB3-1196-439A-AC2ACE9DD97C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412962E0-32BB-50A3-902A-7A98E67712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083363E-E802-67BD-FEDE-8CF4DB2E6F1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4EE949E-A0DA-29A1-2456-92047828D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095052-E056-074D-7C68-2D035CB8D329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98629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4B492-DAA9-6185-C7A5-403CA334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68D8A1-7D50-8CC7-A41A-FA0B769C8B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0A95FA-284C-C340-AB86-A65A504495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764160-A3B0-E246-8905-F00A96BB5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6353183-F88D-7268-6AE8-9E1351BF4128}"/>
              </a:ext>
            </a:extLst>
          </p:cNvPr>
          <p:cNvSpPr>
            <a:spLocks/>
          </p:cNvSpPr>
          <p:nvPr/>
        </p:nvSpPr>
        <p:spPr>
          <a:xfrm>
            <a:off x="6749217" y="1410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D5B59411-3A59-70D8-B363-912F417C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على الصفحتين 10 و11، اقرؤا القصة قراءة هامسة وتحققوا من توقعاتكم. 5 دقائق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559960-A2D8-80AF-F9D5-83B144DCE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7965">
            <a:off x="4832569" y="2278568"/>
            <a:ext cx="2255394" cy="32225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75BDC8-0E2F-06E6-47B7-564B555164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32237">
            <a:off x="2552876" y="2390470"/>
            <a:ext cx="2300931" cy="33486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366B108-2626-1D1C-43C7-3770FE4416EC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3CF3EFB-DE8A-5C8B-037A-C77A0EDD6DBF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9A2386AC-073D-135D-8ADC-CB19149BF182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89250DBE-D275-DF54-8C23-BD37C04F55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6" name="Groupe 25">
                  <a:extLst>
                    <a:ext uri="{FF2B5EF4-FFF2-40B4-BE49-F238E27FC236}">
                      <a16:creationId xmlns:a16="http://schemas.microsoft.com/office/drawing/2014/main" id="{834EF6FD-ABF0-F3E2-1401-9CDA38B24C33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1F4464CA-B4BE-0095-9BB5-898336CBA2C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42294F2B-E257-103D-C5DD-45420E8EAEB5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AF2A9800-82B8-2D35-12F2-52E386E19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B5C49D6-4B56-35CD-E2D7-B1E57BD1D5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EF6DEDC-C5C7-FB53-139A-497C9D463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CC6F4C-4FCE-0F5D-4262-4A8482D87E58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271228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69FA7-BC3A-003C-CA39-D8C053E69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C9C1F0-4E42-4F7E-A59C-8EF935584F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CB213D-CDE8-2446-8918-DBB20FEA59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9F571-B14D-A192-AEA4-15E221A79F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Titre 12">
            <a:extLst>
              <a:ext uri="{FF2B5EF4-FFF2-40B4-BE49-F238E27FC236}">
                <a16:creationId xmlns:a16="http://schemas.microsoft.com/office/drawing/2014/main" id="{3AC3138F-8E5A-21C0-5777-F5E6B2148644}"/>
              </a:ext>
            </a:extLst>
          </p:cNvPr>
          <p:cNvSpPr txBox="1">
            <a:spLocks/>
          </p:cNvSpPr>
          <p:nvPr/>
        </p:nvSpPr>
        <p:spPr>
          <a:xfrm>
            <a:off x="398069" y="756000"/>
            <a:ext cx="71410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توقعاتكم. من توقع أن يتحدث النص عن ساعة قديمة تخاف التخلي عنها؟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1230A4-71A0-3531-223F-58EB6BF88F39}"/>
              </a:ext>
            </a:extLst>
          </p:cNvPr>
          <p:cNvSpPr txBox="1"/>
          <p:nvPr/>
        </p:nvSpPr>
        <p:spPr>
          <a:xfrm>
            <a:off x="2024743" y="3144416"/>
            <a:ext cx="5281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أَتَحَقَّقُ مِنْ تَوَقُّعي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BEFABE3-24A6-A287-8FE5-1A076BA2F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9CC6842-6117-D838-8E99-6939116FC6F8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D58FE83-0A4C-A890-7175-D29DEE9CFF29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54AE3B8-3D4B-8ED7-38D7-68D8D342FE6B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EB8A4913-A0CF-09A1-8403-91FE9DD7F3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6" name="Groupe 25">
                  <a:extLst>
                    <a:ext uri="{FF2B5EF4-FFF2-40B4-BE49-F238E27FC236}">
                      <a16:creationId xmlns:a16="http://schemas.microsoft.com/office/drawing/2014/main" id="{E128A605-2020-4813-36B1-0DAB8241AA75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F44C36A3-82A1-851F-106E-74719AB353F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8717E8A1-A8C3-1599-53F7-7637BF18E40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D31DA3E-3016-F07F-4C93-4903953FF7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BB7E8B5-FA0D-63D7-22C7-CE30E2566A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3A9F67D-AEEF-AE82-229B-F6B86AA41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D580BC1-6C40-C359-D7B2-6D17D5F792E4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083279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3C0BC-4E84-9262-21C2-D6097C685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880EE7-8A4B-2E04-040A-9FD6A0D9DE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D7AD16-E693-CF6E-E6AA-99F3114F10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6C8E6B-FC29-3B6A-18A2-7E50109641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Titre 12">
            <a:extLst>
              <a:ext uri="{FF2B5EF4-FFF2-40B4-BE49-F238E27FC236}">
                <a16:creationId xmlns:a16="http://schemas.microsoft.com/office/drawing/2014/main" id="{3630CA04-06BD-6D29-C25D-44A9275927FE}"/>
              </a:ext>
            </a:extLst>
          </p:cNvPr>
          <p:cNvSpPr txBox="1">
            <a:spLocks/>
          </p:cNvSpPr>
          <p:nvPr/>
        </p:nvSpPr>
        <p:spPr>
          <a:xfrm>
            <a:off x="398069" y="756000"/>
            <a:ext cx="71410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واصلوا قراءة القصة قراءة هامسة على كتيباتكم.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D1EEF-A713-583F-B276-C4795B05AA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69CA79-BA23-310E-E705-302783F58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7965">
            <a:off x="4832569" y="2278568"/>
            <a:ext cx="2255394" cy="32225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D889E3-DAD3-79BE-F453-84D549219A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32237">
            <a:off x="2552876" y="2390470"/>
            <a:ext cx="2300931" cy="33486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F238008-91AE-B682-9B35-7B6C758F8938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0F0F92D-A946-59AC-7D60-EE928B603A50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951C8C75-858B-FD7A-9965-1DC90B64D63C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2414F21A-C7E3-8DE6-292E-796494B191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7" name="Groupe 26">
                  <a:extLst>
                    <a:ext uri="{FF2B5EF4-FFF2-40B4-BE49-F238E27FC236}">
                      <a16:creationId xmlns:a16="http://schemas.microsoft.com/office/drawing/2014/main" id="{0FCBBF43-833A-4CD5-D785-5776117B46BB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8" name="Image 27">
                    <a:extLst>
                      <a:ext uri="{FF2B5EF4-FFF2-40B4-BE49-F238E27FC236}">
                        <a16:creationId xmlns:a16="http://schemas.microsoft.com/office/drawing/2014/main" id="{625E5B9A-3A11-EE7B-F10D-CF139DBAA72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5A10B498-C55B-142D-37D8-2D1B0E910246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D2381B6E-8EFF-C703-BAE2-1BBE4F06EC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4510577-C519-9AA5-24DE-CEBBD910D1F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BBDC2B7-22BC-9017-9B28-E8A14FE46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559A3F-740F-3568-801C-6E134F67A421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571728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مناقشة القصة. سأطرح عليكم أسئلة.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تقدمون إجابات وتبدون آراءكم حولها.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E81C43-7E32-6C62-9A9C-7B2591AE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51E9FE-7192-87FD-6CCF-E355C90C95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55E25-587C-222F-8ACA-50113A777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806DE1C0-ADC9-9C3B-4B3B-E08E6C71B4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A50316-0248-CE82-C393-1A1417D586A0}"/>
              </a:ext>
            </a:extLst>
          </p:cNvPr>
          <p:cNvSpPr txBox="1"/>
          <p:nvPr/>
        </p:nvSpPr>
        <p:spPr>
          <a:xfrm>
            <a:off x="506129" y="1584000"/>
            <a:ext cx="7532952" cy="44012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حَوْلَ ماذا تَحَلَّقَتِ في بِدايَةِ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هيَ عَناصِرُ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ٱلْمَذْكورَةُ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ٱلْخِدْماتُ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تُقَدِّمُها ساعَةُ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ٱلْحائِطِ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لِلْعائِلَةِ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ٱلشَّيْءُ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ٱلَّذي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أَزْعَجَ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ٱلطِّفْلَ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ٱرْتَعَشَتِ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ٱلسّاعَةُ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وَٱنْتابَها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ٱلْخَوْفُ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سَبَبُ تَأَخُّرِ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ٱلْعائِلَةِ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ٱلِاسْتيقاظِ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تَخَلَّتِ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ٱلْعائِلَةُ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فِكْرَةِ نَزْعِ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ٱلسّاعَةِ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C4BA67-3C3E-3F3C-455D-22B747EAE130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FC3BD3C-4BC0-2A9B-E3E8-8F5E439F6C3F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0707596-AE29-522F-8B9F-61CDD2C8996B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6B5F3086-C16C-6E98-3EF7-4E401ED096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5" name="Groupe 14">
                  <a:extLst>
                    <a:ext uri="{FF2B5EF4-FFF2-40B4-BE49-F238E27FC236}">
                      <a16:creationId xmlns:a16="http://schemas.microsoft.com/office/drawing/2014/main" id="{D791467F-73AB-4208-D6DF-C60860C77FE7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16" name="Image 15">
                    <a:extLst>
                      <a:ext uri="{FF2B5EF4-FFF2-40B4-BE49-F238E27FC236}">
                        <a16:creationId xmlns:a16="http://schemas.microsoft.com/office/drawing/2014/main" id="{517CC5BF-5BE1-B7D9-1D3C-AF1387114C0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9EE8DBD-DCBE-682E-2556-5DF2B37ACDB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7A61A8FB-EA01-2C15-BC0F-553AC69505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87A0D3-AA45-6F9C-134D-03B8AC7451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20D030-A799-CDF3-01D0-EE4C403E3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3BB4F9E-F94C-E360-8B90-461F1B28C9F0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C35D8-DBF5-A6E5-F733-09A50E632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6B874-68C6-775F-D261-9C23369BE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04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أجوبة.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196FFF-2C3B-2E81-1A71-585C57889A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BC1B65-6999-AC5A-361F-F383414224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62527-618F-BB7D-1F78-3A4FE0775B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3D9C32A-FD10-CBAF-BDBF-7FE9702FF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7A3900C-A8E9-2270-3446-0D679659CAD3}"/>
              </a:ext>
            </a:extLst>
          </p:cNvPr>
          <p:cNvSpPr txBox="1"/>
          <p:nvPr/>
        </p:nvSpPr>
        <p:spPr>
          <a:xfrm>
            <a:off x="476265" y="1448017"/>
            <a:ext cx="7532952" cy="50783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تَحَلَّقَتِ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ٱلْعائِلَةُ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حَوْلَ ساعَةِ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ٱلْمَذْكورَةُ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عَقارِبُها وَعُصْفورُها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ٱلنُّحاسِيُّ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اَلْخِدْماتُ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تُقَدِّمُها ساعَةُ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ٱلْحائِطِ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لِلْعائِلَةِ هِيَ: تَنْظيمُ مواعيدِ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ٱلاسْتيقاظِ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وَٱلطَّعامِ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وَٱلنَّوْمِ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لشَّيْءُ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ٱلَّذي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أَزْعَجَ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ٱلطِّفْلَ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 نَقَراتُ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ٱلعُصْفورِ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ٱلنُّحاسِيِّ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اِرْتَعَشَتِ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ٱلسّاعَةُ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وَٱنْتابَها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ٱلْخَوْفُ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رَغْبَةِ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ٱلْعائِلَةِ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نَزْعِها.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تأَخَّرَتِ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ٱلْعائِلَةُ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ٱلِاسْتيقاظِ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 لِأَنَّ عَقارِبَ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سَكَنَتْ.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تَخَلَّوْا عَنْ فِكْرَةِ نَزْعِ </a:t>
            </a:r>
            <a:r>
              <a:rPr lang="ar-MA" sz="36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لِأَنّهُمْ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أَدْرَكوا في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ٱلنِّهايَةِ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أَنَّها مُهِمَّةٌ.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159149-23CC-CDF8-355D-3CC9339E97B9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8212E38-C563-E688-417C-42C5B34BD2F3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1FD2C480-5B5A-132A-C9FD-B6DB7D8710B7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857B6C6E-4D8E-183F-D862-EAF36304AB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6" name="Groupe 15">
                  <a:extLst>
                    <a:ext uri="{FF2B5EF4-FFF2-40B4-BE49-F238E27FC236}">
                      <a16:creationId xmlns:a16="http://schemas.microsoft.com/office/drawing/2014/main" id="{4083D81C-6AE1-CA08-415B-323F42BFA66B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1" name="Image 20">
                    <a:extLst>
                      <a:ext uri="{FF2B5EF4-FFF2-40B4-BE49-F238E27FC236}">
                        <a16:creationId xmlns:a16="http://schemas.microsoft.com/office/drawing/2014/main" id="{191C1741-DF04-CCA8-BA81-284C4CD9B73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4617762-DEB9-E894-FCAA-FB3D6039463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FC68847E-1ADD-7F46-CBCD-105F6E2220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283B635-6487-17FC-C4AF-4BC8C17ABCB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273737-E585-248E-8337-C9BE9F2F3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838F30E-D667-284D-3808-163A5AC9ED27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14284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4587" y="12238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7003621" y="1509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471130" y="1534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A9DB41B-249A-C5FA-9BC4-B81EFD347AB2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8CD2A7-06B9-621B-BDFD-F3665A00FB12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BF34551C-21D3-E7E2-802F-E288C4507B19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5603D99C-4F61-7C56-263B-FDA79C344E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8" name="Groupe 17">
                  <a:extLst>
                    <a:ext uri="{FF2B5EF4-FFF2-40B4-BE49-F238E27FC236}">
                      <a16:creationId xmlns:a16="http://schemas.microsoft.com/office/drawing/2014/main" id="{FBD2957B-51A0-DFAB-E77B-6716A1150F02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0" name="Image 19">
                    <a:extLst>
                      <a:ext uri="{FF2B5EF4-FFF2-40B4-BE49-F238E27FC236}">
                        <a16:creationId xmlns:a16="http://schemas.microsoft.com/office/drawing/2014/main" id="{241B92D7-0571-B09E-1644-8A90D5C109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A9F8173D-464F-E2A2-2FE0-8FD482D9D9B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  <a:alpha val="2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D450F5E-3858-0FD2-4061-11F988FE71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DF64212-97A7-2BFD-C856-0CEB30468A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F4AD7A1-9223-BD2C-3AB1-2937C745C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DAAC6A-BA72-CC4E-B950-3D8BEB21697F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تذكير: ضعوا علامة أمام الواجب المنزلي.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CFA2EC2-3F8E-15FB-E689-206F8D41A9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Espace réservé pour une image  3">
            <a:extLst>
              <a:ext uri="{FF2B5EF4-FFF2-40B4-BE49-F238E27FC236}">
                <a16:creationId xmlns:a16="http://schemas.microsoft.com/office/drawing/2014/main" id="{B602C43C-D11B-82FF-6275-6699D1E57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2183" y="2367171"/>
            <a:ext cx="828000" cy="8279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3E53231-C49C-ED30-CF86-5BF5CF2B1940}"/>
              </a:ext>
            </a:extLst>
          </p:cNvPr>
          <p:cNvSpPr txBox="1"/>
          <p:nvPr/>
        </p:nvSpPr>
        <p:spPr>
          <a:xfrm>
            <a:off x="1264256" y="2367171"/>
            <a:ext cx="4587903" cy="22775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جُمَلاً بِتَوْظيفِ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"، في كُلِّ جُمْلَةٍ يَكونُ لِلْفِعْلِ عادَ مَعْنىً مُخْتَلِفٌ.</a:t>
            </a:r>
            <a:endParaRPr lang="fr-FR" sz="4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7A9444-F486-F0C7-0E25-D5F1237B36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3120" y="13177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B1D7ED-4CFD-45E2-A939-9599C8814C98}"/>
              </a:ext>
            </a:extLst>
          </p:cNvPr>
          <p:cNvSpPr>
            <a:spLocks/>
          </p:cNvSpPr>
          <p:nvPr/>
        </p:nvSpPr>
        <p:spPr>
          <a:xfrm>
            <a:off x="432312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926B1D5-38C8-004C-86FE-3D141E615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1C7837-3C06-01BD-30E6-20EB24709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0DD5A6-FB88-CFFC-3543-3587C0D917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3120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8C6D2B-4227-C6AF-1578-E7225B3E6F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1AC0B5-A10D-3E90-F703-3B81CE54EE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86E01-9EB8-D754-3A6C-7FBF006EF3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7A435-38BA-257E-56B9-89041A277A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638C37-E382-7392-2AF5-8CEA76111D33}"/>
              </a:ext>
            </a:extLst>
          </p:cNvPr>
          <p:cNvSpPr>
            <a:spLocks/>
          </p:cNvSpPr>
          <p:nvPr/>
        </p:nvSpPr>
        <p:spPr>
          <a:xfrm>
            <a:off x="432312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0568C2-F30D-9992-2449-A9C1F4227F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15443</TotalTime>
  <Words>1350</Words>
  <Application>Microsoft Office PowerPoint</Application>
  <PresentationFormat>Affichage à l'écran (4:3)</PresentationFormat>
  <Paragraphs>315</Paragraphs>
  <Slides>46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4" baseType="lpstr">
      <vt:lpstr>Calibri Light</vt:lpstr>
      <vt:lpstr>Dosis SemiBold</vt:lpstr>
      <vt:lpstr>Dosis</vt:lpstr>
      <vt:lpstr>Wingdings</vt:lpstr>
      <vt:lpstr>Microsoft Uighur</vt:lpstr>
      <vt:lpstr>Dosis ExtraBold</vt:lpstr>
      <vt:lpstr>Dosis Medium</vt:lpstr>
      <vt:lpstr>Calibri</vt:lpstr>
      <vt:lpstr>Modern Love</vt:lpstr>
      <vt:lpstr>Arial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افتتاح الحصة nv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العربية.</vt:lpstr>
      <vt:lpstr>من يذكر شروط الحصول على نجمة التميز؟</vt:lpstr>
      <vt:lpstr>ضعوا اللوحة والكراسة في القمطر.</vt:lpstr>
      <vt:lpstr>قــــراءة</vt:lpstr>
      <vt:lpstr>الآن ستقرؤون نصا وتجيبون عن أسئلة. افتحوا كراساتكم على الصفحة 102. </vt:lpstr>
      <vt:lpstr>سأقرأ النص، ضعوا أصابعكم تحت كل كلمة أقرؤها.  </vt:lpstr>
      <vt:lpstr>سأعين لقراءة النص تلاميذ: الأول سارة، الثاني ياسر، الثالث: فاطمة.  تمنح الفرصة للفئة المتعثرة.</vt:lpstr>
      <vt:lpstr>سأعين تلاميذ آخرين للقراءة. بعدها تجيبون عن السؤال.</vt:lpstr>
      <vt:lpstr>الآن على كراساتكم ص 102. أتمموا الجدول انطلاقا من النص. </vt:lpstr>
      <vt:lpstr>نصحح. ما ضد كلمة للعودة؟ قصيرة؟  ...  ما مرادف يتجولون؟ ...              هل أنتم متفقون؟</vt:lpstr>
      <vt:lpstr>من يقرأ السؤال الأول؟ السؤال الثاني؟ ما المطلوب؟</vt:lpstr>
      <vt:lpstr>أنجزوا. ثلاث دقائق.</vt:lpstr>
      <vt:lpstr>نصحح. من يقرأ السؤال؟ من يجيب؟ هل تتفقون؟</vt:lpstr>
      <vt:lpstr>انتبهوا للتصحيح.</vt:lpstr>
      <vt:lpstr>من يذكرنا بالنواسخ الحرفية؟ على ماذا تدخل؟ كيف يصبح الاسم الذي بعدها؟ </vt:lpstr>
      <vt:lpstr>نتذكر جميعا.</vt:lpstr>
      <vt:lpstr>خذوا الصفحة 103. من يقرأ التعليمة؟ ما المطلوب؟ من يقرأ المثال؟ أنجزوا.</vt:lpstr>
      <vt:lpstr>أنجزوا.  التنقل لرصد الصعوبات التي ستكون موضوع دعم أثناء التصحيح.</vt:lpstr>
      <vt:lpstr>نصحح. جملة جملة. من يقرأ الجملة الأولى؟  تستثمر الأخطاء على السبورة، يشجع التصحيح الذاتي والبيني.</vt:lpstr>
      <vt:lpstr>نستمع ثم ننشد. </vt:lpstr>
      <vt:lpstr>إنتاج كتابي</vt:lpstr>
      <vt:lpstr>سنواصل اليوم التدرب على كتابة فقرة بتوظيف مهارة الشرح. </vt:lpstr>
      <vt:lpstr>نتذكر كيف نكتب فقرة باستعمال مهارة الشرح. من يقرأ؟</vt:lpstr>
      <vt:lpstr>افتحوا كراساتكم ص 101. المطلوب هو كتابة فقرة بالإجابة عن الأسئلة.</vt:lpstr>
      <vt:lpstr>خذوا دقيقتين لمراجعة إنتاجاتكم. سأتنقل لأتحقق من إنجازكم للنشاط. يتم تسجيل الأخطاء لاستثمارها أثناء التصحيح.</vt:lpstr>
      <vt:lpstr>نصحح. من يقرأ إنتاجه؟ هل أجبت عن الأسئلة الأربعة؟ </vt:lpstr>
      <vt:lpstr>انتبهوا سنصحح أخطاء وردت في إنتاجاتكم. يتم تصحيح الأخطاء المتكررة أولا ثم الأخطاء المنعزلة بشكل تفاعلي. </vt:lpstr>
      <vt:lpstr>هذه إجابة أخرى. من يقرؤها؟ </vt:lpstr>
      <vt:lpstr>قــــراءة إثرائية</vt:lpstr>
      <vt:lpstr>ستقرؤون اليوم قصة شيقة بعنوان (ساعة الحائط) وتناقشون مضمونها.</vt:lpstr>
      <vt:lpstr>خذوا كراسات نصوصي القرائية ص 10. حددوا عدد صفحات هذه القصة. من يجيب؟</vt:lpstr>
      <vt:lpstr>لاحظوا الصورتين والعنوان ثم اكتبوا توقعاتكم حول مضمون القصة.</vt:lpstr>
      <vt:lpstr>سأعين من يتقاسم توقعه؟ ما الذي جعلك تتوقع ذلك؟</vt:lpstr>
      <vt:lpstr>الآن، على الصفحتين 10 و11، اقرؤا القصة قراءة هامسة وتحققوا من توقعاتكم. 5 دقائق.</vt:lpstr>
      <vt:lpstr>Présentation PowerPoint</vt:lpstr>
      <vt:lpstr>Présentation PowerPoint</vt:lpstr>
      <vt:lpstr>نمر الآن إلى مناقشة القصة. سأطرح عليكم أسئلة. تقدمون إجابات وتبدون آراءكم حولها.</vt:lpstr>
      <vt:lpstr>أجوبة.</vt:lpstr>
      <vt:lpstr>الفائزون بنجمة السلوك هم: </vt:lpstr>
      <vt:lpstr>اختتام الحصة</vt:lpstr>
      <vt:lpstr>تذكير: ضعوا علامة أمام الواجب المنزلي.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143</cp:revision>
  <dcterms:created xsi:type="dcterms:W3CDTF">2023-09-20T21:35:22Z</dcterms:created>
  <dcterms:modified xsi:type="dcterms:W3CDTF">2026-04-10T12:38:51Z</dcterms:modified>
</cp:coreProperties>
</file>