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82"/>
  </p:notesMasterIdLst>
  <p:sldIdLst>
    <p:sldId id="2147482758" r:id="rId9"/>
    <p:sldId id="2147482471" r:id="rId10"/>
    <p:sldId id="2147482473" r:id="rId11"/>
    <p:sldId id="2147482693" r:id="rId12"/>
    <p:sldId id="2147482691" r:id="rId13"/>
    <p:sldId id="2134806141" r:id="rId14"/>
    <p:sldId id="2147482705" r:id="rId15"/>
    <p:sldId id="2134806601" r:id="rId16"/>
    <p:sldId id="2134806773" r:id="rId17"/>
    <p:sldId id="2147482864" r:id="rId18"/>
    <p:sldId id="2147482840" r:id="rId19"/>
    <p:sldId id="2147482835" r:id="rId20"/>
    <p:sldId id="2147482865" r:id="rId21"/>
    <p:sldId id="2147482866" r:id="rId22"/>
    <p:sldId id="2147482867" r:id="rId23"/>
    <p:sldId id="2147482868" r:id="rId24"/>
    <p:sldId id="2147482869" r:id="rId25"/>
    <p:sldId id="2147482870" r:id="rId26"/>
    <p:sldId id="2147482704" r:id="rId27"/>
    <p:sldId id="2147482732" r:id="rId28"/>
    <p:sldId id="2147482877" r:id="rId29"/>
    <p:sldId id="2147482878" r:id="rId30"/>
    <p:sldId id="2147482871" r:id="rId31"/>
    <p:sldId id="2147482872" r:id="rId32"/>
    <p:sldId id="2147482873" r:id="rId33"/>
    <p:sldId id="2147482874" r:id="rId34"/>
    <p:sldId id="2147482876" r:id="rId35"/>
    <p:sldId id="2147482875" r:id="rId36"/>
    <p:sldId id="2147482790" r:id="rId37"/>
    <p:sldId id="2147482842" r:id="rId38"/>
    <p:sldId id="2147482880" r:id="rId39"/>
    <p:sldId id="2147482885" r:id="rId40"/>
    <p:sldId id="2147482887" r:id="rId41"/>
    <p:sldId id="2147482888" r:id="rId42"/>
    <p:sldId id="2147482889" r:id="rId43"/>
    <p:sldId id="2147482890" r:id="rId44"/>
    <p:sldId id="2147482891" r:id="rId45"/>
    <p:sldId id="2147482884" r:id="rId46"/>
    <p:sldId id="2147482879" r:id="rId47"/>
    <p:sldId id="2147482892" r:id="rId48"/>
    <p:sldId id="2147482893" r:id="rId49"/>
    <p:sldId id="2147482779" r:id="rId50"/>
    <p:sldId id="2147482818" r:id="rId51"/>
    <p:sldId id="2147482780" r:id="rId52"/>
    <p:sldId id="2147482781" r:id="rId53"/>
    <p:sldId id="2147482777" r:id="rId54"/>
    <p:sldId id="2147482778" r:id="rId55"/>
    <p:sldId id="2147482881" r:id="rId56"/>
    <p:sldId id="2147482882" r:id="rId57"/>
    <p:sldId id="2147482851" r:id="rId58"/>
    <p:sldId id="2147482883" r:id="rId59"/>
    <p:sldId id="2147482476" r:id="rId60"/>
    <p:sldId id="2134806689" r:id="rId61"/>
    <p:sldId id="2147482854" r:id="rId62"/>
    <p:sldId id="2147482824" r:id="rId63"/>
    <p:sldId id="2147482821" r:id="rId64"/>
    <p:sldId id="2147482822" r:id="rId65"/>
    <p:sldId id="2147482855" r:id="rId66"/>
    <p:sldId id="2147482800" r:id="rId67"/>
    <p:sldId id="2147482858" r:id="rId68"/>
    <p:sldId id="2147482801" r:id="rId69"/>
    <p:sldId id="2147482783" r:id="rId70"/>
    <p:sldId id="2147482784" r:id="rId71"/>
    <p:sldId id="2147482856" r:id="rId72"/>
    <p:sldId id="2147482857" r:id="rId73"/>
    <p:sldId id="2147482894" r:id="rId74"/>
    <p:sldId id="2147482895" r:id="rId75"/>
    <p:sldId id="2147482787" r:id="rId76"/>
    <p:sldId id="2147482896" r:id="rId77"/>
    <p:sldId id="2147482703" r:id="rId78"/>
    <p:sldId id="2134806870" r:id="rId79"/>
    <p:sldId id="2147482524" r:id="rId80"/>
    <p:sldId id="2134806941" r:id="rId81"/>
  </p:sldIdLst>
  <p:sldSz cx="9144000" cy="6858000" type="screen4x3"/>
  <p:notesSz cx="6858000" cy="9144000"/>
  <p:embeddedFontLs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97B2"/>
    <a:srgbClr val="FFFFFF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0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8.fntdata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font" Target="fonts/font3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4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5.fntdata"/><Relationship Id="rId61" Type="http://schemas.openxmlformats.org/officeDocument/2006/relationships/slide" Target="slides/slide53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9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9AFB55-9913-79C3-FDA6-E8A3835A3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/>
              <a:t>قراءة إثرائية 25 د</a:t>
            </a:r>
            <a:endParaRPr lang="ar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الظاهرة اللغوية: إن وأخواتها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الشرح (3)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الصفة المضافة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الصفة المضافة بشكل صحيح  لتوضيح أسماء؛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إن وأخواتها وتوظيفها بشكل مناسب في إنتاج جمل.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باستعمال مهارة الشرح.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يذكر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774817" y="4824768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5C4C24-474E-8374-D13F-749AD21E4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A7B666-0498-4B26-7B26-ECFFFEACAC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902978-A8BD-6D57-FA54-AEDF669709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37" y="2236304"/>
            <a:ext cx="4097146" cy="314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ACE4E-EA9E-56A0-A5AC-08D5F46A2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BF079ED-3652-C8CE-79A0-E3AA49381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13" y="694419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الصفة المناسبة لإتمام الجملة التالية.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5C3843-4852-D16C-2359-8CAA9AFA1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5B86A2-D74B-C613-50BF-6F245DDD32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2456B9-BF12-7D00-199B-2877A6CBF9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2F56D7-9099-4DC4-2ECE-23BC0E3AB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B408AC-4115-E059-1609-437F09FE64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035E06-A704-B0DE-AAA2-2CAB616346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5BB927-1307-BE58-6C2C-B1C64746E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83773D-2BC6-DB2D-9D10-B97E5BB4D3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6F0235-FB95-D1B7-45CC-A75E67D5D8FE}"/>
              </a:ext>
            </a:extLst>
          </p:cNvPr>
          <p:cNvSpPr txBox="1"/>
          <p:nvPr/>
        </p:nvSpPr>
        <p:spPr>
          <a:xfrm>
            <a:off x="1354690" y="3657694"/>
            <a:ext cx="6901731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يَحْلُمُ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ٱلتِّلْميذُ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 أَنْ يَكونَ طَبيباً.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FE52831-C188-C130-0F2C-CE29CC0E31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C0470597-5520-0B3B-4F36-D65B65F70B62}"/>
              </a:ext>
            </a:extLst>
          </p:cNvPr>
          <p:cNvGrpSpPr/>
          <p:nvPr/>
        </p:nvGrpSpPr>
        <p:grpSpPr>
          <a:xfrm>
            <a:off x="562536" y="2158998"/>
            <a:ext cx="7914652" cy="793447"/>
            <a:chOff x="422784" y="1956838"/>
            <a:chExt cx="7914652" cy="79344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7806158-9233-B01B-0894-486A81D649CA}"/>
                </a:ext>
              </a:extLst>
            </p:cNvPr>
            <p:cNvSpPr/>
            <p:nvPr/>
          </p:nvSpPr>
          <p:spPr>
            <a:xfrm>
              <a:off x="6470431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طَموحٌ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AB3904-F3BC-099A-64A2-8E3CA9B2B111}"/>
                </a:ext>
              </a:extLst>
            </p:cNvPr>
            <p:cNvSpPr/>
            <p:nvPr/>
          </p:nvSpPr>
          <p:spPr>
            <a:xfrm>
              <a:off x="4470755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ٱلطَّموحُ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F81CE14-012C-1468-4584-223BDC4DD091}"/>
                </a:ext>
              </a:extLst>
            </p:cNvPr>
            <p:cNvSpPr/>
            <p:nvPr/>
          </p:nvSpPr>
          <p:spPr>
            <a:xfrm>
              <a:off x="2398266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ٱلطَّموحانِ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6F22BD4-FD0A-FFD1-BD42-DB832D05666C}"/>
                </a:ext>
              </a:extLst>
            </p:cNvPr>
            <p:cNvSpPr/>
            <p:nvPr/>
          </p:nvSpPr>
          <p:spPr>
            <a:xfrm>
              <a:off x="422784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ٱلطَّموحَ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443518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B7D1D-8B06-4CB6-8B1F-4EAD0A471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2A7B0C5-814D-F689-F9D1-620269AA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توضيح التطابق بين الصفة والموصوف بشكل ضمني.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D90DEB-2EB0-A14B-D987-B253B5FA2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BC3069-9EC1-A1A2-1180-E0118BBF72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F1AA45-463B-A13A-9641-95772BEBCF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C200DB-227C-1F08-2A6D-11C6A83E4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C5A26A-6FF4-9109-6526-29108AD53D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DA01B-E0F9-7222-E3DD-A657C1B895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BFCF2-508D-AC69-F7DD-844E05642C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F104F5-4247-0B53-2CAC-C402741B67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C127054F-430E-E6FC-5967-87ABAB53A6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C920AEF-36AB-6562-7372-85E8FBE1FF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6698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1865-5419-9A5D-DF78-2B382E01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FB2F6D-195E-8BDB-CDD9-4422878B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F147C7-E62C-AE14-7171-1A55E3210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225FA2-D145-D38E-48F9-75FFCF45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41A453-1CA0-DDB8-905F-1D58B1EEA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B9B453-3EB2-12D0-274B-9FED15961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B2C57B-8557-9CD8-F40D-111635595C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A9E086-DBCC-AE6B-4D66-0639EC9ED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FA46AE-0B0A-8908-D190-EA6A933EC4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64F327-2E6B-2345-0AD4-24A297458A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C2F925A-E4DB-BF3E-9893-43092284B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7E9E122-5E3A-4674-AECD-6224E9062A66}"/>
              </a:ext>
            </a:extLst>
          </p:cNvPr>
          <p:cNvSpPr txBox="1"/>
          <p:nvPr/>
        </p:nvSpPr>
        <p:spPr>
          <a:xfrm>
            <a:off x="1354690" y="3657694"/>
            <a:ext cx="6901731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يَحْلُمُ 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تِّلْمي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 أَنْ يَكونَ طَبيباً.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3A6AFDB-E8F8-B700-00F1-0EC0972A1231}"/>
              </a:ext>
            </a:extLst>
          </p:cNvPr>
          <p:cNvGrpSpPr/>
          <p:nvPr/>
        </p:nvGrpSpPr>
        <p:grpSpPr>
          <a:xfrm>
            <a:off x="562536" y="2158998"/>
            <a:ext cx="7914652" cy="793447"/>
            <a:chOff x="422784" y="1956838"/>
            <a:chExt cx="7914652" cy="79344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E3349D3-78D2-2824-2BFC-0E58AD9DF8DB}"/>
                </a:ext>
              </a:extLst>
            </p:cNvPr>
            <p:cNvSpPr/>
            <p:nvPr/>
          </p:nvSpPr>
          <p:spPr>
            <a:xfrm>
              <a:off x="6470431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طَموحٌ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FBBF2D2-7E1D-8F77-35B7-57AFB21ABF00}"/>
                </a:ext>
              </a:extLst>
            </p:cNvPr>
            <p:cNvSpPr/>
            <p:nvPr/>
          </p:nvSpPr>
          <p:spPr>
            <a:xfrm>
              <a:off x="4470755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ٱلطَّموحُ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82363CE-D503-6E4E-3C6D-D6A719C33E53}"/>
                </a:ext>
              </a:extLst>
            </p:cNvPr>
            <p:cNvSpPr/>
            <p:nvPr/>
          </p:nvSpPr>
          <p:spPr>
            <a:xfrm>
              <a:off x="2398266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ٱلطَّموحانِ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3C098A2-D834-6D61-3E42-54BCE6B00DEF}"/>
                </a:ext>
              </a:extLst>
            </p:cNvPr>
            <p:cNvSpPr/>
            <p:nvPr/>
          </p:nvSpPr>
          <p:spPr>
            <a:xfrm>
              <a:off x="422784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ٱلطَّموحَ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45903BF-ADA9-528F-4BB3-4436BCB7706B}"/>
              </a:ext>
            </a:extLst>
          </p:cNvPr>
          <p:cNvSpPr/>
          <p:nvPr/>
        </p:nvSpPr>
        <p:spPr>
          <a:xfrm>
            <a:off x="4296310" y="3808675"/>
            <a:ext cx="1574096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ٱلطَّموحُ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16630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185DE-B704-81F3-8382-074D94C3C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232B034-825C-AE09-A79E-026170C3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الصفة المناسبة لإتمام الجملة التالية.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48CD4C-E8A4-0558-7864-F27C7D23E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78335A-539D-EF49-56FC-3F3102586B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E19F4C-7226-751D-B181-2B418BDD6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D6CF7D-A448-75DD-7837-AA9F76FCA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E321D9-D291-E1CA-3767-D4FA74437F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BB876A-0834-33CF-DBDA-294887E436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0DCF5E-EF6F-0BDF-68D1-D733539582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2064CE-81E3-5703-30BE-3F032B4754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F24C98-B0F8-CD4C-D851-EDAC92ECDE74}"/>
              </a:ext>
            </a:extLst>
          </p:cNvPr>
          <p:cNvSpPr txBox="1"/>
          <p:nvPr/>
        </p:nvSpPr>
        <p:spPr>
          <a:xfrm>
            <a:off x="1354690" y="3657694"/>
            <a:ext cx="6901731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إِطْفائِيّاً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 يُواجِهُ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ٱلْأَخْطارَ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356B86F-4024-171C-1EF1-A06F7F6EF5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C7D58E4-B84E-603F-9A68-B3BFA270DBEB}"/>
              </a:ext>
            </a:extLst>
          </p:cNvPr>
          <p:cNvGrpSpPr/>
          <p:nvPr/>
        </p:nvGrpSpPr>
        <p:grpSpPr>
          <a:xfrm>
            <a:off x="562536" y="2158998"/>
            <a:ext cx="7914652" cy="793447"/>
            <a:chOff x="422784" y="1956838"/>
            <a:chExt cx="7914652" cy="79344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7F58D59-ECFF-474A-E96D-5E487318DF03}"/>
                </a:ext>
              </a:extLst>
            </p:cNvPr>
            <p:cNvSpPr/>
            <p:nvPr/>
          </p:nvSpPr>
          <p:spPr>
            <a:xfrm>
              <a:off x="6470431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شُجاعاً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BBF1760-F79F-76BE-020E-A6278387F923}"/>
                </a:ext>
              </a:extLst>
            </p:cNvPr>
            <p:cNvSpPr/>
            <p:nvPr/>
          </p:nvSpPr>
          <p:spPr>
            <a:xfrm>
              <a:off x="4470755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ٱلشُّجاعَ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E0C8ABD-E842-BD09-E9A7-2DADF4D601ED}"/>
                </a:ext>
              </a:extLst>
            </p:cNvPr>
            <p:cNvSpPr/>
            <p:nvPr/>
          </p:nvSpPr>
          <p:spPr>
            <a:xfrm>
              <a:off x="2398266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شُجاعَةً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92AF88F-F7E5-001D-3440-758F159F2A81}"/>
                </a:ext>
              </a:extLst>
            </p:cNvPr>
            <p:cNvSpPr/>
            <p:nvPr/>
          </p:nvSpPr>
          <p:spPr>
            <a:xfrm>
              <a:off x="422784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شُجاعٍ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255497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0A1C2-7B73-BF13-795B-536AFE4C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D940D5-7735-9087-029F-33FB7ED7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توضيح التطابق بين الصفة والموصوف بشكل ضمني.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F5283C-721E-BE3F-03B0-B11BE6442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D1930E-31CC-08D1-42D6-201E6B7326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1CFF8A-14CB-35DC-20EB-6E50AE0FC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0DD00-FBF5-8BF0-2513-79DAC28BA7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A6BF4A-4EFC-1D53-B03A-763A1F0E83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1EAB35-6247-0A5D-EBDF-D3C04160E3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E9076D-AD3A-F7B9-4C79-003C339909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811FC9-431C-CEF9-5569-34C11A3A14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BA4A012F-AB8F-99E4-372B-21EF6A9729C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83267AB-DBD6-1A1C-248D-867F97772B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605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840F-BED9-45E4-8C59-762D045B3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C645332-F2F6-C345-2B84-D9903DE3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57D916-2707-1E34-EF26-635B5FB57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4BA9B5-8EE0-C0D4-3B5C-7028E820A5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6E3117-6D1F-59A5-D5A2-4280B9312B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FBCBC7-D01C-DAAE-BE86-F0A7FA771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822CAE-808C-1329-2E24-06E3F4AEF6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BDF8F-EE96-E0A8-5649-F2860DF311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22DD55-C6A7-8697-4425-2DD2DA1321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229807-CC2D-4BBF-A93D-4046FC47125B}"/>
              </a:ext>
            </a:extLst>
          </p:cNvPr>
          <p:cNvSpPr txBox="1"/>
          <p:nvPr/>
        </p:nvSpPr>
        <p:spPr>
          <a:xfrm>
            <a:off x="1354690" y="3657694"/>
            <a:ext cx="6901731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إِطْفائِيّاً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 يُواجِهُ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ٱلْأَخْطارَ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2F60FE-CDC0-5881-08F1-70FB101090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124CC03-E9C3-9148-B8B4-60B7C0C87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D7554B-90E9-6931-D9B3-5FAC1988218D}"/>
              </a:ext>
            </a:extLst>
          </p:cNvPr>
          <p:cNvSpPr/>
          <p:nvPr/>
        </p:nvSpPr>
        <p:spPr>
          <a:xfrm>
            <a:off x="4296310" y="3808675"/>
            <a:ext cx="1574096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شُجاعاً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9911683-5F55-BDB5-0C96-5E5209627F38}"/>
              </a:ext>
            </a:extLst>
          </p:cNvPr>
          <p:cNvGrpSpPr/>
          <p:nvPr/>
        </p:nvGrpSpPr>
        <p:grpSpPr>
          <a:xfrm>
            <a:off x="562536" y="2158998"/>
            <a:ext cx="7914652" cy="793447"/>
            <a:chOff x="422784" y="1956838"/>
            <a:chExt cx="7914652" cy="79344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2A2593A-83EC-9D59-75E1-811A2434B86B}"/>
                </a:ext>
              </a:extLst>
            </p:cNvPr>
            <p:cNvSpPr/>
            <p:nvPr/>
          </p:nvSpPr>
          <p:spPr>
            <a:xfrm>
              <a:off x="6470431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شُجاعاً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8824CD6-28FC-3576-F6D0-354E0AC1ACCB}"/>
                </a:ext>
              </a:extLst>
            </p:cNvPr>
            <p:cNvSpPr/>
            <p:nvPr/>
          </p:nvSpPr>
          <p:spPr>
            <a:xfrm>
              <a:off x="4470755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 err="1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ٱلشُّجاعَ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F8FAE25-F875-BDB1-B115-394689C48765}"/>
                </a:ext>
              </a:extLst>
            </p:cNvPr>
            <p:cNvSpPr/>
            <p:nvPr/>
          </p:nvSpPr>
          <p:spPr>
            <a:xfrm>
              <a:off x="2398266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شُجاعَةً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74F0527-C6D9-F30E-9265-1F50C81063DC}"/>
                </a:ext>
              </a:extLst>
            </p:cNvPr>
            <p:cNvSpPr/>
            <p:nvPr/>
          </p:nvSpPr>
          <p:spPr>
            <a:xfrm>
              <a:off x="422784" y="1956838"/>
              <a:ext cx="1867005" cy="7934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شُجاعٍ</a:t>
              </a:r>
              <a:endParaRPr lang="fr-FR" sz="1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388744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73D62-D27D-2E87-23FA-3EEE02C3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557ED83-BB4A-98AD-F7BB-3666F21C6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اكتبوا صفة مناسبة لإتمام الجملة التالية.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BC2919-CA23-5770-2316-357D17576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360003-DD84-18D4-77A5-0A810EC8DE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73D636-6F3B-06A6-E8B5-104E2EC86D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39CA88-5F33-EAA4-839C-835C3C70B0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A59B3F-04B2-0F7B-0779-502A6D25EC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F33FC9-439C-2D12-1C45-37CA5992EF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925BA2-1AB6-1617-6616-06DB8BFF6F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F32D58-6412-2164-76BF-96F183C331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01B186-12E1-6D40-23A5-58514B3442F8}"/>
              </a:ext>
            </a:extLst>
          </p:cNvPr>
          <p:cNvSpPr txBox="1"/>
          <p:nvPr/>
        </p:nvSpPr>
        <p:spPr>
          <a:xfrm>
            <a:off x="1168842" y="3204470"/>
            <a:ext cx="7458323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اَلْمِهْنِيّونَ ................. يُحِبّونَ إِتْقانَ عَمَلِهِمْ.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412C410-6B56-36FA-AC12-2FDBD16B58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0849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2F541-7250-AA19-C367-B092E243B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0D1C95B-4017-AA94-F275-6CE24E6C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استثمار بعض الأخطاء الواردة لتعزيز الفهم.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6DBFCE-A5D0-29C3-B71E-97C155079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A12B1C-1FAF-B004-BB9A-3DE20D90DB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2B639D-482D-3569-BE45-D6ED239F09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81C524-933B-2D90-F75D-3D7F2A0327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7674B7-8005-18D3-6261-5E6BE5C5D4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F9A37F-0C32-86FC-E4CA-602517B74F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C78E7-EDE6-4923-7FFD-F588CC3AC4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D704E7-86C2-C22D-CD39-1B2C1CEA3F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C7AD0839-0872-D767-A003-FB2BBAFF01A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1CE40E2-17BB-C044-1D09-F944162422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933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D99D-1ED1-2C0E-BC58-289DD81A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75A095B-19AD-1091-34D3-6CCD51EEF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C11F37-4B4D-7AF7-2E65-6B2A17272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8B56E9-7E0E-CF1D-651B-37C6FCF3B7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3F9CCB-AABD-1274-232D-D972DA5502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39FC37-D1DE-120B-3C02-BF9AD233F4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EC123A-D885-35DE-A9F2-B101352DF5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DEF62-EA0A-B434-9EAE-9C066AE6DF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8807E0-A9DE-85AB-155E-E5059B37FA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015BF2-1444-ABE6-09FD-9B373DCDD0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8CEC0A-62FB-7184-A355-A0C6C2AEDAC1}"/>
              </a:ext>
            </a:extLst>
          </p:cNvPr>
          <p:cNvSpPr txBox="1"/>
          <p:nvPr/>
        </p:nvSpPr>
        <p:spPr>
          <a:xfrm>
            <a:off x="779228" y="3204470"/>
            <a:ext cx="7847937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اَلْمِهْنِيّونَ .................. يُحِبّونَ إِتْقانَ عَمَلِهِمْ.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29B185C-6C0A-A8D7-43EB-A45CADD40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117258-2564-AA2A-FB11-A66AF61E7A43}"/>
              </a:ext>
            </a:extLst>
          </p:cNvPr>
          <p:cNvSpPr/>
          <p:nvPr/>
        </p:nvSpPr>
        <p:spPr>
          <a:xfrm>
            <a:off x="4627931" y="2476255"/>
            <a:ext cx="1985220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ٱلْمُخْلِصونَ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287D912-044F-2494-2BA2-36AF691170A5}"/>
              </a:ext>
            </a:extLst>
          </p:cNvPr>
          <p:cNvSpPr/>
          <p:nvPr/>
        </p:nvSpPr>
        <p:spPr>
          <a:xfrm>
            <a:off x="4644841" y="4152697"/>
            <a:ext cx="1985220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ٱلْبارِعونَ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C9854B6-F95E-54D3-F3CE-E18A591A075D}"/>
              </a:ext>
            </a:extLst>
          </p:cNvPr>
          <p:cNvSpPr/>
          <p:nvPr/>
        </p:nvSpPr>
        <p:spPr>
          <a:xfrm>
            <a:off x="4627931" y="3289423"/>
            <a:ext cx="1985220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ٱلْمُجِدّونَ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1BB3BB0-54DA-0026-D3F5-F711AEDAD0A7}"/>
              </a:ext>
            </a:extLst>
          </p:cNvPr>
          <p:cNvSpPr/>
          <p:nvPr/>
        </p:nvSpPr>
        <p:spPr>
          <a:xfrm>
            <a:off x="4644841" y="5040940"/>
            <a:ext cx="1985220" cy="7282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endParaRPr lang="fr-FR" sz="1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274732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أسرار التواصل: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الظاهرة اللغوية: إن وأخواتها  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درسنا اليوم هو إن وأخواتها.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وتتعلمون كيف توظفونها في إنتاج جمل.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864331" y="2828439"/>
            <a:ext cx="7864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وَأَخَواتُها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967F3-476A-4AA7-0B44-BBE0AE6F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5E85F-4D9C-1923-13CA-CD20831C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نتعرف إن وأخواتها.                                               - من يقرؤها؟ كم عددها؟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096834-C820-5564-61EE-571ECD7B6C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5F3AF7-BFA5-8EEA-224D-D17134ED5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4E5723-2EA9-B298-4058-10375982E9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BC4B0F-10FE-1950-8E7C-E1A92C1BE9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8BE805-42D2-D226-31CD-F3D0AC0F0F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8867D-5B66-FC53-AE1C-74F9930F65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AB8EED-9BE5-A760-E3D2-CDE689A81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A4E07C-6F05-DB71-BF13-0CC2FD671C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65CAA1-51CB-E1A7-E9B5-1DB354D2D89D}"/>
              </a:ext>
            </a:extLst>
          </p:cNvPr>
          <p:cNvSpPr txBox="1"/>
          <p:nvPr/>
        </p:nvSpPr>
        <p:spPr>
          <a:xfrm>
            <a:off x="3277120" y="2339037"/>
            <a:ext cx="2700793" cy="2466915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وَأَخَواتُها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F733D71-6D26-3445-AB51-9A0EDFBAAB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633459-AA81-79E1-FCFC-E334886F48E3}"/>
              </a:ext>
            </a:extLst>
          </p:cNvPr>
          <p:cNvSpPr/>
          <p:nvPr/>
        </p:nvSpPr>
        <p:spPr>
          <a:xfrm>
            <a:off x="7105485" y="3240978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لَعَلَّ</a:t>
            </a:r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A7C56F0-649D-65AE-C264-5488EA3EB509}"/>
              </a:ext>
            </a:extLst>
          </p:cNvPr>
          <p:cNvSpPr/>
          <p:nvPr/>
        </p:nvSpPr>
        <p:spPr>
          <a:xfrm flipH="1">
            <a:off x="5771983" y="5070154"/>
            <a:ext cx="1676400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FDA5199-3869-567A-8E1C-EB767304E541}"/>
              </a:ext>
            </a:extLst>
          </p:cNvPr>
          <p:cNvSpPr/>
          <p:nvPr/>
        </p:nvSpPr>
        <p:spPr>
          <a:xfrm>
            <a:off x="2124331" y="5139454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كَأَنَّ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D291014-D4F6-A660-64CB-78C8290B4EA9}"/>
              </a:ext>
            </a:extLst>
          </p:cNvPr>
          <p:cNvSpPr/>
          <p:nvPr/>
        </p:nvSpPr>
        <p:spPr>
          <a:xfrm>
            <a:off x="835123" y="3253727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C0B1B22-87F8-B1CB-8525-4DB2D2032B7B}"/>
              </a:ext>
            </a:extLst>
          </p:cNvPr>
          <p:cNvSpPr/>
          <p:nvPr/>
        </p:nvSpPr>
        <p:spPr>
          <a:xfrm>
            <a:off x="1830804" y="1506431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أَنَّ</a:t>
            </a:r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6DF6F08-B6F0-509A-636E-B403D83ADFD2}"/>
              </a:ext>
            </a:extLst>
          </p:cNvPr>
          <p:cNvSpPr/>
          <p:nvPr/>
        </p:nvSpPr>
        <p:spPr>
          <a:xfrm>
            <a:off x="6050169" y="1574745"/>
            <a:ext cx="1550505" cy="8587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B68D27C-09C0-51A7-3469-3C443F2624CF}"/>
              </a:ext>
            </a:extLst>
          </p:cNvPr>
          <p:cNvCxnSpPr>
            <a:stCxn id="14" idx="7"/>
            <a:endCxn id="18" idx="2"/>
          </p:cNvCxnSpPr>
          <p:nvPr/>
        </p:nvCxnSpPr>
        <p:spPr>
          <a:xfrm flipV="1">
            <a:off x="5582391" y="2433486"/>
            <a:ext cx="1243031" cy="26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3074D85-1345-3C24-EB93-A181B67DC542}"/>
              </a:ext>
            </a:extLst>
          </p:cNvPr>
          <p:cNvCxnSpPr>
            <a:stCxn id="14" idx="1"/>
            <a:endCxn id="17" idx="2"/>
          </p:cNvCxnSpPr>
          <p:nvPr/>
        </p:nvCxnSpPr>
        <p:spPr>
          <a:xfrm flipH="1" flipV="1">
            <a:off x="2606057" y="2365172"/>
            <a:ext cx="1066585" cy="335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585F19D-1CCB-F882-3672-289087BEA69B}"/>
              </a:ext>
            </a:extLst>
          </p:cNvPr>
          <p:cNvCxnSpPr>
            <a:cxnSpLocks/>
            <a:stCxn id="14" idx="2"/>
            <a:endCxn id="16" idx="3"/>
          </p:cNvCxnSpPr>
          <p:nvPr/>
        </p:nvCxnSpPr>
        <p:spPr>
          <a:xfrm flipH="1">
            <a:off x="2385628" y="3572495"/>
            <a:ext cx="891492" cy="110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88ED19C-E176-2260-8664-FA3A8FE3A067}"/>
              </a:ext>
            </a:extLst>
          </p:cNvPr>
          <p:cNvCxnSpPr>
            <a:stCxn id="14" idx="3"/>
            <a:endCxn id="12" idx="0"/>
          </p:cNvCxnSpPr>
          <p:nvPr/>
        </p:nvCxnSpPr>
        <p:spPr>
          <a:xfrm flipH="1">
            <a:off x="2899584" y="4444681"/>
            <a:ext cx="773058" cy="694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937C276-EA0D-4F01-9EAA-5D6F114012E4}"/>
              </a:ext>
            </a:extLst>
          </p:cNvPr>
          <p:cNvCxnSpPr>
            <a:cxnSpLocks/>
            <a:stCxn id="14" idx="5"/>
            <a:endCxn id="11" idx="0"/>
          </p:cNvCxnSpPr>
          <p:nvPr/>
        </p:nvCxnSpPr>
        <p:spPr>
          <a:xfrm>
            <a:off x="5582391" y="4444681"/>
            <a:ext cx="1027792" cy="625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6CE167E7-470C-85CB-F1E1-6C44C28F0A16}"/>
              </a:ext>
            </a:extLst>
          </p:cNvPr>
          <p:cNvCxnSpPr>
            <a:stCxn id="14" idx="6"/>
            <a:endCxn id="4" idx="1"/>
          </p:cNvCxnSpPr>
          <p:nvPr/>
        </p:nvCxnSpPr>
        <p:spPr>
          <a:xfrm>
            <a:off x="5977913" y="3572495"/>
            <a:ext cx="1127572" cy="97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1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26567-B7DB-5C8F-76F5-B0E0F4F28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CF37D-88CD-7D78-B918-B1721284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 حُروفٌ تَدْخُلُ عَلى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ٱلِاسْمِيَّةِ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فَيَتَغَيَّرُ مَعْناها. لِذلِكَ تُسَمّى نَواسِخَ حَرْفِيَّةً.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E40F34-0CDC-6792-453F-70087C6519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60251E-1A6B-4360-3857-4F4D7DB81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5AC4A1-B125-DE83-B210-D8736B5F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018193-3C26-4C37-5F4F-7B0955E036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63BFC7-A18D-C133-8BFB-F3D0E42C7D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CD5EE-04F2-3809-7EBA-8E26926890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90FC32-CD75-56D4-6FF1-CB65DE1A42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104BA4-A3D6-7447-66A1-3344341D48C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1CADA7C-69CB-8EBE-DCBB-BBDB0B5949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7798BE-6537-BDA6-81BC-5FB7B4492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1862" y="1698579"/>
            <a:ext cx="4520276" cy="210540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77B4151-6DA2-35D1-FA9A-2370C9D1E6E4}"/>
              </a:ext>
            </a:extLst>
          </p:cNvPr>
          <p:cNvSpPr txBox="1"/>
          <p:nvPr/>
        </p:nvSpPr>
        <p:spPr>
          <a:xfrm>
            <a:off x="508884" y="4347674"/>
            <a:ext cx="8635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حُروفٌ تَدْخُلُ عَلى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فَيَتَغَيَّرُ مَعْناها. لِذلِكَ تُسَمّى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نَواسِخَ حَرْفِيَّةً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477615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سابقا على الجملة الاسمية. من يذكر كيف نتعرف الجملة الاسمية؟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كَيْفَ أَتَعَرَّفُ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8A0F301-ED13-D8B5-2425-C1E7448A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764530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3EEC-673A-CDC6-BED7-CDCBE19A9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54709A-43B6-4DF6-485B-D1BB7425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D92C8D-5383-C28E-1F2D-90C94892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2B0158-5A83-EEFC-D52B-23EA5ED1D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F596EA-B751-6661-361E-701D69105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5B9483-ACDE-C0F6-F3AC-112A607D6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46257E-2338-C942-51BA-5E5BF0E2DD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35B124-0361-3C5A-372C-7084CDBA22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617C15-BD00-4E5D-F725-3CB57C401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8A8B0-F9D8-3A90-B2B6-1890EBD04D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A28033-0319-647A-E5D5-226BBC4ED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77C678-2C3F-7965-8E88-33B54889CC57}"/>
              </a:ext>
            </a:extLst>
          </p:cNvPr>
          <p:cNvSpPr txBox="1"/>
          <p:nvPr/>
        </p:nvSpPr>
        <p:spPr>
          <a:xfrm>
            <a:off x="1888736" y="2828439"/>
            <a:ext cx="58336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اَلْجُمْلَةُ 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بِٱسْم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اَلْأُسْتاذُ 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مُخْلِص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348946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22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رقم كل جملة اسمية من بين ما يلي.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931572-663A-6422-6EDD-7CECCBA2FCE6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31142E5-B281-9C37-477D-970E440BCBB2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مُسْتَعْمِلُ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ٱلْهاتِفِ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حَكيمٌ.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6B243BA-CA09-C941-8E9F-E2692644179D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8B9BD6-D4DF-E093-B465-AB6ACD98F5A5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13CD9BB-B4F0-AA15-025D-DDED38F6F2E3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يَكُدُّ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ٱلْمُزارِعُ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حَقْلِهِ</a:t>
              </a: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0B1977-7981-C51F-7439-7D9D5AEA7280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39707B-0FB4-81BA-164A-55664D99710E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B6188D7-208F-D7A7-EB6E-3D942C3DC6C6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اَلتَّواصُلُ سَريعٌ. 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9367DF6-46CE-F40A-59ED-009F091F6E2D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550753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4A58-5455-293A-2495-621962CA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57744-1DB1-C9E3-21A4-3210E31A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128E76-7E0A-5FB0-A581-354DE9D1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D4AFD-D2C0-B963-54B8-6C7B4E36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BD3452-E093-2ED4-1370-46EEE31E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B0AFFC-572C-6F7F-4004-5AF9070E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E311A-FEDB-BADC-3FD6-924D45D4C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B94A2-D84E-237D-FB97-18383A5C31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BEC1E4-444B-70FB-0D20-8944E253A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534DF-860B-6009-5DDC-F2C58A6BB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1F7B0B-A6A9-DF39-B56B-427061355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5D0692CA-C4D5-C697-EAC7-898A16B713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874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الجملتان 1 و  2 جملتان اسميتان. 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0277A40-7373-BF13-1738-59551D5CB27F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0982FD9-956C-4D8E-062F-A3C1D02C176C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54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مُسْتَعْمِلُ </a:t>
              </a:r>
              <a:r>
                <a:rPr lang="ar-MA" sz="54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ٱلْهاتِفِ</a:t>
              </a:r>
              <a:r>
                <a:rPr lang="ar-MA" sz="54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حَكيمٌ.</a:t>
              </a: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7FD0526-E020-76D6-DC0B-5BCB9A5402CC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1"/>
                  </a:solidFill>
                </a:rPr>
                <a:t>1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0442911-9A69-B793-98F8-8FB5B5895632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68335A6-6CFB-0AA1-0EEC-88FDBCF45CB8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يَكُدُّ </a:t>
              </a:r>
              <a:r>
                <a:rPr lang="ar-MA" sz="4000" b="1" dirty="0" err="1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ٱلْمُزارِعُ</a:t>
              </a:r>
              <a:r>
                <a:rPr lang="ar-MA" sz="40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حَقْلِهِ</a:t>
              </a:r>
              <a:r>
                <a:rPr lang="ar-MA" sz="4000" b="1" noProof="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42DB0BB-22AF-C04F-D7A6-71E6D03399DD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2</a:t>
              </a:r>
              <a:endParaRPr lang="fr-FR" b="1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412E421-CF30-BD70-F338-B8FAECF159A4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D92F6CC-F07A-6BB8-A349-AA2C111AAE16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5400" b="1" noProof="0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اَلتَّواصُلُ سَريعٌ. </a:t>
              </a: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C479C6B-4507-96E9-CC9B-7E96BEDF4D9B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chemeClr val="tx1"/>
                  </a:solidFill>
                </a:rPr>
                <a:t>3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2492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75EE-DF85-08A9-FF06-1184FD9E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E68D1-652C-94D6-78AC-E08B540F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سأوظف إن وأخواتها.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AF6C2E-DBA8-42EB-E515-92CC16016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0B117B-3094-BEDE-0D67-57C5D21B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885487-D14E-EE50-EC6E-AAB0F8485D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A0F7C6-3B28-33DE-4593-FDC95B35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882226-410C-61A4-2A25-671B1557B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67A3F-433B-A62D-B6AA-ABE2964617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7FA772-62A2-DC1C-64AA-D64693584C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E0DFD1-01CF-061F-D219-2C6AA0C84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833627-7533-41BB-7CE2-971BBC8A0C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A2411A-77D0-EA13-35B6-C553FA143A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2702" y="2135901"/>
            <a:ext cx="6237481" cy="290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8430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018D8-6757-33A5-82D9-8AA5FE8B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B4950-401C-B0C3-D5C1-D6B3B278B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جملة. أريد أن يصبح معناها قويا ومؤكَّدا. أوظف( إن).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B35AD6-ABE9-005B-2CCC-A1CDA1E08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1E2A4D-9270-B022-B48C-26982433C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C9212-62A2-028C-1CA8-2092AB67A6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04A82-6402-F4D5-00A0-F8311014E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0A7A3B-7BC8-78D4-B21B-A25ED3036A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33D568-8933-BACB-A813-2EEADE0331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ADB67-EDD2-BEEF-1849-4EAFB0A3A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6422D-200E-2369-174C-6CDB4EB26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3E4150-EE9C-1B29-A980-5AE71764839A}"/>
              </a:ext>
            </a:extLst>
          </p:cNvPr>
          <p:cNvSpPr txBox="1"/>
          <p:nvPr/>
        </p:nvSpPr>
        <p:spPr>
          <a:xfrm>
            <a:off x="6065556" y="2836390"/>
            <a:ext cx="2373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اَلْمِهَنُ مُفيدَةٌ.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592769F-A75E-6CAC-F95E-838888278A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F77361E-F1A3-3D74-1DB2-7902F45F0011}"/>
              </a:ext>
            </a:extLst>
          </p:cNvPr>
          <p:cNvSpPr/>
          <p:nvPr/>
        </p:nvSpPr>
        <p:spPr>
          <a:xfrm>
            <a:off x="4200000" y="3095297"/>
            <a:ext cx="1753859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10DC75-B66D-2B70-DB50-A2B1322393D7}"/>
              </a:ext>
            </a:extLst>
          </p:cNvPr>
          <p:cNvSpPr txBox="1"/>
          <p:nvPr/>
        </p:nvSpPr>
        <p:spPr>
          <a:xfrm>
            <a:off x="1001864" y="2836390"/>
            <a:ext cx="3198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2461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8C9E5-5066-967D-797D-5DB9E38BE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E0F7FB-03CD-81BA-C921-1CA883A1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أقول: إن الْمِهَنَ مُفيدَةٌ. أضع الفتحة مكان الضمة آخر الاسم بعد (إن): المهن.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67A271-D34D-733A-EDD7-F8F54D87C6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395899-3D46-8621-0790-84A6577EE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62EB22-169E-FC31-D459-349CA3764D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78F21-D91B-38AA-DC80-9B21852BCD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FEF1CA5-9C83-3EA7-0828-991E7819C8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B1D00-73EE-11BA-C559-5CCDFE98F9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57015E-55F6-C661-6A96-6AD4ED3A8F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24D5EA-5EE3-D1CF-4D1E-F965F78B38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84E8FD-C825-43B7-783A-8E72B1FBE566}"/>
              </a:ext>
            </a:extLst>
          </p:cNvPr>
          <p:cNvSpPr txBox="1"/>
          <p:nvPr/>
        </p:nvSpPr>
        <p:spPr>
          <a:xfrm>
            <a:off x="6065556" y="2836390"/>
            <a:ext cx="2373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اَلْمِهَنُ مُفيدَةٌ.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886F6D-BAC3-C187-1466-01842751E7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F83F49A-EB99-80A9-4C1D-383B845096E0}"/>
              </a:ext>
            </a:extLst>
          </p:cNvPr>
          <p:cNvSpPr/>
          <p:nvPr/>
        </p:nvSpPr>
        <p:spPr>
          <a:xfrm>
            <a:off x="4944002" y="3095297"/>
            <a:ext cx="1009857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AAFB86-6DA9-F447-1292-6D9A214CD7D9}"/>
              </a:ext>
            </a:extLst>
          </p:cNvPr>
          <p:cNvSpPr txBox="1"/>
          <p:nvPr/>
        </p:nvSpPr>
        <p:spPr>
          <a:xfrm>
            <a:off x="1745866" y="2784677"/>
            <a:ext cx="3198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C726D3-181D-FB87-BC1A-D16045E08DE6}"/>
              </a:ext>
            </a:extLst>
          </p:cNvPr>
          <p:cNvSpPr txBox="1"/>
          <p:nvPr/>
        </p:nvSpPr>
        <p:spPr>
          <a:xfrm>
            <a:off x="1897328" y="2868507"/>
            <a:ext cx="248589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920B189-A92F-8C04-4576-42B5275CDB55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3442915" y="3878603"/>
            <a:ext cx="1644438" cy="1019400"/>
          </a:xfrm>
          <a:prstGeom prst="straightConnector1">
            <a:avLst/>
          </a:prstGeom>
          <a:ln w="5715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2961E9F1-A2DE-EF10-83EA-A31E69556CA6}"/>
              </a:ext>
            </a:extLst>
          </p:cNvPr>
          <p:cNvSpPr txBox="1"/>
          <p:nvPr/>
        </p:nvSpPr>
        <p:spPr>
          <a:xfrm>
            <a:off x="3598975" y="4898003"/>
            <a:ext cx="2976756" cy="10556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اَلِاسْمُ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بَعْدَ (إِنَّ):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تَغَيَّرُ آخِرُهُ و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َتَأْخُذُ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ٱلْفَتْحَةُ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مَكانَ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ٱلضَّمَّةِ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176CC6D-1BE6-100C-B0D0-4E7C8DBE8921}"/>
              </a:ext>
            </a:extLst>
          </p:cNvPr>
          <p:cNvSpPr txBox="1"/>
          <p:nvPr/>
        </p:nvSpPr>
        <p:spPr>
          <a:xfrm>
            <a:off x="453224" y="4898003"/>
            <a:ext cx="2115047" cy="10556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اَلِاسْمُ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ٱلثّاني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يَبْقى مَرْفوعاً.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6597969-160E-8260-1F20-058C99730F47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1510748" y="3950727"/>
            <a:ext cx="1566407" cy="947276"/>
          </a:xfrm>
          <a:prstGeom prst="straightConnector1">
            <a:avLst/>
          </a:prstGeom>
          <a:ln w="5715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850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3393-C3F7-2E89-2CAC-CA38E30DE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FBC0E-0CDB-78D1-7E89-D1B983732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هاتان جملتان. سأقرؤهما. إنهما مختلفتان. سأربط بينهما باستعمال "لكنَّ".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8DD20F-D188-EA8C-9F95-F19F5D46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95F680-183D-1D0A-8DF5-8059A4897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11FE45-FB77-6E3C-D2BA-9AF1BC69A5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6572A0-69FA-2BFF-1E4C-712EAAA06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FAB154-D0D5-81F4-27D5-FBB43CBA87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AC0FC6-B3E3-176E-4A2D-0BD0C36BAD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B684BF-51B6-6D18-1DE8-EBE1BDAC68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543983-7DBA-BCDA-C0DB-98D524D813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3CA4A2-F95E-A453-2F67-4CA2C055D06A}"/>
              </a:ext>
            </a:extLst>
          </p:cNvPr>
          <p:cNvSpPr txBox="1"/>
          <p:nvPr/>
        </p:nvSpPr>
        <p:spPr>
          <a:xfrm>
            <a:off x="722084" y="2176908"/>
            <a:ext cx="769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مُشْرِقَةٌ. اَلمَطَرُ نازِلٌ.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7E5E4E5-A9B6-5005-E9F3-B746EB5D39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3F71F567-C188-0375-B9A6-6D877F9AF357}"/>
              </a:ext>
            </a:extLst>
          </p:cNvPr>
          <p:cNvSpPr/>
          <p:nvPr/>
        </p:nvSpPr>
        <p:spPr>
          <a:xfrm rot="16200000">
            <a:off x="4090790" y="3205226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1578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959CD-060D-5C4E-E7BC-A40B47074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0E851-7F97-F7A7-5894-F090DC41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أقول: الشمس مشرقة لكن المطر نازل. أضع الفتحة مكان الضمة في آخر الاسم بعد (لكن).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F5C715-A1F1-626D-1491-40BB78E9C4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F13590-81DA-2B17-01B6-CEB1DCEE7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692EDD-2EAB-63FF-A673-781205DFCF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2BCF83-9323-1488-207F-B16A4305F7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2B3FFB-643C-0BFB-AE92-252E88459C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513890-8053-C7EC-2EA8-D9201A0C8D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7A41D-D9C4-5B2F-A54D-27826A4AAF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B37689-5D34-FD73-477A-4DF77679AC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2F562D2-2EC6-00D2-BCE1-E1E151942977}"/>
              </a:ext>
            </a:extLst>
          </p:cNvPr>
          <p:cNvSpPr txBox="1"/>
          <p:nvPr/>
        </p:nvSpPr>
        <p:spPr>
          <a:xfrm>
            <a:off x="722084" y="2176908"/>
            <a:ext cx="769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مُشْرِقَةٌ. اَلْمَطَرُ نازِلٌ.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189E61E-C82F-5034-5FCB-4F2A0B0C72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A4BF204-CAC4-D3EA-3C5A-F0A7385D2AEF}"/>
              </a:ext>
            </a:extLst>
          </p:cNvPr>
          <p:cNvSpPr/>
          <p:nvPr/>
        </p:nvSpPr>
        <p:spPr>
          <a:xfrm rot="16200000">
            <a:off x="4090790" y="3205226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74F54E7-A431-BE91-3816-E6700A5063C0}"/>
              </a:ext>
            </a:extLst>
          </p:cNvPr>
          <p:cNvSpPr txBox="1"/>
          <p:nvPr/>
        </p:nvSpPr>
        <p:spPr>
          <a:xfrm>
            <a:off x="1773141" y="4048465"/>
            <a:ext cx="5565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نازِلٌ.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1945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2CFE4-19BE-EFA4-696C-869DA4388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22B7F-2386-9429-29F3-B506B6B2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(لكنَّ) دخلت على الجملة الاسمية. أخذت الفتحة مكان الضمة آخر الاسم بعد (لكن).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C5F941-D265-0449-B609-3EC73592AC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69A034-6BB0-57B6-9D55-39B463891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F40A2F-2351-BA74-BC10-BC1CF5984E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0B246C-DFBC-C047-7320-41FBC57F46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20439E-29B8-08F0-7CB8-B0A4629FDB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0B103D-CC03-7C51-809F-EF837CA0A9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AC57A0-C973-4DCE-4884-86F4F4EDB8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9F57A0-FDD0-215E-1D49-778AFCF852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10BFE4-7858-A942-A5B7-2B885EC6B083}"/>
              </a:ext>
            </a:extLst>
          </p:cNvPr>
          <p:cNvSpPr txBox="1"/>
          <p:nvPr/>
        </p:nvSpPr>
        <p:spPr>
          <a:xfrm>
            <a:off x="722083" y="1795245"/>
            <a:ext cx="7699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مُشْرِقَةٌ. اَلْمَطَرُ نازِلٌ.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263D78A-B2B2-2D0A-520D-AF677157E8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E9656806-E6D2-3C56-69B5-4E125C385684}"/>
              </a:ext>
            </a:extLst>
          </p:cNvPr>
          <p:cNvSpPr/>
          <p:nvPr/>
        </p:nvSpPr>
        <p:spPr>
          <a:xfrm rot="16200000">
            <a:off x="4090789" y="2571657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D46018-C4C1-9FB4-27F7-07A427EE2126}"/>
              </a:ext>
            </a:extLst>
          </p:cNvPr>
          <p:cNvSpPr txBox="1"/>
          <p:nvPr/>
        </p:nvSpPr>
        <p:spPr>
          <a:xfrm>
            <a:off x="1789041" y="3314965"/>
            <a:ext cx="5565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</a:t>
            </a:r>
            <a:r>
              <a:rPr kumimoji="0" lang="ar-MA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نازِلٌ.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ABBD5D6-9D11-0B3B-2E02-27EDA7E7FB8F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3442915" y="3878603"/>
            <a:ext cx="1644438" cy="1019400"/>
          </a:xfrm>
          <a:prstGeom prst="straightConnector1">
            <a:avLst/>
          </a:prstGeom>
          <a:ln w="5715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EEC0EBF-515F-C744-BE7B-0FDA8E34FDB2}"/>
              </a:ext>
            </a:extLst>
          </p:cNvPr>
          <p:cNvSpPr txBox="1"/>
          <p:nvPr/>
        </p:nvSpPr>
        <p:spPr>
          <a:xfrm>
            <a:off x="3598975" y="4898003"/>
            <a:ext cx="2976756" cy="10556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اَلِاسْمُ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بَعْدَ (لكِنَّ):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تَغَيَّرُ آخِرُهُ و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َتَأْخُذُ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ٱلْفَتْحَةُ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مَكانَ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ٱلضَّمَّةِ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9846E0E-7F70-92CD-E797-F5A7964C8724}"/>
              </a:ext>
            </a:extLst>
          </p:cNvPr>
          <p:cNvSpPr txBox="1"/>
          <p:nvPr/>
        </p:nvSpPr>
        <p:spPr>
          <a:xfrm>
            <a:off x="453224" y="4898003"/>
            <a:ext cx="2115047" cy="10556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اَلِاسْمُ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ٱلثّاني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يَبْقى مَرْفوعاً.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E6AFEB6-BFC9-DF35-DECE-F305D0DA8476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1510748" y="3950727"/>
            <a:ext cx="1566407" cy="947276"/>
          </a:xfrm>
          <a:prstGeom prst="straightConnector1">
            <a:avLst/>
          </a:prstGeom>
          <a:ln w="5715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931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A2269-794C-0EB3-4552-8956FD41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C67E7-CA6C-BBE0-61B4-FDBA28E3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جملة. أنا الآن أتمنى أن يملأ الحب كل البيوت. أستعمل (لَيْتَ).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958234-E1AB-3B11-4CA3-CDC9309758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CCA7D5-BBFA-C605-EC76-108B2CCBB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EE5F57-ACED-CF30-9DE5-A7530EE01E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14A547-0263-E25D-1CFD-73ABC69C0F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401ED7-2D9D-C877-FB7D-20D2639ABF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D259E6-B2CD-AD33-9A5E-B9F3EA0AE2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80358-8506-B10D-6322-21A67D1958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52D966-D3B1-582E-FC1E-53612A77CE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80DC013-FCED-4FEA-FAEE-CA39C031FED4}"/>
              </a:ext>
            </a:extLst>
          </p:cNvPr>
          <p:cNvSpPr txBox="1"/>
          <p:nvPr/>
        </p:nvSpPr>
        <p:spPr>
          <a:xfrm>
            <a:off x="722084" y="2176908"/>
            <a:ext cx="769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اَلْحُبُّ يَمْلَأُ كُلَّ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AA1A43E-5CAC-9B5A-DF4F-DB78E935A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F3E1D186-706A-5B23-63F5-4C669D1F7193}"/>
              </a:ext>
            </a:extLst>
          </p:cNvPr>
          <p:cNvSpPr/>
          <p:nvPr/>
        </p:nvSpPr>
        <p:spPr>
          <a:xfrm rot="16200000">
            <a:off x="4090790" y="3205226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2336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4E085-3FAE-0253-229A-4D6F71D10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C5CE4-116A-B83A-6C07-0FBD0E3D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أقول: ليت الحبَّ يملأ كل البيوت. أضع دائما الفتحة مكان الضمة آخر الاسم بعد (ليت).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8655D-ED58-8A74-4FFF-7976FA66B0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3316EC-603A-0148-1099-4EDF00AA0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4F0A0B-2723-23DD-F761-9FD6C028B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599297-1695-0CF4-4270-8EFF3CFED8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7BB379-7488-3BBD-1A01-8DA5094758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C85935-FD6A-4E28-271E-A011EEA705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F2EB55-FAF5-C8FE-B9B2-672569B3A1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EB1C5-B473-B810-F456-520EEE3DBA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A288905-52B2-80FB-54A8-1CFD77A81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B2D26427-D9FE-CF05-94A6-1C966A9F611E}"/>
              </a:ext>
            </a:extLst>
          </p:cNvPr>
          <p:cNvSpPr/>
          <p:nvPr/>
        </p:nvSpPr>
        <p:spPr>
          <a:xfrm rot="16200000">
            <a:off x="4090789" y="3039002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37029D-8F2E-2445-8645-06F732EE46FD}"/>
              </a:ext>
            </a:extLst>
          </p:cNvPr>
          <p:cNvSpPr txBox="1"/>
          <p:nvPr/>
        </p:nvSpPr>
        <p:spPr>
          <a:xfrm>
            <a:off x="674418" y="2000902"/>
            <a:ext cx="769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اَلْحُبُّ يَمْلَأُ كُلَّ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EB611D-3EB5-F730-96B2-4E1ACF3EB3A1}"/>
              </a:ext>
            </a:extLst>
          </p:cNvPr>
          <p:cNvSpPr txBox="1"/>
          <p:nvPr/>
        </p:nvSpPr>
        <p:spPr>
          <a:xfrm>
            <a:off x="722084" y="3919994"/>
            <a:ext cx="7699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r>
              <a:rPr lang="ar-MA" sz="5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بَّ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يَمْلَأُ كُلَّ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778015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7D056-1D6A-A977-8ED5-792D8FE8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C1B1CC-39B7-741A-04F0-12D4C722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تمنيت، وظفت (ليت). تأخُذُ الفتحة مكان الضمة آخر الاسم بعد (ليت).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85D274-BE9A-BE21-CACE-E7D20A8E26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73397F-053C-0E58-254B-5EAA0EC0A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DF8D83-EFCD-FF0A-1178-678CC1D7EF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DC9191-4392-59B0-FE5F-317296D914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67425E-43D5-B704-5188-9D96B695B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FFC25B-7B6B-A905-D49B-F6A331E4D5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40F6B-062A-41BC-E0E5-6D0D8FF296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E12FF6-EACF-6506-E38B-DB470C3C1D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E9DBB1A-FE5B-49E1-E65E-B4AEF83E52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D38476E7-A09A-0105-A4DB-756299C3112C}"/>
              </a:ext>
            </a:extLst>
          </p:cNvPr>
          <p:cNvSpPr/>
          <p:nvPr/>
        </p:nvSpPr>
        <p:spPr>
          <a:xfrm rot="16200000">
            <a:off x="4012387" y="2439097"/>
            <a:ext cx="754753" cy="674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E0FD280-D4B9-EE8B-65EA-D873A20F30D7}"/>
              </a:ext>
            </a:extLst>
          </p:cNvPr>
          <p:cNvCxnSpPr>
            <a:cxnSpLocks/>
          </p:cNvCxnSpPr>
          <p:nvPr/>
        </p:nvCxnSpPr>
        <p:spPr>
          <a:xfrm>
            <a:off x="5144494" y="3767847"/>
            <a:ext cx="0" cy="947276"/>
          </a:xfrm>
          <a:prstGeom prst="straightConnector1">
            <a:avLst/>
          </a:prstGeom>
          <a:ln w="5715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B3D76BA-0589-994E-8F65-7D4EC9C1DE8E}"/>
              </a:ext>
            </a:extLst>
          </p:cNvPr>
          <p:cNvSpPr txBox="1"/>
          <p:nvPr/>
        </p:nvSpPr>
        <p:spPr>
          <a:xfrm>
            <a:off x="666784" y="1691225"/>
            <a:ext cx="7699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اَلْحُبُّ يَمْلَأُ كُلَّ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EB6CCD-3112-5DC3-396F-4F7B27B90BA4}"/>
              </a:ext>
            </a:extLst>
          </p:cNvPr>
          <p:cNvSpPr txBox="1"/>
          <p:nvPr/>
        </p:nvSpPr>
        <p:spPr>
          <a:xfrm>
            <a:off x="666783" y="3153865"/>
            <a:ext cx="7699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r>
              <a:rPr lang="ar-MA" sz="40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يَمْلَأُ كُلَّ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B3DE2E9-51F2-5FA6-60C7-473F7B56F569}"/>
              </a:ext>
            </a:extLst>
          </p:cNvPr>
          <p:cNvSpPr txBox="1"/>
          <p:nvPr/>
        </p:nvSpPr>
        <p:spPr>
          <a:xfrm>
            <a:off x="3724485" y="4762830"/>
            <a:ext cx="2976756" cy="10556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اَلِاسْمُ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بَعْدَ (لَيْتَ): </a:t>
            </a:r>
            <a:r>
              <a:rPr lang="ar-MA" sz="2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تَغَيَّرُ آخِرُهُ وَتَأْخُذُ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ٱلْفَتْحَةُ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مَكانَ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ٱلضَّمَّةِ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4687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82C6-3A15-52CB-FABA-53C4E05BF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2A8E7-F78A-BFBA-999B-E663706E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F0EA39-8F7C-B5BC-B562-C8FEBEF674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82D494-4E01-73F3-E0DC-20D643812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FB83A8-87E4-5E4A-1BBE-5D07DFC32C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3C437F-8637-E4D5-6D0D-1244F35CD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7EE904-8A17-EE2B-7953-90FECA804F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810E46-3562-C361-9308-D02C96AF5A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45405F-C438-6470-2187-C73D52C987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F06439-4A28-CA98-447E-DA7CD68C34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BAF6B8D-D27A-6AAF-FDBA-F57EFD74CEC1}"/>
              </a:ext>
            </a:extLst>
          </p:cNvPr>
          <p:cNvSpPr txBox="1"/>
          <p:nvPr/>
        </p:nvSpPr>
        <p:spPr>
          <a:xfrm>
            <a:off x="5342146" y="3781130"/>
            <a:ext cx="319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اَلْمِهَنُ مُفيدَةٌ.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C778743-B1F3-D1BA-8BAB-C81C22B367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89189C6-50AD-A2CC-189E-770C2B35AAC6}"/>
              </a:ext>
            </a:extLst>
          </p:cNvPr>
          <p:cNvSpPr/>
          <p:nvPr/>
        </p:nvSpPr>
        <p:spPr>
          <a:xfrm>
            <a:off x="4104587" y="3935557"/>
            <a:ext cx="1055105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830146-5AD8-7860-D38D-C6952D88EF63}"/>
              </a:ext>
            </a:extLst>
          </p:cNvPr>
          <p:cNvSpPr txBox="1"/>
          <p:nvPr/>
        </p:nvSpPr>
        <p:spPr>
          <a:xfrm>
            <a:off x="1468655" y="3781130"/>
            <a:ext cx="3077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مُفيدَةٌ.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ED7BA5C-5094-27E9-4898-DB8A104C3FE5}"/>
              </a:ext>
            </a:extLst>
          </p:cNvPr>
          <p:cNvSpPr txBox="1"/>
          <p:nvPr/>
        </p:nvSpPr>
        <p:spPr>
          <a:xfrm>
            <a:off x="442937" y="1661298"/>
            <a:ext cx="7999012" cy="194095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تَدْخُلُ إِنَّ وَأَخواتُها عَلى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فَيَتَغَيَّرُ مَعْناها.</a:t>
            </a:r>
          </a:p>
          <a:p>
            <a:pPr algn="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بَعْدَ (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إِنَّ-أَنَّ-لكِنَّ-لَيْتَ-لَعَلَّ-كَأَنّ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َ) : يَتَغَيَّرُ آخِرُهُ وَتَأْخُذُ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ٱلْفَتْحَةُ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ٱلضَّمَّةِ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171F2F-33E9-6516-AB52-1D5DD1E02D89}"/>
              </a:ext>
            </a:extLst>
          </p:cNvPr>
          <p:cNvSpPr txBox="1"/>
          <p:nvPr/>
        </p:nvSpPr>
        <p:spPr>
          <a:xfrm>
            <a:off x="292861" y="4480066"/>
            <a:ext cx="3765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ٱلْمَطَ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نازِلٌ.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C84096-172A-5241-6B00-7073FCAE5609}"/>
              </a:ext>
            </a:extLst>
          </p:cNvPr>
          <p:cNvSpPr txBox="1"/>
          <p:nvPr/>
        </p:nvSpPr>
        <p:spPr>
          <a:xfrm>
            <a:off x="4916961" y="4402768"/>
            <a:ext cx="404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 مُشْرِقَةٌ. اَلْمَطَرُ نازِلٌ.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7C33B316-96E6-982C-506E-DAF705B829AE}"/>
              </a:ext>
            </a:extLst>
          </p:cNvPr>
          <p:cNvSpPr/>
          <p:nvPr/>
        </p:nvSpPr>
        <p:spPr>
          <a:xfrm>
            <a:off x="4092804" y="4633461"/>
            <a:ext cx="1066888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8AAB1DA-8871-9163-4B72-D211EC3D4F90}"/>
              </a:ext>
            </a:extLst>
          </p:cNvPr>
          <p:cNvSpPr txBox="1"/>
          <p:nvPr/>
        </p:nvSpPr>
        <p:spPr>
          <a:xfrm>
            <a:off x="5496711" y="5153054"/>
            <a:ext cx="3369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اَلْحُبُّ يَمْلَأُ كُلَّ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05971DD-94D9-594D-B5FC-66DB19BD0CC8}"/>
              </a:ext>
            </a:extLst>
          </p:cNvPr>
          <p:cNvSpPr txBox="1"/>
          <p:nvPr/>
        </p:nvSpPr>
        <p:spPr>
          <a:xfrm>
            <a:off x="632373" y="5167625"/>
            <a:ext cx="338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r>
              <a:rPr lang="ar-MA" sz="36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يَمْلَأُ كُلَّ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ٱلْبُيوتِ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8167EB91-49B6-81CA-88FA-BD40FC9B4D18}"/>
              </a:ext>
            </a:extLst>
          </p:cNvPr>
          <p:cNvSpPr/>
          <p:nvPr/>
        </p:nvSpPr>
        <p:spPr>
          <a:xfrm>
            <a:off x="4058672" y="5301020"/>
            <a:ext cx="1066888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69838279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1DA4E-CFD0-30C9-FF31-FD1FE150F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DA4B1-6FAF-FFAA-770B-4B4F891B4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جماعيا. ندخل ناسخا حرفيا على الجملة التالية لكي نؤكد ونقوي معنى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C41DE8-49BA-BE09-D87A-C150CB155D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4D399-B829-8FA3-A34E-1F9725FE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5353C0-91AB-7FFA-A0BC-E6070602C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378949-634A-AE57-6A4A-81EA239D4D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DA263C-5279-6663-99B5-D40F37F8E6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536898-4F7D-A9E7-05D0-545B8E038B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500C57-E6B5-F7AB-0138-D1C501E35C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6F36A8-8207-DDA4-3EA9-B9A3D3579C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70D3BB-098F-060F-AE99-89902B755DA5}"/>
              </a:ext>
            </a:extLst>
          </p:cNvPr>
          <p:cNvSpPr txBox="1"/>
          <p:nvPr/>
        </p:nvSpPr>
        <p:spPr>
          <a:xfrm>
            <a:off x="6065555" y="2836390"/>
            <a:ext cx="2758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اَلْحُلمُ يَتَحَقَّقُ.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4F0566D-33A2-F4A8-346B-2FD8AA466D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4F91A1A8-DA96-5D3E-EFEC-BC819B8721F5}"/>
              </a:ext>
            </a:extLst>
          </p:cNvPr>
          <p:cNvSpPr/>
          <p:nvPr/>
        </p:nvSpPr>
        <p:spPr>
          <a:xfrm>
            <a:off x="4200000" y="3095297"/>
            <a:ext cx="1753859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4E99AC7-69FD-72F5-32BB-D817514213F6}"/>
              </a:ext>
            </a:extLst>
          </p:cNvPr>
          <p:cNvSpPr txBox="1"/>
          <p:nvPr/>
        </p:nvSpPr>
        <p:spPr>
          <a:xfrm>
            <a:off x="1001864" y="2850067"/>
            <a:ext cx="3198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ٱلْحُلْ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يَتَحَقَّقُ.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D547E53-9687-A11B-95AE-72E9B83F9A75}"/>
              </a:ext>
            </a:extLst>
          </p:cNvPr>
          <p:cNvSpPr/>
          <p:nvPr/>
        </p:nvSpPr>
        <p:spPr>
          <a:xfrm>
            <a:off x="1792973" y="1698579"/>
            <a:ext cx="5372919" cy="707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– أَنَّ – لَيْتَ – لكِنَّ – لَعَلَّ - كَأَنَّ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114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3953C-99C6-BDCB-F741-C5F7101C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50696-175A-6553-2922-29A5DA949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ندخل ناسخا حرفيا على الجملة لنعبر عن التمني (تمني تحقق الحلم).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39C316-F2C5-616C-D8D6-1943A2B2B0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72FBEA-1F7E-5B1A-B2AA-3F0A5F42D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9749DD-D9F6-F861-A804-7A5D880EC9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5F1F4A-10A2-EA8E-0119-3429813DB2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8620BA-2DA5-AC0C-B9E3-8E34DBFE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25D911-6345-937D-651E-ED2EA42DF9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4CA88-6CBB-A3C2-C523-DAE74E55F4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FCC2D7-AA89-05EA-33A5-ECDCCDEB3C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02E2DA-733F-2D70-5F1D-6FFC03355D67}"/>
              </a:ext>
            </a:extLst>
          </p:cNvPr>
          <p:cNvSpPr txBox="1"/>
          <p:nvPr/>
        </p:nvSpPr>
        <p:spPr>
          <a:xfrm>
            <a:off x="6065555" y="2836390"/>
            <a:ext cx="2758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اَلْحُلمُ يَتَحَقَّقُ.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1416D86-CCE4-95CC-64ED-AD53CA2F73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D2D26F5F-BED0-793A-3B9F-CB37F7E341E5}"/>
              </a:ext>
            </a:extLst>
          </p:cNvPr>
          <p:cNvSpPr/>
          <p:nvPr/>
        </p:nvSpPr>
        <p:spPr>
          <a:xfrm>
            <a:off x="4200000" y="3095297"/>
            <a:ext cx="1753859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D5B7D3-AE95-8622-CDF3-D90FD86858B0}"/>
              </a:ext>
            </a:extLst>
          </p:cNvPr>
          <p:cNvSpPr txBox="1"/>
          <p:nvPr/>
        </p:nvSpPr>
        <p:spPr>
          <a:xfrm>
            <a:off x="469127" y="2850067"/>
            <a:ext cx="3730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ٱلْحُلْ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يَتَحَقَّقُ.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45D33BF-DBCD-0F9E-FB1D-8B94D9B8C3C7}"/>
              </a:ext>
            </a:extLst>
          </p:cNvPr>
          <p:cNvSpPr/>
          <p:nvPr/>
        </p:nvSpPr>
        <p:spPr>
          <a:xfrm>
            <a:off x="1792973" y="1698579"/>
            <a:ext cx="5372919" cy="707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– أَنَّ – لَيْتَ – لكِنَّ – لَعَلَّ - كَأَنَّ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569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D57C0-DE2E-C33D-1EDE-E0E8B03F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B088F9-E65D-3838-37A6-9B66AFE4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ندخل ناسخا حرفيا للربط بين الجملتين بشكل يناسب المعنى.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1A745B-17FC-A2F4-BE81-11D66EFD4D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3BA69D-C48C-8E1B-BE3F-8EB9B6326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7F9C67-2E5C-191B-5201-D5196A33F6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04038-0468-327B-01C6-7D56E3D412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64F007-7507-EDB1-A77E-D742E4B2BA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AA18C6-5B51-F2FB-87A8-D21DC2AB09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0A10CB-568E-3128-EBAE-916DEBADD8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A8736-2A7A-5AAD-6237-A86D3FD49A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1C6D637-EA51-64B7-E1FB-B7E931A80453}"/>
              </a:ext>
            </a:extLst>
          </p:cNvPr>
          <p:cNvSpPr txBox="1"/>
          <p:nvPr/>
        </p:nvSpPr>
        <p:spPr>
          <a:xfrm>
            <a:off x="904615" y="2732078"/>
            <a:ext cx="7243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اَلطَّقْسُ بارِدٌ.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B60E53F-A0D8-6D9A-1412-E8AD6202E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655F266-8CC2-8602-C7CD-56CFEFA3679C}"/>
              </a:ext>
            </a:extLst>
          </p:cNvPr>
          <p:cNvSpPr/>
          <p:nvPr/>
        </p:nvSpPr>
        <p:spPr>
          <a:xfrm rot="16200000">
            <a:off x="4058869" y="3778262"/>
            <a:ext cx="841127" cy="4055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4FEEADE-1DDE-4A86-1B6F-9181ACB1642A}"/>
              </a:ext>
            </a:extLst>
          </p:cNvPr>
          <p:cNvSpPr/>
          <p:nvPr/>
        </p:nvSpPr>
        <p:spPr>
          <a:xfrm>
            <a:off x="1792973" y="1698579"/>
            <a:ext cx="5372919" cy="7078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– أَنَّ – لَيْتَ – لكِنَّ – لَعَلَّ - كَأَنَّ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3E9471-FA15-B8D1-AAEE-F34F170CA6F8}"/>
              </a:ext>
            </a:extLst>
          </p:cNvPr>
          <p:cNvSpPr txBox="1"/>
          <p:nvPr/>
        </p:nvSpPr>
        <p:spPr>
          <a:xfrm>
            <a:off x="950181" y="4557821"/>
            <a:ext cx="7243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ٱللَّعِبَ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ٱلطَّقْ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بارِدٌ.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7666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43DC371-F609-A5FF-5399-B9BAB6F0B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80" y="1990549"/>
            <a:ext cx="2680458" cy="411145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647779" y="3429000"/>
            <a:ext cx="2609897" cy="8965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30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الصفحة 98. من يقرأ التعليمة الأولى؟ من يقرأ المثال؟  من يوضح المطلوب في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444881" y="3595977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D180-64AD-3126-ABB3-51052C36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30AB99C-9CEA-64B2-BCB8-F6D16D1A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كما في المثال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60B24-9F55-42C3-2615-BCFE1CE4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22D060-243D-F14B-6445-342F5B0B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3EE40-B57E-ABCF-7762-8BB4FBA74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6B010B-1A77-7CAF-3C00-AAF1F40F2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E5041F-9362-64E9-C10C-002368095C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1D5BE-FB9D-70C7-D7A8-A4D6AA0D08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A3B54-973F-4420-EBD2-C67E3F6F7A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B84BED-D83F-26A2-02EA-BEBBFE2A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92A42D1-BD3D-EAA9-B485-7E933C46D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C7483D-5203-4A22-C287-90A966385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80" y="1990549"/>
            <a:ext cx="2680458" cy="411145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FDF258-D89D-6A4E-394D-C677D1154531}"/>
              </a:ext>
            </a:extLst>
          </p:cNvPr>
          <p:cNvSpPr/>
          <p:nvPr/>
        </p:nvSpPr>
        <p:spPr>
          <a:xfrm>
            <a:off x="3647779" y="3429000"/>
            <a:ext cx="2609897" cy="8965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7C4D404-4B47-B04A-5AB3-9CC8C777632A}"/>
              </a:ext>
            </a:extLst>
          </p:cNvPr>
          <p:cNvSpPr/>
          <p:nvPr/>
        </p:nvSpPr>
        <p:spPr>
          <a:xfrm>
            <a:off x="6444881" y="3595977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2738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83467AB-77D4-8DAD-49E4-39C0F7BD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147245-F3BE-FE26-1B49-0A42C8963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380" y="2445934"/>
            <a:ext cx="8079542" cy="244662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9C3-24C7-0958-9701-A83B4D14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27CD0B8-E2BC-5FF1-6B19-0891FEF8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1845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 2؟ كيف صار المعنى؟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إن تقوي وتؤكد المعنى.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CB404-2864-276C-33AF-5B5C5AC45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5AB7BC-7ADA-6738-D84E-D9F62E4EA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C5081F-36B7-97A6-B0E3-EF6221262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464A2-6843-5546-544D-E73A11C779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7C50E-BAA9-A772-6271-F0A691665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A9AF0F-4A8E-0AA3-6723-F750251388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3C4F9F-6ECA-54C3-E614-845F17276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80" y="2445934"/>
            <a:ext cx="8079542" cy="244662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78C06B-E0DE-581E-5207-E457CF1A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60071-B9F6-8E29-E8E9-DF0921D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57EC825-CF51-BB3B-4CDA-10F39E7CD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9C11FA-C290-A18D-D4B5-ADD652B9047F}"/>
              </a:ext>
            </a:extLst>
          </p:cNvPr>
          <p:cNvSpPr txBox="1"/>
          <p:nvPr/>
        </p:nvSpPr>
        <p:spPr>
          <a:xfrm>
            <a:off x="7293972" y="3997210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7CC7C0-5373-8A57-665B-18356AE0AEFE}"/>
              </a:ext>
            </a:extLst>
          </p:cNvPr>
          <p:cNvSpPr txBox="1"/>
          <p:nvPr/>
        </p:nvSpPr>
        <p:spPr>
          <a:xfrm>
            <a:off x="2944953" y="3440399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B18361-381F-E8C1-835B-C3666AD4F4F3}"/>
              </a:ext>
            </a:extLst>
          </p:cNvPr>
          <p:cNvSpPr txBox="1"/>
          <p:nvPr/>
        </p:nvSpPr>
        <p:spPr>
          <a:xfrm>
            <a:off x="1595618" y="4061558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2444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أنجزوا بشكل فردي.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EBB7D4A-8746-1852-CB6C-036C39062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328238" y="4331019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1D288B-D4BA-C2D4-B8D5-C0429818E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80" y="1990549"/>
            <a:ext cx="2680458" cy="411145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D63BF0-B20A-526F-8117-3BBB0438EFF5}"/>
              </a:ext>
            </a:extLst>
          </p:cNvPr>
          <p:cNvSpPr/>
          <p:nvPr/>
        </p:nvSpPr>
        <p:spPr>
          <a:xfrm>
            <a:off x="3647780" y="4158531"/>
            <a:ext cx="2609897" cy="5865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 من يقرأ الجملة الأولى؟ هل تتفقون؟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4DF60E7-A922-D96A-D5EF-8C8702F8B3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5A6FBB-E82C-6271-AE65-9C937DD774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098" y="2825110"/>
            <a:ext cx="8273803" cy="19130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88D44C-7B15-7AB7-91AE-3753492E2C54}"/>
              </a:ext>
            </a:extLst>
          </p:cNvPr>
          <p:cNvSpPr txBox="1"/>
          <p:nvPr/>
        </p:nvSpPr>
        <p:spPr>
          <a:xfrm>
            <a:off x="3148384" y="3907131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لَعَلَّ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853912-33FC-6325-5B70-4A94C00389F1}"/>
              </a:ext>
            </a:extLst>
          </p:cNvPr>
          <p:cNvSpPr txBox="1"/>
          <p:nvPr/>
        </p:nvSpPr>
        <p:spPr>
          <a:xfrm>
            <a:off x="7229702" y="3907131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E21A2B-7364-04C2-B248-69077DBD8671}"/>
              </a:ext>
            </a:extLst>
          </p:cNvPr>
          <p:cNvSpPr txBox="1"/>
          <p:nvPr/>
        </p:nvSpPr>
        <p:spPr>
          <a:xfrm>
            <a:off x="1936865" y="3198292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8166B-56D8-2C9C-D49C-7E9EB477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14D34D5-EB22-C597-6873-EC7180ED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ABE2ED-0043-53BC-324A-EBA9D5D9F5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9D2D83-198A-B535-7862-D1976ADA8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274D22-10E5-763C-C2BE-64B9ACF84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ECC6FC-9F42-0650-E6CE-1847E1417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C695BC-8610-90A3-1E79-53CD0566EA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76E3F6-1154-750E-8C21-01A6DF18D9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AC17F0-1520-DFC2-1F00-63E81380DC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B68D2-96DC-7074-2AD7-76D0C114FCD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C1C4890-EA67-276E-6DE9-958EB2A190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F83807-A246-65FC-716A-48308CEBF4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098" y="2825110"/>
            <a:ext cx="8273803" cy="19130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E844C2-986F-4CDB-9A50-45F48849AD2D}"/>
              </a:ext>
            </a:extLst>
          </p:cNvPr>
          <p:cNvSpPr txBox="1"/>
          <p:nvPr/>
        </p:nvSpPr>
        <p:spPr>
          <a:xfrm>
            <a:off x="3148384" y="3907131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لَعَلَّ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6B8A1A-3F66-D48B-6C52-E3381F426673}"/>
              </a:ext>
            </a:extLst>
          </p:cNvPr>
          <p:cNvSpPr txBox="1"/>
          <p:nvPr/>
        </p:nvSpPr>
        <p:spPr>
          <a:xfrm>
            <a:off x="7229702" y="3907131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لَيْتَ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80F26F-A01D-2A08-F162-6CA6585B90C4}"/>
              </a:ext>
            </a:extLst>
          </p:cNvPr>
          <p:cNvSpPr txBox="1"/>
          <p:nvPr/>
        </p:nvSpPr>
        <p:spPr>
          <a:xfrm>
            <a:off x="1936865" y="3198292"/>
            <a:ext cx="115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endParaRPr lang="fr-FR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82215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63C02-95F4-68AF-56D4-8FC24C2F0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33D0B57-9947-8A04-7E00-E9796F52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الثالث. من يقرأ التعليمة؟ أنجزوا بشكل فردي.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811CEF-216E-4905-AC90-C184A2ACEC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301AB8-A7F4-C18C-7E36-5AEE7A8E9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70E7B9-4624-B70A-5543-AF78B89EA2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884726-B933-1EF6-68B8-336A09C1AE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F2BA35-7028-6761-BC11-324B120FF8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8EB9EE-BB74-475C-0D9D-590F5960AD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9856A-407D-413B-B7FE-18D12293F1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F48E5D-F5A0-AF98-F6D0-E110918083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8B04171-8FC2-96B6-7309-046ABA9C59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24D00AE6-2FF1-CDFF-D1D2-EA04067538D4}"/>
              </a:ext>
            </a:extLst>
          </p:cNvPr>
          <p:cNvSpPr/>
          <p:nvPr/>
        </p:nvSpPr>
        <p:spPr>
          <a:xfrm>
            <a:off x="6363518" y="4831951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65E8A2-7E3A-A749-27B9-5248882E8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80" y="1990549"/>
            <a:ext cx="2680458" cy="411145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23348-74E2-54F4-C0B1-83E6EC7D8D66}"/>
              </a:ext>
            </a:extLst>
          </p:cNvPr>
          <p:cNvSpPr/>
          <p:nvPr/>
        </p:nvSpPr>
        <p:spPr>
          <a:xfrm>
            <a:off x="3683060" y="4762830"/>
            <a:ext cx="2609897" cy="93825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0895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AE729-E3A2-F826-A390-98538F512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8E70122-5D33-D73E-372B-86642374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هل تتفقون؟ - الثانية؟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تستثمر الأخطاء لتعزيز الفهم.                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46359E-7EAB-BE9F-5112-EBDCC8A1E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399297-239E-3E0B-872F-29B582C9B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A5F3D0-397E-76BF-D5B0-4EC842DF18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60BEFF-E970-F287-0062-7C9C62A36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7E0A19-FA39-A9C8-EEFE-A6D3487694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4B06B-9A09-9DCC-4445-5C3DF94887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8F31C2-D91D-CE12-8DF4-6EBEF6BBD4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27C7-B996-E8DA-A48D-1C4B7007E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925FF1-0C24-F0C4-D351-09335A8C19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00" y="2042802"/>
            <a:ext cx="8075528" cy="319710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C4467FE-DEA1-4BFD-C913-4D1AAE051E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0548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1CBD-1DFC-5DD1-AA5F-4BD0B9C6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3BDEF4-23D9-8B2D-2AD6-718A7452A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تأكدوا من إجاباتكم.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C05C13-265F-9AFC-AA49-82A7641465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3A4771-8FB5-83CA-BE17-43A25AD3E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568E4D-BF5F-4612-9CBB-935EA1750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C50014-E0B3-3660-6E42-39BF9F1D3C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471D2F-BD9F-3E01-8874-EC913BC461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6DDFA3-659A-6C6E-BEBE-16425FDA3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97C5F-C426-CF8A-B706-239A5F72B5A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8DB72F-0185-AB0D-3B8C-EBF6A9F84D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8F87B5-05DF-E146-EE30-50DFA8B4D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00" y="2042802"/>
            <a:ext cx="8075528" cy="319710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A661FA3-3E0E-D6C4-D37A-922E7D53BB8A}"/>
              </a:ext>
            </a:extLst>
          </p:cNvPr>
          <p:cNvSpPr txBox="1"/>
          <p:nvPr/>
        </p:nvSpPr>
        <p:spPr>
          <a:xfrm>
            <a:off x="548872" y="3197816"/>
            <a:ext cx="639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اَلطَّريقُ طَويلٌ لكِنَّ الْأَمَلَ كَبيرٌ.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31894FC-CD55-E233-EF6D-CD1D6A7EA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79A5CCC-0EE6-66E0-A14A-F831CCC83344}"/>
              </a:ext>
            </a:extLst>
          </p:cNvPr>
          <p:cNvSpPr txBox="1"/>
          <p:nvPr/>
        </p:nvSpPr>
        <p:spPr>
          <a:xfrm>
            <a:off x="636421" y="4518949"/>
            <a:ext cx="639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 الْأَمَلَ سَبيلٌ لِلنَّجاحِ.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44430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الشرح (3)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تواصلون توظيف مهارة الشرح لتوضيح فكرة أو موضوع معين.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E4D-9E5B-19B5-4016-25405E12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99FF-52B2-F681-B7E3-E9662A39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المقصود بالشرح.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3E4361-F652-A3CB-7983-558E5E3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71620-E26A-1370-2C5F-967338E7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8F56D-C2C8-DDCD-B6C2-77ED7601A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AE7E7-8323-E593-1700-502E7D3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AA4B3-1D2A-AC9A-F782-E13BE87B8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D81F9F-1089-9252-6FCA-EFB790A84A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4489C-DD45-D9FA-1717-D5EA219DF1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2E615-5803-0540-FE21-C83D83EE1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194C4E-60B3-4619-3BCE-46EF7D63C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972794A-CC22-1029-40FA-9283B2E83A72}"/>
              </a:ext>
            </a:extLst>
          </p:cNvPr>
          <p:cNvSpPr txBox="1"/>
          <p:nvPr/>
        </p:nvSpPr>
        <p:spPr>
          <a:xfrm>
            <a:off x="731520" y="2356517"/>
            <a:ext cx="7927450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اَلشَّرْحُ هُوَ أَنْ نُوَضِّحَ فِكْرَةً  بِاسْتِعْمالِ كَلِماتٍ سَهْلَةٍ وَأَمْثِلَةٍ.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110887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توظيف مهارة الشرح لتوضيح موضوع معين. لنشرح موضوع (لعبتي المفضلة).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46F6491-EDFD-3A1A-B7A5-252777647B25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7FB5-D766-0E70-61A5-7BDAE6B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E2C67-A29A-0AEE-89AB-24A5BDA3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الموضوع الذي أريد شرحه. الموضوع هو "لعبتي المفضلة".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FE88-86EF-8C7A-C186-24F42748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CDF5F-CD25-79D1-D60B-41BDFC37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C6800-64B1-12A9-4060-69BACFDD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B0D586-E001-0CDF-5347-8D20D706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E4BFD-8BE2-CC98-450A-86FE07C960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B3DFE-1D92-0035-32CD-DA79F1B41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C883D-846B-6F66-E640-F018B47BD3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63EDC-5534-B56B-43A5-A696D271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41056EB-692B-B979-BFA5-7A13011C8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BB9D3B-919D-4963-FDBE-CD4D2066475B}"/>
              </a:ext>
            </a:extLst>
          </p:cNvPr>
          <p:cNvSpPr txBox="1"/>
          <p:nvPr/>
        </p:nvSpPr>
        <p:spPr>
          <a:xfrm>
            <a:off x="4097062" y="1895292"/>
            <a:ext cx="267698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أُحَدِّدُ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0FEBE639-25F7-8F8F-3847-688AA840A334}"/>
              </a:ext>
            </a:extLst>
          </p:cNvPr>
          <p:cNvSpPr/>
          <p:nvPr/>
        </p:nvSpPr>
        <p:spPr>
          <a:xfrm rot="5400000">
            <a:off x="3690319" y="2093948"/>
            <a:ext cx="397876" cy="4156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BB453C-538C-32D1-FD9A-3B3CB4A74098}"/>
              </a:ext>
            </a:extLst>
          </p:cNvPr>
          <p:cNvSpPr txBox="1"/>
          <p:nvPr/>
        </p:nvSpPr>
        <p:spPr>
          <a:xfrm>
            <a:off x="511176" y="1895292"/>
            <a:ext cx="3170276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A6EB82-6DB1-BDCD-357C-353EA754408E}"/>
              </a:ext>
            </a:extLst>
          </p:cNvPr>
          <p:cNvSpPr txBox="1"/>
          <p:nvPr/>
        </p:nvSpPr>
        <p:spPr>
          <a:xfrm>
            <a:off x="7386762" y="3313799"/>
            <a:ext cx="1325027" cy="11918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1253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6FE6-4F4E-9952-BD7D-6E365B11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B0921-E120-EE02-0272-57C01038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أشرح الموضوع وأقدم معلومات عنه. ما هي كرة القدم؟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6E368-C6AE-7689-F491-B71CF2D3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A183A-6A1F-7B43-323D-A4B2BD52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0006C-281D-5C64-F768-CD1A775A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5F55F-BFEF-76B7-8B59-C6EE393D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0D4491-BC7C-DEFC-FC4A-2D7BE7D554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30017-25A5-2248-FDBF-CB0E9C5B5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E61A8-7BCD-7BCA-1534-FC8A90318A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8B6023-B216-6373-6C61-996E75D97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1C0C64-4CF6-2D34-BC68-6C83BE30A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49B3F37-7DFF-B22B-CD7C-AB534BC7022E}"/>
              </a:ext>
            </a:extLst>
          </p:cNvPr>
          <p:cNvSpPr txBox="1"/>
          <p:nvPr/>
        </p:nvSpPr>
        <p:spPr>
          <a:xfrm>
            <a:off x="496144" y="2842446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لُعْبَةٌ جَماعِيَّةٌ نَلْعَبُها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A89B43-E743-6BBA-425D-516182BBA46E}"/>
              </a:ext>
            </a:extLst>
          </p:cNvPr>
          <p:cNvSpPr txBox="1"/>
          <p:nvPr/>
        </p:nvSpPr>
        <p:spPr>
          <a:xfrm>
            <a:off x="4097062" y="1895292"/>
            <a:ext cx="300345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أُحَدِّدُ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33E17FF7-9305-8807-066F-8459155DAECD}"/>
              </a:ext>
            </a:extLst>
          </p:cNvPr>
          <p:cNvSpPr/>
          <p:nvPr/>
        </p:nvSpPr>
        <p:spPr>
          <a:xfrm rot="5400000">
            <a:off x="3690319" y="2093948"/>
            <a:ext cx="397876" cy="4156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C2A013-2F57-1003-8568-EC32677D1E35}"/>
              </a:ext>
            </a:extLst>
          </p:cNvPr>
          <p:cNvSpPr txBox="1"/>
          <p:nvPr/>
        </p:nvSpPr>
        <p:spPr>
          <a:xfrm>
            <a:off x="511176" y="1895292"/>
            <a:ext cx="3170276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8A9063-AB7B-AF1A-FF27-395A79D3D74D}"/>
              </a:ext>
            </a:extLst>
          </p:cNvPr>
          <p:cNvSpPr txBox="1"/>
          <p:nvPr/>
        </p:nvSpPr>
        <p:spPr>
          <a:xfrm>
            <a:off x="7386762" y="3313799"/>
            <a:ext cx="1325027" cy="11918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2CF61D-5357-09DB-797C-305B296969BA}"/>
              </a:ext>
            </a:extLst>
          </p:cNvPr>
          <p:cNvSpPr txBox="1"/>
          <p:nvPr/>
        </p:nvSpPr>
        <p:spPr>
          <a:xfrm>
            <a:off x="4070839" y="2820741"/>
            <a:ext cx="3005736" cy="166854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أَشْرَحُ الْمَوْضوعَ وَأُقَدِّمُ مَعْلوماتٍ عَنْهُ؟</a:t>
            </a:r>
          </a:p>
          <a:p>
            <a:pPr algn="r"/>
            <a:r>
              <a:rPr lang="ar-MA" sz="28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كُرَةُ الْقَدَمِ؟ أَيْنَ؟ كَيْفَ؟)</a:t>
            </a:r>
            <a:endParaRPr lang="fr-FR" sz="2800" b="1" dirty="0">
              <a:solidFill>
                <a:srgbClr val="106585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2B26BB7F-71D4-69F9-6D80-70C2FA88FEB0}"/>
              </a:ext>
            </a:extLst>
          </p:cNvPr>
          <p:cNvSpPr/>
          <p:nvPr/>
        </p:nvSpPr>
        <p:spPr>
          <a:xfrm rot="5400000">
            <a:off x="3705585" y="3556814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386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CEA3-D433-4094-D336-E8E341D9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83D0-866B-0DD7-F2AA-115D6C04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أقدم خصائص الموضوع. أي خصائص كرة القدم. من يقدم مميزات لكرة القدم؟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A04676-2664-48F8-2AD8-8157536D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6893A1-DF58-DC2F-DADE-85A70035A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B3C106-6E8B-DC49-2903-A1C5D42C8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D32BA1-87BD-EF9D-32CB-0015F293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CC0BBD-6658-23B1-4A31-975ABCA2583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41647D-F1F1-8836-1490-7A204AC2F2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422681-48AD-AA38-A649-10C4D10B7E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FD1F7-A1BD-AE2D-E7F2-942A9639B3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AB7B00-09B8-E79E-D052-2A4247585B97}"/>
              </a:ext>
            </a:extLst>
          </p:cNvPr>
          <p:cNvSpPr txBox="1"/>
          <p:nvPr/>
        </p:nvSpPr>
        <p:spPr>
          <a:xfrm>
            <a:off x="4130775" y="4910184"/>
            <a:ext cx="296974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أُقَدِّمُ مُمَيِّزاتِ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(كُرَةِ </a:t>
            </a:r>
            <a:r>
              <a:rPr lang="ar-MA" sz="3200" b="1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3417D73-CD2C-806D-D8AD-15AB13E0AD3C}"/>
              </a:ext>
            </a:extLst>
          </p:cNvPr>
          <p:cNvSpPr/>
          <p:nvPr/>
        </p:nvSpPr>
        <p:spPr>
          <a:xfrm rot="5400000">
            <a:off x="3728817" y="5356544"/>
            <a:ext cx="397876" cy="32223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EF9F6F-C9BB-5A92-92AE-E2B431D2B5FC}"/>
              </a:ext>
            </a:extLst>
          </p:cNvPr>
          <p:cNvSpPr txBox="1"/>
          <p:nvPr/>
        </p:nvSpPr>
        <p:spPr>
          <a:xfrm>
            <a:off x="457352" y="4529945"/>
            <a:ext cx="3300413" cy="200906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أُحِبُّ مُمارَسَةَ كُرَةَ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مُمْتِعَةٌ جِدّاً وَتُقَرِّبُني أَكْثَرَ مِنْ أَصْدِقائي وَتُعَلِّمُني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00F06D-C72E-B0F9-04D1-4538522990A4}"/>
              </a:ext>
            </a:extLst>
          </p:cNvPr>
          <p:cNvSpPr txBox="1"/>
          <p:nvPr/>
        </p:nvSpPr>
        <p:spPr>
          <a:xfrm>
            <a:off x="4070839" y="2820741"/>
            <a:ext cx="3005736" cy="166854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أَشْرَحُ الْمَوْضوعَ وَأُقَدِّمُ مَعْلوماتٍ عَنْهُ؟</a:t>
            </a:r>
          </a:p>
          <a:p>
            <a:pPr algn="r"/>
            <a:r>
              <a:rPr lang="ar-MA" sz="28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كُرَةُ الْقَدَمِ؟ أَيْنَ؟ كَيْفَ؟)</a:t>
            </a:r>
            <a:endParaRPr lang="fr-FR" sz="2800" b="1" dirty="0">
              <a:solidFill>
                <a:srgbClr val="106585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2F37A788-30E9-F8BF-CA16-7DB18E698DE9}"/>
              </a:ext>
            </a:extLst>
          </p:cNvPr>
          <p:cNvSpPr/>
          <p:nvPr/>
        </p:nvSpPr>
        <p:spPr>
          <a:xfrm rot="5400000">
            <a:off x="3705585" y="3556814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8289280-193B-B977-DC3F-AFDE3DD3BBDC}"/>
              </a:ext>
            </a:extLst>
          </p:cNvPr>
          <p:cNvSpPr txBox="1"/>
          <p:nvPr/>
        </p:nvSpPr>
        <p:spPr>
          <a:xfrm>
            <a:off x="522857" y="2786689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لُعْبَةٌ جَماعِيَّةٌ نَلْعَبُها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EF9480B-B065-3FEB-B49A-CC2FC8630DC1}"/>
              </a:ext>
            </a:extLst>
          </p:cNvPr>
          <p:cNvSpPr txBox="1"/>
          <p:nvPr/>
        </p:nvSpPr>
        <p:spPr>
          <a:xfrm>
            <a:off x="4097062" y="1895292"/>
            <a:ext cx="300345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8E337A46-9186-3F3C-CD88-FC8349C3B576}"/>
              </a:ext>
            </a:extLst>
          </p:cNvPr>
          <p:cNvSpPr/>
          <p:nvPr/>
        </p:nvSpPr>
        <p:spPr>
          <a:xfrm rot="5400000">
            <a:off x="3690319" y="2093948"/>
            <a:ext cx="397876" cy="4156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F8E5B21-8BB6-799B-C85B-EBA274C24480}"/>
              </a:ext>
            </a:extLst>
          </p:cNvPr>
          <p:cNvSpPr txBox="1"/>
          <p:nvPr/>
        </p:nvSpPr>
        <p:spPr>
          <a:xfrm>
            <a:off x="511176" y="1895292"/>
            <a:ext cx="3170276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337AD85-3B63-9485-4AD2-FCBE9BF99963}"/>
              </a:ext>
            </a:extLst>
          </p:cNvPr>
          <p:cNvSpPr txBox="1"/>
          <p:nvPr/>
        </p:nvSpPr>
        <p:spPr>
          <a:xfrm>
            <a:off x="7386762" y="3313799"/>
            <a:ext cx="1325027" cy="119181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ٱلْمُفَضَّلَةُ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D06ACEAA-4475-5692-355C-AFFEC16B2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00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يربط بين العناصر لتكوين فقرة؟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632373" y="4865569"/>
            <a:ext cx="7970937" cy="160043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A6A1EF-A6FD-75C6-34E6-73D0F7D18836}"/>
              </a:ext>
            </a:extLst>
          </p:cNvPr>
          <p:cNvSpPr txBox="1"/>
          <p:nvPr/>
        </p:nvSpPr>
        <p:spPr>
          <a:xfrm>
            <a:off x="1241733" y="3497594"/>
            <a:ext cx="6752215" cy="105560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أُحِبُّ مُمارَسَةَ كُرَةَ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مُمْتِعَةٌ جِدّاً وَتُقَرِّبُني أَكْثَرَ مِنْ أَصْدِقائي وَتُعَلِّمُني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4A988E9-EB26-CC34-1E93-C32A1D73060C}"/>
              </a:ext>
            </a:extLst>
          </p:cNvPr>
          <p:cNvSpPr txBox="1"/>
          <p:nvPr/>
        </p:nvSpPr>
        <p:spPr>
          <a:xfrm>
            <a:off x="1415728" y="2674153"/>
            <a:ext cx="6593489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لُعْبَةٌ جَماعِيَّةٌ نَلْعَبُها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53EAA9-E7F1-CFBA-5168-5ACEB6A44E73}"/>
              </a:ext>
            </a:extLst>
          </p:cNvPr>
          <p:cNvSpPr txBox="1"/>
          <p:nvPr/>
        </p:nvSpPr>
        <p:spPr>
          <a:xfrm>
            <a:off x="1494331" y="1850712"/>
            <a:ext cx="6485972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CE23EF7-631A-4E58-ED85-A735797B6D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0DD3-85E0-1720-61A9-BCD42AED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BC22F-E258-BC91-0497-8D6B945F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هكذا نكون قد كتبنا فقرة نشرح فيها "كرة القدم".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FD721C-9905-BD6D-CA05-65F562A54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7C92F1-FA3A-EDFB-7A15-1B4A17DEDB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D244D-9E50-5DB8-D331-931211E4C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261EF9-937E-9DFC-361E-548F986AE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2FF2D7-AB5C-8424-B386-129E1D356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5877CB-3D3A-CF30-5DD3-610E923A0D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EA501-B5D6-089A-31F1-70E0DACEF0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55F767-5709-BE78-1E90-5CB0D06EAD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C23B571-7BE8-2BAC-2F45-E7F51A2EA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B6A6D50-DB9C-B43C-0D64-CD1146273E73}"/>
              </a:ext>
            </a:extLst>
          </p:cNvPr>
          <p:cNvSpPr txBox="1"/>
          <p:nvPr/>
        </p:nvSpPr>
        <p:spPr>
          <a:xfrm>
            <a:off x="633706" y="2235294"/>
            <a:ext cx="7970937" cy="309872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لُعْبَتي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كُرَةُ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إِنَّها لُعْبَةٌ جَماعِيَّةٌ نَلْعَبُها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ٱلْمَلْعَبِ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وَنَحْتاجُ إِلى كُرَةٍ وَفَريقَيْنِ. أُحِبُّ مُمارَسَةَ كُرَةِ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لِأَنَّها مُمْتِعَةٌ جِدّاً وَتُقَرِّبُني أَكْثَرَ مِنْ أَصْدِقائي وَتُعَلِّمُني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لِإِحْرازِ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ٱلْأَهْدافِ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513058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 خطوات تساعد على إنتاج فقرة بتوظيف الشرح. من يقرأ الخطوات؟ من يقرأ المثال؟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B6666C-9027-6B30-98B0-2359F4D65F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559" y="2276233"/>
            <a:ext cx="6683319" cy="367315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100. من يقرأ التعليمة 1؟ ما المطلوب؟      - أنجزوا بشكل فردي.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918829-83A5-0D3B-FCF2-52271AD36A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794" y="1866081"/>
            <a:ext cx="2775950" cy="42579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393794" y="3812162"/>
            <a:ext cx="2703444" cy="17457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755E7BB-1A79-BD23-15CB-AAB271C9B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2BE7F4F-A7CD-9191-3211-19259CAAA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F49DFD-2B9A-A302-4445-C4020709F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718" y="1925193"/>
            <a:ext cx="7171032" cy="4320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7F965-C84D-E4DE-3012-D1AF567A7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F7D8D-0471-54A1-4154-77FE12A1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العناصر التي كتبها؟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تستثمر أخطاء المتعلمين في تعزيز الفهم. </a:t>
            </a:r>
            <a:endParaRPr lang="fr-FR" sz="2400" i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68E4F9-2DC7-516B-6627-EB0C8704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E6B9D7-1C94-D609-4329-FDD3C2441A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C1B6CC-77DB-95A0-79DC-9E9C25ABA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EBFE99-6DDD-90BC-4349-8CF1C7627F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3D7C4C-DBF4-F2FA-2574-76809C547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8A75D4-FA3E-C093-8D28-116DD79987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E637B5-C5AF-04D1-D06F-1EAA13F1AC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2BF4E6-61D3-337D-CC0D-469DFF46DD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59A4569-B659-986B-8873-E5207D079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2318D0-51E1-E60D-E573-5CC5A2A94C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718" y="1925193"/>
            <a:ext cx="7171032" cy="4320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356774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4DC93-D05E-EF22-1992-A620798D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0485D-D863-3722-70FE-BB231CBB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146B62-0638-34E5-C983-BC2F580EA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BCB983-F7C8-8418-777B-52F2F99568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C271B7-C944-BE6B-BE4B-D062A349F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ADD6E7-D729-6BE3-5393-D97202AC2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FAA426-64DC-4B23-9FE0-789469E1C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EA88A0-16C3-1654-A741-CDA60FC6C8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49B0F-3D0E-3DBD-2A5D-24BB5DCCAD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0164F9-B179-C906-020F-60CF252134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18" y="1925193"/>
            <a:ext cx="7171032" cy="4320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655EDD-58A3-DC9C-2247-DC37D5D87D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39DEFD-D9E7-93DA-9C0D-8BEE4CBB33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5B8D86F-89C2-8D85-36F7-9DD679B71B9C}"/>
              </a:ext>
            </a:extLst>
          </p:cNvPr>
          <p:cNvSpPr txBox="1"/>
          <p:nvPr/>
        </p:nvSpPr>
        <p:spPr>
          <a:xfrm>
            <a:off x="644798" y="2701118"/>
            <a:ext cx="5420758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ٱسْمُهُ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سَعيدٌ.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494E9C-FB93-A236-47E0-DE2205BF6FEE}"/>
              </a:ext>
            </a:extLst>
          </p:cNvPr>
          <p:cNvSpPr txBox="1"/>
          <p:nvPr/>
        </p:nvSpPr>
        <p:spPr>
          <a:xfrm>
            <a:off x="512757" y="3678508"/>
            <a:ext cx="5540375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أَلْتَقيهِ كُلَّ يَوْمٍ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نُراجِعُ دُروسَنا وَنُساعِدُ بَعْضَنا. يَوْمَ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ٱلْأَحَدِ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نَذْهَبُ إِلَى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نَلْعَبُ كُرَةَ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F44C80-72FE-2A20-107F-11E8C91DC9C0}"/>
              </a:ext>
            </a:extLst>
          </p:cNvPr>
          <p:cNvSpPr txBox="1"/>
          <p:nvPr/>
        </p:nvSpPr>
        <p:spPr>
          <a:xfrm>
            <a:off x="512757" y="4960548"/>
            <a:ext cx="5659990" cy="15323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صَديقي سَعيداً لأَنَّهُ طِفْلٌ لَطيفٌ وَمَرِحٌ يُحِبُّ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ٱللَّعْبَ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وَٱلدِّراسَةَ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صادِقٌ مَعي، وَيُساعِدُني عِنْدَما أَحْتاجُ إِلَيْهِ، وَلا يَتْرُكُني حَزينًا.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0334573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55011-DA01-1CC7-B1BD-781080454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9E628-30F0-615C-4410-83F52DDD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دفاتر القسم. اكتبوا فقرة بالربط بين العناصر في الجدول.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5634FA-6785-72F4-4AA4-B182DFD611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D2DA2B-D732-A544-3134-D99A90C9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C1782-B807-2FF0-069C-65C82DA17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D7D53E-83E0-F4ED-ADCF-5EF3B7B416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D93A2-37D0-0342-4131-AD7D6ABDEB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2D93AE-609F-9F88-6778-23CE0AA51C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B01003-E846-A95C-6423-75F9FADA02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683944-D846-4E2B-636F-0ADF1E32D7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18" y="1925193"/>
            <a:ext cx="7171032" cy="4320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9A2E42-ADAD-039F-2C3C-08A9DD4CE8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47FC61D-A911-130F-9EDF-E7A544C69D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20BE36A-7D67-3FA9-F3D2-4E18203696C0}"/>
              </a:ext>
            </a:extLst>
          </p:cNvPr>
          <p:cNvSpPr txBox="1"/>
          <p:nvPr/>
        </p:nvSpPr>
        <p:spPr>
          <a:xfrm>
            <a:off x="644798" y="2701118"/>
            <a:ext cx="5420758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ٱسْمُهُ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سَعيدٌ.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ECCFDD-3E52-DC09-011F-61F49D5F5FDC}"/>
              </a:ext>
            </a:extLst>
          </p:cNvPr>
          <p:cNvSpPr txBox="1"/>
          <p:nvPr/>
        </p:nvSpPr>
        <p:spPr>
          <a:xfrm>
            <a:off x="512757" y="3678508"/>
            <a:ext cx="5540375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أَلْتَقيهِ كُلَّ يَوْمٍ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نُراجِعُ دُروسَنا وَنُساعِدُ بَعْضَنا. يَوْمَ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ٱلْأَحَدِ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نَذْهَبُ إِلَى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نَلْعَبُ كُرَةَ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0F8551E-8E93-6DBD-E4ED-C839880C8624}"/>
              </a:ext>
            </a:extLst>
          </p:cNvPr>
          <p:cNvSpPr txBox="1"/>
          <p:nvPr/>
        </p:nvSpPr>
        <p:spPr>
          <a:xfrm>
            <a:off x="512757" y="4960548"/>
            <a:ext cx="5659990" cy="15323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صَديقي سَعيداً لأَنَّهُ طِفْلٌ لَطيفٌ وَمَرِحٌ يُحِبُّ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ٱللَّعْبَ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وَٱلدِّراسَةَ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صادِقٌ مَعي، وَيُساعِدُني عِنْدَما أَحْتاجُ إِلَيْهِ، وَلا يَتْرُكُني حَزينًا.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142355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894AC-3CF6-52FB-3FBD-740ED29C3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1522E-5C23-DD57-2F19-9101D0C7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التي حصل عليها؟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3DA772-5512-BC92-2935-8A3A1AD3F5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3CFF60-C916-FE8E-4ED0-67F512CBC5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A34BAC-0382-0D00-C462-E6F95147A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32319B-65DD-7DFB-4E4B-296DF0D108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9FFEF4-C284-DB1E-A5A8-EE1E5697B4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66FB5-978A-7F8D-1D05-C2E0CA4AC7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2B9145-F01B-E673-0934-C58CA00EE9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C726CF-912D-78D2-75C9-5BABAE6C36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718" y="1925193"/>
            <a:ext cx="7171032" cy="4320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C8C0DB-C5BE-A5C6-7184-FA78BF8AA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E088644-EB83-9038-2832-0EC3448ACD56}"/>
              </a:ext>
            </a:extLst>
          </p:cNvPr>
          <p:cNvSpPr txBox="1"/>
          <p:nvPr/>
        </p:nvSpPr>
        <p:spPr>
          <a:xfrm>
            <a:off x="644798" y="2701118"/>
            <a:ext cx="5420758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صَديقي 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ٱلْمُفَضَّلُ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ٱسْمُهُ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سَعيدٌ.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DD662A6-825E-66E3-8C1A-C4C48C236554}"/>
              </a:ext>
            </a:extLst>
          </p:cNvPr>
          <p:cNvSpPr txBox="1"/>
          <p:nvPr/>
        </p:nvSpPr>
        <p:spPr>
          <a:xfrm>
            <a:off x="512757" y="3678508"/>
            <a:ext cx="5540375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أَلْتَقيهِ كُلَّ يَوْمٍ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نُراجِعُ دُروسَنا وَنُساعِدُ بَعْضَنا. يَوْمَ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ٱلْأَحَدِ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نَذْهَبُ إِلَى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نَلْعَبُ كُرَةَ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0E501-90BE-B9E1-6D34-D2D0F0AE4C66}"/>
              </a:ext>
            </a:extLst>
          </p:cNvPr>
          <p:cNvSpPr txBox="1"/>
          <p:nvPr/>
        </p:nvSpPr>
        <p:spPr>
          <a:xfrm>
            <a:off x="512757" y="4960548"/>
            <a:ext cx="5659990" cy="15323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 صَديقي سَعيداً لأَنَّهُ طِفْلٌ لَطيفٌ وَمَرِحٌ يُحِبُّ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ٱللَّعْبَ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وَٱلدِّراسَةَ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صادِقٌ مَعي، وَيُساعِدُني عِنْدَما أَحْتاجُ إِلَيْهِ، وَلا يَتْرُكُني حَزينًا.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9B27A57-2EBC-51F9-0551-84470DB92C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37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C5B73-8A4F-2FCC-7A3A-4A9C676A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86CC1-1A5F-F0DD-1D6D-DE6A9908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الثاني. من يقرأ التعليمة؟ ما المطلوب؟ أنجزوا أولا </a:t>
            </a:r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مسودة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دفاتركم.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لمواكبة عمل المتعلمين.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D9DC3-43F2-C304-A764-652817EEE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15C965-6940-44EA-E9ED-D6884B23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AC9B3-C090-49D3-2541-8FA443D22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6622D-31D5-F8A1-96D6-D4C716B1C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23462-CD0D-052B-CE3B-3FCDB64D6C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E9A1286-D0D4-A952-29BA-06936BD26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5" y="1892411"/>
            <a:ext cx="2848524" cy="4369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615DF1-6E2D-21A3-C84F-E65F0567C9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CC134-BEAE-F729-6173-06971D1D4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1E693-2BB6-0999-F480-2D677FF792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F6E03C7-90FB-DAFB-3039-BE2FA72E45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54DB380-34FB-DCFE-6E20-52CDF785BD56}"/>
              </a:ext>
            </a:extLst>
          </p:cNvPr>
          <p:cNvSpPr txBox="1"/>
          <p:nvPr/>
        </p:nvSpPr>
        <p:spPr>
          <a:xfrm>
            <a:off x="310102" y="2655735"/>
            <a:ext cx="2687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مُسَوَّدَةً أولى عَلى دَفْتَري.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70303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6C982-4346-51B9-D588-E84082D1A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206D4-A8AA-0A79-ED7C-C1813AC2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 في الحصة القادمة.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50EC27-7EB6-E847-EAF5-DAB1F659BA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6B134F-C3EF-8E91-1655-7B4B5C0CB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C457A-CB69-C189-5399-9D969BE8F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367915-6405-3B4A-03E6-CA73AD7615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3ECB71-52AF-C220-B00A-5446276B08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B523F-6D89-8BC1-0052-16E4AA8D3E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5" y="1892411"/>
            <a:ext cx="2848524" cy="4369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172894-D387-0DC9-2671-6213C90EEF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CE1756-8621-7B91-6DD0-2B7D80B6BA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4F1529-F60F-505D-7A13-14AB14088F9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F2ABFBD-AEF6-1665-12E7-196395F726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75633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هِيَ النَّواسخُ الحرفيَّةُ؟ ما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ٱلنّاسِخُ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الْحَرْفِيُّ الَّذي  يُفيدُ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ٱلتَّمَنّي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أَكْتُبُ فِقْرَةً بِتَوْظيفِ الشَّرْحِ؟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إنتاجاتكم، راجعوها، ثم اكتبوها على كراساتكم. 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5E2CC7-221C-E89F-F7D5-A3054FBB9B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185" y="1892411"/>
            <a:ext cx="2848524" cy="436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20736</TotalTime>
  <Words>2214</Words>
  <Application>Microsoft Office PowerPoint</Application>
  <PresentationFormat>Affichage à l'écran (4:3)</PresentationFormat>
  <Paragraphs>519</Paragraphs>
  <Slides>73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73</vt:i4>
      </vt:variant>
    </vt:vector>
  </HeadingPairs>
  <TitlesOfParts>
    <vt:vector size="91" baseType="lpstr">
      <vt:lpstr>Calibri Light</vt:lpstr>
      <vt:lpstr>Dosis</vt:lpstr>
      <vt:lpstr>Dosis SemiBold</vt:lpstr>
      <vt:lpstr>Wingdings</vt:lpstr>
      <vt:lpstr>Microsoft Uighur</vt:lpstr>
      <vt:lpstr>Dosis ExtraBold</vt:lpstr>
      <vt:lpstr>Dosis Medium</vt:lpstr>
      <vt:lpstr>Calibri</vt:lpstr>
      <vt:lpstr>Modern Love</vt:lpstr>
      <vt:lpstr>Arial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يذكر شروط الحصول على نجمة التميز؟</vt:lpstr>
      <vt:lpstr>ضعوا اللوحة والكراسة في القمطر.</vt:lpstr>
      <vt:lpstr>خذوا ألواحكم. </vt:lpstr>
      <vt:lpstr>اكتبوا الصفة المناسبة لإتمام الجملة التالية.</vt:lpstr>
      <vt:lpstr>ارفعوا ألواحكم. هل تتفقون مع هذه الإجابة؟ توضيح التطابق بين الصفة والموصوف بشكل ضمني.</vt:lpstr>
      <vt:lpstr>صححوا.</vt:lpstr>
      <vt:lpstr>اكتبوا الصفة المناسبة لإتمام الجملة التالية.</vt:lpstr>
      <vt:lpstr>ارفعوا ألواحكم. هل تتفقون مع هذه الإجابة؟ توضيح التطابق بين الصفة والموصوف بشكل ضمني.</vt:lpstr>
      <vt:lpstr>صححوا.</vt:lpstr>
      <vt:lpstr>والآن اكتبوا صفة مناسبة لإتمام الجملة التالية.</vt:lpstr>
      <vt:lpstr>ارفعوا ألواحكم. هل تتفقون مع هذه الإجابة؟ استثمار بعض الأخطاء الواردة لتعزيز الفهم.</vt:lpstr>
      <vt:lpstr>هذه أجوبة أخرى.</vt:lpstr>
      <vt:lpstr>قــــراءة</vt:lpstr>
      <vt:lpstr>درسنا اليوم هو إن وأخواتها. ستتعرفونها وتتعلمون كيف توظفونها في إنتاج جمل. </vt:lpstr>
      <vt:lpstr>نتعرف إن وأخواتها.                                               - من يقرؤها؟ كم عددها؟ </vt:lpstr>
      <vt:lpstr>هِيَ حُروفٌ تَدْخُلُ عَلى ٱلْجُمْلَةِ ٱلِاسْمِيَّةِ فَيَتَغَيَّرُ مَعْناها. لِذلِكَ تُسَمّى نَواسِخَ حَرْفِيَّةً.</vt:lpstr>
      <vt:lpstr>تعرفنا سابقا على الجملة الاسمية. من يذكر كيف نتعرف الجملة الاسمية؟</vt:lpstr>
      <vt:lpstr>من يقرأ؟</vt:lpstr>
      <vt:lpstr>خذوا ألواحكم</vt:lpstr>
      <vt:lpstr>اكتبوا على ألواحكم رقم كل جملة اسمية من بين ما يلي.</vt:lpstr>
      <vt:lpstr>ارفعوا ألواحكم. هل تتفقون مع هذه الإجابة؟ لماذا؟</vt:lpstr>
      <vt:lpstr>الجملتان 1 و  2 جملتان اسميتان. تأكدوا من إجاباتكم</vt:lpstr>
      <vt:lpstr>تابعوا معي كيف سأوظف إن وأخواتها.</vt:lpstr>
      <vt:lpstr>هذه جملة. أريد أن يصبح معناها قويا ومؤكَّدا. أوظف( إن).</vt:lpstr>
      <vt:lpstr> أقول: إن الْمِهَنَ مُفيدَةٌ. أضع الفتحة مكان الضمة آخر الاسم بعد (إن): المهن.</vt:lpstr>
      <vt:lpstr> الآن هاتان جملتان. سأقرؤهما. إنهما مختلفتان. سأربط بينهما باستعمال "لكنَّ".</vt:lpstr>
      <vt:lpstr>أقول: الشمس مشرقة لكن المطر نازل. أضع الفتحة مكان الضمة في آخر الاسم بعد (لكن).</vt:lpstr>
      <vt:lpstr>(لكنَّ) دخلت على الجملة الاسمية. أخذت الفتحة مكان الضمة آخر الاسم بعد (لكن).</vt:lpstr>
      <vt:lpstr>هذه جملة. أنا الآن أتمنى أن يملأ الحب كل البيوت. أستعمل (لَيْتَ).</vt:lpstr>
      <vt:lpstr>  أقول: ليت الحبَّ يملأ كل البيوت. أضع دائما الفتحة مكان الضمة آخر الاسم بعد (ليت). </vt:lpstr>
      <vt:lpstr>عندما تمنيت، وظفت (ليت). تأخُذُ الفتحة مكان الضمة آخر الاسم بعد (ليت).</vt:lpstr>
      <vt:lpstr>نتذكر جميعا.</vt:lpstr>
      <vt:lpstr>الآن جماعيا. ندخل ناسخا حرفيا على الجملة التالية لكي نؤكد ونقوي معنى الجملة.</vt:lpstr>
      <vt:lpstr>الآن ندخل ناسخا حرفيا على الجملة لنعبر عن التمني (تمني تحقق الحلم).</vt:lpstr>
      <vt:lpstr>الآن ندخل ناسخا حرفيا للربط بين الجملتين بشكل يناسب المعنى.</vt:lpstr>
      <vt:lpstr>خذوا الصفحة 98. من يقرأ التعليمة الأولى؟ من يقرأ المثال؟  من يوضح المطلوب في التعليمة؟</vt:lpstr>
      <vt:lpstr>أنجزوا كما في المثال بشكل فردي.</vt:lpstr>
      <vt:lpstr>في ثنائيات وضح لزميلك كيف أجبت. دقيقة واحدة.</vt:lpstr>
      <vt:lpstr>نصحح جملة جملة. من يقرأ الجملة 2؟ كيف صار المعنى؟ إن تقوي وتؤكد المعنى.</vt:lpstr>
      <vt:lpstr>نمر إلى التمرين الثاني. من يقرأ التعليمة؟ أنجزوا بشكل فردي. </vt:lpstr>
      <vt:lpstr>نصحح جملة جملة.  من يقرأ الجملة الأولى؟ هل تتفقون؟ </vt:lpstr>
      <vt:lpstr>انتبهوا للتصحيح.</vt:lpstr>
      <vt:lpstr>نمر إلى التمرين الثالث. من يقرأ التعليمة؟ أنجزوا بشكل فردي. انتبهوا هناك كلمة زائدة.</vt:lpstr>
      <vt:lpstr>نصحح. من يقرأ الجملة الأولى؟ هل تتفقون؟ - الثانية؟ تستثمر الأخطاء لتعزيز الفهم.                 </vt:lpstr>
      <vt:lpstr>تأكدوا من إجاباتكم. </vt:lpstr>
      <vt:lpstr>إنتاج كتابي</vt:lpstr>
      <vt:lpstr>في حصة الإنتاج الكتابي اليوم تواصلون توظيف مهارة الشرح لتوضيح فكرة أو موضوع معين. </vt:lpstr>
      <vt:lpstr>نتذكر المقصود بالشرح. من يقرأ؟</vt:lpstr>
      <vt:lpstr>نواصل التدرب على توظيف مهارة الشرح لتوضيح موضوع معين. لنشرح موضوع (لعبتي المفضلة). </vt:lpstr>
      <vt:lpstr>أولا أحدد الموضوع الذي أريد شرحه. الموضوع هو "لعبتي المفضلة".</vt:lpstr>
      <vt:lpstr>ثانيا أشرح الموضوع وأقدم معلومات عنه. ما هي كرة القدم؟</vt:lpstr>
      <vt:lpstr>ثالثا أقدم خصائص الموضوع. أي خصائص كرة القدم. من يقدم مميزات لكرة القدم؟</vt:lpstr>
      <vt:lpstr>الآن من يربط بين العناصر لتكوين فقرة؟</vt:lpstr>
      <vt:lpstr>هكذا نكون قد كتبنا فقرة نشرح فيها "كرة القدم". من يقرأ؟</vt:lpstr>
      <vt:lpstr>نتذكر جميعا خطوات تساعد على إنتاج فقرة بتوظيف الشرح. من يقرأ الخطوات؟ من يقرأ المثال؟</vt:lpstr>
      <vt:lpstr> خذوا الصفحة 100. من يقرأ التعليمة 1؟ ما المطلوب؟      - أنجزوا بشكل فردي.</vt:lpstr>
      <vt:lpstr>في ثنائيات، تقاسموا إجاباتكم. أمامكم دقيقة واحدة. </vt:lpstr>
      <vt:lpstr>نصحح. من يقرأ العناصر التي كتبها؟ تستثمر أخطاء المتعلمين في تعزيز الفهم. </vt:lpstr>
      <vt:lpstr>انتبهوا للتصحيح</vt:lpstr>
      <vt:lpstr>الآن على دفاتر القسم. اكتبوا فقرة بالربط بين العناصر في الجدول.</vt:lpstr>
      <vt:lpstr>من يقرأ الفقرة التي حصل عليها؟</vt:lpstr>
      <vt:lpstr>نمر إلى النشاط الثاني. من يقرأ التعليمة؟ ما المطلوب؟ أنجزوا أولا مسودة على دفاتركم. يتنقل الأستاذ لمواكبة عمل المتعلمين.</vt:lpstr>
      <vt:lpstr>نواصل التصحيح في الحصة القادمة.</vt:lpstr>
      <vt:lpstr>اختتام الحصة</vt:lpstr>
      <vt:lpstr>ماذا تَعَلَّمْتم في هَذِهِ ٱلْحِصَّةِ؟</vt:lpstr>
      <vt:lpstr>أكملوا إنتاجاتكم، راجعوها، ثم اكتبوها على كراساتكم.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179</cp:revision>
  <dcterms:created xsi:type="dcterms:W3CDTF">2023-09-20T21:35:22Z</dcterms:created>
  <dcterms:modified xsi:type="dcterms:W3CDTF">2026-04-10T08:16:01Z</dcterms:modified>
</cp:coreProperties>
</file>