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74"/>
  </p:notesMasterIdLst>
  <p:sldIdLst>
    <p:sldId id="2147482684" r:id="rId8"/>
    <p:sldId id="2147482617" r:id="rId9"/>
    <p:sldId id="2147482470" r:id="rId10"/>
    <p:sldId id="2147482516" r:id="rId11"/>
    <p:sldId id="2147482615" r:id="rId12"/>
    <p:sldId id="2147482639" r:id="rId13"/>
    <p:sldId id="2147482480" r:id="rId14"/>
    <p:sldId id="2134806929" r:id="rId15"/>
    <p:sldId id="2147482726" r:id="rId16"/>
    <p:sldId id="2147482481" r:id="rId17"/>
    <p:sldId id="2147482632" r:id="rId18"/>
    <p:sldId id="2134806896" r:id="rId19"/>
    <p:sldId id="2147482791" r:id="rId20"/>
    <p:sldId id="2147482685" r:id="rId21"/>
    <p:sldId id="2147482686" r:id="rId22"/>
    <p:sldId id="2147482788" r:id="rId23"/>
    <p:sldId id="2147482789" r:id="rId24"/>
    <p:sldId id="2147482790" r:id="rId25"/>
    <p:sldId id="2147482792" r:id="rId26"/>
    <p:sldId id="2147482793" r:id="rId27"/>
    <p:sldId id="2147482794" r:id="rId28"/>
    <p:sldId id="2147482796" r:id="rId29"/>
    <p:sldId id="2147482640" r:id="rId30"/>
    <p:sldId id="2134806145" r:id="rId31"/>
    <p:sldId id="2147482763" r:id="rId32"/>
    <p:sldId id="2134806657" r:id="rId33"/>
    <p:sldId id="2147482695" r:id="rId34"/>
    <p:sldId id="2147482764" r:id="rId35"/>
    <p:sldId id="2147482775" r:id="rId36"/>
    <p:sldId id="2147482773" r:id="rId37"/>
    <p:sldId id="2147482786" r:id="rId38"/>
    <p:sldId id="2147482797" r:id="rId39"/>
    <p:sldId id="2147482765" r:id="rId40"/>
    <p:sldId id="2147482766" r:id="rId41"/>
    <p:sldId id="2147482768" r:id="rId42"/>
    <p:sldId id="2147482767" r:id="rId43"/>
    <p:sldId id="2147482769" r:id="rId44"/>
    <p:sldId id="2147482798" r:id="rId45"/>
    <p:sldId id="2147482771" r:id="rId46"/>
    <p:sldId id="2147482692" r:id="rId47"/>
    <p:sldId id="2147482776" r:id="rId48"/>
    <p:sldId id="2147482777" r:id="rId49"/>
    <p:sldId id="2147482779" r:id="rId50"/>
    <p:sldId id="2147482697" r:id="rId51"/>
    <p:sldId id="2147482780" r:id="rId52"/>
    <p:sldId id="2147482664" r:id="rId53"/>
    <p:sldId id="2147482761" r:id="rId54"/>
    <p:sldId id="2147482665" r:id="rId55"/>
    <p:sldId id="2134806880" r:id="rId56"/>
    <p:sldId id="2147482787" r:id="rId57"/>
    <p:sldId id="2147482732" r:id="rId58"/>
    <p:sldId id="2147482666" r:id="rId59"/>
    <p:sldId id="2147482799" r:id="rId60"/>
    <p:sldId id="2147482738" r:id="rId61"/>
    <p:sldId id="2147482800" r:id="rId62"/>
    <p:sldId id="2147482784" r:id="rId63"/>
    <p:sldId id="2147482801" r:id="rId64"/>
    <p:sldId id="2147482802" r:id="rId65"/>
    <p:sldId id="2147482749" r:id="rId66"/>
    <p:sldId id="2147482677" r:id="rId67"/>
    <p:sldId id="2147482803" r:id="rId68"/>
    <p:sldId id="2147482751" r:id="rId69"/>
    <p:sldId id="2147482627" r:id="rId70"/>
    <p:sldId id="2134806936" r:id="rId71"/>
    <p:sldId id="2147482629" r:id="rId72"/>
    <p:sldId id="2147482628" r:id="rId73"/>
  </p:sldIdLst>
  <p:sldSz cx="9144000" cy="6858000" type="screen4x3"/>
  <p:notesSz cx="6858000" cy="9144000"/>
  <p:embeddedFontLst>
    <p:embeddedFont>
      <p:font typeface="Dosis" pitchFamily="2" charset="0"/>
      <p:regular r:id="rId75"/>
      <p:bold r:id="rId76"/>
    </p:embeddedFont>
    <p:embeddedFont>
      <p:font typeface="Dosis ExtraBold" pitchFamily="2" charset="0"/>
      <p:bold r:id="rId77"/>
    </p:embeddedFont>
    <p:embeddedFont>
      <p:font typeface="Dosis Medium" pitchFamily="2" charset="0"/>
      <p:regular r:id="rId78"/>
    </p:embeddedFont>
    <p:embeddedFont>
      <p:font typeface="Dosis SemiBold" pitchFamily="2" charset="0"/>
      <p:regular r:id="rId79"/>
      <p:bold r:id="rId80"/>
    </p:embeddedFont>
    <p:embeddedFont>
      <p:font typeface="Microsoft Uighur" panose="02000000000000000000" pitchFamily="2" charset="-78"/>
      <p:regular r:id="rId81"/>
      <p:bold r:id="rId82"/>
    </p:embeddedFont>
    <p:embeddedFont>
      <p:font typeface="Modern Love" panose="04090805081005020601" pitchFamily="82" charset="0"/>
      <p:regular r:id="rId8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424D7C"/>
    <a:srgbClr val="4E7FBD"/>
    <a:srgbClr val="936D93"/>
    <a:srgbClr val="ECF8FB"/>
    <a:srgbClr val="257390"/>
    <a:srgbClr val="424D7A"/>
    <a:srgbClr val="424D7B"/>
    <a:srgbClr val="10658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5" autoAdjust="0"/>
    <p:restoredTop sz="94673" autoAdjust="0"/>
  </p:normalViewPr>
  <p:slideViewPr>
    <p:cSldViewPr snapToGrid="0">
      <p:cViewPr varScale="1">
        <p:scale>
          <a:sx n="64" d="100"/>
          <a:sy n="64" d="100"/>
        </p:scale>
        <p:origin x="150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presProps" Target="presProp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font" Target="fonts/font3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font" Target="fonts/font6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tableStyles" Target="tableStyles.xml"/><Relationship Id="rId61" Type="http://schemas.openxmlformats.org/officeDocument/2006/relationships/slide" Target="slides/slide54.xml"/><Relationship Id="rId8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710233" y="3100065"/>
            <a:ext cx="716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539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563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7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8" r:id="rId15"/>
    <p:sldLayoutId id="2147483779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5" Type="http://schemas.openxmlformats.org/officeDocument/2006/relationships/image" Target="../media/image40.png"/><Relationship Id="rId10" Type="http://schemas.openxmlformats.org/officeDocument/2006/relationships/image" Target="../media/image38.png"/><Relationship Id="rId4" Type="http://schemas.openxmlformats.org/officeDocument/2006/relationships/image" Target="../media/image39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0.xml"/><Relationship Id="rId5" Type="http://schemas.microsoft.com/office/2007/relationships/hdphoto" Target="../media/hdphoto5.wdp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9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5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3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7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3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4.gif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6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2B6082-7C65-C8D1-42ED-E3F8BA503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85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إنتاج الكتابي: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قراءة إثرائية 25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استثمار النص (50د)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إملاء (25د)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اليومِ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(كلمات تنتهي بألف لينة)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041789BA-64BF-6314-FC3E-0A51F498C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9" b="6419"/>
          <a:stretch>
            <a:fillRect/>
          </a:stretch>
        </p:blipFill>
        <p:spPr>
          <a:xfrm>
            <a:off x="1470025" y="2862263"/>
            <a:ext cx="466725" cy="468312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E93A7909-D15F-8A7A-5FF6-07955D09A89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" b="6394"/>
          <a:stretch>
            <a:fillRect/>
          </a:stretch>
        </p:blipFill>
        <p:spPr>
          <a:xfrm>
            <a:off x="1470025" y="4138613"/>
            <a:ext cx="466725" cy="468312"/>
          </a:xfrm>
          <a:prstGeom prst="rect">
            <a:avLst/>
          </a:prstGeom>
        </p:spPr>
      </p:pic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1555CFB2-9599-D58E-1A2A-FFD14595FAD3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النص: أسرار التواصل</a:t>
            </a:r>
          </a:p>
          <a:p>
            <a:pPr lvl="1">
              <a:buClrTx/>
            </a:pPr>
            <a:r>
              <a:rPr lang="ar-MA" dirty="0"/>
              <a:t>قراءات فردية</a:t>
            </a:r>
          </a:p>
          <a:p>
            <a:pPr lvl="1">
              <a:buClrTx/>
            </a:pPr>
            <a:r>
              <a:rPr lang="ar-MA" dirty="0"/>
              <a:t>استثمار النص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E43CC7B8-DCF9-DD4D-F675-05D3E09088AF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تنوين الاسم المقصور (1)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400" dirty="0"/>
              <a:t>عند نهاية الحصة</a:t>
            </a:r>
            <a:endParaRPr lang="fr-MA" sz="4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كلمات تنتهي بألف لينة؛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1531787" y="3821491"/>
            <a:ext cx="49570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تركيب أفكار النص القرائي "أسرار التواصل": تحديد الأفكار الرئيسة لفقرات النص 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89387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تنوين الاسم المقصور بشكل صحيح؛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% 80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BF26-EDEF-B814-D64A-62A7A6C67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B840715-8A37-7EDA-2070-470D476A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47" y="1552632"/>
            <a:ext cx="6223821" cy="720000"/>
          </a:xfrm>
        </p:spPr>
        <p:txBody>
          <a:bodyPr/>
          <a:lstStyle/>
          <a:p>
            <a:r>
              <a:rPr lang="ar-MA" dirty="0"/>
              <a:t>افتتاح الحصة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BC7D155-D303-AF66-4566-96626752B8D9}"/>
              </a:ext>
            </a:extLst>
          </p:cNvPr>
          <p:cNvGrpSpPr/>
          <p:nvPr/>
        </p:nvGrpSpPr>
        <p:grpSpPr>
          <a:xfrm>
            <a:off x="1887677" y="2851355"/>
            <a:ext cx="5368645" cy="1763587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A0E85D7-EF6D-1DCC-6222-A5CF0ED25D49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5681889-3B2D-85D8-051B-8CF1B5CA716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B16753-488C-E5D8-6FDB-05B164788F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7972" y="2904957"/>
            <a:ext cx="544953" cy="540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9F349FD-F66A-A515-4321-2E9074AEB765}"/>
              </a:ext>
            </a:extLst>
          </p:cNvPr>
          <p:cNvSpPr txBox="1"/>
          <p:nvPr/>
        </p:nvSpPr>
        <p:spPr>
          <a:xfrm>
            <a:off x="4492304" y="2885903"/>
            <a:ext cx="2152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23F4F91-9448-30E0-1766-8E16CF8002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808502" y="2756182"/>
            <a:ext cx="657527" cy="657527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8C263D1D-F33B-DE8B-06C1-8A4705AF7B28}"/>
              </a:ext>
            </a:extLst>
          </p:cNvPr>
          <p:cNvSpPr txBox="1">
            <a:spLocks/>
          </p:cNvSpPr>
          <p:nvPr/>
        </p:nvSpPr>
        <p:spPr>
          <a:xfrm>
            <a:off x="2033500" y="367232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إملاء</a:t>
            </a: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8D120050-6B72-397B-A748-285F8BC9A9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334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328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1785BF-4247-782A-D7BA-FA2C81123383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C77B55-1F47-1D6E-160C-CFD676BCBEDA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02A7679-7455-9523-D88F-3CA89F37BF4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210B10-6A9E-A0E4-C1AF-FCB2EAD14B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775" y="1871663"/>
            <a:ext cx="7038975" cy="3959225"/>
          </a:xfrm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5F6FC2-2CC0-BF00-4CD3-731C71C8272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563E7A-59E6-3097-26D5-2F3671FA5E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06B1926-4F93-9789-DC52-6E2278EA169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EEB92C-145A-51F7-2AF1-A733004BF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34497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بتصحيح الواجب المنزلي. سنستمع لجملكم وتبدون رأيكم. من يقرأ الجمل التي كتبها؟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F7935BCF-9A50-1C3F-502D-25DBBBD70E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3B91F3A9-5BF5-9407-2F2A-526C8814A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9203" y="2422358"/>
            <a:ext cx="828000" cy="82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588454-28B9-9C52-9505-1F0028626658}"/>
              </a:ext>
            </a:extLst>
          </p:cNvPr>
          <p:cNvSpPr txBox="1"/>
          <p:nvPr/>
        </p:nvSpPr>
        <p:spPr>
          <a:xfrm>
            <a:off x="894546" y="2422358"/>
            <a:ext cx="4717689" cy="267765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جُمَلا بِتَوْظيفِ:</a:t>
            </a:r>
          </a:p>
          <a:p>
            <a:pPr algn="ctr"/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حَظِيَ – مُحادَثَةٌ – مَواقِعُ </a:t>
            </a:r>
            <a:r>
              <a:rPr lang="ar-MA" sz="44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ٱلِاجْتِماعِيِّ</a:t>
            </a: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2FB3E6-56CB-242A-065D-D505C59BAC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D5F04D-993B-FB92-EF6E-2E0953D98B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9BC043-D2D5-984A-E0C1-5028F3FC196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9505FB-CAB7-F184-5EF1-1BBD0F35449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35821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كتابة كلمات تنتهي بألف لينة.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816443" y="2767914"/>
            <a:ext cx="56559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كَلِماتٌ تَنْتَهي بِأَلِفٍ لَيِّنَةٍ</a:t>
            </a:r>
            <a:endParaRPr lang="fr-FR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Espace réservé pour une image  9">
            <a:extLst>
              <a:ext uri="{FF2B5EF4-FFF2-40B4-BE49-F238E27FC236}">
                <a16:creationId xmlns:a16="http://schemas.microsoft.com/office/drawing/2014/main" id="{5F0C2BC2-E43C-4308-1A8D-CF70CC4690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نتذكر جماعة قاعدة رسم الألف آخر الفعل (من ثلاثة أحرف).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94F068-7B31-70E7-7987-71578BD10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BFBD9F-71ED-E959-C3B2-E34EDFAA4CA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F86258-6992-9DEC-A574-2A99D73A422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EC48ACD-5310-DDAF-F29B-4BEB08EF68D7}"/>
              </a:ext>
            </a:extLst>
          </p:cNvPr>
          <p:cNvSpPr txBox="1"/>
          <p:nvPr/>
        </p:nvSpPr>
        <p:spPr>
          <a:xfrm>
            <a:off x="5791896" y="2463725"/>
            <a:ext cx="15188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</a:t>
            </a:r>
            <a:endParaRPr lang="fr-FR" sz="6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ED31C8A-D7B5-9DD3-4D8C-CFDCC7760A73}"/>
              </a:ext>
            </a:extLst>
          </p:cNvPr>
          <p:cNvSpPr txBox="1"/>
          <p:nvPr/>
        </p:nvSpPr>
        <p:spPr>
          <a:xfrm>
            <a:off x="5936957" y="3643340"/>
            <a:ext cx="15188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دَعــ</a:t>
            </a:r>
            <a:endParaRPr lang="fr-FR" sz="6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59A5C9-00EF-3070-6BC1-2A3D81E66D31}"/>
              </a:ext>
            </a:extLst>
          </p:cNvPr>
          <p:cNvSpPr txBox="1"/>
          <p:nvPr/>
        </p:nvSpPr>
        <p:spPr>
          <a:xfrm>
            <a:off x="1770077" y="2463725"/>
            <a:ext cx="2415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يَمْش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5C26C90-1917-3A72-3438-025000A54356}"/>
              </a:ext>
            </a:extLst>
          </p:cNvPr>
          <p:cNvSpPr txBox="1"/>
          <p:nvPr/>
        </p:nvSpPr>
        <p:spPr>
          <a:xfrm>
            <a:off x="2124331" y="3643340"/>
            <a:ext cx="18055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يَدْعــ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70106A7-0C03-6D3A-D868-1445530AFACD}"/>
              </a:ext>
            </a:extLst>
          </p:cNvPr>
          <p:cNvCxnSpPr>
            <a:cxnSpLocks/>
          </p:cNvCxnSpPr>
          <p:nvPr/>
        </p:nvCxnSpPr>
        <p:spPr>
          <a:xfrm flipH="1">
            <a:off x="4185952" y="3135169"/>
            <a:ext cx="140445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558A6D5A-CFEA-2252-06AC-D844BAB10521}"/>
              </a:ext>
            </a:extLst>
          </p:cNvPr>
          <p:cNvCxnSpPr>
            <a:cxnSpLocks/>
          </p:cNvCxnSpPr>
          <p:nvPr/>
        </p:nvCxnSpPr>
        <p:spPr>
          <a:xfrm flipH="1">
            <a:off x="4185952" y="4197338"/>
            <a:ext cx="140445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lèche : courbe vers le bas 18">
            <a:extLst>
              <a:ext uri="{FF2B5EF4-FFF2-40B4-BE49-F238E27FC236}">
                <a16:creationId xmlns:a16="http://schemas.microsoft.com/office/drawing/2014/main" id="{ED11B3B3-B2A1-1A52-59F3-C1D56EBB411F}"/>
              </a:ext>
            </a:extLst>
          </p:cNvPr>
          <p:cNvSpPr/>
          <p:nvPr/>
        </p:nvSpPr>
        <p:spPr>
          <a:xfrm>
            <a:off x="2508309" y="1749196"/>
            <a:ext cx="3842080" cy="940925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1" name="Flèche : courbe vers le bas 20">
            <a:extLst>
              <a:ext uri="{FF2B5EF4-FFF2-40B4-BE49-F238E27FC236}">
                <a16:creationId xmlns:a16="http://schemas.microsoft.com/office/drawing/2014/main" id="{F9F8F626-9F58-8CE4-5755-CA97FF7D8E64}"/>
              </a:ext>
            </a:extLst>
          </p:cNvPr>
          <p:cNvSpPr/>
          <p:nvPr/>
        </p:nvSpPr>
        <p:spPr>
          <a:xfrm flipV="1">
            <a:off x="2508309" y="4697028"/>
            <a:ext cx="3965543" cy="940926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297F9A-47D8-3FDB-D43C-7EE03A3DAB18}"/>
              </a:ext>
            </a:extLst>
          </p:cNvPr>
          <p:cNvSpPr txBox="1"/>
          <p:nvPr/>
        </p:nvSpPr>
        <p:spPr>
          <a:xfrm>
            <a:off x="5915104" y="3836449"/>
            <a:ext cx="781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ـا</a:t>
            </a:r>
            <a:endParaRPr lang="fr-FR" sz="48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5F7280-58F4-2FA7-2AA1-FB1E7415C17E}"/>
              </a:ext>
            </a:extLst>
          </p:cNvPr>
          <p:cNvSpPr txBox="1"/>
          <p:nvPr/>
        </p:nvSpPr>
        <p:spPr>
          <a:xfrm>
            <a:off x="6060445" y="2768534"/>
            <a:ext cx="579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ى</a:t>
            </a:r>
            <a:endParaRPr lang="fr-FR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24D7B-31A4-C203-947A-9C5CE80C5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2918EF-4854-492B-A416-2679B73D2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اكتبوا الفعل "نمـــ...". ارفعوا عند الإشارة..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B3F3DF-3103-F92F-297B-6D5D2ADA42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34C5C7-95B5-87B6-E98E-784D6B4173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189129-B5F6-D49C-58CF-261061CE56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BB5956-7CEF-13E5-AA06-EE56F619B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9C9D39-E60D-3E2B-7ACC-2DDEBE6387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152AD4F-4FA1-700F-DA0D-D200318D441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2F5D8A-36BA-9A72-F0BE-93E0E6BEAB9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474F944-6B70-731B-DD1B-1E2CE3CE83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A0D930A-5156-86C0-4F0D-18B9F04D5AF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35D1C0-75D0-4050-4288-7682957A9955}"/>
              </a:ext>
            </a:extLst>
          </p:cNvPr>
          <p:cNvSpPr txBox="1"/>
          <p:nvPr/>
        </p:nvSpPr>
        <p:spPr>
          <a:xfrm>
            <a:off x="2548493" y="291822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نَمـ....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71C2CF0-ECB3-7752-8858-5C0BA28A3372}"/>
              </a:ext>
            </a:extLst>
          </p:cNvPr>
          <p:cNvSpPr txBox="1"/>
          <p:nvPr/>
        </p:nvSpPr>
        <p:spPr>
          <a:xfrm>
            <a:off x="2107559" y="1698579"/>
            <a:ext cx="4587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FF0000"/>
                </a:solidFill>
              </a:rPr>
              <a:t>ا - ى</a:t>
            </a:r>
            <a:endParaRPr lang="fr-FR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00310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41388-9A44-96A1-F7DD-F8E5B17F7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89740-895A-DFD3-5376-BF8353B9C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A41BF8-5D4A-BAA1-F8BF-C7AADBAD44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43080B-1C5E-50D0-4DB2-AA6F6D96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884CB0-53F6-F676-1872-B723908C0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70FF19-4C2F-416B-9624-BC6C91D5C2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D94DC0-4E3C-817F-2D90-939E40A96CE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39E7C8-6885-77D1-D8DF-A9619C2A523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EF38D7-2400-13A4-55DB-2853E17CC84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C1916D-FAB9-AE22-3D4F-2E33CA6A552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E6D72FF-BDA7-E0F3-BC54-283AB75573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Google Shape;702;p155">
            <a:extLst>
              <a:ext uri="{FF2B5EF4-FFF2-40B4-BE49-F238E27FC236}">
                <a16:creationId xmlns:a16="http://schemas.microsoft.com/office/drawing/2014/main" id="{F7B4FB41-548B-7FD1-FB29-39D020C9D0B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602409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9BC82-E92C-3545-4A6F-7057BD7CB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EC9455-580F-020D-4D14-BA8D551F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BA0F4C-4765-7FF6-882A-9957EC0346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04BD38-B14A-12E4-6150-D659B67DFC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01ABCB-17EB-D45B-1BB4-372E418735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F2D928-36E4-AC15-DD80-0CC9AC4B83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F4528D-3388-E72E-79FC-01A48EED14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64A57B-F6B8-4AD5-8E1B-797FA7C6DC5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28BA45-19EA-F8B2-2584-FD653FDB5CB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843F92-6608-FD1C-D422-B7CB1F635E0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24D9C99-B900-4A53-785D-9AA3045D51F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360608-320E-C413-520F-FED740F8BD42}"/>
              </a:ext>
            </a:extLst>
          </p:cNvPr>
          <p:cNvSpPr txBox="1"/>
          <p:nvPr/>
        </p:nvSpPr>
        <p:spPr>
          <a:xfrm>
            <a:off x="4953663" y="2918222"/>
            <a:ext cx="210895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نَمـــ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4DF450-9037-3141-B6E8-D0B68FEE6AFD}"/>
              </a:ext>
            </a:extLst>
          </p:cNvPr>
          <p:cNvSpPr txBox="1"/>
          <p:nvPr/>
        </p:nvSpPr>
        <p:spPr>
          <a:xfrm>
            <a:off x="2107559" y="1698579"/>
            <a:ext cx="4587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FF0000"/>
                </a:solidFill>
              </a:rPr>
              <a:t>ا - ى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270EC35-E8D3-335C-A5EF-9D1C2D3D3404}"/>
              </a:ext>
            </a:extLst>
          </p:cNvPr>
          <p:cNvSpPr txBox="1"/>
          <p:nvPr/>
        </p:nvSpPr>
        <p:spPr>
          <a:xfrm>
            <a:off x="2187354" y="2918222"/>
            <a:ext cx="210895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يَنْمــ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Flèche : courbe vers le haut 14">
            <a:extLst>
              <a:ext uri="{FF2B5EF4-FFF2-40B4-BE49-F238E27FC236}">
                <a16:creationId xmlns:a16="http://schemas.microsoft.com/office/drawing/2014/main" id="{C1C374D1-5F3C-7652-31FC-D41F159982F6}"/>
              </a:ext>
            </a:extLst>
          </p:cNvPr>
          <p:cNvSpPr/>
          <p:nvPr/>
        </p:nvSpPr>
        <p:spPr>
          <a:xfrm>
            <a:off x="2767055" y="3939778"/>
            <a:ext cx="3061252" cy="664027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26541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A5BC2-303B-D4A1-BC33-65B6704CA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F68F1-9F27-B9BE-9CE1-401BCD590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اكتبوا الفعل "حكــ...". ارفعوا عند الإشارة.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56932E-B6BA-9A0B-3B53-38F7DB1DB3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265BFB-BC97-539E-24C5-605433D3E4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0A24B2-F65A-07C2-848D-AFDD10604F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298797-9645-F92A-AB19-4EF933128E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1835B5-B232-8742-8A62-718EB346EF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56BBD3D-0D02-135B-B533-7F6E4A40B5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B268C5-CCA3-13C4-0FB7-14CFC0ED944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B0ABD2-DD74-43DB-7A0E-0C2CF1672D5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E6BF351-0A46-B9A4-BFD2-78A8EBBF28B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0BF905-ACE1-4257-ACAB-68258ADF5E14}"/>
              </a:ext>
            </a:extLst>
          </p:cNvPr>
          <p:cNvSpPr txBox="1"/>
          <p:nvPr/>
        </p:nvSpPr>
        <p:spPr>
          <a:xfrm>
            <a:off x="2548493" y="291822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حَكـــ...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3673DE-7D2E-B5E0-80B8-0F39F9E4E847}"/>
              </a:ext>
            </a:extLst>
          </p:cNvPr>
          <p:cNvSpPr txBox="1"/>
          <p:nvPr/>
        </p:nvSpPr>
        <p:spPr>
          <a:xfrm>
            <a:off x="2107559" y="1698579"/>
            <a:ext cx="4587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FF0000"/>
                </a:solidFill>
              </a:rPr>
              <a:t>ا - ى</a:t>
            </a:r>
            <a:endParaRPr lang="fr-FR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84055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85383-C18B-1A58-BB58-5DB910E07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BC36D2-CEC4-E914-8707-ACD2F58B3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72FFB6-9FED-3AB9-EF22-B94E7F3FA5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E416AA-15E4-76E9-A454-AC4C95D23A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DB7EE5-8607-4CAF-3CBA-434C066B9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EC1B7C-803E-BB72-C4B3-A5070DE6DC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70DBFE-217F-174B-6B59-A095C11FBBB2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758704-579D-8ECC-DBBC-6543147CADA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E6C5AA9-A2AD-2AC1-E0EB-A78E00C6712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A3EAC-8BB6-B881-8A5E-8C1579C654D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8D4B12D-E330-8FB5-2F4C-CB3A538B3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Google Shape;702;p155">
            <a:extLst>
              <a:ext uri="{FF2B5EF4-FFF2-40B4-BE49-F238E27FC236}">
                <a16:creationId xmlns:a16="http://schemas.microsoft.com/office/drawing/2014/main" id="{47569807-28CC-01B1-2D0B-33DDDC1059A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32074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02C44-9014-31C7-EE68-469C1560B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08F8D3-A94C-36A7-55FD-FEF24A27A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3D6E21-2E52-3F1E-3E45-E36405BD8A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0A3E2E-1232-4A2E-3074-398E319CC7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FBE5A0-F369-6E12-DD0E-5C97811F23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1A83F8-81A6-699E-D2B5-16ACB03EA9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ABF8A9-FCE0-9B3B-1CE2-0AF9630C88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A3D760-B002-4BE6-23CC-1C945C48F85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7C1486-3A5B-66EA-8DDE-01CA7E03AD0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C2DD00-752C-9E66-F3FB-349237A317DD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2086F6D-C3D8-5DC8-03BB-48C1441592E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2A29FD-A365-DE40-9D48-C61EB708803A}"/>
              </a:ext>
            </a:extLst>
          </p:cNvPr>
          <p:cNvSpPr txBox="1"/>
          <p:nvPr/>
        </p:nvSpPr>
        <p:spPr>
          <a:xfrm>
            <a:off x="4953663" y="2918222"/>
            <a:ext cx="210895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حَكـــــ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14E9267-B505-7F35-761C-2959E7A872FB}"/>
              </a:ext>
            </a:extLst>
          </p:cNvPr>
          <p:cNvSpPr txBox="1"/>
          <p:nvPr/>
        </p:nvSpPr>
        <p:spPr>
          <a:xfrm>
            <a:off x="2107559" y="1698579"/>
            <a:ext cx="4587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FF0000"/>
                </a:solidFill>
              </a:rPr>
              <a:t>ا - ى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B9890B-56A7-369F-D754-C84D517AEEB2}"/>
              </a:ext>
            </a:extLst>
          </p:cNvPr>
          <p:cNvSpPr txBox="1"/>
          <p:nvPr/>
        </p:nvSpPr>
        <p:spPr>
          <a:xfrm>
            <a:off x="2187354" y="2918222"/>
            <a:ext cx="210895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يَحْكـــ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Flèche : courbe vers le haut 14">
            <a:extLst>
              <a:ext uri="{FF2B5EF4-FFF2-40B4-BE49-F238E27FC236}">
                <a16:creationId xmlns:a16="http://schemas.microsoft.com/office/drawing/2014/main" id="{543F8132-82CB-285D-CD4E-EA154750E102}"/>
              </a:ext>
            </a:extLst>
          </p:cNvPr>
          <p:cNvSpPr/>
          <p:nvPr/>
        </p:nvSpPr>
        <p:spPr>
          <a:xfrm>
            <a:off x="2767055" y="3939778"/>
            <a:ext cx="3061252" cy="664027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43769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60B15-1275-38D4-C9A6-7AE23D8DB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D70010-6A69-C918-F725-D9A5767D2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نتذكر جماعة قاعدة رسم الألف آخر الكلمات (من أربعة حروف أو أكثر).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D1E793-40A3-E3BE-C132-690F45504E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F18E6D-1C04-F5DB-3FF3-24A4590CE3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06D2F6-2932-4B73-72BE-321D8D6820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FB3A17-709D-FCC5-891A-B300C71741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279F9AD-CBB9-82A3-5B78-55AFFE6932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408F296-874C-F1F9-320D-980589503A72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D1375A-DEA8-6EEE-06B1-3BDBE314E31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81A1291-1CD5-7F3F-36C3-2C040D7AC08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726ACA-53FD-6CCA-0E4D-66872EB47B49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0DD3880-6638-A9C1-7014-2E53F422453D}"/>
              </a:ext>
            </a:extLst>
          </p:cNvPr>
          <p:cNvSpPr txBox="1"/>
          <p:nvPr/>
        </p:nvSpPr>
        <p:spPr>
          <a:xfrm>
            <a:off x="800452" y="2223267"/>
            <a:ext cx="7722763" cy="309872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تُرْسَمُ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مَمْدودَةً (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في آخِرِ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تَتَكَوَّنُ مِنْ أَكْثَرَ مِنْ ثَلاثَةِ حُروفٍ، إِذا كانَ ما قَبْلَها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ياء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ٌ.</a:t>
            </a:r>
            <a:endParaRPr lang="a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مِثْلَ: </a:t>
            </a:r>
          </a:p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</a:t>
            </a:r>
            <a:r>
              <a:rPr lang="ar-M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عُلْ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ـيـ</a:t>
            </a:r>
            <a:r>
              <a:rPr lang="ar-M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– دُنْ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ـيـ</a:t>
            </a:r>
            <a:r>
              <a:rPr lang="ar-M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– هَدا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يــ</a:t>
            </a:r>
            <a:r>
              <a:rPr lang="ar-M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44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277658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9EDE8-E580-48CE-CF36-11C02C49F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B4CF4E-9829-2114-871F-2A0B6F5E8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سأملي عليكم جملة تكتبونها على ألواحكم 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يملي الأستاذ الجملة على الشريحة الموالية دون إظهارها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5E1C57-0E05-CC1D-DEC5-F4BA347F13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68C2B6-E7CF-DA02-4855-C8E571BFD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072EA6-EEC4-2414-1EAF-8372DB3C1B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7CC600-9FB1-8BC7-B4E1-FA8810F0BE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3A3E9C-19C1-491E-9EF1-39C15DE363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DD3F1FE-ACE7-69E2-CD7F-F92726208C2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94BD95-CA86-C73D-E58D-AD5B4C3478A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888F38E-619E-88A5-F369-D2B147BB8F9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BC7DFA-C685-A1E8-C69B-36899165D29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Espace réservé pour une image  13">
            <a:extLst>
              <a:ext uri="{FF2B5EF4-FFF2-40B4-BE49-F238E27FC236}">
                <a16:creationId xmlns:a16="http://schemas.microsoft.com/office/drawing/2014/main" id="{D0E0CDFC-BEE4-2D3B-0746-B10D8255FFD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98357" y="1819835"/>
            <a:ext cx="4930346" cy="378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7793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D26C7-25BC-450B-26E3-ED6DC4B26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EF1A51-586D-93DF-D297-99A07A42A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هل تتفقون؟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94417A-F534-307E-C874-0DD5D96BC4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DA3A60-0D1E-08DB-8EDC-888145EF17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EC166-D2D1-5A05-B88F-941B9CCCE9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2C5898-F4C7-F813-2574-A5D18B803B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8B52726-4EA4-0238-723F-5D5B5D9DFDC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0052C6-3999-E6DF-C12D-EB5F11E9274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46D830-332B-9FE5-A991-D542B659E20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F03360-AA0B-2D64-1C22-98D4B7E138F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283AF60-9457-E24B-9E4B-E556184865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Google Shape;702;p155">
            <a:extLst>
              <a:ext uri="{FF2B5EF4-FFF2-40B4-BE49-F238E27FC236}">
                <a16:creationId xmlns:a16="http://schemas.microsoft.com/office/drawing/2014/main" id="{B63AF055-DE83-0BD3-9CD8-E2DDE328EB5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532841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F2934-5874-9816-E2C9-9B52BDB10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73916C-2009-4D67-8255-0011A0A7B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CA7EA5-67BC-9872-10AC-2642441A5C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AA1ECD-D11D-8117-2738-6E39860DD8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3C7A690-E71D-67DF-F9BC-1995A2ABA7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024F0E-14AC-85DF-48DA-889E40406A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28A2B2B-7161-3B8E-ABE6-020E01E6EE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CDD11C-DA44-28E7-FA65-9783BC61C75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606D92-D5A2-C5CF-C1C3-65CFAF3D2369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91D7F72-1BE8-3BCF-A82D-3A8F0A2E448D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D59F27-AB41-4B7A-000D-0C5D1E7BF3E0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D34464-AAE1-DCA5-F9DF-14258601902B}"/>
              </a:ext>
            </a:extLst>
          </p:cNvPr>
          <p:cNvSpPr txBox="1"/>
          <p:nvPr/>
        </p:nvSpPr>
        <p:spPr>
          <a:xfrm>
            <a:off x="1556952" y="2918222"/>
            <a:ext cx="6484764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أَعْط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مُصْطَف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هَداي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لِأُمِّهِ دُنْي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825947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283C-AFA1-9C70-1B62-12D92CC0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F56429D0-CC76-F835-071D-62EEB9B4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1065FF3-DA34-416B-2347-440F94D6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قراءة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0DEB7A0-B3DB-E9F3-18AC-1A1CBC74CEFD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B8B99-BAE2-A58D-C16C-03D00CB8F962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9364D8B-6E65-C499-9754-8EEC5D8E794E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000" b="1" dirty="0">
                <a:cs typeface="Microsoft Uighur" panose="02000000000000000000" pitchFamily="2" charset="-78"/>
              </a:rPr>
              <a:t>أسرار التواصل: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43C13006-999D-BD48-9565-B878495E4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0025" y="2788388"/>
            <a:ext cx="715006" cy="7150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9A247-A51D-1153-27B4-EE454CC9BA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38380E8-1D79-37BC-9C87-F8E2ECD4BACE}"/>
              </a:ext>
            </a:extLst>
          </p:cNvPr>
          <p:cNvSpPr txBox="1"/>
          <p:nvPr/>
        </p:nvSpPr>
        <p:spPr>
          <a:xfrm>
            <a:off x="2729771" y="308427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424D7B"/>
                </a:solidFill>
              </a:rPr>
              <a:t>02 - </a:t>
            </a:r>
            <a:r>
              <a:rPr lang="ar-MA" sz="1800" dirty="0">
                <a:solidFill>
                  <a:srgbClr val="424D7B"/>
                </a:solidFill>
              </a:rPr>
              <a:t>قراءة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478808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خلال حصة اليوم نواصل استثمار النص "أسرار التواصل". خذوا الصفحة 95 .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E250CA-1CB4-C27C-CFAD-73F130478D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96195-F291-D651-5DCC-7E6183BC28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D561347-ECDC-CEEB-87AF-ADF3AEF54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38C7F3-6128-BB1C-1414-61DC8FFB2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9879" y="2260600"/>
            <a:ext cx="2362045" cy="333739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B4270-3FBF-5B26-22A9-2422F4FC0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5CD80EA-5931-D3CC-0D4F-193B89D5E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نبدأ أولا بتذكر معاني المفردات. ضعوا الكلمة المناسبة أمام كل تعريف.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C5CFCC-A0AA-36C1-12ED-3A82A3D6A3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D9C14B-87C1-3611-AE27-1045E7C8F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4F0829-06D0-F43A-F4B3-D0597B5500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93944A-2DD2-7733-3D90-0EF237940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50A9CD4-C356-B9CC-B343-BF1F09795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9A4549-BBFB-95BF-0CB7-1E193310B1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D20F61-58DB-EA51-D2C5-47685563258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228472-6724-BA5D-D507-79F3438F06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9879" y="2260600"/>
            <a:ext cx="2362045" cy="3337396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070F1A-BEA5-EB9C-28B3-6A04C53793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CC29060-920A-8479-222F-90A9727984C8}"/>
              </a:ext>
            </a:extLst>
          </p:cNvPr>
          <p:cNvSpPr/>
          <p:nvPr/>
        </p:nvSpPr>
        <p:spPr>
          <a:xfrm>
            <a:off x="3209879" y="2499106"/>
            <a:ext cx="2362045" cy="5628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ِ</a:t>
            </a:r>
            <a:endParaRPr lang="fr-FR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9C16674-CED0-5DE6-454E-66826EE06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6631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يقرأ. تابعوا على كراساتكم. ارفعوا أصابعكم في كل مرة يقرأ كلمة لا تفهمونها لنشرحها. </a:t>
            </a:r>
            <a:endParaRPr lang="fr-FR" sz="24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6C120-51DE-03D8-DF5E-FF6B84A6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7FCED5-851F-EE02-7D1C-E445DEB211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9879" y="2260600"/>
            <a:ext cx="2362045" cy="333739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7858-A1F4-3F8E-AC5A-0E345AA6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46D0D67-5A32-8D22-08E8-94B04401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من يذكرنا بالمقصود بالفكرة الرئيسة؟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4059BB-FC6F-4759-8CF4-D71CD4CED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FB3C-4FC4-35B2-9251-52CC34F92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4770ED-C8BE-F194-F95F-5893FE7311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D690E-F6E3-E7AC-C47F-AA0E2A41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F1A3AF-DF90-0D44-D0C5-426B7442BC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65201C-6DC7-E8CA-F132-28E65B58EF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3DB34C-111C-18EF-36C5-3EB8E2290A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2B0AFB-C8BD-0E7B-625F-294F8A0409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2427D0-B2C1-0BD5-2E71-5154F215F0A9}"/>
              </a:ext>
            </a:extLst>
          </p:cNvPr>
          <p:cNvSpPr txBox="1"/>
          <p:nvPr/>
        </p:nvSpPr>
        <p:spPr>
          <a:xfrm>
            <a:off x="610859" y="2695948"/>
            <a:ext cx="8032955" cy="91940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endParaRPr lang="a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C2D8352-7906-E77B-EC3F-A600825EA8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409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711C9-19F2-2E11-DE8A-8960A69C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753678-1F07-5A8B-5FFB-338EC898A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جماعة. من يقرأ؟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170AA0-5F2B-600B-4B8D-B62F1B81E2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B3983B-A8D6-B012-F0E0-D564375DA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B8696-9F67-EAEF-A895-464F464377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C32DEE-05A6-CF13-0DD6-A9BA3256A3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322462-CC66-6DA4-D42D-62AE63A2B3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C77CF6-E275-E715-2AEA-05A5F45E4F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AAFF5F-E6DE-C1C4-7E9F-997DF707990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9A3C23-4AAA-9456-0540-A500CBE4C5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2C24F-F4BC-7A6A-260A-780D32014BF1}"/>
              </a:ext>
            </a:extLst>
          </p:cNvPr>
          <p:cNvSpPr txBox="1"/>
          <p:nvPr/>
        </p:nvSpPr>
        <p:spPr>
          <a:xfrm>
            <a:off x="540774" y="2654003"/>
            <a:ext cx="8032955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اَلْفِكْرَةِ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 هِيَ جُمْلَةٌ تُلَخِّصُ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ٱلْمَعْنى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لِلْفِقْرَةِ. </a:t>
            </a:r>
          </a:p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تَتَضَمَّنُ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ٱلتَّفاصيلَ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لكِنَّها تَشْمَلُها.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D7EB57A-9AEC-1E2F-8123-A299491D81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4572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B99F7-5C8C-03EA-0E01-42311EDBE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C86FFB7-FA8D-B5EC-F3AA-8E95FCC4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الخطوات التي تساعدنا على تحديد الفكرة الرئيسة للفقرة.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78D838-4410-69B6-37CB-98154A2B45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D159D-4E7B-9058-9691-76A942942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C0C63B-D4F6-8C53-39AD-E93C247A17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AE9F1A-DC06-FD04-1919-492C41AE4C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3E7F26-152F-D048-7BBC-33CA004FE0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C58198-C902-D190-DA67-92C8B9B4E2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85F46-D102-FD55-AB77-1EBF87D726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40834E-03A1-94AF-FBD3-6945031664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FBBE2B0-BCDB-F428-A73F-77421B5074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D2D876-58FB-1485-801C-9A91DDE58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032" y="2162746"/>
            <a:ext cx="7795936" cy="333784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9920212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DBEB2-8A8E-338B-EDFB-77C8926F1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7684276-A322-F9D2-B807-39006164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هذه فقرة. من يقرأ؟ ( تلميذان)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4887E1-C559-8AAC-2F06-C9B0C1EFE8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B20B8D-29B5-68B3-B276-88061B226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D904C3-FE36-F7CC-0ADB-515EEB3E5F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6D06DC-7092-2F81-81CB-43F35A856C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164FB8-F900-3FE9-839D-D70B9411F9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D507B0-8456-45F5-CB63-65E3FC3358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75E639-010D-9069-FDE3-0AEC42FFD5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FBD57E-D031-71DD-5B8C-35763DB6BE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FF1C430-9449-1A97-830F-3205581604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184DDD1-CEC5-52F6-E8C4-32E3A60B78C1}"/>
              </a:ext>
            </a:extLst>
          </p:cNvPr>
          <p:cNvSpPr txBox="1"/>
          <p:nvPr/>
        </p:nvSpPr>
        <p:spPr>
          <a:xfrm>
            <a:off x="555522" y="2482367"/>
            <a:ext cx="803295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حَميدٌ تِلْميذٌ تَعَلَّمَ كَيْفَ يَسْتَعْمِلُ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ٱلْأَنْتِرْنِتْ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صارَ يَبْحَثُ عَنِ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ٱلمَعْلوماتِ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بِسُهولَةٍ، وَيُشاهِدُ دُروساً تُساعِدُهُ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ٱلفَهْمِ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وَيَتَعَلَّمُ أَشْياءَ جَديدَةً كُلَّ يَوْمٍ. كَما أَصْبَحَ يَتَواصَلُ مَعَ أَصْدِقائِهِ وَمُعَلِّميهِ عَنْ بُعْدٍ، وَيُشارِكُهُمْ أَفْكارَهُ وَأَعْمالَهُ. </a:t>
            </a:r>
          </a:p>
        </p:txBody>
      </p:sp>
    </p:spTree>
    <p:extLst>
      <p:ext uri="{BB962C8B-B14F-4D97-AF65-F5344CB8AC3E}">
        <p14:creationId xmlns:p14="http://schemas.microsoft.com/office/powerpoint/2010/main" val="44500281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D0440-2468-CFD6-0791-620BBE250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BA6927A-2973-D1BF-DF26-852047924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الآن، حددوا رقم الجملة التي تلخص المعنى الأساسي للفقرة أمامكم. من يجيب؟ لماذا؟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93AB8B-222A-007B-5A16-378016070A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A7FF77-1014-3DC2-4D10-0EEC9FE88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461A3E-8D79-903B-436A-3C62BF201C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FBC330-4639-1BD4-DDB0-7423DCFCB1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5FE430-7E22-7715-A4CB-A76A26B7C0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E77F25-91D9-9AC2-B4E2-C26E8A11D9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1441CF-F7CB-0E6F-9FAC-8FE4698AF3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C07EBE-7AD3-B2D4-1231-A11082D21F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062D374-D7CB-9F76-6C6E-1A39B89FC7B7}"/>
              </a:ext>
            </a:extLst>
          </p:cNvPr>
          <p:cNvSpPr txBox="1"/>
          <p:nvPr/>
        </p:nvSpPr>
        <p:spPr>
          <a:xfrm>
            <a:off x="610859" y="1853193"/>
            <a:ext cx="803295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حَميدٌ تِلْميذٌ تَعَلَّمَ كَيْفَ يَسْتَعْمِلُ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ٱلْأَنْتِرْنِتْ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صارَ يَبْحَثُ عَنِ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ٱلمَعْلوماتِ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بِسُهولَةٍ، وَيُشاهِدُ دُروساً تُساعِدُهُ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ٱلفَهْمِ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وَيَتَعَلَّمُ أَشْياءَ جَديدَةً كُلَّ يَوْمٍ. كَما أَصْبَحَ يَتَواصَلُ مَعَ أَصْدِقائِهِ وَمُعَلِّميهِ عَنْ بُعْدٍ، وَيُشارِكُهُمْ أَفْكارَهُ وَأَعْمالَهُ.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43045ED-27F2-E22F-39C6-7E165F0218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96525F5-A21B-98E9-6809-868D777813CD}"/>
              </a:ext>
            </a:extLst>
          </p:cNvPr>
          <p:cNvSpPr txBox="1"/>
          <p:nvPr/>
        </p:nvSpPr>
        <p:spPr>
          <a:xfrm>
            <a:off x="610859" y="4374485"/>
            <a:ext cx="3447913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ساعَدَ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ٱلْإِنْتِرْنِتْ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حَميداً عَلى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بِسُهولَةٍ مَعَ أَصْدِقائِهِ.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E9F8E6C-34AE-7F7D-83BD-EF91C19A060A}"/>
              </a:ext>
            </a:extLst>
          </p:cNvPr>
          <p:cNvSpPr txBox="1"/>
          <p:nvPr/>
        </p:nvSpPr>
        <p:spPr>
          <a:xfrm>
            <a:off x="4731391" y="5455014"/>
            <a:ext cx="3723925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ساعَدَ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ٱلْإِنْتِرْنِتْ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حَميداً عَلى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وَٱلتَّواصُلِ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بِسُهولَةٍ.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413CEB-758D-A218-1068-4F2E59A6E28A}"/>
              </a:ext>
            </a:extLst>
          </p:cNvPr>
          <p:cNvSpPr txBox="1"/>
          <p:nvPr/>
        </p:nvSpPr>
        <p:spPr>
          <a:xfrm>
            <a:off x="4731391" y="4374486"/>
            <a:ext cx="3568777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سَاعَدَ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ٱلْإِنْتِرْنِتْ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حَميداً عَلى مُشاهَدَةِ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FBBC30-E4F7-F910-E33F-DDD142D438B5}"/>
              </a:ext>
            </a:extLst>
          </p:cNvPr>
          <p:cNvSpPr txBox="1"/>
          <p:nvPr/>
        </p:nvSpPr>
        <p:spPr>
          <a:xfrm>
            <a:off x="610859" y="5455014"/>
            <a:ext cx="3447913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حَميدٌ تِلْميذٌ يُشارِكَ أَفْكارَهُ مَعَ أَصْدِقائِهِ.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8CE8F55-5947-4DFB-E631-EBD8B527FB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1189" y="4442024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4EF6C0-3C60-26F1-E1FB-C33C5FCE9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9585" y="4385371"/>
            <a:ext cx="568581" cy="568581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68DECE-4359-0BE6-4C54-FCE9F0BA09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4249" y="5455014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36CA3DF-C072-13E9-80E2-283EBDD2D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325" y="5527799"/>
            <a:ext cx="501416" cy="5014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907307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5F385-D847-2107-EB56-C4A1050E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F9170B6-25BB-8A5F-C570-C5CEEDFC8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الجواب هو الجملة رقم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3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. الجمل 1-2-4 تقدم تفاصيل فقط ولا تلخص المعنى الأساسي للفقرة.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FF0566-E872-629E-4451-DC7CCB399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4F59CD-46BB-00DA-DF3F-6BE66B45E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2E1062-CF34-A3AF-1124-EE7758BBD5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7569F5-19D3-3B0A-6F62-DE585D2AF4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8A8425-9D74-4A80-0F16-C707E5B1AA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F121DD-3745-D0C9-4CCC-5AC8A44D2A3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347173-B850-BD68-0AD3-8B69775BF8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819A79-03F2-E356-C6FA-0A363F413A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2171A0-0C60-F5C5-DE22-8D54A63D97E1}"/>
              </a:ext>
            </a:extLst>
          </p:cNvPr>
          <p:cNvSpPr txBox="1"/>
          <p:nvPr/>
        </p:nvSpPr>
        <p:spPr>
          <a:xfrm>
            <a:off x="610859" y="1853193"/>
            <a:ext cx="803295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حَميدٌ تِلْميذٌ تَعَلَّمَ كَيْفَ يَسْتَعْمِلُ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ٱلْأَنْتِرْنِتْ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صارَ يَبْحَثُ عَنِ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ٱلمَعْلوماتِ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بِسُهولَةٍ، وَيُشاهِدُ دُروساً تُساعِدُهُ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ٱلفَهْمِ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وَيَتَعَلَّمُ أَشْياءَ جَديدَةً كُلَّ يَوْمٍ. كَما أَصْبَحَ يَتَواصَلُ مَعَ أَصْدِقائِهِ وَمُعَلِّميهِ عَنْ بُعْدٍ، وَيُشارِكُهُمْ أَفْكارَهُ وَأَعْمالَهُ.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811E36E-9999-B7F6-D2EA-7893DDACAF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CFFF417-C51C-D6BA-D58B-B676569B8E42}"/>
              </a:ext>
            </a:extLst>
          </p:cNvPr>
          <p:cNvSpPr txBox="1"/>
          <p:nvPr/>
        </p:nvSpPr>
        <p:spPr>
          <a:xfrm>
            <a:off x="610859" y="4374485"/>
            <a:ext cx="3447913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ساعَدَ </a:t>
            </a:r>
            <a:r>
              <a:rPr lang="ar-MA" sz="2800" b="1" dirty="0" err="1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ٱلْإِنْتِرْنِتْ</a:t>
            </a:r>
            <a:r>
              <a:rPr lang="ar-MA" sz="2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حَميداً عَلى </a:t>
            </a:r>
            <a:r>
              <a:rPr lang="ar-MA" sz="2800" b="1" dirty="0" err="1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بِسُهولَةٍ مَعَ أَصْدِقائِهِ.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F10768-2DD2-4E66-0742-853352658C79}"/>
              </a:ext>
            </a:extLst>
          </p:cNvPr>
          <p:cNvSpPr txBox="1"/>
          <p:nvPr/>
        </p:nvSpPr>
        <p:spPr>
          <a:xfrm>
            <a:off x="4731391" y="4374486"/>
            <a:ext cx="3568777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سَاعَدَ </a:t>
            </a:r>
            <a:r>
              <a:rPr lang="ar-MA" sz="2800" b="1" dirty="0" err="1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ٱلْإِنْتِرْنِتْ</a:t>
            </a:r>
            <a:r>
              <a:rPr lang="ar-MA" sz="2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حَميداً عَلى مُشاهَدَةِ </a:t>
            </a:r>
            <a:r>
              <a:rPr lang="ar-MA" sz="2800" b="1" dirty="0" err="1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ٱلدُّروسِ</a:t>
            </a:r>
            <a:r>
              <a:rPr lang="ar-MA" sz="2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2611EF7-9275-FBC4-4070-832C856BA05A}"/>
              </a:ext>
            </a:extLst>
          </p:cNvPr>
          <p:cNvSpPr txBox="1"/>
          <p:nvPr/>
        </p:nvSpPr>
        <p:spPr>
          <a:xfrm>
            <a:off x="610859" y="5455014"/>
            <a:ext cx="3447913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حَميدٌ تِلْميذٌ يُشارِكَ أَفْكارَهُ مَعَ أَصْدِقائِهِ.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DBCBB98-4481-AD63-1A7A-9250C38F3F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1189" y="4442024"/>
            <a:ext cx="501041" cy="501041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3F14611-ACA8-2F8D-4904-3B300F68BE8E}"/>
              </a:ext>
            </a:extLst>
          </p:cNvPr>
          <p:cNvSpPr txBox="1"/>
          <p:nvPr/>
        </p:nvSpPr>
        <p:spPr>
          <a:xfrm>
            <a:off x="4592654" y="5360147"/>
            <a:ext cx="3819055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ساعَدَ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ٱلْإِنْتِرْنِتْ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حَميداً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وَٱلتَّواصُلِ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بِسُهولَةٍ.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11E0539-AB2F-2BB0-17C8-3B60417EA0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9585" y="4385371"/>
            <a:ext cx="568581" cy="568581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0A908D-9235-CBD7-E900-795227FA6E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4249" y="5455014"/>
            <a:ext cx="501041" cy="501041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7B364F2-FCCB-1EAA-EC9B-87211605C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325" y="5527799"/>
            <a:ext cx="501416" cy="5014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69980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1051F-A43F-D7EF-0A77-DB8B98B0F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BBAE42B-4E4C-A4C0-3211-47888D140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الآن. جماعة نحدد الفكرة الرئيسة للفقرة الأولى من النص. من يقرأ الفقرة؟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161461-D472-2A2A-D679-BEB1B4823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832DA6-2EC8-2BC2-EF8B-5C8F41C04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F52075-AF8B-2790-F46D-1A63AEBB1E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44CC29-DAF7-D0FE-E727-79BE95F890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A86C7F6-A98B-2A04-A8BA-6C5B461DFA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7693DF-36A5-A399-7595-746D1E830C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C3FF34-7958-270E-02FD-6CAB887C07D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6A59E-3537-ED7D-46D7-69F84C07F50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66519CB-9DC0-0DC9-4F86-734BA6FAF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5497E2-5F80-08E8-E80E-784523C0222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0859" y="2665525"/>
            <a:ext cx="7883384" cy="218331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4476169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A8557-D5D1-02D7-6E9C-F7759D4C0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6934203-4CAC-A677-251E-17A0A5538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عماذا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 تتحدث الْفِقْرَةِ؟ أي ما الموضوع الذي تتحدث عنه الفقرة؟ آخر؟ هل تتفقون؟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7A19F9-1FF7-AEDC-B755-F2560ABDFA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38EB7C-3FC4-F0AC-0032-49065778C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9FDB31-9D22-E2D8-ECB7-6367CDAF92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155FD5-AF06-01E2-CC5E-9196ACE57C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CBDA03-A557-E2B1-F10A-D40DFB4F4D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CE7A5A-60A8-5119-A295-0514799EDC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20F411-1639-F81D-D2E2-CC29DF5BB3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8DBACB-5EF5-1DFD-093B-6B3D9369C3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C2A987-A776-FE11-B1E2-6E42412A84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0859" y="2665525"/>
            <a:ext cx="7883384" cy="218331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87CB66D-C95A-3C15-4037-96A839F92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5423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FD6D4-DF43-0E37-C5DD-E9A09E5D3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D54138F-FFDE-640B-D377-5F5FE2BB6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الفقرة تتحدث عن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ٱلتَّواصُلِ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 بَيْنَ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ٱلنّاسِ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6E28E1-8362-4D99-BBBF-7BE0542147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3131A3-0B4F-F87A-2200-4530423CF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D1534C-C8FD-F979-2B75-C0E2EE3447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D05609-435B-9253-35B3-FB0E23DBC2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4C4550-F515-4886-1DDD-BD7D32DADF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7BEC13-4C6A-11A8-2686-527FCFAB27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74D165-AE2D-211F-7722-761898A6DC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3E9C08-ACF1-3E6D-7910-C39827A5F1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8DE3838-3A1B-74FE-FC6D-4573A678B8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DD3DE6-A800-8E21-6202-07CFE81323AB}"/>
              </a:ext>
            </a:extLst>
          </p:cNvPr>
          <p:cNvSpPr txBox="1"/>
          <p:nvPr/>
        </p:nvSpPr>
        <p:spPr>
          <a:xfrm>
            <a:off x="1526795" y="1488826"/>
            <a:ext cx="592406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3600" b="1" dirty="0" err="1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36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3600" b="1" dirty="0" err="1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2B20EA-C1AD-B701-BCE8-9D8DEA97559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0859" y="2665525"/>
            <a:ext cx="7883384" cy="218331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0280436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2B610-BCD0-C620-0790-FAFBF5EB5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1FC01A3-9750-63EF-1369-3C564FC8E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الآن ما الكلمات مفاتيح في الفقرة؟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E64F94-0D3B-8B9A-631A-703BF68871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AA7422-C76B-19A1-0196-2DFB02AEE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42A4A4-F4D3-0AC7-26B1-3907254332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1C6674-A198-AD85-32B4-4DA66F150B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9DCEA5-6834-9BE0-E673-D9E6AB4415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832970-4C7F-604B-7AF2-266F71C1F4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4A66B0-3D87-EA05-176F-304529AF78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76BDCE-4B35-44CA-634D-4FD43E4094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3B74C23-A665-FA50-2F45-40E22C5DC8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0859" y="2665525"/>
            <a:ext cx="7883384" cy="218331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433183D-A804-F015-7B4D-10CE7784F26A}"/>
              </a:ext>
            </a:extLst>
          </p:cNvPr>
          <p:cNvSpPr txBox="1"/>
          <p:nvPr/>
        </p:nvSpPr>
        <p:spPr>
          <a:xfrm>
            <a:off x="1590519" y="1584000"/>
            <a:ext cx="592406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3600" b="1" dirty="0" err="1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36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3600" b="1" dirty="0" err="1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259A112-1D1D-A209-7F90-45027A8AD8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42107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960D6-C102-AF06-F473-0D584F4AB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919E438-2473-A6ED-A3BA-9664427D2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 هذه كلمات مفاتيح في الفقرة.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D0A8DE-0D1B-A186-5A1C-EE7E76F3A2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D513D2-C3F9-2A8F-AB73-24A563FECC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D0AB30-F0B4-0850-3290-5B4459A7C7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481B57-DC05-7596-9071-824443BDD8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0E0C6F-7EC2-591E-DBAF-FBA90C6468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218817-ABBF-A4F0-F7DA-45D6910D55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E01266-B870-01A7-58F7-E33E73342E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E271BD-BA8E-4FEC-B8CA-386923076C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0859" y="2665525"/>
            <a:ext cx="7883384" cy="218331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5003813-2D43-6988-90CF-EDF307579A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8D0EBC9-2D65-1B39-9633-C44BA5FF06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083B28B-FB47-1F30-CCD4-942B768BA73F}"/>
              </a:ext>
            </a:extLst>
          </p:cNvPr>
          <p:cNvCxnSpPr>
            <a:cxnSpLocks/>
          </p:cNvCxnSpPr>
          <p:nvPr/>
        </p:nvCxnSpPr>
        <p:spPr>
          <a:xfrm>
            <a:off x="6165908" y="3197603"/>
            <a:ext cx="1284951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FB0C524-2138-404F-5FF3-ED5B6FBE39D8}"/>
              </a:ext>
            </a:extLst>
          </p:cNvPr>
          <p:cNvCxnSpPr>
            <a:cxnSpLocks/>
          </p:cNvCxnSpPr>
          <p:nvPr/>
        </p:nvCxnSpPr>
        <p:spPr>
          <a:xfrm>
            <a:off x="1812022" y="3197603"/>
            <a:ext cx="113251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60D9649-F697-2D32-9CA9-F4EDC5268647}"/>
              </a:ext>
            </a:extLst>
          </p:cNvPr>
          <p:cNvCxnSpPr>
            <a:cxnSpLocks/>
          </p:cNvCxnSpPr>
          <p:nvPr/>
        </p:nvCxnSpPr>
        <p:spPr>
          <a:xfrm>
            <a:off x="7676242" y="4848837"/>
            <a:ext cx="69800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C73772B-3002-510F-C34D-B9996775DC5A}"/>
              </a:ext>
            </a:extLst>
          </p:cNvPr>
          <p:cNvCxnSpPr>
            <a:cxnSpLocks/>
          </p:cNvCxnSpPr>
          <p:nvPr/>
        </p:nvCxnSpPr>
        <p:spPr>
          <a:xfrm>
            <a:off x="694713" y="4293764"/>
            <a:ext cx="99147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33C6691-4BA5-9FAB-931E-D58CD57572E0}"/>
              </a:ext>
            </a:extLst>
          </p:cNvPr>
          <p:cNvCxnSpPr>
            <a:cxnSpLocks/>
          </p:cNvCxnSpPr>
          <p:nvPr/>
        </p:nvCxnSpPr>
        <p:spPr>
          <a:xfrm>
            <a:off x="1149292" y="3733101"/>
            <a:ext cx="2063691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78BE1D5C-213C-8576-FE39-4C249A11B9E9}"/>
              </a:ext>
            </a:extLst>
          </p:cNvPr>
          <p:cNvCxnSpPr>
            <a:cxnSpLocks/>
          </p:cNvCxnSpPr>
          <p:nvPr/>
        </p:nvCxnSpPr>
        <p:spPr>
          <a:xfrm>
            <a:off x="6328238" y="4848837"/>
            <a:ext cx="104568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75809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CCF52-6002-C170-F225-6C7B01EEC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26FD42A-FE53-49D6-F068-6C48BFE5F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كلمات مفاتيح.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5FF559-1765-5CC5-6EFF-3B69F28D9B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C4FC8A-32C3-FE32-299C-B10439D45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B6437-6E50-1B49-4845-9E0B40BDF4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2E833-577F-9073-B781-F64058A071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482204-5644-7FEE-42C4-25D47CFA03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1AC271-33B6-C7EA-414D-251BD022113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7D2603-8BC0-42C2-7179-9A4C1299245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0F8A021-A261-3E60-C36E-053F221086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0859" y="2665525"/>
            <a:ext cx="7883384" cy="218331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ED6380-93EA-E2FD-5428-786C7A9088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F72DD86-C1E2-EF14-0AB5-0E25B7AC6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1DEB401-9CAD-BFA5-A420-07138FAA2D0B}"/>
              </a:ext>
            </a:extLst>
          </p:cNvPr>
          <p:cNvCxnSpPr>
            <a:cxnSpLocks/>
          </p:cNvCxnSpPr>
          <p:nvPr/>
        </p:nvCxnSpPr>
        <p:spPr>
          <a:xfrm>
            <a:off x="6165908" y="3197603"/>
            <a:ext cx="1284951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2918312-D899-7A20-CC2B-767C9481B7EE}"/>
              </a:ext>
            </a:extLst>
          </p:cNvPr>
          <p:cNvCxnSpPr>
            <a:cxnSpLocks/>
          </p:cNvCxnSpPr>
          <p:nvPr/>
        </p:nvCxnSpPr>
        <p:spPr>
          <a:xfrm>
            <a:off x="1812022" y="3197603"/>
            <a:ext cx="113251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B339F50-113B-F22B-06A7-939C5AF26E24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2592198" y="3733101"/>
            <a:ext cx="4179040" cy="14466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BA1FEFF-8B3F-8B93-2F1B-7C228675924E}"/>
              </a:ext>
            </a:extLst>
          </p:cNvPr>
          <p:cNvCxnSpPr>
            <a:cxnSpLocks/>
          </p:cNvCxnSpPr>
          <p:nvPr/>
        </p:nvCxnSpPr>
        <p:spPr>
          <a:xfrm>
            <a:off x="7676242" y="4848837"/>
            <a:ext cx="69800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60680A6-2039-C30D-FBB5-A4FAD2F094CE}"/>
              </a:ext>
            </a:extLst>
          </p:cNvPr>
          <p:cNvCxnSpPr>
            <a:cxnSpLocks/>
          </p:cNvCxnSpPr>
          <p:nvPr/>
        </p:nvCxnSpPr>
        <p:spPr>
          <a:xfrm flipH="1" flipV="1">
            <a:off x="1325461" y="4362275"/>
            <a:ext cx="921132" cy="81752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3EC18E4-AF75-DE17-7548-886DA5EC150B}"/>
              </a:ext>
            </a:extLst>
          </p:cNvPr>
          <p:cNvCxnSpPr>
            <a:cxnSpLocks/>
          </p:cNvCxnSpPr>
          <p:nvPr/>
        </p:nvCxnSpPr>
        <p:spPr>
          <a:xfrm>
            <a:off x="694713" y="4293764"/>
            <a:ext cx="99147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F3F8579-CCE5-BE6D-5988-BBCC1DF76FFF}"/>
              </a:ext>
            </a:extLst>
          </p:cNvPr>
          <p:cNvCxnSpPr>
            <a:cxnSpLocks/>
          </p:cNvCxnSpPr>
          <p:nvPr/>
        </p:nvCxnSpPr>
        <p:spPr>
          <a:xfrm>
            <a:off x="1149292" y="3733101"/>
            <a:ext cx="2063691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41FAD12A-D822-5795-EBA2-8D6CF65745FB}"/>
              </a:ext>
            </a:extLst>
          </p:cNvPr>
          <p:cNvSpPr txBox="1"/>
          <p:nvPr/>
        </p:nvSpPr>
        <p:spPr>
          <a:xfrm>
            <a:off x="4815353" y="5179796"/>
            <a:ext cx="3911769" cy="70788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نَحْتاجُ إِلى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08E94154-C041-0989-65B1-D84BD8720987}"/>
              </a:ext>
            </a:extLst>
          </p:cNvPr>
          <p:cNvCxnSpPr>
            <a:cxnSpLocks/>
          </p:cNvCxnSpPr>
          <p:nvPr/>
        </p:nvCxnSpPr>
        <p:spPr>
          <a:xfrm flipV="1">
            <a:off x="2228210" y="4915949"/>
            <a:ext cx="4100028" cy="26384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F0E539A8-69F5-9A84-3547-110C7790882B}"/>
              </a:ext>
            </a:extLst>
          </p:cNvPr>
          <p:cNvSpPr txBox="1"/>
          <p:nvPr/>
        </p:nvSpPr>
        <p:spPr>
          <a:xfrm>
            <a:off x="445525" y="5179796"/>
            <a:ext cx="3911769" cy="7078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تَبادُلُ </a:t>
            </a:r>
            <a:r>
              <a:rPr lang="ar-MA" sz="4000" b="1" dirty="0" err="1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4000" b="1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وَبِناءِ صَداقاتٍ.</a:t>
            </a:r>
            <a:endParaRPr lang="fr-FR" sz="4000" b="1" dirty="0">
              <a:solidFill>
                <a:schemeClr val="accent2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911941F3-7A79-1A81-5274-AAC766A01398}"/>
              </a:ext>
            </a:extLst>
          </p:cNvPr>
          <p:cNvCxnSpPr>
            <a:cxnSpLocks/>
          </p:cNvCxnSpPr>
          <p:nvPr/>
        </p:nvCxnSpPr>
        <p:spPr>
          <a:xfrm>
            <a:off x="6328238" y="4848837"/>
            <a:ext cx="104568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5E73CF6D-3265-C3BA-AE4B-20174C37714F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2870775" y="3197603"/>
            <a:ext cx="3900463" cy="1982193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73B85207-FDC5-5951-7383-2341869A813E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6771238" y="3280095"/>
            <a:ext cx="152400" cy="1899701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54653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A030D-644C-ED2C-9E24-2340A92B1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47FA467-6C7C-C77E-B130-15454F76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الآن من يصوغ الفكرة في جملة تلخص معنى الفقرة باستعمال الكلمات المفاتيح؟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1E08AC-FE11-C9C3-2C1A-D9459A7D10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BB08B2-BFFE-1ECB-2A63-FFEB5E02A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19CCD8-5DA7-4ACC-BEC5-EE2623292E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CEA009-F34F-9060-73E3-FD6BD2A508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7E59D7-048D-7157-A7C8-4085F6306B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983BF2-34B8-DC50-1DDD-B9790B9E56A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131B21-0E48-6CA3-C6A0-49F4D96238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084D1-F7AB-DA26-4F79-6E5ECF9355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C44474B-4479-F069-1D08-AB563526A3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2549AEA5-2A47-19F7-497A-7CBAD5E154AB}"/>
              </a:ext>
            </a:extLst>
          </p:cNvPr>
          <p:cNvSpPr txBox="1"/>
          <p:nvPr/>
        </p:nvSpPr>
        <p:spPr>
          <a:xfrm>
            <a:off x="1285673" y="4802228"/>
            <a:ext cx="7475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لِلْفِقْرَةِ: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78E4C4F-2ED6-CE46-5361-74B008BF94B7}"/>
              </a:ext>
            </a:extLst>
          </p:cNvPr>
          <p:cNvSpPr txBox="1"/>
          <p:nvPr/>
        </p:nvSpPr>
        <p:spPr>
          <a:xfrm>
            <a:off x="516683" y="5288890"/>
            <a:ext cx="7475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نَحْتاجُ إِلى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لِتَبادُلِ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وَبِناءِ صَداقاتٍ.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0CD39C1-4E7E-B798-5D3D-8A98A49BB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874" y="1590292"/>
            <a:ext cx="7166251" cy="292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19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B9431-8BB9-3160-BCDD-3C2E27116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12B9D69-D738-2357-A93A-5174F365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</a:t>
            </a:r>
            <a:r>
              <a:rPr lang="fr-FR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97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من يقرأ تعليمة التمرين الثالث؟ ما المطلوب؟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071B92-67D8-E30F-4BCF-FF097E3BE0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BFB9DB-591F-DF2D-FC95-98AD9AEBF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3805D9-5EF0-8830-D195-FDFF435E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42B2BC-9B4C-242B-605C-ED4EB4FCA1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0FE377-FB95-32CA-480D-EA881A762C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16D1B4-DA43-F2B9-3CE7-C281AFF5BC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26E5D3-AFE4-FB43-16F5-88886599AA9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5438B8E-3DA4-F72F-B033-5B831F01BB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5458" y="1842470"/>
            <a:ext cx="2563788" cy="375298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EAAC2F-D8E6-6C71-B87B-1591F4C1A9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B905776-EA3E-6BBC-2412-C39DF67B38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83214CD7-B3C3-7B9C-1E5A-77067EBB91D6}"/>
              </a:ext>
            </a:extLst>
          </p:cNvPr>
          <p:cNvSpPr/>
          <p:nvPr/>
        </p:nvSpPr>
        <p:spPr>
          <a:xfrm>
            <a:off x="6050169" y="3454449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43D1F4F-9EDB-00E3-E60A-24096778FDAB}"/>
              </a:ext>
            </a:extLst>
          </p:cNvPr>
          <p:cNvSpPr/>
          <p:nvPr/>
        </p:nvSpPr>
        <p:spPr>
          <a:xfrm>
            <a:off x="3282977" y="3429000"/>
            <a:ext cx="2534494" cy="11262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1198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B3667-5E79-4817-D2A7-8CD5B3662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9DE81AB-5427-7F4C-7CD0-636767B93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 في كل مرة عودوا إلى النص لقراءة الفقرة وتحديد الجواب. (5 دقائق)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D09CEF-4C64-0B2D-76FA-D8A039796E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85419E-99AA-A3AA-DAFD-DB3D773DB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F1C17E-6273-CAD7-D634-DA79729E93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288712-2737-90B5-3707-3D1ECE189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F357C00-A7D8-968D-5C3F-03BD325F4F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4598D7-BEFC-FB66-95BE-1DFD209B381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650B66-6441-2B3F-442D-16332DBCD1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CC162E-96F6-2095-AB1B-B5CF2B6C69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34B74FA8-BAFA-34B2-8263-FC5A48D82C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76EB83-1821-ECA6-5E85-B8F6027D2E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085912"/>
            <a:ext cx="7786521" cy="4016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1D80E29-AF74-10DA-88F8-EEF45398D15E}"/>
              </a:ext>
            </a:extLst>
          </p:cNvPr>
          <p:cNvSpPr txBox="1"/>
          <p:nvPr/>
        </p:nvSpPr>
        <p:spPr>
          <a:xfrm>
            <a:off x="7164198" y="3429000"/>
            <a:ext cx="13568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تَطَوَّرَتْ وَسائِلُ</a:t>
            </a:r>
            <a:endParaRPr lang="fr-FR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EF412DB-2787-E630-EA4B-05C156A0E74F}"/>
              </a:ext>
            </a:extLst>
          </p:cNvPr>
          <p:cNvSpPr txBox="1"/>
          <p:nvPr/>
        </p:nvSpPr>
        <p:spPr>
          <a:xfrm>
            <a:off x="7105717" y="3977193"/>
            <a:ext cx="163706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مِنَ </a:t>
            </a:r>
            <a:r>
              <a:rPr lang="ar-MA" b="1" dirty="0" err="1"/>
              <a:t>ٱلْمُهِمِّ</a:t>
            </a:r>
            <a:r>
              <a:rPr lang="ar-MA" b="1" dirty="0"/>
              <a:t> </a:t>
            </a:r>
            <a:r>
              <a:rPr lang="ar-MA" b="1" dirty="0" err="1"/>
              <a:t>ٱلْمُوازَنَةُ</a:t>
            </a:r>
            <a:endParaRPr lang="fr-FR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5461A3-B377-4FDF-9916-AF37239B81B8}"/>
              </a:ext>
            </a:extLst>
          </p:cNvPr>
          <p:cNvSpPr txBox="1"/>
          <p:nvPr/>
        </p:nvSpPr>
        <p:spPr>
          <a:xfrm>
            <a:off x="4030858" y="5064361"/>
            <a:ext cx="422116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نَحْتاجُ إِلى </a:t>
            </a:r>
            <a:r>
              <a:rPr lang="ar-MA" sz="2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2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2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لِتَبادُلِ </a:t>
            </a:r>
            <a:r>
              <a:rPr lang="ar-MA" sz="2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2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وَبِناءِ صَداقاتٍ.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0286614-85BF-9F26-A87C-3800F8CD0855}"/>
              </a:ext>
            </a:extLst>
          </p:cNvPr>
          <p:cNvSpPr txBox="1"/>
          <p:nvPr/>
        </p:nvSpPr>
        <p:spPr>
          <a:xfrm>
            <a:off x="4030858" y="5597166"/>
            <a:ext cx="422116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أَخْذُ </a:t>
            </a:r>
            <a:r>
              <a:rPr lang="ar-MA" sz="2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ٱحْتِياطاتٍ</a:t>
            </a:r>
            <a:r>
              <a:rPr lang="ar-MA" sz="2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أَثْناءَ </a:t>
            </a:r>
            <a:r>
              <a:rPr lang="ar-MA" sz="2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ٱسْتِعْمالِ</a:t>
            </a:r>
            <a:r>
              <a:rPr lang="ar-MA" sz="2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ٱلْأَنْتِرْنتْ</a:t>
            </a:r>
            <a:r>
              <a:rPr lang="ar-MA" sz="2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420359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CB592-5F05-D250-ED03-DA5381C19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6955932-43C5-8E05-99F4-2CFA72AE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نصحح. من يقرأ الفكرة الأولى؟ أين وردت؟ هل تتفقون؟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5F1844-C636-885E-E787-1B9E7AADD8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C51024-2215-1017-41F1-A2AB9B022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A104A9-A2DA-E530-8011-A43AD83D59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AD0DFD-653A-E513-0F0A-5A824982D6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3CACF0-5DBC-91C2-8CAD-90F3689C4C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7D21F1-6C69-AB7A-2809-8D290AC767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2B7C58-22A2-DF83-9032-6ACD13A3CD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AAC547-13CB-ABA9-9C79-E1A60B8A6AB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07012C5-F76A-9518-D281-8CFC7C7AA0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D7EA7A-6309-860C-25DC-ED4F1A3C00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134" y="1925193"/>
            <a:ext cx="7277731" cy="367315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83304DD-0B56-3D91-AC11-4FEA590187AE}"/>
              </a:ext>
            </a:extLst>
          </p:cNvPr>
          <p:cNvCxnSpPr/>
          <p:nvPr/>
        </p:nvCxnSpPr>
        <p:spPr>
          <a:xfrm flipH="1" flipV="1">
            <a:off x="2776756" y="4295163"/>
            <a:ext cx="1048624" cy="50334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AD53581-6738-FAB6-9F83-05B89BD996B6}"/>
              </a:ext>
            </a:extLst>
          </p:cNvPr>
          <p:cNvCxnSpPr>
            <a:cxnSpLocks/>
          </p:cNvCxnSpPr>
          <p:nvPr/>
        </p:nvCxnSpPr>
        <p:spPr>
          <a:xfrm flipH="1" flipV="1">
            <a:off x="2776756" y="3761772"/>
            <a:ext cx="1048624" cy="5333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AE319F4-B60B-2FB4-00F2-C0BCD94DBB96}"/>
              </a:ext>
            </a:extLst>
          </p:cNvPr>
          <p:cNvCxnSpPr>
            <a:cxnSpLocks/>
          </p:cNvCxnSpPr>
          <p:nvPr/>
        </p:nvCxnSpPr>
        <p:spPr>
          <a:xfrm flipH="1">
            <a:off x="2776756" y="3761772"/>
            <a:ext cx="1048624" cy="15939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0D8FC45-B230-9ED0-8B9D-7D24DC450570}"/>
              </a:ext>
            </a:extLst>
          </p:cNvPr>
          <p:cNvCxnSpPr>
            <a:cxnSpLocks/>
          </p:cNvCxnSpPr>
          <p:nvPr/>
        </p:nvCxnSpPr>
        <p:spPr>
          <a:xfrm flipH="1">
            <a:off x="2776756" y="3243645"/>
            <a:ext cx="10486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9330FA53-AC71-2197-2FF4-E115725E4B25}"/>
              </a:ext>
            </a:extLst>
          </p:cNvPr>
          <p:cNvCxnSpPr>
            <a:cxnSpLocks/>
          </p:cNvCxnSpPr>
          <p:nvPr/>
        </p:nvCxnSpPr>
        <p:spPr>
          <a:xfrm flipH="1" flipV="1">
            <a:off x="2776756" y="4798503"/>
            <a:ext cx="1048624" cy="518126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322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F555C-A3C5-AF4F-8D25-9C40EDF6E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69FB4A-CFE3-7D51-EEE5-06124C1D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251E14-74B8-3615-7964-889BF3B660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3D6130-37AF-1887-F222-98A9C2D1E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696616-77D2-304F-9580-37D3F1BA89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90F7DF-872C-C427-E03F-3645C545C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97DD9CF-8A65-495E-47FA-D798280606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2FC67F-25A9-3875-7675-22E24E4483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8B6C4E-909C-3FFE-0BED-BA1D331C046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8D2848-8CBF-5F29-A3C9-4288A51566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1BEA95F-E102-EFF4-D38A-1432D80B84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096E2E-B170-B131-5CFA-D665CD66F2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134" y="1925193"/>
            <a:ext cx="7277731" cy="367315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249042A-C8B7-762A-1BC1-D883B96B85F2}"/>
              </a:ext>
            </a:extLst>
          </p:cNvPr>
          <p:cNvCxnSpPr/>
          <p:nvPr/>
        </p:nvCxnSpPr>
        <p:spPr>
          <a:xfrm flipH="1" flipV="1">
            <a:off x="2776756" y="4295163"/>
            <a:ext cx="1048624" cy="50334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E5E5554-AF83-1B2C-2485-0F6DB3485B74}"/>
              </a:ext>
            </a:extLst>
          </p:cNvPr>
          <p:cNvCxnSpPr>
            <a:cxnSpLocks/>
          </p:cNvCxnSpPr>
          <p:nvPr/>
        </p:nvCxnSpPr>
        <p:spPr>
          <a:xfrm flipH="1" flipV="1">
            <a:off x="2776756" y="3761772"/>
            <a:ext cx="1048624" cy="5333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2739B34-2CEB-56CB-D950-54C3BF2E5614}"/>
              </a:ext>
            </a:extLst>
          </p:cNvPr>
          <p:cNvCxnSpPr>
            <a:cxnSpLocks/>
          </p:cNvCxnSpPr>
          <p:nvPr/>
        </p:nvCxnSpPr>
        <p:spPr>
          <a:xfrm flipH="1">
            <a:off x="2776756" y="3761772"/>
            <a:ext cx="1048624" cy="15939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5C65B13-F880-AB4A-9BC5-30EAC5D66A2C}"/>
              </a:ext>
            </a:extLst>
          </p:cNvPr>
          <p:cNvCxnSpPr>
            <a:cxnSpLocks/>
          </p:cNvCxnSpPr>
          <p:nvPr/>
        </p:nvCxnSpPr>
        <p:spPr>
          <a:xfrm flipH="1">
            <a:off x="2776756" y="3243645"/>
            <a:ext cx="10486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7CAC2D6-7E7D-47CA-FB2B-CB93A2B5A4BD}"/>
              </a:ext>
            </a:extLst>
          </p:cNvPr>
          <p:cNvCxnSpPr>
            <a:cxnSpLocks/>
          </p:cNvCxnSpPr>
          <p:nvPr/>
        </p:nvCxnSpPr>
        <p:spPr>
          <a:xfrm flipH="1" flipV="1">
            <a:off x="2776756" y="4798503"/>
            <a:ext cx="1048624" cy="518126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847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5FC6D-0697-E73D-85BC-3FFEEB56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E4AC3A7-A61B-D0AA-ACA2-E764E1285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الخامس. من يقرأ التعليمة؟ من يوضح المطلوب؟ فكروا ثم اكتبوا رأيكم.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71492F-D056-98E1-3B43-96AF175C3B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7E182C-E8F0-E288-A69B-CDF88EE5B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F58151-290E-3B30-BDB3-1DF155DED8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C88388-4C11-4884-E0BE-5EBA3E2896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739EAF-F67E-C436-0C5A-3D7A8FBD81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208526-B12F-9F76-9C15-D4C0173DC0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AD0D71-993B-5559-2F1B-E21DC0B228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791146-500A-5066-F49A-A2A78557E3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2DD0BB0E-0389-BCD0-3F2B-FD3696543D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13CA78-7943-B122-3080-470F3E3405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659313"/>
            <a:ext cx="7566606" cy="153937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4921368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E5503-7748-4E7D-5F93-EAD53063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1281DD0-FD6B-0176-2736-A391473B3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يتقاسم إجابته؟                                -من يقرأ مقترح جواب.</a:t>
            </a:r>
            <a:b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إيجابيات وسلبيات كل خيار.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DE7D1E-0CA4-0715-CCBE-ED40F48453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80CA96-4FDB-E05A-CFCD-2ADC983EB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C96D4D-83E9-F00B-6873-907A133FC5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D69387-1824-1CB2-9A4A-D1A341AED7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EBCE36-AFFD-B8D5-3027-7A74F17A87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178581-5838-AC4B-4E6E-C735D857F5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DE564F-1D1B-8369-AE27-11F0643FA8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016088-B7B4-B7B1-0DAB-3C2242BE88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D6CB45B-A243-4D2D-A743-AF7A3960AE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32F536-CE1A-A8E5-EFB0-B21101695B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064796"/>
            <a:ext cx="7566606" cy="235890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CCC41F0-F51E-EAE4-DB8E-139DDA328757}"/>
              </a:ext>
            </a:extLst>
          </p:cNvPr>
          <p:cNvSpPr txBox="1"/>
          <p:nvPr/>
        </p:nvSpPr>
        <p:spPr>
          <a:xfrm>
            <a:off x="949292" y="2803298"/>
            <a:ext cx="7481645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رَأْيي، أُفَضِّلُ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ٱللَّعِبَ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أَصْدِقائي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ذلِكَ يَجْعَلُنا نَلْتَقي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مُباشَرَةً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وَنَتَحَدَّثُ وَنَلْعَبُ. كَما أَنَّ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ٱللَّعِبَ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ٱلهَواءِ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ٱلطَّلْقِ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يُقَوّي أَجْسامَنا. أَمّا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ٱللَّعِبُ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عَبْرَ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ٱلإِنْتَرْنِتْ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فَهُوَ مُسَلٍّ أَحْياناً، لكِنَّهُ لا يُعَوِّضُ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ٱللِّقاءَ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38491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87C9C-4984-C93C-5484-4088141C5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DC00E-B909-5690-B709-BFB036EC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ننشد قصيدة "الحفلة" جماعة.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67C278-6EBE-B241-7A33-B30A3659FD4E}"/>
              </a:ext>
            </a:extLst>
          </p:cNvPr>
          <p:cNvSpPr>
            <a:spLocks/>
          </p:cNvSpPr>
          <p:nvPr/>
        </p:nvSpPr>
        <p:spPr>
          <a:xfrm>
            <a:off x="3563985" y="1267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تربوية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0F3D724-B85C-3696-0C40-196CC234EFAA}"/>
              </a:ext>
            </a:extLst>
          </p:cNvPr>
          <p:cNvSpPr txBox="1"/>
          <p:nvPr/>
        </p:nvSpPr>
        <p:spPr>
          <a:xfrm>
            <a:off x="1152000" y="2791527"/>
            <a:ext cx="6839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اَلْحَفْلَةُ</a:t>
            </a:r>
            <a:endParaRPr lang="ar-MA" sz="5400" b="1" dirty="0">
              <a:solidFill>
                <a:srgbClr val="C00000"/>
              </a:solidFill>
              <a:latin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>
            <a:extLst>
              <a:ext uri="{FF2B5EF4-FFF2-40B4-BE49-F238E27FC236}">
                <a16:creationId xmlns:a16="http://schemas.microsoft.com/office/drawing/2014/main" id="{2DA050F2-C11F-92D6-F497-AE88CB72A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3148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426A-FBB2-0E7D-E60E-5F11CF012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3589CC2-AEE9-7E82-FD2B-50CF31CD0FFF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315276E-52C1-F28B-F77D-4A017638B858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E6A1C0-65C9-1108-A1F3-081126ED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4488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BCC3B7A-32D5-469E-FBDB-9FA344B5AEA1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تنوين الاسم المقصور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D949C7-CEE2-D12F-074D-7A61936FBE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64109-8DB6-3773-06C6-510978A8FE75}"/>
              </a:ext>
            </a:extLst>
          </p:cNvPr>
          <p:cNvSpPr txBox="1"/>
          <p:nvPr/>
        </p:nvSpPr>
        <p:spPr>
          <a:xfrm>
            <a:off x="2843059" y="296422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01 - إملاء</a:t>
            </a:r>
            <a:endParaRPr lang="fr-FR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0D0AE3AB-2C43-0A2C-2386-117182E245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342169" y="2847159"/>
            <a:ext cx="648000" cy="64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30E5C3-E0A6-874F-AF1E-B8F240C652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1770" y="1503424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9271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BAD-5E93-BA63-09C7-E9B2C1C8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E5C1594-B7AA-444C-A69D-8F0500A7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درس الإملاء اليوم ستتعلمون كيف تنونون الاسم المقصور.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D8F4E-A8BE-C075-1695-E53DB73D18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104D96-05E1-F5F0-AB24-DA84D4440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7AF509-EAE0-C64D-3C05-566680E0A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AF847-65B2-57FA-36BD-0FF456C3B1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8C36F5-4682-DB4E-92D0-3E98584654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D732EF-AA09-688C-FA50-C5A1435EBF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D20846-F3C0-0CA7-4BA0-B50FF14E1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EC4ED40-0079-DA46-40F7-F8DF1D6C41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A48FBD-0ABA-2C05-1289-DD94CD041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BAC712C-5FE5-C924-CF76-D7CE7B90A402}"/>
              </a:ext>
            </a:extLst>
          </p:cNvPr>
          <p:cNvSpPr txBox="1"/>
          <p:nvPr/>
        </p:nvSpPr>
        <p:spPr>
          <a:xfrm>
            <a:off x="2102302" y="3046266"/>
            <a:ext cx="503359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تَنْوينُ </a:t>
            </a:r>
            <a:r>
              <a:rPr lang="ar-MA" dirty="0" err="1"/>
              <a:t>ٱلِاسْمِ</a:t>
            </a:r>
            <a:r>
              <a:rPr lang="ar-MA" dirty="0"/>
              <a:t> </a:t>
            </a:r>
            <a:r>
              <a:rPr lang="ar-MA" dirty="0" err="1"/>
              <a:t>ٱلْمَقْصورِ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67040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0613B-0DEF-E5D6-1A56-25A502585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99E3F22-8341-2BFE-01B9-CC4745E43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بداية،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التالية؟ ما نوعها (أفعال أو أسماء)؟ ما الحرف المشترك بينها؟ أَيْنَ وَرَدَ؟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210730-C2EC-070E-4D1B-CBFB317B9D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3ADFED-3A74-6070-FFE8-852028D63B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7A9282-9A2A-7732-6620-58D8E1E7CD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05BAA9-416D-F60F-3003-317A299FDF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72DB25-D8E0-7CCD-AB9D-600CDFF7A2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08FA42-D81F-2AA1-0B63-628B1E24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3D384F-FFF6-E8E0-2221-2B1E6B1856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755CB5F-FECE-7312-0093-B89A453916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777B87-E964-D922-4B77-96AF1310D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5CB3496-FB43-8892-CEF6-FE9926E873B7}"/>
              </a:ext>
            </a:extLst>
          </p:cNvPr>
          <p:cNvSpPr txBox="1"/>
          <p:nvPr/>
        </p:nvSpPr>
        <p:spPr>
          <a:xfrm>
            <a:off x="6316260" y="2173637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اَلْمُصْطَف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34E94FD-1673-BBCD-7B95-3519A88A0BAA}"/>
              </a:ext>
            </a:extLst>
          </p:cNvPr>
          <p:cNvSpPr txBox="1"/>
          <p:nvPr/>
        </p:nvSpPr>
        <p:spPr>
          <a:xfrm>
            <a:off x="365995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اَلْعَص</a:t>
            </a:r>
            <a:r>
              <a:rPr lang="ar-MA" dirty="0">
                <a:solidFill>
                  <a:srgbClr val="FF0000"/>
                </a:solidFill>
              </a:rPr>
              <a:t>ا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BDBD80-6EA3-4311-0470-9B3C3CE5A94D}"/>
              </a:ext>
            </a:extLst>
          </p:cNvPr>
          <p:cNvSpPr txBox="1"/>
          <p:nvPr/>
        </p:nvSpPr>
        <p:spPr>
          <a:xfrm>
            <a:off x="100364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اَلْأَس</a:t>
            </a:r>
            <a:r>
              <a:rPr lang="ar-MA" dirty="0">
                <a:solidFill>
                  <a:srgbClr val="FF0000"/>
                </a:solidFill>
              </a:rPr>
              <a:t>ى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A0C278A-64B8-32FD-A968-93AC716D2B50}"/>
              </a:ext>
            </a:extLst>
          </p:cNvPr>
          <p:cNvSpPr txBox="1"/>
          <p:nvPr/>
        </p:nvSpPr>
        <p:spPr>
          <a:xfrm>
            <a:off x="4959558" y="3556005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اَلْمَقْه</a:t>
            </a:r>
            <a:r>
              <a:rPr lang="ar-MA" dirty="0">
                <a:solidFill>
                  <a:srgbClr val="FF0000"/>
                </a:solidFill>
              </a:rPr>
              <a:t>ى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79461C-220A-82C1-B5B4-9C1C837A8131}"/>
              </a:ext>
            </a:extLst>
          </p:cNvPr>
          <p:cNvSpPr txBox="1"/>
          <p:nvPr/>
        </p:nvSpPr>
        <p:spPr>
          <a:xfrm>
            <a:off x="2298385" y="3583161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اَلرِّض</a:t>
            </a:r>
            <a:r>
              <a:rPr lang="ar-MA" dirty="0">
                <a:solidFill>
                  <a:srgbClr val="FF0000"/>
                </a:solidFill>
              </a:rPr>
              <a:t>ا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37417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7A551-509F-7050-2978-6167C9A1A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F235A6D-2647-50D3-4694-B8383A54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أسماء تنتهي بألف ممدودة أو مقصورة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تسمى أسماء مقصورة.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4BE950-34E1-E27C-0F2C-C51FDCCA3D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A31749-B720-3363-7001-28F664E164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39A96F-93F4-3A5B-DEE8-A0E020A550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692509-9376-9651-94FD-5C56A69C45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D133E2-24FB-26B2-8E4C-2CAEAD91A2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1E7E85-7755-C46D-D430-4DCF1143B1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D8CCCB-CBD4-623D-9AF0-4648774588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8969B3-F120-21B2-7FC2-608A98DC33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619F1DB-08B7-B2F5-77CA-28B6554CB128}"/>
              </a:ext>
            </a:extLst>
          </p:cNvPr>
          <p:cNvSpPr txBox="1"/>
          <p:nvPr/>
        </p:nvSpPr>
        <p:spPr>
          <a:xfrm>
            <a:off x="6456895" y="2387686"/>
            <a:ext cx="1566575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olidFill>
                  <a:schemeClr val="accent1">
                    <a:lumMod val="50000"/>
                  </a:schemeClr>
                </a:solidFill>
              </a:rPr>
              <a:t>اَلْمُصْطَفــ</a:t>
            </a:r>
            <a:r>
              <a:rPr lang="ar-MA" sz="3600" dirty="0">
                <a:solidFill>
                  <a:srgbClr val="FF0000"/>
                </a:solidFill>
              </a:rPr>
              <a:t>ى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339D4C3-FF4A-E20B-42CF-6BBE94787155}"/>
              </a:ext>
            </a:extLst>
          </p:cNvPr>
          <p:cNvSpPr txBox="1"/>
          <p:nvPr/>
        </p:nvSpPr>
        <p:spPr>
          <a:xfrm>
            <a:off x="3907884" y="2389427"/>
            <a:ext cx="997470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olidFill>
                  <a:schemeClr val="accent1">
                    <a:lumMod val="50000"/>
                  </a:schemeClr>
                </a:solidFill>
              </a:rPr>
              <a:t>اَلْعَصــ</a:t>
            </a:r>
            <a:r>
              <a:rPr lang="ar-MA" sz="3600" dirty="0">
                <a:solidFill>
                  <a:srgbClr val="FF0000"/>
                </a:solidFill>
              </a:rPr>
              <a:t>ا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D40BE9-EDFE-F26E-F869-A4CDBB22E8B3}"/>
              </a:ext>
            </a:extLst>
          </p:cNvPr>
          <p:cNvSpPr txBox="1"/>
          <p:nvPr/>
        </p:nvSpPr>
        <p:spPr>
          <a:xfrm>
            <a:off x="2264666" y="2373845"/>
            <a:ext cx="1398726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اَلْأَســـــ</a:t>
            </a:r>
            <a:r>
              <a:rPr lang="ar-MA" sz="3600" dirty="0">
                <a:solidFill>
                  <a:srgbClr val="FF0000"/>
                </a:solidFill>
              </a:rPr>
              <a:t>ى</a:t>
            </a:r>
            <a:r>
              <a:rPr lang="ar-MA" sz="3600" dirty="0"/>
              <a:t> </a:t>
            </a:r>
            <a:endParaRPr lang="fr-FR" sz="36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F41E07F-5C66-F079-B0DB-77FDB53EB695}"/>
              </a:ext>
            </a:extLst>
          </p:cNvPr>
          <p:cNvSpPr txBox="1"/>
          <p:nvPr/>
        </p:nvSpPr>
        <p:spPr>
          <a:xfrm>
            <a:off x="5203633" y="2411238"/>
            <a:ext cx="1162057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 اَلْمَقْهـــ</a:t>
            </a:r>
            <a:r>
              <a:rPr lang="ar-MA" sz="3600" dirty="0">
                <a:solidFill>
                  <a:srgbClr val="FF0000"/>
                </a:solidFill>
              </a:rPr>
              <a:t>ى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5289ED-1298-1021-22E8-96FFAE7BD8DA}"/>
              </a:ext>
            </a:extLst>
          </p:cNvPr>
          <p:cNvSpPr txBox="1"/>
          <p:nvPr/>
        </p:nvSpPr>
        <p:spPr>
          <a:xfrm>
            <a:off x="1297728" y="2395813"/>
            <a:ext cx="1003352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اَلرِّضــــ</a:t>
            </a:r>
            <a:r>
              <a:rPr lang="ar-MA" sz="3600" dirty="0">
                <a:solidFill>
                  <a:srgbClr val="FF0000"/>
                </a:solidFill>
              </a:rPr>
              <a:t>ا</a:t>
            </a:r>
            <a:endParaRPr lang="fr-FR" sz="3600" dirty="0">
              <a:solidFill>
                <a:srgbClr val="FF0000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5D8A541-2DA3-E785-6362-4DAA112C53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DB87E70-5533-A16E-C966-8B30875EAF94}"/>
              </a:ext>
            </a:extLst>
          </p:cNvPr>
          <p:cNvSpPr txBox="1"/>
          <p:nvPr/>
        </p:nvSpPr>
        <p:spPr>
          <a:xfrm>
            <a:off x="1736521" y="4487396"/>
            <a:ext cx="5195404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هذِهِ أَسْماءٌ آخِرُها أَلِفٌ (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أو (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5C92BA1-D989-C722-9A47-AFD33C90B79B}"/>
              </a:ext>
            </a:extLst>
          </p:cNvPr>
          <p:cNvCxnSpPr>
            <a:cxnSpLocks/>
          </p:cNvCxnSpPr>
          <p:nvPr/>
        </p:nvCxnSpPr>
        <p:spPr>
          <a:xfrm flipH="1">
            <a:off x="4471332" y="3130121"/>
            <a:ext cx="2224436" cy="137476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154B140-167B-AFF1-1511-8E88ABC553A2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4471332" y="3130121"/>
            <a:ext cx="929405" cy="134960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7D235800-116F-F7C2-D0CE-C0A67A5FAEA7}"/>
              </a:ext>
            </a:extLst>
          </p:cNvPr>
          <p:cNvCxnSpPr>
            <a:cxnSpLocks/>
          </p:cNvCxnSpPr>
          <p:nvPr/>
        </p:nvCxnSpPr>
        <p:spPr>
          <a:xfrm>
            <a:off x="4078683" y="3138336"/>
            <a:ext cx="392649" cy="1307829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2A4093CF-9865-53A7-F05F-01E0FE8C0ACD}"/>
              </a:ext>
            </a:extLst>
          </p:cNvPr>
          <p:cNvCxnSpPr>
            <a:cxnSpLocks/>
          </p:cNvCxnSpPr>
          <p:nvPr/>
        </p:nvCxnSpPr>
        <p:spPr>
          <a:xfrm>
            <a:off x="2840041" y="3130121"/>
            <a:ext cx="1639680" cy="137476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AE8C813A-D3EA-D8C7-3EEC-3B4D33470B2E}"/>
              </a:ext>
            </a:extLst>
          </p:cNvPr>
          <p:cNvCxnSpPr>
            <a:cxnSpLocks/>
          </p:cNvCxnSpPr>
          <p:nvPr/>
        </p:nvCxnSpPr>
        <p:spPr>
          <a:xfrm>
            <a:off x="1542221" y="3122446"/>
            <a:ext cx="2887166" cy="134888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ED7E096-B8C6-263E-B4FF-A61F45C50DBC}"/>
              </a:ext>
            </a:extLst>
          </p:cNvPr>
          <p:cNvSpPr/>
          <p:nvPr/>
        </p:nvSpPr>
        <p:spPr>
          <a:xfrm>
            <a:off x="1286485" y="2543622"/>
            <a:ext cx="337522" cy="58649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B587FDF-A349-8F6C-03A5-7FC919AD8B63}"/>
              </a:ext>
            </a:extLst>
          </p:cNvPr>
          <p:cNvSpPr/>
          <p:nvPr/>
        </p:nvSpPr>
        <p:spPr>
          <a:xfrm>
            <a:off x="2515702" y="2508939"/>
            <a:ext cx="355073" cy="58646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6AEC647-284C-D9A2-EF35-1E8946F8889F}"/>
              </a:ext>
            </a:extLst>
          </p:cNvPr>
          <p:cNvSpPr/>
          <p:nvPr/>
        </p:nvSpPr>
        <p:spPr>
          <a:xfrm>
            <a:off x="3907884" y="2518060"/>
            <a:ext cx="291041" cy="59279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1AAF3B5C-C3B6-1175-7CD0-7E38DD69EE85}"/>
              </a:ext>
            </a:extLst>
          </p:cNvPr>
          <p:cNvSpPr/>
          <p:nvPr/>
        </p:nvSpPr>
        <p:spPr>
          <a:xfrm>
            <a:off x="6610183" y="2571011"/>
            <a:ext cx="321742" cy="53172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F41B25B-ED15-8691-3F3B-07DA33CBB540}"/>
              </a:ext>
            </a:extLst>
          </p:cNvPr>
          <p:cNvSpPr/>
          <p:nvPr/>
        </p:nvSpPr>
        <p:spPr>
          <a:xfrm>
            <a:off x="5235091" y="2601552"/>
            <a:ext cx="331291" cy="52856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B12DF31-C61B-612F-D959-65191ACA4171}"/>
              </a:ext>
            </a:extLst>
          </p:cNvPr>
          <p:cNvSpPr txBox="1"/>
          <p:nvPr/>
        </p:nvSpPr>
        <p:spPr>
          <a:xfrm>
            <a:off x="1799404" y="5402958"/>
            <a:ext cx="5195404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أَسْماءٌ مَقْصورَةٌ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6010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نتعرف الآن المقصود بالتنوين. (نون ننطق بها ولا نرسمها آخر الاسم)  هذه أمثلة.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أمثلة إضافية معنى التنوين.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30A5C4-3B9B-F6F0-AFD0-29F8A47A0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2BB2FF7-8F9F-8E06-5532-C0445A8C0AAB}"/>
              </a:ext>
            </a:extLst>
          </p:cNvPr>
          <p:cNvSpPr txBox="1"/>
          <p:nvPr/>
        </p:nvSpPr>
        <p:spPr>
          <a:xfrm>
            <a:off x="5708524" y="1835519"/>
            <a:ext cx="1803318" cy="715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olidFill>
                  <a:schemeClr val="tx1"/>
                </a:solidFill>
              </a:rPr>
              <a:t>لا يوجَدُ تَنْوينٌ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60AB59-3EDA-6C61-7FA5-E9961BB8518C}"/>
              </a:ext>
            </a:extLst>
          </p:cNvPr>
          <p:cNvSpPr txBox="1"/>
          <p:nvPr/>
        </p:nvSpPr>
        <p:spPr>
          <a:xfrm>
            <a:off x="1370792" y="1835519"/>
            <a:ext cx="1741088" cy="715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olidFill>
                  <a:schemeClr val="tx1"/>
                </a:solidFill>
              </a:rPr>
              <a:t>يوجَدُ تَنْوينٌ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EF4C71-A086-1891-B156-5AFA70679282}"/>
              </a:ext>
            </a:extLst>
          </p:cNvPr>
          <p:cNvSpPr txBox="1"/>
          <p:nvPr/>
        </p:nvSpPr>
        <p:spPr>
          <a:xfrm>
            <a:off x="5485403" y="2693229"/>
            <a:ext cx="2249559" cy="1736601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اَلْمَدْرَسَةُ</a:t>
            </a:r>
          </a:p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بابُ </a:t>
            </a:r>
            <a:r>
              <a:rPr lang="ar-MA" dirty="0" err="1">
                <a:solidFill>
                  <a:schemeClr val="accent1">
                    <a:lumMod val="50000"/>
                  </a:schemeClr>
                </a:solidFill>
              </a:rPr>
              <a:t>ٱلْمَنْزِلِ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DAFEB5-3AE4-5359-5C85-06BAEC12016C}"/>
              </a:ext>
            </a:extLst>
          </p:cNvPr>
          <p:cNvSpPr txBox="1"/>
          <p:nvPr/>
        </p:nvSpPr>
        <p:spPr>
          <a:xfrm>
            <a:off x="1120790" y="2693229"/>
            <a:ext cx="1963024" cy="1736601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مَدْرَسَ</a:t>
            </a:r>
            <a:r>
              <a:rPr lang="ar-MA" dirty="0">
                <a:solidFill>
                  <a:srgbClr val="FF0000"/>
                </a:solidFill>
              </a:rPr>
              <a:t>ةٌ</a:t>
            </a:r>
          </a:p>
          <a:p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باب</a:t>
            </a:r>
            <a:r>
              <a:rPr lang="ar-MA" dirty="0">
                <a:solidFill>
                  <a:srgbClr val="FF0000"/>
                </a:solidFill>
              </a:rPr>
              <a:t>اً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193E6A0-7CBA-B195-43C7-5F5EB5D39D4E}"/>
              </a:ext>
            </a:extLst>
          </p:cNvPr>
          <p:cNvSpPr txBox="1"/>
          <p:nvPr/>
        </p:nvSpPr>
        <p:spPr>
          <a:xfrm>
            <a:off x="931179" y="5165096"/>
            <a:ext cx="6939004" cy="715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olidFill>
                  <a:schemeClr val="tx1"/>
                </a:solidFill>
              </a:rPr>
              <a:t>عِنْدَ </a:t>
            </a:r>
            <a:r>
              <a:rPr lang="ar-MA" sz="3600" dirty="0" err="1">
                <a:solidFill>
                  <a:schemeClr val="tx1"/>
                </a:solidFill>
              </a:rPr>
              <a:t>ٱلتَّنْوينِ</a:t>
            </a:r>
            <a:r>
              <a:rPr lang="ar-MA" sz="3600" dirty="0">
                <a:solidFill>
                  <a:schemeClr val="tx1"/>
                </a:solidFill>
              </a:rPr>
              <a:t> نُكَرِّرُ </a:t>
            </a:r>
            <a:r>
              <a:rPr lang="ar-MA" sz="3600" dirty="0" err="1">
                <a:solidFill>
                  <a:schemeClr val="tx1"/>
                </a:solidFill>
              </a:rPr>
              <a:t>ٱلْحَرَكَةَ</a:t>
            </a:r>
            <a:r>
              <a:rPr lang="ar-MA" sz="3600" dirty="0">
                <a:solidFill>
                  <a:schemeClr val="tx1"/>
                </a:solidFill>
              </a:rPr>
              <a:t> آخِرَ </a:t>
            </a:r>
            <a:r>
              <a:rPr lang="ar-MA" sz="3600" dirty="0" err="1">
                <a:solidFill>
                  <a:schemeClr val="tx1"/>
                </a:solidFill>
              </a:rPr>
              <a:t>ٱلِاسْمِ</a:t>
            </a:r>
            <a:r>
              <a:rPr lang="ar-MA" sz="3600" dirty="0">
                <a:solidFill>
                  <a:schemeClr val="tx1"/>
                </a:solidFill>
              </a:rPr>
              <a:t>.</a:t>
            </a:r>
            <a:endParaRPr lang="fr-F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9CC85-AFED-24E7-7240-94EB30E84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5F26694-81EF-668C-2D59-44F8ADE7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تعلم كيف ننون الاسم المقصور بشكل صحيح. مستعدون؟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4F1014-42C0-D227-98EF-42C0D1E38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E5F9CD-7F18-EB46-BBB9-B1707E355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D2591E-9360-578C-DD50-4822A1F03F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877271-8B56-B281-1E34-B6F511FBD1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FBC0F0-3845-D380-DBA3-7DF1B394DC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9FC8EC-B1DC-4C97-4316-A0672DFE28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96423D-5525-F2FC-AC39-BDD988054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504E7F-D437-5B68-A623-7E3E075D30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3A098DC-A78C-3F5B-913E-EFE284263E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B91C3FE-CE51-5CF1-5791-F26C5F110E4A}"/>
              </a:ext>
            </a:extLst>
          </p:cNvPr>
          <p:cNvSpPr txBox="1"/>
          <p:nvPr/>
        </p:nvSpPr>
        <p:spPr>
          <a:xfrm>
            <a:off x="2102302" y="3046266"/>
            <a:ext cx="503359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تَنْوينُ </a:t>
            </a:r>
            <a:r>
              <a:rPr lang="ar-MA" dirty="0" err="1"/>
              <a:t>ٱلِاسْمِ</a:t>
            </a:r>
            <a:r>
              <a:rPr lang="ar-MA" dirty="0"/>
              <a:t> </a:t>
            </a:r>
            <a:r>
              <a:rPr lang="ar-MA" dirty="0" err="1"/>
              <a:t>ٱلْمَقْصورِ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60235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4DEA-7A6C-F6CB-5F5B-0CF051A51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A84ABB1-9174-5D7C-1E65-15B2360B8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تابعوا كيف سأنون الاسمين المقصورين الواردين في الجملتين. سأقرأ الجملتين.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F25BDB-1EAD-ADF7-6553-75D3D0D1FE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98D790-CCCB-0378-F2C3-9AD277126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4F743-A03A-54BF-062D-95A387EDD2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840F49-8274-3BBA-F3F8-B503FCDF2D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49B82B-8E76-9D6B-8D4E-0CA75EDC25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59AC1E-1FB7-6E62-F3F5-1DF14EAD5E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EEBBCA-07E3-F656-EDDA-78D95C888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A15CCE-850E-2D20-EEF4-B9017F9382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311E5CA-A504-81CB-2944-6F011FBFA3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31F5983-F852-B16D-9C50-6527AAF076E1}"/>
              </a:ext>
            </a:extLst>
          </p:cNvPr>
          <p:cNvSpPr txBox="1"/>
          <p:nvPr/>
        </p:nvSpPr>
        <p:spPr>
          <a:xfrm>
            <a:off x="5125672" y="2475807"/>
            <a:ext cx="3447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ٱلرَّجُلَ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(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ٱلْمَقْهى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41CB2-3979-001D-FD4B-C1041F0972AB}"/>
              </a:ext>
            </a:extLst>
          </p:cNvPr>
          <p:cNvSpPr txBox="1"/>
          <p:nvPr/>
        </p:nvSpPr>
        <p:spPr>
          <a:xfrm>
            <a:off x="4756557" y="3429000"/>
            <a:ext cx="3816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زارَ 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ٱلطَّبيبُ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ٱلْمُسْتَشْفى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3A117F8-689E-1768-6CD1-2E21FC77B1B6}"/>
              </a:ext>
            </a:extLst>
          </p:cNvPr>
          <p:cNvCxnSpPr>
            <a:cxnSpLocks/>
          </p:cNvCxnSpPr>
          <p:nvPr/>
        </p:nvCxnSpPr>
        <p:spPr>
          <a:xfrm flipH="1">
            <a:off x="4130775" y="2816387"/>
            <a:ext cx="75740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D7C0D02-C245-24CB-D95A-82783DDB248A}"/>
              </a:ext>
            </a:extLst>
          </p:cNvPr>
          <p:cNvCxnSpPr>
            <a:cxnSpLocks/>
          </p:cNvCxnSpPr>
          <p:nvPr/>
        </p:nvCxnSpPr>
        <p:spPr>
          <a:xfrm flipH="1">
            <a:off x="4130775" y="3878556"/>
            <a:ext cx="75740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479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8B2F1-271D-DEC1-204F-BD627B32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024E898-566D-707C-4CFD-4A1536A12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أولا، أحذف "ال" وأَضع تنوين الفتح (فتحتين) على الحرف الذي قبل الألف.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6A1F98-0EFC-3F07-ECB0-34E870E63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0BF5B3-9494-8784-3BF7-FDE4122B46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0F4EC9-5D9C-25E8-1629-D4412D46A9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62AE7A-5FD5-59A2-F0FA-46A913C9DA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4A053D-EF98-C96A-C691-0ACBAB3CC3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534590-79FD-0716-6C78-3CF6451A01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DEB5D8-7BA9-5115-B384-CBD056BB9F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462A0F-5558-AF61-ED78-DB1AE99C98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BE52E11-AFEA-A6D7-A3D0-8085322810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D4C1B3B-CD1A-20CB-9BC5-F64D1F819385}"/>
              </a:ext>
            </a:extLst>
          </p:cNvPr>
          <p:cNvSpPr txBox="1"/>
          <p:nvPr/>
        </p:nvSpPr>
        <p:spPr>
          <a:xfrm>
            <a:off x="5125672" y="2475807"/>
            <a:ext cx="3447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ٱلرَّجُلَ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(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ٱلْمَقْهى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589D0E-CE33-FDC0-23CD-78E62DBBAC4F}"/>
              </a:ext>
            </a:extLst>
          </p:cNvPr>
          <p:cNvSpPr txBox="1"/>
          <p:nvPr/>
        </p:nvSpPr>
        <p:spPr>
          <a:xfrm>
            <a:off x="4756557" y="3429000"/>
            <a:ext cx="3816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زارَ 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ٱلطَّبيبُ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ٱلْمُسْتَشْفى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2087E02-4CB7-5FFB-BBB6-D886B30FDCB9}"/>
              </a:ext>
            </a:extLst>
          </p:cNvPr>
          <p:cNvCxnSpPr>
            <a:cxnSpLocks/>
          </p:cNvCxnSpPr>
          <p:nvPr/>
        </p:nvCxnSpPr>
        <p:spPr>
          <a:xfrm flipH="1">
            <a:off x="4130775" y="2816387"/>
            <a:ext cx="75740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6095448-FB38-BA3E-840C-1FB3AE143AA6}"/>
              </a:ext>
            </a:extLst>
          </p:cNvPr>
          <p:cNvCxnSpPr>
            <a:cxnSpLocks/>
          </p:cNvCxnSpPr>
          <p:nvPr/>
        </p:nvCxnSpPr>
        <p:spPr>
          <a:xfrm flipH="1">
            <a:off x="4130775" y="3878556"/>
            <a:ext cx="75740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265DEAC5-8053-76F8-270A-5907B1180602}"/>
              </a:ext>
            </a:extLst>
          </p:cNvPr>
          <p:cNvSpPr txBox="1"/>
          <p:nvPr/>
        </p:nvSpPr>
        <p:spPr>
          <a:xfrm>
            <a:off x="738078" y="2430168"/>
            <a:ext cx="3447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ٱلرَّجُلَ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مَقْهى.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A0BDD5D-1D4F-967A-227B-11D1EA97F1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8573" y="2475807"/>
            <a:ext cx="205758" cy="21337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CB9E886-851B-65E6-2113-C89A06809D29}"/>
              </a:ext>
            </a:extLst>
          </p:cNvPr>
          <p:cNvSpPr txBox="1"/>
          <p:nvPr/>
        </p:nvSpPr>
        <p:spPr>
          <a:xfrm>
            <a:off x="377351" y="3492336"/>
            <a:ext cx="3816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زارَ 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ٱلطَّبيبُ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مُسْتَشْفى.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4E0DBCA-1829-EEBB-8045-244E399FAB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5694" y="3492336"/>
            <a:ext cx="205758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2999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9135F-50F8-461D-7CA3-926572D08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751BEA-4C0F-9222-E45F-D3EA9F74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كيف ننون الاسم المقصور.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246A22-1CC6-B324-5130-0609914AD2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25506E-E54C-05D6-6B61-2ED1117AD7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37E5E0-46E8-B974-FD3E-8FE0DAC5E1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F0C116-A677-735E-4900-D1BCE7D53F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FC0164-5040-4A05-8F80-E3BF31841B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A5B223-FFA5-9E7F-93F1-46AFA61E29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84A0C7-8749-6E71-0BCF-F76DF712AA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C3DAD48-D959-B6CA-FF3C-72EFA60AB2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09ABB84-2078-4BBB-E8CE-8A07F65D7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75DC33-8501-C476-5D41-A69465672C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312824"/>
            <a:ext cx="7940728" cy="290347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7194197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3A674-FB59-26CE-BABB-455AF8E5C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A5844E1-ACED-C79A-994B-EE99273D9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99. من يقرأ تعليمة النشاط "أنجز مع زملائي"؟ من يقرأ المثال؟ ما المطلوب؟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1A1860-C1FF-782A-BC68-B9918678F3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B018D8-0DC4-7388-3E11-B5F786B041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813C07-C116-8698-DB4D-4CA6F5D4D5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FDD780-F2C3-238E-3746-BC64132390B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916DBB-FE1C-2B2B-8AE0-3686D8629E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498D52-484C-D937-D24C-2F45AB6B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B764D6-35ED-6EB1-4193-8D4FD49C54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4CB6BF-266A-9C93-4E0B-7B59DEA432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595C4A-120D-9C48-82CA-11710B25DD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5AE08D-4E13-9872-1FE3-A6C3D7A217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035" y="1793382"/>
            <a:ext cx="2847930" cy="4368331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0DAAB35-0EFE-E07A-D51E-88E8C1B8761F}"/>
              </a:ext>
            </a:extLst>
          </p:cNvPr>
          <p:cNvSpPr/>
          <p:nvPr/>
        </p:nvSpPr>
        <p:spPr>
          <a:xfrm>
            <a:off x="3148034" y="3286386"/>
            <a:ext cx="2741037" cy="12688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6802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26C5D-D011-9881-256D-95017CB23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723C8B8-052A-4C44-ED57-3BD883530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بشكل فردي. (دقيقتان)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5B9C8A-BA23-15D8-359B-C38C9FAD20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B4474A-56F0-61D1-6587-BED22C7102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88402E-CAF3-98F7-E858-C64E07273B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71C24F-5A35-9A35-E090-D5C80B692B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244EAA-26ED-8C53-FA60-C38CD453D2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5F8537-42B1-0960-52D6-7B502667EE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4FB1887-4068-C3BA-2709-82C058F25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35A904-2DE5-C5D3-29A2-DF11D475C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443183-B0B8-F997-2FD2-90ABDCF4D1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035" y="1793382"/>
            <a:ext cx="2847930" cy="4368331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8172B7F-EBDC-D8C3-B387-B49B3086A13C}"/>
              </a:ext>
            </a:extLst>
          </p:cNvPr>
          <p:cNvSpPr/>
          <p:nvPr/>
        </p:nvSpPr>
        <p:spPr>
          <a:xfrm>
            <a:off x="3148034" y="3286386"/>
            <a:ext cx="2741037" cy="12688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216DF51-E987-8D0A-08E6-85F64A18B5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18977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578A0-DD44-782A-924F-95F1A44A0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3D4243-1D07-267D-3BA1-167FB33BB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توصلت إلى الأجوبة. دقيقة واحدة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تدوين الكلمات على السبورة استعدادا للتصحيح.</a:t>
            </a:r>
            <a:endParaRPr lang="fr-FR" sz="2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DFC6B1-7773-668B-05E8-3DFFEDEBFC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C9AECE-18F2-08CB-C562-1F30D57A22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45AC79-D6FC-693D-EDAE-A6E159236F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85C8D3-3E49-820A-E940-CC24DA34BC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859FE33-CCC0-EC6A-143F-23D01F3E02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D636FC-DA30-4BB1-FF6C-94A8956D4A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1CE4D35-2309-DF26-9355-1AEA0158D7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D2DE05-1F39-CFB6-A2EE-4B5CEA7B9E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B95934B-93C0-CA64-9F6C-EC37959D97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B6D779-C78F-3B8B-45B1-1A9619C341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035" y="1793382"/>
            <a:ext cx="2847930" cy="436833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FE80800-F01A-F2B3-CEBA-2A231017F73A}"/>
              </a:ext>
            </a:extLst>
          </p:cNvPr>
          <p:cNvSpPr/>
          <p:nvPr/>
        </p:nvSpPr>
        <p:spPr>
          <a:xfrm>
            <a:off x="3148034" y="3286386"/>
            <a:ext cx="2741037" cy="12688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43158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19DC3-A1D1-60B6-9CA9-7285A1CE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CF965-D3A3-88F5-FBC3-6A43AD652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يمر إلى السبورة لينون الأسماء.      </a:t>
            </a:r>
            <a:r>
              <a:rPr lang="ar-MA" sz="2400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-هل أنتم متفقون؟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3ADEFE-15D6-2998-1AB3-1464BCD9AB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A76C261-F7B9-9D7E-A690-0BCC0AD4A4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EC2AB8-20A1-F374-453D-F3B1D90F45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224974-7A09-B70E-4010-3A40E67EF38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50B1B5-CD01-4EA8-3BDB-344699F124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088C36D-1E01-9333-9F1A-18867B845F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DF9EFF-2DBD-F2BF-C8EB-A973576B91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5C870E-A0D2-8AD2-2E6B-A307A4200B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75B9C2-B451-9148-C053-D1B625280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EAA013D-112F-C495-BB14-6D44391FCA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964" y="1925193"/>
            <a:ext cx="7028071" cy="379564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3450636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A6FB3-CCA8-EC8C-E28A-5FD86FCAD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AB0767-304B-4B42-4455-DACDD707F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لاحظتم أن النون تنطق ولا ترسم.                     -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D16488-5ED2-5335-1F6B-94EF4E612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72B8A8-B6DB-F635-6594-E5609DCEF9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C193E1-258E-0962-978C-74E20F731B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6D3860-C52B-0962-84F4-84DF5DB61F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6C0FEF-FD07-F2AB-433C-14E8E4DD12E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387EA08-10EE-ADB4-FDAB-D505874586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55C2050-2A91-0441-391F-3887BB94C5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8DCF52-7FBB-AD0D-F784-6F4CDB89A7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F58ED20-9DFE-0385-7480-9BB72EA87F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B8CF88-136E-0682-4F27-7300CD1799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964" y="1925193"/>
            <a:ext cx="7028071" cy="379564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8E99B0-4A8F-9290-6B69-2192D3222F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4287" y="5101414"/>
            <a:ext cx="133094" cy="1380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EF3DF7-2B3D-AEEB-6466-5476CCC6F4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7746" y="4635269"/>
            <a:ext cx="133094" cy="1380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424E08-7F9B-E3A4-B1E4-08911C8B10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3113" y="4166939"/>
            <a:ext cx="133094" cy="1380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B6E385-6835-8D87-9B05-D9F43A9AEB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7923" y="3612368"/>
            <a:ext cx="133094" cy="13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17749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260F5-6D74-BA0C-20C9-88FB92F6D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845080-E25C-4FCB-875E-2E995C38F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الموالي. من يقرأ التعليمة؟ ما المطلوب؟ أنجزوا.</a:t>
            </a:r>
            <a:b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بين الصفوف ويصحح كتابيا.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1B3A8D-0BD3-4E3F-FA8E-33B4A98BF5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C0489D-A8A1-3295-7270-813CC9510F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CA9521-ED9B-74F9-32D6-4423020E5A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C56488-7FBA-C414-55CC-7ED0A8FFBF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4FD8FE0-28B5-FF07-A42B-0841A83CBE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4DB907-1B04-D3A7-639A-4FEB98DB5F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D01D54A-ECA3-5AD0-7DD1-212519F3DA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D5C16E-C3EC-97B3-F8F3-5B42B226DB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A78F26C-4F6D-FAFC-3267-42933490E5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5A3D58-76AB-4014-F3CF-096B6044DC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035" y="1793382"/>
            <a:ext cx="2847930" cy="436833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4576F7B-E3EE-D939-9E5B-0141AB3E29B6}"/>
              </a:ext>
            </a:extLst>
          </p:cNvPr>
          <p:cNvSpPr/>
          <p:nvPr/>
        </p:nvSpPr>
        <p:spPr>
          <a:xfrm>
            <a:off x="3195920" y="4620237"/>
            <a:ext cx="2741037" cy="9332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98372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849249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1" y="2849249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53847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723C90-FF25-0E3D-9101-8F0DFE30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D33841-EB83-5072-4C0E-B9226D4902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535E88-1A78-9810-D4A6-1DE67E523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BE6C77-A1ED-2CEA-7701-D4C1FB5F8F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234D66-B96B-3D48-251E-A8EC0A10A7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15D68A-6F0D-8D0F-4A9E-15879F3B86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470E42-4A9E-3470-C597-86175E80DD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203791-2185-3A32-9DB2-E36D746C8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سأسألكم وأنتم تجيبون.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651E29-17A3-21D3-DCAE-EE98834DE62F}"/>
              </a:ext>
            </a:extLst>
          </p:cNvPr>
          <p:cNvSpPr txBox="1"/>
          <p:nvPr/>
        </p:nvSpPr>
        <p:spPr>
          <a:xfrm>
            <a:off x="1308253" y="2566219"/>
            <a:ext cx="6839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أُحَدِّدُ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ٱلْفِكْرَةَ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</a:p>
          <a:p>
            <a:pPr marL="285750" indent="-285750" algn="r" rtl="1"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يُنَوِّنُ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ٱلأَسْماءَ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اَلْمَبْنى – اَلْمَجْرى – اَلْمُعْطى.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B52BAF84-E432-D2E6-AEE7-19C0B5747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25469</TotalTime>
  <Words>1809</Words>
  <Application>Microsoft Office PowerPoint</Application>
  <PresentationFormat>Affichage à l'écran (4:3)</PresentationFormat>
  <Paragraphs>415</Paragraphs>
  <Slides>66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66</vt:i4>
      </vt:variant>
    </vt:vector>
  </HeadingPairs>
  <TitlesOfParts>
    <vt:vector size="84" baseType="lpstr">
      <vt:lpstr>Aptos</vt:lpstr>
      <vt:lpstr>Dosis Medium</vt:lpstr>
      <vt:lpstr>Calibri Light</vt:lpstr>
      <vt:lpstr>Microsoft Uighur</vt:lpstr>
      <vt:lpstr>Arial</vt:lpstr>
      <vt:lpstr>Dosis ExtraBold</vt:lpstr>
      <vt:lpstr>Wingdings</vt:lpstr>
      <vt:lpstr>Dosis SemiBold</vt:lpstr>
      <vt:lpstr>Calibri</vt:lpstr>
      <vt:lpstr>Modern Love</vt:lpstr>
      <vt:lpstr>Dosis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اليومِ</vt:lpstr>
      <vt:lpstr>عند نهاية الحصة</vt:lpstr>
      <vt:lpstr>افتتاح الحصة</vt:lpstr>
      <vt:lpstr>مرحبا بكم. سننطلق في حصة اللغة العربية.</vt:lpstr>
      <vt:lpstr>ضعوا اللوحة والكراسة في القمطر.</vt:lpstr>
      <vt:lpstr>نبدأ بتصحيح الواجب المنزلي. سنستمع لجملكم وتبدون رأيكم. من يقرأ الجمل التي كتبها؟</vt:lpstr>
      <vt:lpstr>سنتدرب اليوم على كتابة كلمات تنتهي بألف لينة. </vt:lpstr>
      <vt:lpstr>خذوا ألواحكم.</vt:lpstr>
      <vt:lpstr>نتذكر جماعة قاعدة رسم الألف آخر الفعل (من ثلاثة أحرف).</vt:lpstr>
      <vt:lpstr>اكتبوا الفعل "نمـــ...". ارفعوا عند الإشارة..</vt:lpstr>
      <vt:lpstr>ارفعوا ألواحكم. هل تتفقون مع هذه الإجابة؟</vt:lpstr>
      <vt:lpstr>صححوا</vt:lpstr>
      <vt:lpstr>اكتبوا الفعل "حكــ...". ارفعوا عند الإشارة.</vt:lpstr>
      <vt:lpstr>ارفعوا ألواحكم. هل تتفقون مع هذه الإجابة؟</vt:lpstr>
      <vt:lpstr>صححوا</vt:lpstr>
      <vt:lpstr>نتذكر جماعة قاعدة رسم الألف آخر الكلمات (من أربعة حروف أو أكثر).</vt:lpstr>
      <vt:lpstr>سأملي عليكم جملة تكتبونها على ألواحكم .  يملي الأستاذ الجملة على الشريحة الموالية دون إظهارها.</vt:lpstr>
      <vt:lpstr>ارفعوا ألواحكم. هل تتفقون مع هذه الإجابة؟ هل تتفقون؟ لماذا؟</vt:lpstr>
      <vt:lpstr>صححوا.</vt:lpstr>
      <vt:lpstr>قراءة</vt:lpstr>
      <vt:lpstr>خلال حصة اليوم نواصل استثمار النص "أسرار التواصل". خذوا الصفحة 95 .</vt:lpstr>
      <vt:lpstr>نبدأ أولا بتذكر معاني المفردات. ضعوا الكلمة المناسبة أمام كل تعريف.</vt:lpstr>
      <vt:lpstr>سأعين من يقرأ. تابعوا على كراساتكم. ارفعوا أصابعكم في كل مرة يقرأ كلمة لا تفهمونها لنشرحها. </vt:lpstr>
      <vt:lpstr>من يذكرنا بالمقصود بالفكرة الرئيسة؟</vt:lpstr>
      <vt:lpstr>نتذكر جماعة. من يقرأ؟</vt:lpstr>
      <vt:lpstr>نتذكر الخطوات التي تساعدنا على تحديد الفكرة الرئيسة للفقرة.</vt:lpstr>
      <vt:lpstr>هذه فقرة. من يقرأ؟ ( تلميذان)</vt:lpstr>
      <vt:lpstr>الآن، حددوا رقم الجملة التي تلخص المعنى الأساسي للفقرة أمامكم. من يجيب؟ لماذا؟ </vt:lpstr>
      <vt:lpstr>الجواب هو الجملة رقم 3. الجمل 1-2-4 تقدم تفاصيل فقط ولا تلخص المعنى الأساسي للفقرة.</vt:lpstr>
      <vt:lpstr>الآن. جماعة نحدد الفكرة الرئيسة للفقرة الأولى من النص. من يقرأ الفقرة؟ </vt:lpstr>
      <vt:lpstr> عماذا تتحدث الْفِقْرَةِ؟ أي ما الموضوع الذي تتحدث عنه الفقرة؟ آخر؟ هل تتفقون؟ </vt:lpstr>
      <vt:lpstr>الفقرة تتحدث عن ٱلتَّواصُلِ بَيْنَ ٱلنّاسِ.</vt:lpstr>
      <vt:lpstr>الآن ما الكلمات مفاتيح في الفقرة؟</vt:lpstr>
      <vt:lpstr> هذه كلمات مفاتيح في الفقرة.</vt:lpstr>
      <vt:lpstr>كلمات مفاتيح.</vt:lpstr>
      <vt:lpstr>الآن من يصوغ الفكرة في جملة تلخص معنى الفقرة باستعمال الكلمات المفاتيح؟</vt:lpstr>
      <vt:lpstr>خذوا كراساتكم ص 97. من يقرأ تعليمة التمرين الثالث؟ ما المطلوب؟</vt:lpstr>
      <vt:lpstr>أنجزوا بشكل فردي. في كل مرة عودوا إلى النص لقراءة الفقرة وتحديد الجواب. (5 دقائق) </vt:lpstr>
      <vt:lpstr>انتهى الوقت. نصحح. من يقرأ الفكرة الأولى؟ أين وردت؟ هل تتفقون؟ </vt:lpstr>
      <vt:lpstr>انتبهوا للتصحيح. </vt:lpstr>
      <vt:lpstr>نمر إلى التمرين الخامس. من يقرأ التعليمة؟ من يوضح المطلوب؟ فكروا ثم اكتبوا رأيكم.</vt:lpstr>
      <vt:lpstr>من يتقاسم إجابته؟                                -من يقرأ مقترح جواب. مناقشة إيجابيات وسلبيات كل خيار.</vt:lpstr>
      <vt:lpstr>Présentation PowerPoint</vt:lpstr>
      <vt:lpstr>ننشد قصيدة "الحفلة" جماعة.</vt:lpstr>
      <vt:lpstr>إملاء</vt:lpstr>
      <vt:lpstr>خلال درس الإملاء اليوم ستتعلمون كيف تنونون الاسم المقصور. </vt:lpstr>
      <vt:lpstr> بداية، من يقرأ الكلمات التالية؟ ما نوعها (أفعال أو أسماء)؟ ما الحرف المشترك بينها؟ أَيْنَ وَرَدَ؟</vt:lpstr>
      <vt:lpstr>هذه أسماء تنتهي بألف ممدودة أو مقصورة. تسمى أسماء مقصورة.</vt:lpstr>
      <vt:lpstr>نتعرف الآن المقصود بالتنوين. (نون ننطق بها ولا نرسمها آخر الاسم)  هذه أمثلة. يقدم الأستاذ أمثلة إضافية معنى التنوين.</vt:lpstr>
      <vt:lpstr>نمر الآن إلى تعلم كيف ننون الاسم المقصور بشكل صحيح. مستعدون؟</vt:lpstr>
      <vt:lpstr>تابعوا كيف سأنون الاسمين المقصورين الواردين في الجملتين. سأقرأ الجملتين.</vt:lpstr>
      <vt:lpstr>أولا، أحذف "ال" وأَضع تنوين الفتح (فتحتين) على الحرف الذي قبل الألف. </vt:lpstr>
      <vt:lpstr>نتذكر كيف ننون الاسم المقصور.</vt:lpstr>
      <vt:lpstr>خذوا الصفحة 99. من يقرأ تعليمة النشاط "أنجز مع زملائي"؟ من يقرأ المثال؟ ما المطلوب؟</vt:lpstr>
      <vt:lpstr>أنجزوا النشاط بشكل فردي. (دقيقتان)</vt:lpstr>
      <vt:lpstr>في ثنائيات وضح لزميلك كيف توصلت إلى الأجوبة. دقيقة واحدة تدوين الكلمات على السبورة استعدادا للتصحيح.</vt:lpstr>
      <vt:lpstr>نصحح على السبورة. سأعين من يمر إلى السبورة لينون الأسماء.      -هل أنتم متفقون؟</vt:lpstr>
      <vt:lpstr>من يقرأ؟ لاحظتم أن النون تنطق ولا ترسم.                     -انتبهوا للتصحيح.</vt:lpstr>
      <vt:lpstr>نمر إلى النشاط الموالي. من يقرأ التعليمة؟ ما المطلوب؟ أنجزوا. يمر الأستاذ بين الصفوف ويصحح كتابيا.</vt:lpstr>
      <vt:lpstr>اختــتام الحــصة</vt:lpstr>
      <vt:lpstr>انتبهوا، سأسألكم وأنتم تجيبون.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BTIHAJ.ELHAMDOUNI@taalim.ma</dc:creator>
  <cp:lastModifiedBy>EL HAMDOUNI BTIHAJ</cp:lastModifiedBy>
  <cp:revision>85</cp:revision>
  <dcterms:created xsi:type="dcterms:W3CDTF">2023-09-20T21:35:22Z</dcterms:created>
  <dcterms:modified xsi:type="dcterms:W3CDTF">2026-04-05T15:12:11Z</dcterms:modified>
</cp:coreProperties>
</file>