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4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5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6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7.xml" ContentType="application/vnd.openxmlformats-officedocument.theme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95" r:id="rId3"/>
    <p:sldMasterId id="2147483712" r:id="rId4"/>
    <p:sldMasterId id="2147483730" r:id="rId5"/>
    <p:sldMasterId id="2147483753" r:id="rId6"/>
    <p:sldMasterId id="2147483790" r:id="rId7"/>
    <p:sldMasterId id="2147483814" r:id="rId8"/>
  </p:sldMasterIdLst>
  <p:notesMasterIdLst>
    <p:notesMasterId r:id="rId70"/>
  </p:notesMasterIdLst>
  <p:sldIdLst>
    <p:sldId id="2147482708" r:id="rId9"/>
    <p:sldId id="2147482617" r:id="rId10"/>
    <p:sldId id="2147482746" r:id="rId11"/>
    <p:sldId id="2147482698" r:id="rId12"/>
    <p:sldId id="2147482615" r:id="rId13"/>
    <p:sldId id="2147482699" r:id="rId14"/>
    <p:sldId id="261" r:id="rId15"/>
    <p:sldId id="2147482694" r:id="rId16"/>
    <p:sldId id="2147482610" r:id="rId17"/>
    <p:sldId id="2134806855" r:id="rId18"/>
    <p:sldId id="2134806857" r:id="rId19"/>
    <p:sldId id="2134806858" r:id="rId20"/>
    <p:sldId id="2147482772" r:id="rId21"/>
    <p:sldId id="2147482759" r:id="rId22"/>
    <p:sldId id="2147482760" r:id="rId23"/>
    <p:sldId id="2134806859" r:id="rId24"/>
    <p:sldId id="2147482705" r:id="rId25"/>
    <p:sldId id="2134806145" r:id="rId26"/>
    <p:sldId id="2134806657" r:id="rId27"/>
    <p:sldId id="2147482341" r:id="rId28"/>
    <p:sldId id="2147482718" r:id="rId29"/>
    <p:sldId id="2147482734" r:id="rId30"/>
    <p:sldId id="2147482735" r:id="rId31"/>
    <p:sldId id="2147482763" r:id="rId32"/>
    <p:sldId id="2147482764" r:id="rId33"/>
    <p:sldId id="2147482761" r:id="rId34"/>
    <p:sldId id="2147482765" r:id="rId35"/>
    <p:sldId id="2147482762" r:id="rId36"/>
    <p:sldId id="2147482766" r:id="rId37"/>
    <p:sldId id="2147482767" r:id="rId38"/>
    <p:sldId id="2147482768" r:id="rId39"/>
    <p:sldId id="2147482715" r:id="rId40"/>
    <p:sldId id="2147482726" r:id="rId41"/>
    <p:sldId id="2147482727" r:id="rId42"/>
    <p:sldId id="2147482744" r:id="rId43"/>
    <p:sldId id="2147482769" r:id="rId44"/>
    <p:sldId id="2147482770" r:id="rId45"/>
    <p:sldId id="2147482692" r:id="rId46"/>
    <p:sldId id="2147482697" r:id="rId47"/>
    <p:sldId id="2147482696" r:id="rId48"/>
    <p:sldId id="2134806882" r:id="rId49"/>
    <p:sldId id="2134806905" r:id="rId50"/>
    <p:sldId id="2134806886" r:id="rId51"/>
    <p:sldId id="2134806907" r:id="rId52"/>
    <p:sldId id="2134806730" r:id="rId53"/>
    <p:sldId id="2134806732" r:id="rId54"/>
    <p:sldId id="2134806734" r:id="rId55"/>
    <p:sldId id="2147482713" r:id="rId56"/>
    <p:sldId id="2134806903" r:id="rId57"/>
    <p:sldId id="2134806736" r:id="rId58"/>
    <p:sldId id="2134806697" r:id="rId59"/>
    <p:sldId id="2147482745" r:id="rId60"/>
    <p:sldId id="2147482771" r:id="rId61"/>
    <p:sldId id="2134806698" r:id="rId62"/>
    <p:sldId id="2147482484" r:id="rId63"/>
    <p:sldId id="2147482741" r:id="rId64"/>
    <p:sldId id="2147482703" r:id="rId65"/>
    <p:sldId id="2134806712" r:id="rId66"/>
    <p:sldId id="2134806809" r:id="rId67"/>
    <p:sldId id="2147482525" r:id="rId68"/>
    <p:sldId id="2147482487" r:id="rId69"/>
  </p:sldIdLst>
  <p:sldSz cx="9144000" cy="6858000" type="screen4x3"/>
  <p:notesSz cx="6858000" cy="9144000"/>
  <p:embeddedFontLst>
    <p:embeddedFont>
      <p:font typeface="Dosis" pitchFamily="2" charset="0"/>
      <p:regular r:id="rId71"/>
      <p:bold r:id="rId72"/>
    </p:embeddedFont>
    <p:embeddedFont>
      <p:font typeface="Dosis ExtraBold" pitchFamily="2" charset="0"/>
      <p:bold r:id="rId73"/>
    </p:embeddedFont>
    <p:embeddedFont>
      <p:font typeface="Dosis Medium" pitchFamily="2" charset="0"/>
      <p:regular r:id="rId74"/>
    </p:embeddedFont>
    <p:embeddedFont>
      <p:font typeface="Dosis SemiBold" pitchFamily="2" charset="0"/>
      <p:bold r:id="rId75"/>
    </p:embeddedFont>
    <p:embeddedFont>
      <p:font typeface="Microsoft Uighur" panose="02000000000000000000" pitchFamily="2" charset="-78"/>
      <p:regular r:id="rId76"/>
      <p:bold r:id="rId77"/>
    </p:embeddedFont>
    <p:embeddedFont>
      <p:font typeface="Modern Love" panose="04090805081005020601" pitchFamily="82" charset="0"/>
      <p:regular r:id="rId7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E9EA"/>
    <a:srgbClr val="A6DEF2"/>
    <a:srgbClr val="424D7B"/>
    <a:srgbClr val="424D7A"/>
    <a:srgbClr val="424D7C"/>
    <a:srgbClr val="414C78"/>
    <a:srgbClr val="47527D"/>
    <a:srgbClr val="0097B2"/>
    <a:srgbClr val="257390"/>
    <a:srgbClr val="F6F6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91" autoAdjust="0"/>
    <p:restoredTop sz="94152" autoAdjust="0"/>
  </p:normalViewPr>
  <p:slideViewPr>
    <p:cSldViewPr snapToGrid="0">
      <p:cViewPr varScale="1">
        <p:scale>
          <a:sx n="64" d="100"/>
          <a:sy n="64" d="100"/>
        </p:scale>
        <p:origin x="1308" y="78"/>
      </p:cViewPr>
      <p:guideLst/>
    </p:cSldViewPr>
  </p:slideViewPr>
  <p:outlineViewPr>
    <p:cViewPr>
      <p:scale>
        <a:sx n="33" d="100"/>
        <a:sy n="33" d="100"/>
      </p:scale>
      <p:origin x="0" y="-179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font" Target="fonts/font4.fntdata"/><Relationship Id="rId79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82" Type="http://schemas.openxmlformats.org/officeDocument/2006/relationships/tableStyles" Target="tableStyles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font" Target="fonts/font7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font" Target="fonts/font2.fntdata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notesMaster" Target="notesMasters/notesMaster1.xml"/><Relationship Id="rId75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font" Target="fonts/font3.fntdata"/><Relationship Id="rId78" Type="http://schemas.openxmlformats.org/officeDocument/2006/relationships/font" Target="fonts/font8.fntdata"/><Relationship Id="rId8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font" Target="fonts/font6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09" name="Google Shape;13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>
          <a:extLst>
            <a:ext uri="{FF2B5EF4-FFF2-40B4-BE49-F238E27FC236}">
              <a16:creationId xmlns:a16="http://schemas.microsoft.com/office/drawing/2014/main" id="{D2BE8E1C-62B0-920A-0B8F-CC34A3A04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>
            <a:extLst>
              <a:ext uri="{FF2B5EF4-FFF2-40B4-BE49-F238E27FC236}">
                <a16:creationId xmlns:a16="http://schemas.microsoft.com/office/drawing/2014/main" id="{8479988A-B0FC-DB3D-0BC3-E462ECF506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>
            <a:extLst>
              <a:ext uri="{FF2B5EF4-FFF2-40B4-BE49-F238E27FC236}">
                <a16:creationId xmlns:a16="http://schemas.microsoft.com/office/drawing/2014/main" id="{626EF8A3-4635-42C1-084A-18B7CFCFAA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55531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35499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61BC9-CD27-ADB4-AA41-2247EF61A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3522718-DED0-15F0-A7E3-37426DBEA1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FDF9590-9AD3-ED80-B762-A7F92478C5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D8A72DC-323E-30DE-90B3-4B9817CE8D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2040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09B00-BA40-3A9A-BCC2-7CCDE9320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7D49F3F-978C-03FC-E140-59E71B4713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6239BD0-10E3-6EA5-3AE5-19611D348F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C75FE8-C7B0-AD9C-1AEA-72CEF67F3B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453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png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7.png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Layouts/_rels/slideLayout12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Layouts/_rels/slideLayout12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Layouts/_rels/slideLayout12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Layouts/_rels/slideLayout1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9.png"/><Relationship Id="rId5" Type="http://schemas.microsoft.com/office/2007/relationships/hdphoto" Target="../media/hdphoto2.wdp"/><Relationship Id="rId4" Type="http://schemas.openxmlformats.org/officeDocument/2006/relationships/image" Target="../media/image16.png"/><Relationship Id="rId9" Type="http://schemas.microsoft.com/office/2007/relationships/hdphoto" Target="../media/hdphoto3.wdp"/></Relationships>
</file>

<file path=ppt/slideLayouts/_rels/slideLayout1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9.png"/><Relationship Id="rId5" Type="http://schemas.microsoft.com/office/2007/relationships/hdphoto" Target="../media/hdphoto2.wdp"/><Relationship Id="rId4" Type="http://schemas.openxmlformats.org/officeDocument/2006/relationships/image" Target="../media/image16.png"/><Relationship Id="rId9" Type="http://schemas.microsoft.com/office/2007/relationships/hdphoto" Target="../media/hdphoto3.wdp"/></Relationships>
</file>

<file path=ppt/slideLayouts/_rels/slideLayout1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9.png"/><Relationship Id="rId5" Type="http://schemas.microsoft.com/office/2007/relationships/hdphoto" Target="../media/hdphoto2.wdp"/><Relationship Id="rId4" Type="http://schemas.openxmlformats.org/officeDocument/2006/relationships/image" Target="../media/image16.png"/><Relationship Id="rId9" Type="http://schemas.microsoft.com/office/2007/relationships/hdphoto" Target="../media/hdphoto3.wdp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8.png"/><Relationship Id="rId5" Type="http://schemas.microsoft.com/office/2007/relationships/hdphoto" Target="../media/hdphoto4.wdp"/><Relationship Id="rId4" Type="http://schemas.openxmlformats.org/officeDocument/2006/relationships/image" Target="../media/image19.png"/><Relationship Id="rId9" Type="http://schemas.microsoft.com/office/2007/relationships/hdphoto" Target="../media/hdphoto2.wdp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8.xml"/><Relationship Id="rId4" Type="http://schemas.microsoft.com/office/2007/relationships/hdphoto" Target="../media/hdphoto3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344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120946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4459388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41279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315925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0954637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2009745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1449043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119766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7468567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678123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018630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466945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5707255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8068606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938579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991281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3525034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067069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4462318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6768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29031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9413458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927289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312775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1645482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519875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541237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140074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8149196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78636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5962818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061616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8043649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29850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198650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7772142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2984026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15147743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599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057697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7220649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2986418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8949336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60704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7037391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5222284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97569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3450043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7354940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8013066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9819398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1871599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0828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9476501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3839052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3514300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590399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479446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288617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161218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6526795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9474116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7738201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748956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5695102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4551042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4457870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0639987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421758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742532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888136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665836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39348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7689706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609212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0708243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288275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468731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742379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5788725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45512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4739570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628512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918442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2047359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9273232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443305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960713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9954415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29509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998599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903159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7664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255186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8421612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2834523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89353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1250094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826189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170107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8733697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292853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031151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6113614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2576311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956621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277777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407649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41056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0269313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77919157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80741402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633751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4788415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940400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1918128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5497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3112443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1536868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703887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1090058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8629925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724392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7902699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3897276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134096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7191016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3884416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581467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6726983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3513349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8165150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492667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E4D8B0D0-F0C3-4FC3-94D6-BCF0D419E7BC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6B07F95-A5D9-6530-5B60-EE210563FC7F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0D43B28-22C3-9254-D1DD-41450AA77D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-9734" b="-9734"/>
          <a:stretch>
            <a:fillRect/>
          </a:stretch>
        </p:blipFill>
        <p:spPr>
          <a:xfrm>
            <a:off x="7551896" y="3045833"/>
            <a:ext cx="972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9442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26" Type="http://schemas.openxmlformats.org/officeDocument/2006/relationships/image" Target="../media/image4.bin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slideLayout" Target="../slideLayouts/slideLayout40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image" Target="../media/image4.bin"/><Relationship Id="rId3" Type="http://schemas.openxmlformats.org/officeDocument/2006/relationships/slideLayout" Target="../slideLayouts/slideLayout43.xml"/><Relationship Id="rId21" Type="http://schemas.openxmlformats.org/officeDocument/2006/relationships/image" Target="../media/image10.png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20" Type="http://schemas.openxmlformats.org/officeDocument/2006/relationships/image" Target="../media/image9.pn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23" Type="http://schemas.openxmlformats.org/officeDocument/2006/relationships/image" Target="../media/image12.png"/><Relationship Id="rId10" Type="http://schemas.openxmlformats.org/officeDocument/2006/relationships/slideLayout" Target="../slideLayouts/slideLayout50.xml"/><Relationship Id="rId19" Type="http://schemas.openxmlformats.org/officeDocument/2006/relationships/image" Target="../media/image8.png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Relationship Id="rId22" Type="http://schemas.openxmlformats.org/officeDocument/2006/relationships/image" Target="../media/image1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20" Type="http://schemas.openxmlformats.org/officeDocument/2006/relationships/image" Target="../media/image4.bin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66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3" Type="http://schemas.openxmlformats.org/officeDocument/2006/relationships/slideLayout" Target="../slideLayouts/slideLayout77.xml"/><Relationship Id="rId21" Type="http://schemas.openxmlformats.org/officeDocument/2006/relationships/slideLayout" Target="../slideLayouts/slideLayout95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5" Type="http://schemas.openxmlformats.org/officeDocument/2006/relationships/image" Target="../media/image4.bin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20" Type="http://schemas.openxmlformats.org/officeDocument/2006/relationships/slideLayout" Target="../slideLayouts/slideLayout94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23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84.xml"/><Relationship Id="rId19" Type="http://schemas.openxmlformats.org/officeDocument/2006/relationships/slideLayout" Target="../slideLayouts/slideLayout93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Relationship Id="rId22" Type="http://schemas.openxmlformats.org/officeDocument/2006/relationships/slideLayout" Target="../slideLayouts/slideLayout9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20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107.xml"/><Relationship Id="rId19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Relationship Id="rId22" Type="http://schemas.openxmlformats.org/officeDocument/2006/relationships/slideLayout" Target="../slideLayouts/slideLayout11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21.xml"/><Relationship Id="rId16" Type="http://schemas.openxmlformats.org/officeDocument/2006/relationships/image" Target="../media/image13.jpg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slideLayout" Target="../slideLayouts/slideLayout13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13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40.xml"/><Relationship Id="rId12" Type="http://schemas.openxmlformats.org/officeDocument/2006/relationships/slideLayout" Target="../slideLayouts/slideLayout145.xml"/><Relationship Id="rId2" Type="http://schemas.openxmlformats.org/officeDocument/2006/relationships/slideLayout" Target="../slideLayouts/slideLayout135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Relationship Id="rId14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784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780" r:id="rId13"/>
    <p:sldLayoutId id="2147483783" r:id="rId14"/>
    <p:sldLayoutId id="2147483785" r:id="rId15"/>
    <p:sldLayoutId id="2147483813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1882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89" r:id="rId23"/>
    <p:sldLayoutId id="2147483828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0523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2047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  <p:sldLayoutId id="2147483829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548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  <p:sldLayoutId id="2147483747" r:id="rId17"/>
    <p:sldLayoutId id="2147483748" r:id="rId18"/>
    <p:sldLayoutId id="2147483749" r:id="rId19"/>
    <p:sldLayoutId id="2147483750" r:id="rId20"/>
    <p:sldLayoutId id="2147483751" r:id="rId21"/>
    <p:sldLayoutId id="2147483752" r:id="rId22"/>
    <p:sldLayoutId id="214748383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1532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  <p:sldLayoutId id="2147483770" r:id="rId17"/>
    <p:sldLayoutId id="2147483771" r:id="rId18"/>
    <p:sldLayoutId id="2147483772" r:id="rId19"/>
    <p:sldLayoutId id="2147483773" r:id="rId20"/>
    <p:sldLayoutId id="2147483774" r:id="rId21"/>
    <p:sldLayoutId id="214748377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2460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  <p:sldLayoutId id="2147483804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998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4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4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bin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17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10.png"/><Relationship Id="rId3" Type="http://schemas.microsoft.com/office/2007/relationships/media" Target="../media/media2.mp4"/><Relationship Id="rId7" Type="http://schemas.openxmlformats.org/officeDocument/2006/relationships/image" Target="../media/image26.gif"/><Relationship Id="rId12" Type="http://schemas.openxmlformats.org/officeDocument/2006/relationships/image" Target="../media/image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38.png"/><Relationship Id="rId1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9.png"/><Relationship Id="rId7" Type="http://schemas.openxmlformats.org/officeDocument/2006/relationships/image" Target="../media/image11.png"/><Relationship Id="rId12" Type="http://schemas.openxmlformats.org/officeDocument/2006/relationships/image" Target="../media/image4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0.png"/><Relationship Id="rId11" Type="http://schemas.openxmlformats.org/officeDocument/2006/relationships/image" Target="../media/image42.png"/><Relationship Id="rId5" Type="http://schemas.openxmlformats.org/officeDocument/2006/relationships/image" Target="../media/image9.png"/><Relationship Id="rId10" Type="http://schemas.openxmlformats.org/officeDocument/2006/relationships/image" Target="../media/image41.png"/><Relationship Id="rId4" Type="http://schemas.openxmlformats.org/officeDocument/2006/relationships/image" Target="../media/image8.png"/><Relationship Id="rId9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1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44.png"/><Relationship Id="rId4" Type="http://schemas.openxmlformats.org/officeDocument/2006/relationships/image" Target="../media/image8.png"/><Relationship Id="rId9" Type="http://schemas.openxmlformats.org/officeDocument/2006/relationships/image" Target="../media/image26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4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2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4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37.xml"/><Relationship Id="rId7" Type="http://schemas.openxmlformats.org/officeDocument/2006/relationships/image" Target="../media/image1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9.png"/><Relationship Id="rId7" Type="http://schemas.openxmlformats.org/officeDocument/2006/relationships/image" Target="../media/image2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9.png"/><Relationship Id="rId7" Type="http://schemas.openxmlformats.org/officeDocument/2006/relationships/image" Target="../media/image2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7.xml"/><Relationship Id="rId7" Type="http://schemas.openxmlformats.org/officeDocument/2006/relationships/image" Target="../media/image10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1.png"/><Relationship Id="rId9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17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4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58.xml"/><Relationship Id="rId7" Type="http://schemas.openxmlformats.org/officeDocument/2006/relationships/image" Target="../media/image11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49.png"/><Relationship Id="rId4" Type="http://schemas.openxmlformats.org/officeDocument/2006/relationships/image" Target="../media/image9.png"/><Relationship Id="rId9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2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74.xml"/><Relationship Id="rId5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6.xml"/><Relationship Id="rId6" Type="http://schemas.openxmlformats.org/officeDocument/2006/relationships/image" Target="../media/image24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2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9.png"/><Relationship Id="rId7" Type="http://schemas.openxmlformats.org/officeDocument/2006/relationships/image" Target="../media/image5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6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6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6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97.xml"/><Relationship Id="rId4" Type="http://schemas.openxmlformats.org/officeDocument/2006/relationships/image" Target="../media/image1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8.png"/><Relationship Id="rId7" Type="http://schemas.openxmlformats.org/officeDocument/2006/relationships/image" Target="../media/image39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3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4C4C28B-8A8D-EC67-5E5F-CEFC9CD108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653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sz="1800" b="1" dirty="0"/>
              <a:t>المرور بين الصفوف للمساعدة وتصحيح الإنجازات</a:t>
            </a:r>
            <a:endParaRPr lang="fr-MA" sz="1800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تنظيم حصص الأسبوع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(10د)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القراءة: استثمار النص 50د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 (25د)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(10د)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(25د)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الاستماع والتحدث (30د)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الكلمات البصرية+ القراءة المشتركة(20د)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  (40د)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 (35د)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القراءة: الفهم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الكتابي</a:t>
            </a:r>
            <a:r>
              <a:rPr lang="fr-FR" sz="1400" b="1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1400" b="1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 25 د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(10د)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الاستماع والتحدث (30د)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 (45د)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 (10د)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ورشة الاستماع والتحدث 30د)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ورشة القراءة (45د)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2 -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088143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39" y="1077330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800" b="1" dirty="0">
                <a:cs typeface="Microsoft Uighur" panose="02000000000000000000" pitchFamily="2" charset="-78"/>
              </a:rPr>
              <a:t>طلاقة</a:t>
            </a:r>
            <a:endParaRPr lang="ar-MA" sz="1400" b="1" dirty="0"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080804" y="2122576"/>
            <a:ext cx="1558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11433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Font typeface="Arial" panose="020B0604020202020204" pitchFamily="34" charset="0"/>
              <a:buChar char="•"/>
            </a:pPr>
            <a:r>
              <a:rPr lang="ar-MA" sz="1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التواصل؟: استثمار المسموع: البنية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291470" y="3380220"/>
            <a:ext cx="1316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- 02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477B8E12-ACAD-0BA7-678D-B1AE85FD5E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5942" y="3243770"/>
            <a:ext cx="468000" cy="468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spcBef>
                <a:spcPts val="0"/>
              </a:spcBef>
              <a:buClrTx/>
              <a:buSzPct val="100000"/>
              <a:buNone/>
            </a:pPr>
            <a:r>
              <a:rPr lang="ar-MA" sz="1800" b="1" dirty="0"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أسرار التواصل : </a:t>
            </a:r>
            <a:r>
              <a:rPr lang="ar-MA" sz="1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التوقع والتحقق - القراءات الفردية - الفهم العام</a:t>
            </a:r>
            <a:endParaRPr lang="ar-MA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5792628" y="4692778"/>
            <a:ext cx="810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- 03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13991" r="-13991"/>
          <a:stretch>
            <a:fillRect/>
          </a:stretch>
        </p:blipFill>
        <p:spPr>
          <a:xfrm>
            <a:off x="6837747" y="3460950"/>
            <a:ext cx="543600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18594" y="4530539"/>
            <a:ext cx="468000" cy="46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677" r="-677"/>
          <a:stretch>
            <a:fillRect/>
          </a:stretch>
        </p:blipFill>
        <p:spPr>
          <a:xfrm>
            <a:off x="6773676" y="4712834"/>
            <a:ext cx="5436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CE038F1-3031-9A55-FFEB-2CA19C25971E}"/>
              </a:ext>
            </a:extLst>
          </p:cNvPr>
          <p:cNvSpPr txBox="1"/>
          <p:nvPr/>
        </p:nvSpPr>
        <p:spPr>
          <a:xfrm>
            <a:off x="2031507" y="1277419"/>
            <a:ext cx="5343834" cy="47897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lvl="0" algn="ctr" rtl="1">
              <a:lnSpc>
                <a:spcPts val="2075"/>
              </a:lnSpc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0EA94C1-8A27-6602-E8FB-963639DCBB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77787" y="3485626"/>
            <a:ext cx="6696000" cy="8892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0431C5-AFD7-ABEB-A0E8-11EA6ACB7B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31787" y="4651010"/>
            <a:ext cx="6696000" cy="8892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72C04A6D-1262-D651-1180-642768D81E0D}"/>
              </a:ext>
            </a:extLst>
          </p:cNvPr>
          <p:cNvGrpSpPr/>
          <p:nvPr/>
        </p:nvGrpSpPr>
        <p:grpSpPr>
          <a:xfrm>
            <a:off x="864704" y="2347228"/>
            <a:ext cx="7309083" cy="890781"/>
            <a:chOff x="1331545" y="2851205"/>
            <a:chExt cx="6696000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74B3437-3357-A149-69CD-74CEF4C8F79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5F20BE6-A554-4E93-7EA0-6FA486659C8B}"/>
                </a:ext>
              </a:extLst>
            </p:cNvPr>
            <p:cNvSpPr/>
            <p:nvPr/>
          </p:nvSpPr>
          <p:spPr>
            <a:xfrm>
              <a:off x="1467121" y="3179910"/>
              <a:ext cx="487552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المعنى العام  للحكاية (ما التواصل؟) من خلال استثمار بنيتها.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E9D1298F-06A4-84DC-347F-FC3C5FCE4387}"/>
              </a:ext>
            </a:extLst>
          </p:cNvPr>
          <p:cNvSpPr txBox="1"/>
          <p:nvPr/>
        </p:nvSpPr>
        <p:spPr>
          <a:xfrm>
            <a:off x="970213" y="3820421"/>
            <a:ext cx="57089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التوقع والتحقق من خلال قراءة النص (أسرار التواصل).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C6BD926-B302-F718-C33A-065EF768B52B}"/>
              </a:ext>
            </a:extLst>
          </p:cNvPr>
          <p:cNvSpPr txBox="1"/>
          <p:nvPr/>
        </p:nvSpPr>
        <p:spPr>
          <a:xfrm>
            <a:off x="1916885" y="4991341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الإجابة عن أسئلة الفهم العام للنص (أسرار التواصل).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B6A1A04-942C-EFF4-E7DC-796DD152E346}"/>
              </a:ext>
            </a:extLst>
          </p:cNvPr>
          <p:cNvSpPr txBox="1"/>
          <p:nvPr/>
        </p:nvSpPr>
        <p:spPr>
          <a:xfrm>
            <a:off x="1871099" y="1674962"/>
            <a:ext cx="56646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ar-MA" sz="3200" b="1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% 80 من المتعلمين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</p:spTree>
    <p:extLst>
      <p:ext uri="{BB962C8B-B14F-4D97-AF65-F5344CB8AC3E}">
        <p14:creationId xmlns:p14="http://schemas.microsoft.com/office/powerpoint/2010/main" val="225054033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90965" y="2796004"/>
            <a:ext cx="4500000" cy="1055769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ترحيب وتدبير السلوك؛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الواجب المنزلي؛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طلاقة.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252100" y="1777877"/>
            <a:ext cx="1919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AE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نشطة اعتيادية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58419" y="1706925"/>
            <a:ext cx="612000" cy="61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FD66242-61D0-2046-67BC-EEFE30E13A7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4368" r="-4368"/>
          <a:stretch>
            <a:fillRect/>
          </a:stretch>
        </p:blipFill>
        <p:spPr>
          <a:xfrm>
            <a:off x="7104635" y="1980402"/>
            <a:ext cx="972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9556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بكم، سننطلق في حصة اللغة العربية.</a:t>
            </a:r>
            <a:endParaRPr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983D17F-AB92-0910-B6BB-8F7DFA3188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530F7CB5-5560-06D5-0210-29AE45957E0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74A5595D-D906-45AF-FC9E-A8131D6981B3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6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577A7B2-7CEA-EEF4-5B50-9E5D7ECC665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0057EBA-0069-5F62-B4B0-D1027BF3A76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47FA7F-6258-3F54-0165-368FFEE96B7A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0A8642B-82B8-9CD0-F584-A952B6BD79A3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CA73F86-B4C4-5D4F-9C55-27AAFB508748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C3DADB7-00B8-D444-4AA6-AA9DAB374D6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03D7EB-E6BD-CBFA-5EA1-707EB3C62EE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8D41644-07CF-37D6-53C0-D24BEC60B7B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1AA2E7-2C2B-8204-6C0F-6B632490869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>
          <a:extLst>
            <a:ext uri="{FF2B5EF4-FFF2-40B4-BE49-F238E27FC236}">
              <a16:creationId xmlns:a16="http://schemas.microsoft.com/office/drawing/2014/main" id="{0A56A04E-9BA1-B017-A07B-5EAFC1322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>
            <a:extLst>
              <a:ext uri="{FF2B5EF4-FFF2-40B4-BE49-F238E27FC236}">
                <a16:creationId xmlns:a16="http://schemas.microsoft.com/office/drawing/2014/main" id="{46CD87D0-8CE6-04AB-A086-D235619714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نتذكر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0B3A90-4302-79C8-7DD3-97148D1813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229" y="648000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9473A1D-87EE-926D-9CFA-CAADE8D592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79BF64-01DA-419B-0B8E-55CAC20B6E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F5E484-4376-C907-376C-00F11951A7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D1C39D-3101-3C35-FE64-EBF21F6E2E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794480-154B-97D1-667A-522C983EF1D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8164F18-4724-D2A1-7575-AE1B491DE2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EDF4DB-AB19-4F02-7126-B34602299C6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5664DC-32CF-EC7F-E80F-6CC8460DA9E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C8E474-EC5D-F126-9D50-36E8D28861D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45C177-A830-EF3F-4441-E6340D6353A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9B27830-D2B3-9394-93A3-46FEB38CBD27}"/>
              </a:ext>
            </a:extLst>
          </p:cNvPr>
          <p:cNvSpPr/>
          <p:nvPr/>
        </p:nvSpPr>
        <p:spPr>
          <a:xfrm>
            <a:off x="6519332" y="1565085"/>
            <a:ext cx="1098923" cy="1101915"/>
          </a:xfrm>
          <a:prstGeom prst="ellipse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03B21481-A768-96F5-0ADF-905807E95B9F}"/>
              </a:ext>
            </a:extLst>
          </p:cNvPr>
          <p:cNvSpPr/>
          <p:nvPr/>
        </p:nvSpPr>
        <p:spPr>
          <a:xfrm>
            <a:off x="5420408" y="3812312"/>
            <a:ext cx="1098924" cy="1030418"/>
          </a:xfrm>
          <a:prstGeom prst="ellipse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 20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CFBE072-0FC5-F4B9-D829-F3A556B3034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688" y="2733706"/>
            <a:ext cx="1098923" cy="1030418"/>
          </a:xfrm>
          <a:prstGeom prst="ellipse">
            <a:avLst/>
          </a:prstGeom>
          <a:ln w="63500" cap="rnd">
            <a:solidFill>
              <a:schemeClr val="bg1">
                <a:lumMod val="6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B9F752B1-844D-698C-D264-30D3A4615C7A}"/>
              </a:ext>
            </a:extLst>
          </p:cNvPr>
          <p:cNvSpPr txBox="1">
            <a:spLocks/>
          </p:cNvSpPr>
          <p:nvPr/>
        </p:nvSpPr>
        <p:spPr>
          <a:xfrm>
            <a:off x="632373" y="1704227"/>
            <a:ext cx="4688730" cy="71504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مَنْ يُذَكِّرُ بِقَواعِدِ السُّلوكِ داخِلَ الْقِسْمِ؟</a:t>
            </a:r>
            <a:endParaRPr lang="ar-MA" sz="3200" dirty="0">
              <a:solidFill>
                <a:srgbClr val="424D7B"/>
              </a:solidFill>
            </a:endParaRPr>
          </a:p>
        </p:txBody>
      </p:sp>
      <p:pic>
        <p:nvPicPr>
          <p:cNvPr id="15" name="Image 14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57986C00-E54F-C812-9E90-E10710F078B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0186" y="1227220"/>
            <a:ext cx="1669058" cy="1669058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F5CEADAC-15E7-19EA-C3DA-87310097BFA8}"/>
              </a:ext>
            </a:extLst>
          </p:cNvPr>
          <p:cNvSpPr/>
          <p:nvPr/>
        </p:nvSpPr>
        <p:spPr>
          <a:xfrm>
            <a:off x="4870946" y="4890918"/>
            <a:ext cx="1098924" cy="1030418"/>
          </a:xfrm>
          <a:prstGeom prst="ellipse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9866095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40B1C0-E046-4530-484F-57A7E5096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واللوحة في القمطر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C1F93A2-A436-9059-A5F4-4AFEAD337A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5F5CC6C-1936-91B9-8DA0-704D0B2DA33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5CDEC37-3353-0C71-87A9-93C1580F27F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A5D07C8-FDF9-DBFD-1499-B750599268F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C2997C1-525F-F9A4-910A-85AF18A1763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4260ED-DC48-D878-D842-5B574F74D54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F11FB5-8C43-D81E-F51B-2C2491C1D88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45A3A4-978B-3C86-FAFB-1E139779F67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EB4A1F0-BBD0-39D5-29D2-2C66D917F52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0988A-12DC-539E-521A-AA8DA4A2894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6" name="Class AR_NV_03_1">
            <a:hlinkClick r:id="" action="ppaction://media"/>
            <a:extLst>
              <a:ext uri="{FF2B5EF4-FFF2-40B4-BE49-F238E27FC236}">
                <a16:creationId xmlns:a16="http://schemas.microsoft.com/office/drawing/2014/main" id="{B307175D-BCFD-890A-2509-A88A0DD4C915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2031" y="1604001"/>
            <a:ext cx="6480000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250373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5812F-8387-C7EE-7AB5-49FA68D2B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BE1459DF-8C5E-A74C-979E-C6E9A15B0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الكراسة ص 94. سأتحقق من إنجازكم للواجب المنزلي. من يقرأ الجمل التي كتبها؟ </a:t>
            </a:r>
            <a:endParaRPr lang="fr-FR" sz="2400" dirty="0"/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BCA5C58-F23E-7D0E-CF95-7A7D76AAC6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E10EA66-49A4-0982-246A-0675386C73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C54956D-8C9A-935E-DD37-72E79321B8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4F07D17-1F6E-2065-2582-97F53EB938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F1F82A3-55F2-E0C1-075F-8B7CCC9250F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F222347-946B-2827-2404-1FD1AF346CC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92E40D0-3365-128C-D624-1C01750879E4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69023B0-FE80-0E63-1727-680DF6F38D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95734" y="2068661"/>
            <a:ext cx="2656334" cy="382755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65B6FFF-3F96-C681-90F2-E4B4A7DCE11C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C47961-7C44-3461-746F-85A259E1F961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0CB97AB-A4C8-F48D-0636-E350A629E78E}"/>
              </a:ext>
            </a:extLst>
          </p:cNvPr>
          <p:cNvSpPr/>
          <p:nvPr/>
        </p:nvSpPr>
        <p:spPr>
          <a:xfrm>
            <a:off x="3295735" y="4914346"/>
            <a:ext cx="2656334" cy="817587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546426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6F057-C734-DA87-88FA-311E7447E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D8E65BD-5D29-844D-8844-B76990FDD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سنمر لتحدي الطلاقة. سأسحب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5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أسماء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أخر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307B5A0-83D3-526D-8D45-9FA9232E8E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7CF8D1A-7F7A-AC5F-7E94-C78280B3E4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24E03F4-C056-D2CB-0BB2-77717A8338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861FDC5-B6BC-3F3B-0D62-9E26CC63EC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22C05C6-A7D9-3CA2-67A3-425FBBCA9A5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42E715-0CFD-7FDD-22FF-E74F11E717B8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D947D0-648F-1C0A-6720-2686C7683DA4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15542A-F7C2-95D1-C8AF-7177485576F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110A785-237F-7A7F-44E9-8E7143C1A8A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5644868-B666-96EA-50E9-C978A8628BB1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8B649A9-BBA0-D719-2955-8116D2549C07}"/>
              </a:ext>
            </a:extLst>
          </p:cNvPr>
          <p:cNvSpPr txBox="1"/>
          <p:nvPr/>
        </p:nvSpPr>
        <p:spPr>
          <a:xfrm>
            <a:off x="3223682" y="3013501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</a:t>
            </a:r>
            <a:r>
              <a:rPr lang="ar-MA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ٱلطَّلاقَةِ</a:t>
            </a:r>
            <a:endParaRPr lang="fr-MA" sz="4800" b="1" kern="0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51036402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2DBBB-67B6-11C1-B0A9-5845957F42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D264A5-574A-6448-B28C-C402A06E0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أنادي على التلميذ الأول: ..........................................................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تناقش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الأخطاء بعد كل قراءة وتوضح كيفية تجاوزها.</a:t>
            </a:r>
            <a:endParaRPr lang="fr-FR" sz="2000" dirty="0"/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AAE298F1-606C-3C66-C739-CDF0DAC41D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735" y="675748"/>
            <a:ext cx="828000" cy="828000"/>
          </a:xfr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6211BB2-412F-3FAB-17D1-88D4FF89EF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EB9B361-FED3-4B53-2184-9F93F85C31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842489C-CF2B-CAEA-343F-F907F2285D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300F476-1C1C-B0CB-F1A2-4E6536AF37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0A99644-67A4-6E6D-6AD2-F246CAAE550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597791A-E5FF-1292-7822-177E28C268F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3669CF1-6DE1-16B4-AA2C-508AE5A567DE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F3E3706-C910-248A-B7E3-9A6E7B87102B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7F7B04E-A48F-3A47-FEC4-0ECD91E3FB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8602" y="1574108"/>
            <a:ext cx="8614395" cy="4968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93418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E01C5-141F-CA61-C29E-D78B62DFB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6AED484-F4D6-1998-DB06-2AF10073A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سنمر لتحدي الطلاقة. سأسحب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5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أسماء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أخر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FC65B91-C956-A167-78B6-7F57F0B449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BBE6D34-C8AD-BB73-8311-0F3F590547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7B923D9-C18B-AA45-742E-C13DC4A2A9A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BD22BE2-9368-ECC9-5F8D-E40534A6579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1D2A3BE-2FC5-D0A8-7020-95A45D52150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392A2D-E8A5-CC8D-2FDB-9BC4CFBFB8E1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D060AF0-8AFF-B02F-48FC-E9FAB8CDDDD1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D4E674D-BD3E-F60D-3A69-6BB84DE040CB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976762-4FC1-2C6E-5665-30758E0D0FD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472B322-D740-AC76-BB1E-4E434DC68B55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72F727C-708C-95AC-C853-7B8813927C63}"/>
              </a:ext>
            </a:extLst>
          </p:cNvPr>
          <p:cNvSpPr txBox="1"/>
          <p:nvPr/>
        </p:nvSpPr>
        <p:spPr>
          <a:xfrm>
            <a:off x="2940599" y="1368000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ٱلطَّلاقَةِ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0CBDFF24-DC17-9756-75FF-A27D2CACF1F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3" y="2275983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578477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52F7B-AEB7-D4F0-6322-B55506CA6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B4DCD0-8857-E2E4-F0AB-7CB64FAFF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3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بسرعة أريد أن أتحقق من فهمكم لما قرأتموه. من يجيب عن السؤال التالي؟ 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BCC8B8F-B405-9539-79F0-EBE6C508C5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A539CA3-FD74-5460-4A5B-4897941F3F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4AF27F2-6ADD-2018-2645-5A984C56149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5535A81-BD2A-36D5-51C5-7F8B030D28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AB509CF-6D2C-EFE0-E261-8D863EB5AD7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0570368-01BA-94BC-84B0-1A3ADC7598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FF81E27-64F9-0C00-E67E-0D9B1A25EA0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E108E06-90D2-AE63-C5D3-5E0BDA68D0C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F5FD188-085E-7CEA-CAC7-81F6BFBA433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F66D655-3968-09F4-B6D8-3E8620AFF42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CFCD69F-661B-E351-FCEF-E3146C23BE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E920BE-E691-CCD2-D44B-98FA8D6DF043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3180B871-6D8C-A05C-77A7-D77D8DA3773D}"/>
              </a:ext>
            </a:extLst>
          </p:cNvPr>
          <p:cNvSpPr/>
          <p:nvPr/>
        </p:nvSpPr>
        <p:spPr>
          <a:xfrm>
            <a:off x="838899" y="1583340"/>
            <a:ext cx="7441035" cy="1031033"/>
          </a:xfrm>
          <a:custGeom>
            <a:avLst/>
            <a:gdLst>
              <a:gd name="csX0" fmla="*/ 0 w 7441035"/>
              <a:gd name="csY0" fmla="*/ 171842 h 1031033"/>
              <a:gd name="csX1" fmla="*/ 171842 w 7441035"/>
              <a:gd name="csY1" fmla="*/ 0 h 1031033"/>
              <a:gd name="csX2" fmla="*/ 746082 w 7441035"/>
              <a:gd name="csY2" fmla="*/ 0 h 1031033"/>
              <a:gd name="csX3" fmla="*/ 1178375 w 7441035"/>
              <a:gd name="csY3" fmla="*/ 0 h 1031033"/>
              <a:gd name="csX4" fmla="*/ 1823589 w 7441035"/>
              <a:gd name="csY4" fmla="*/ 0 h 1031033"/>
              <a:gd name="csX5" fmla="*/ 2539776 w 7441035"/>
              <a:gd name="csY5" fmla="*/ 0 h 1031033"/>
              <a:gd name="csX6" fmla="*/ 3043043 w 7441035"/>
              <a:gd name="csY6" fmla="*/ 0 h 1031033"/>
              <a:gd name="csX7" fmla="*/ 3830204 w 7441035"/>
              <a:gd name="csY7" fmla="*/ 0 h 1031033"/>
              <a:gd name="csX8" fmla="*/ 4546391 w 7441035"/>
              <a:gd name="csY8" fmla="*/ 0 h 1031033"/>
              <a:gd name="csX9" fmla="*/ 5049658 w 7441035"/>
              <a:gd name="csY9" fmla="*/ 0 h 1031033"/>
              <a:gd name="csX10" fmla="*/ 5552924 w 7441035"/>
              <a:gd name="csY10" fmla="*/ 0 h 1031033"/>
              <a:gd name="csX11" fmla="*/ 6340085 w 7441035"/>
              <a:gd name="csY11" fmla="*/ 0 h 1031033"/>
              <a:gd name="csX12" fmla="*/ 7269193 w 7441035"/>
              <a:gd name="csY12" fmla="*/ 0 h 1031033"/>
              <a:gd name="csX13" fmla="*/ 7441035 w 7441035"/>
              <a:gd name="csY13" fmla="*/ 171842 h 1031033"/>
              <a:gd name="csX14" fmla="*/ 7441035 w 7441035"/>
              <a:gd name="csY14" fmla="*/ 859191 h 1031033"/>
              <a:gd name="csX15" fmla="*/ 7269193 w 7441035"/>
              <a:gd name="csY15" fmla="*/ 1031033 h 1031033"/>
              <a:gd name="csX16" fmla="*/ 6694953 w 7441035"/>
              <a:gd name="csY16" fmla="*/ 1031033 h 1031033"/>
              <a:gd name="csX17" fmla="*/ 6191686 w 7441035"/>
              <a:gd name="csY17" fmla="*/ 1031033 h 1031033"/>
              <a:gd name="csX18" fmla="*/ 5688419 w 7441035"/>
              <a:gd name="csY18" fmla="*/ 1031033 h 1031033"/>
              <a:gd name="csX19" fmla="*/ 5256126 w 7441035"/>
              <a:gd name="csY19" fmla="*/ 1031033 h 1031033"/>
              <a:gd name="csX20" fmla="*/ 4468965 w 7441035"/>
              <a:gd name="csY20" fmla="*/ 1031033 h 1031033"/>
              <a:gd name="csX21" fmla="*/ 3894725 w 7441035"/>
              <a:gd name="csY21" fmla="*/ 1031033 h 1031033"/>
              <a:gd name="csX22" fmla="*/ 3462432 w 7441035"/>
              <a:gd name="csY22" fmla="*/ 1031033 h 1031033"/>
              <a:gd name="csX23" fmla="*/ 2959165 w 7441035"/>
              <a:gd name="csY23" fmla="*/ 1031033 h 1031033"/>
              <a:gd name="csX24" fmla="*/ 2172005 w 7441035"/>
              <a:gd name="csY24" fmla="*/ 1031033 h 1031033"/>
              <a:gd name="csX25" fmla="*/ 1455817 w 7441035"/>
              <a:gd name="csY25" fmla="*/ 1031033 h 1031033"/>
              <a:gd name="csX26" fmla="*/ 739630 w 7441035"/>
              <a:gd name="csY26" fmla="*/ 1031033 h 1031033"/>
              <a:gd name="csX27" fmla="*/ 171842 w 7441035"/>
              <a:gd name="csY27" fmla="*/ 1031033 h 1031033"/>
              <a:gd name="csX28" fmla="*/ 0 w 7441035"/>
              <a:gd name="csY28" fmla="*/ 859191 h 1031033"/>
              <a:gd name="csX29" fmla="*/ 0 w 7441035"/>
              <a:gd name="csY29" fmla="*/ 171842 h 10310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7441035" h="1031033" extrusionOk="0">
                <a:moveTo>
                  <a:pt x="0" y="171842"/>
                </a:moveTo>
                <a:cubicBezTo>
                  <a:pt x="2563" y="74616"/>
                  <a:pt x="90762" y="5861"/>
                  <a:pt x="171842" y="0"/>
                </a:cubicBezTo>
                <a:cubicBezTo>
                  <a:pt x="428310" y="5506"/>
                  <a:pt x="474871" y="-1534"/>
                  <a:pt x="746082" y="0"/>
                </a:cubicBezTo>
                <a:cubicBezTo>
                  <a:pt x="1017293" y="1534"/>
                  <a:pt x="1068663" y="4721"/>
                  <a:pt x="1178375" y="0"/>
                </a:cubicBezTo>
                <a:cubicBezTo>
                  <a:pt x="1288087" y="-4721"/>
                  <a:pt x="1620506" y="-3945"/>
                  <a:pt x="1823589" y="0"/>
                </a:cubicBezTo>
                <a:cubicBezTo>
                  <a:pt x="2026672" y="3945"/>
                  <a:pt x="2242477" y="-26924"/>
                  <a:pt x="2539776" y="0"/>
                </a:cubicBezTo>
                <a:cubicBezTo>
                  <a:pt x="2837075" y="26924"/>
                  <a:pt x="2806948" y="13099"/>
                  <a:pt x="3043043" y="0"/>
                </a:cubicBezTo>
                <a:cubicBezTo>
                  <a:pt x="3279138" y="-13099"/>
                  <a:pt x="3546951" y="15936"/>
                  <a:pt x="3830204" y="0"/>
                </a:cubicBezTo>
                <a:cubicBezTo>
                  <a:pt x="4113457" y="-15936"/>
                  <a:pt x="4271898" y="-23117"/>
                  <a:pt x="4546391" y="0"/>
                </a:cubicBezTo>
                <a:cubicBezTo>
                  <a:pt x="4820884" y="23117"/>
                  <a:pt x="4895183" y="-24899"/>
                  <a:pt x="5049658" y="0"/>
                </a:cubicBezTo>
                <a:cubicBezTo>
                  <a:pt x="5204133" y="24899"/>
                  <a:pt x="5399291" y="-20087"/>
                  <a:pt x="5552924" y="0"/>
                </a:cubicBezTo>
                <a:cubicBezTo>
                  <a:pt x="5706557" y="20087"/>
                  <a:pt x="6049614" y="3675"/>
                  <a:pt x="6340085" y="0"/>
                </a:cubicBezTo>
                <a:cubicBezTo>
                  <a:pt x="6630556" y="-3675"/>
                  <a:pt x="6834680" y="14291"/>
                  <a:pt x="7269193" y="0"/>
                </a:cubicBezTo>
                <a:cubicBezTo>
                  <a:pt x="7365468" y="20496"/>
                  <a:pt x="7430401" y="56951"/>
                  <a:pt x="7441035" y="171842"/>
                </a:cubicBezTo>
                <a:cubicBezTo>
                  <a:pt x="7455558" y="462856"/>
                  <a:pt x="7441305" y="559839"/>
                  <a:pt x="7441035" y="859191"/>
                </a:cubicBezTo>
                <a:cubicBezTo>
                  <a:pt x="7432974" y="959067"/>
                  <a:pt x="7373164" y="1040269"/>
                  <a:pt x="7269193" y="1031033"/>
                </a:cubicBezTo>
                <a:cubicBezTo>
                  <a:pt x="7115044" y="1033944"/>
                  <a:pt x="6939054" y="1028363"/>
                  <a:pt x="6694953" y="1031033"/>
                </a:cubicBezTo>
                <a:cubicBezTo>
                  <a:pt x="6450852" y="1033703"/>
                  <a:pt x="6310746" y="1051716"/>
                  <a:pt x="6191686" y="1031033"/>
                </a:cubicBezTo>
                <a:cubicBezTo>
                  <a:pt x="6072626" y="1010350"/>
                  <a:pt x="5850499" y="1020869"/>
                  <a:pt x="5688419" y="1031033"/>
                </a:cubicBezTo>
                <a:cubicBezTo>
                  <a:pt x="5526339" y="1041197"/>
                  <a:pt x="5389137" y="1015315"/>
                  <a:pt x="5256126" y="1031033"/>
                </a:cubicBezTo>
                <a:cubicBezTo>
                  <a:pt x="5123115" y="1046751"/>
                  <a:pt x="4693167" y="1049957"/>
                  <a:pt x="4468965" y="1031033"/>
                </a:cubicBezTo>
                <a:cubicBezTo>
                  <a:pt x="4244763" y="1012109"/>
                  <a:pt x="4180166" y="1031643"/>
                  <a:pt x="3894725" y="1031033"/>
                </a:cubicBezTo>
                <a:cubicBezTo>
                  <a:pt x="3609284" y="1030423"/>
                  <a:pt x="3608331" y="1012154"/>
                  <a:pt x="3462432" y="1031033"/>
                </a:cubicBezTo>
                <a:cubicBezTo>
                  <a:pt x="3316533" y="1049912"/>
                  <a:pt x="3080170" y="1042692"/>
                  <a:pt x="2959165" y="1031033"/>
                </a:cubicBezTo>
                <a:cubicBezTo>
                  <a:pt x="2838160" y="1019374"/>
                  <a:pt x="2534172" y="1032988"/>
                  <a:pt x="2172005" y="1031033"/>
                </a:cubicBezTo>
                <a:cubicBezTo>
                  <a:pt x="1809838" y="1029078"/>
                  <a:pt x="1607204" y="1043550"/>
                  <a:pt x="1455817" y="1031033"/>
                </a:cubicBezTo>
                <a:cubicBezTo>
                  <a:pt x="1304430" y="1018516"/>
                  <a:pt x="1088552" y="1001841"/>
                  <a:pt x="739630" y="1031033"/>
                </a:cubicBezTo>
                <a:cubicBezTo>
                  <a:pt x="390708" y="1060225"/>
                  <a:pt x="386986" y="1051594"/>
                  <a:pt x="171842" y="1031033"/>
                </a:cubicBezTo>
                <a:cubicBezTo>
                  <a:pt x="79618" y="1047364"/>
                  <a:pt x="6070" y="941676"/>
                  <a:pt x="0" y="859191"/>
                </a:cubicBezTo>
                <a:cubicBezTo>
                  <a:pt x="-11888" y="629813"/>
                  <a:pt x="33573" y="432258"/>
                  <a:pt x="0" y="171842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ما </a:t>
            </a:r>
            <a:r>
              <a:rPr kumimoji="0" lang="ar-MA" sz="400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ٱلْعِبارَةُ</a:t>
            </a:r>
            <a:r>
              <a:rPr kumimoji="0" lang="ar-MA" sz="40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ٱلَّتي</a:t>
            </a:r>
            <a:r>
              <a:rPr kumimoji="0" lang="ar-MA" sz="40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تَدُلُّ في </a:t>
            </a:r>
            <a:r>
              <a:rPr kumimoji="0" lang="ar-MA" sz="400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ٱلنَّصِّ</a:t>
            </a:r>
            <a:r>
              <a:rPr kumimoji="0" lang="ar-MA" sz="40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عَلى </a:t>
            </a:r>
            <a:r>
              <a:rPr kumimoji="0" lang="ar-MA" sz="400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أَنَّ </a:t>
            </a:r>
            <a:r>
              <a:rPr kumimoji="0" lang="ar-MA" sz="4000" b="1" i="0" u="none" strike="noStrike" kern="1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"ٱلتَّواصُلَ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كانَ بَطيئاً"؟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E4C2BFB-AC6C-01F8-982D-87F2F1666E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8782" y="2950600"/>
            <a:ext cx="8438540" cy="349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847605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09C4C-1A8B-71BF-9CAB-1590E5EFE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8F5B6D-F304-3169-93A9-4BE6D105C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3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بسرعة أريد أن أتحقق من فهمكم مما قرأتموه. من يجيب عن السؤال التالي؟ 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181030-EE70-DFBE-A42E-24E08D4D94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9F40AE6-BCCC-B4E8-E2D9-312F6C3C5F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2D5F737-8FAA-3231-FAAB-7BD9C88091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99B6FEA-3224-041F-CB96-E1CB24380B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25FFA5F-F0C4-8C7D-7D46-074981FA037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6B9B498-A5F2-AE1E-F7C7-3447D27D40B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ACE79CB-4066-0B4D-1565-80EC2ABD9B2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074F3E5-E86F-346A-371E-F635880242A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67CECAC-CBF6-B9B3-1CC0-1A3A236445E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27E8E4F-7E6E-41E9-E239-269982FAF49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302B89E-5AFB-A433-405D-0F7C995D8A6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BAE7CCC-FE6B-43D3-8BF1-90EE681AF45F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0F28CE22-2C67-CD04-2EE5-9AFFE0C1B5E9}"/>
              </a:ext>
            </a:extLst>
          </p:cNvPr>
          <p:cNvSpPr/>
          <p:nvPr/>
        </p:nvSpPr>
        <p:spPr>
          <a:xfrm>
            <a:off x="838899" y="1583340"/>
            <a:ext cx="7309353" cy="1218187"/>
          </a:xfrm>
          <a:custGeom>
            <a:avLst/>
            <a:gdLst>
              <a:gd name="csX0" fmla="*/ 0 w 7309353"/>
              <a:gd name="csY0" fmla="*/ 203035 h 1218187"/>
              <a:gd name="csX1" fmla="*/ 203035 w 7309353"/>
              <a:gd name="csY1" fmla="*/ 0 h 1218187"/>
              <a:gd name="csX2" fmla="*/ 824330 w 7309353"/>
              <a:gd name="csY2" fmla="*/ 0 h 1218187"/>
              <a:gd name="csX3" fmla="*/ 1307560 w 7309353"/>
              <a:gd name="csY3" fmla="*/ 0 h 1218187"/>
              <a:gd name="csX4" fmla="*/ 1997889 w 7309353"/>
              <a:gd name="csY4" fmla="*/ 0 h 1218187"/>
              <a:gd name="csX5" fmla="*/ 2757250 w 7309353"/>
              <a:gd name="csY5" fmla="*/ 0 h 1218187"/>
              <a:gd name="csX6" fmla="*/ 3309512 w 7309353"/>
              <a:gd name="csY6" fmla="*/ 0 h 1218187"/>
              <a:gd name="csX7" fmla="*/ 4137906 w 7309353"/>
              <a:gd name="csY7" fmla="*/ 0 h 1218187"/>
              <a:gd name="csX8" fmla="*/ 4897267 w 7309353"/>
              <a:gd name="csY8" fmla="*/ 0 h 1218187"/>
              <a:gd name="csX9" fmla="*/ 5449530 w 7309353"/>
              <a:gd name="csY9" fmla="*/ 0 h 1218187"/>
              <a:gd name="csX10" fmla="*/ 6001793 w 7309353"/>
              <a:gd name="csY10" fmla="*/ 0 h 1218187"/>
              <a:gd name="csX11" fmla="*/ 7106318 w 7309353"/>
              <a:gd name="csY11" fmla="*/ 0 h 1218187"/>
              <a:gd name="csX12" fmla="*/ 7309353 w 7309353"/>
              <a:gd name="csY12" fmla="*/ 203035 h 1218187"/>
              <a:gd name="csX13" fmla="*/ 7309353 w 7309353"/>
              <a:gd name="csY13" fmla="*/ 625336 h 1218187"/>
              <a:gd name="csX14" fmla="*/ 7309353 w 7309353"/>
              <a:gd name="csY14" fmla="*/ 1015152 h 1218187"/>
              <a:gd name="csX15" fmla="*/ 7106318 w 7309353"/>
              <a:gd name="csY15" fmla="*/ 1218187 h 1218187"/>
              <a:gd name="csX16" fmla="*/ 6485023 w 7309353"/>
              <a:gd name="csY16" fmla="*/ 1218187 h 1218187"/>
              <a:gd name="csX17" fmla="*/ 5932760 w 7309353"/>
              <a:gd name="csY17" fmla="*/ 1218187 h 1218187"/>
              <a:gd name="csX18" fmla="*/ 5380497 w 7309353"/>
              <a:gd name="csY18" fmla="*/ 1218187 h 1218187"/>
              <a:gd name="csX19" fmla="*/ 4897267 w 7309353"/>
              <a:gd name="csY19" fmla="*/ 1218187 h 1218187"/>
              <a:gd name="csX20" fmla="*/ 4068873 w 7309353"/>
              <a:gd name="csY20" fmla="*/ 1218187 h 1218187"/>
              <a:gd name="csX21" fmla="*/ 3447578 w 7309353"/>
              <a:gd name="csY21" fmla="*/ 1218187 h 1218187"/>
              <a:gd name="csX22" fmla="*/ 2964348 w 7309353"/>
              <a:gd name="csY22" fmla="*/ 1218187 h 1218187"/>
              <a:gd name="csX23" fmla="*/ 2412086 w 7309353"/>
              <a:gd name="csY23" fmla="*/ 1218187 h 1218187"/>
              <a:gd name="csX24" fmla="*/ 1583692 w 7309353"/>
              <a:gd name="csY24" fmla="*/ 1218187 h 1218187"/>
              <a:gd name="csX25" fmla="*/ 824330 w 7309353"/>
              <a:gd name="csY25" fmla="*/ 1218187 h 1218187"/>
              <a:gd name="csX26" fmla="*/ 203035 w 7309353"/>
              <a:gd name="csY26" fmla="*/ 1218187 h 1218187"/>
              <a:gd name="csX27" fmla="*/ 0 w 7309353"/>
              <a:gd name="csY27" fmla="*/ 1015152 h 1218187"/>
              <a:gd name="csX28" fmla="*/ 0 w 7309353"/>
              <a:gd name="csY28" fmla="*/ 592851 h 1218187"/>
              <a:gd name="csX29" fmla="*/ 0 w 7309353"/>
              <a:gd name="csY29" fmla="*/ 203035 h 12181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7309353" h="1218187" extrusionOk="0">
                <a:moveTo>
                  <a:pt x="0" y="203035"/>
                </a:moveTo>
                <a:cubicBezTo>
                  <a:pt x="10035" y="81818"/>
                  <a:pt x="100291" y="3980"/>
                  <a:pt x="203035" y="0"/>
                </a:cubicBezTo>
                <a:cubicBezTo>
                  <a:pt x="357521" y="-25421"/>
                  <a:pt x="651011" y="-12667"/>
                  <a:pt x="824330" y="0"/>
                </a:cubicBezTo>
                <a:cubicBezTo>
                  <a:pt x="997650" y="12667"/>
                  <a:pt x="1101827" y="418"/>
                  <a:pt x="1307560" y="0"/>
                </a:cubicBezTo>
                <a:cubicBezTo>
                  <a:pt x="1513293" y="-418"/>
                  <a:pt x="1734935" y="-15864"/>
                  <a:pt x="1997889" y="0"/>
                </a:cubicBezTo>
                <a:cubicBezTo>
                  <a:pt x="2260843" y="15864"/>
                  <a:pt x="2485217" y="-34587"/>
                  <a:pt x="2757250" y="0"/>
                </a:cubicBezTo>
                <a:cubicBezTo>
                  <a:pt x="3029283" y="34587"/>
                  <a:pt x="3076493" y="13536"/>
                  <a:pt x="3309512" y="0"/>
                </a:cubicBezTo>
                <a:cubicBezTo>
                  <a:pt x="3542531" y="-13536"/>
                  <a:pt x="3741955" y="-33335"/>
                  <a:pt x="4137906" y="0"/>
                </a:cubicBezTo>
                <a:cubicBezTo>
                  <a:pt x="4533857" y="33335"/>
                  <a:pt x="4616345" y="-33113"/>
                  <a:pt x="4897267" y="0"/>
                </a:cubicBezTo>
                <a:cubicBezTo>
                  <a:pt x="5178189" y="33113"/>
                  <a:pt x="5190172" y="17698"/>
                  <a:pt x="5449530" y="0"/>
                </a:cubicBezTo>
                <a:cubicBezTo>
                  <a:pt x="5708888" y="-17698"/>
                  <a:pt x="5878536" y="-5622"/>
                  <a:pt x="6001793" y="0"/>
                </a:cubicBezTo>
                <a:cubicBezTo>
                  <a:pt x="6125050" y="5622"/>
                  <a:pt x="6611623" y="41491"/>
                  <a:pt x="7106318" y="0"/>
                </a:cubicBezTo>
                <a:cubicBezTo>
                  <a:pt x="7241550" y="-875"/>
                  <a:pt x="7302186" y="104127"/>
                  <a:pt x="7309353" y="203035"/>
                </a:cubicBezTo>
                <a:cubicBezTo>
                  <a:pt x="7321606" y="326430"/>
                  <a:pt x="7310617" y="420363"/>
                  <a:pt x="7309353" y="625336"/>
                </a:cubicBezTo>
                <a:cubicBezTo>
                  <a:pt x="7308089" y="830309"/>
                  <a:pt x="7299223" y="922169"/>
                  <a:pt x="7309353" y="1015152"/>
                </a:cubicBezTo>
                <a:cubicBezTo>
                  <a:pt x="7302539" y="1131486"/>
                  <a:pt x="7226238" y="1226121"/>
                  <a:pt x="7106318" y="1218187"/>
                </a:cubicBezTo>
                <a:cubicBezTo>
                  <a:pt x="6814820" y="1243543"/>
                  <a:pt x="6737596" y="1243262"/>
                  <a:pt x="6485023" y="1218187"/>
                </a:cubicBezTo>
                <a:cubicBezTo>
                  <a:pt x="6232451" y="1193112"/>
                  <a:pt x="6074204" y="1214020"/>
                  <a:pt x="5932760" y="1218187"/>
                </a:cubicBezTo>
                <a:cubicBezTo>
                  <a:pt x="5791316" y="1222354"/>
                  <a:pt x="5651955" y="1191594"/>
                  <a:pt x="5380497" y="1218187"/>
                </a:cubicBezTo>
                <a:cubicBezTo>
                  <a:pt x="5109039" y="1244780"/>
                  <a:pt x="5065925" y="1199220"/>
                  <a:pt x="4897267" y="1218187"/>
                </a:cubicBezTo>
                <a:cubicBezTo>
                  <a:pt x="4728609" y="1237155"/>
                  <a:pt x="4297074" y="1249605"/>
                  <a:pt x="4068873" y="1218187"/>
                </a:cubicBezTo>
                <a:cubicBezTo>
                  <a:pt x="3840672" y="1186769"/>
                  <a:pt x="3605319" y="1189693"/>
                  <a:pt x="3447578" y="1218187"/>
                </a:cubicBezTo>
                <a:cubicBezTo>
                  <a:pt x="3289838" y="1246681"/>
                  <a:pt x="3154692" y="1213753"/>
                  <a:pt x="2964348" y="1218187"/>
                </a:cubicBezTo>
                <a:cubicBezTo>
                  <a:pt x="2774004" y="1222622"/>
                  <a:pt x="2547925" y="1236673"/>
                  <a:pt x="2412086" y="1218187"/>
                </a:cubicBezTo>
                <a:cubicBezTo>
                  <a:pt x="2276247" y="1199701"/>
                  <a:pt x="1904750" y="1246257"/>
                  <a:pt x="1583692" y="1218187"/>
                </a:cubicBezTo>
                <a:cubicBezTo>
                  <a:pt x="1262634" y="1190117"/>
                  <a:pt x="1145436" y="1213770"/>
                  <a:pt x="824330" y="1218187"/>
                </a:cubicBezTo>
                <a:cubicBezTo>
                  <a:pt x="503224" y="1222604"/>
                  <a:pt x="512874" y="1210739"/>
                  <a:pt x="203035" y="1218187"/>
                </a:cubicBezTo>
                <a:cubicBezTo>
                  <a:pt x="71863" y="1233404"/>
                  <a:pt x="16515" y="1147299"/>
                  <a:pt x="0" y="1015152"/>
                </a:cubicBezTo>
                <a:cubicBezTo>
                  <a:pt x="-7970" y="824514"/>
                  <a:pt x="-12288" y="743420"/>
                  <a:pt x="0" y="592851"/>
                </a:cubicBezTo>
                <a:cubicBezTo>
                  <a:pt x="12288" y="442282"/>
                  <a:pt x="1494" y="355171"/>
                  <a:pt x="0" y="203035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spcAft>
                <a:spcPts val="800"/>
              </a:spcAft>
              <a:defRPr/>
            </a:pPr>
            <a:r>
              <a:rPr kumimoji="0" lang="ar-MA" sz="360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ٱلْعِبارَةُ</a:t>
            </a:r>
            <a:r>
              <a:rPr kumimoji="0" lang="ar-MA" sz="36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ٱلَّتي</a:t>
            </a:r>
            <a:r>
              <a:rPr kumimoji="0" lang="ar-MA" sz="36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تَدُلُّ عَلى أَنَّ 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"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ٱلتَّواصُلَ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كانَ بَطيئاً" </a:t>
            </a:r>
            <a:r>
              <a:rPr kumimoji="0" lang="ar-MA" sz="3600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هِيَ:</a:t>
            </a:r>
            <a:r>
              <a:rPr kumimoji="0" lang="ar-MA" sz="360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</a:p>
          <a:p>
            <a:pPr lvl="0" algn="ctr" rtl="1">
              <a:spcAft>
                <a:spcPts val="800"/>
              </a:spcAft>
              <a:defRPr/>
            </a:pPr>
            <a:r>
              <a:rPr lang="ar-MA" sz="3600" b="1" kern="100" dirty="0">
                <a:solidFill>
                  <a:srgbClr val="C0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كانَتِ </a:t>
            </a:r>
            <a:r>
              <a:rPr lang="ar-MA" sz="3600" b="1" kern="100" dirty="0" err="1">
                <a:solidFill>
                  <a:srgbClr val="C0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ٱلرَّسائِلُ</a:t>
            </a:r>
            <a:r>
              <a:rPr lang="ar-MA" sz="3600" b="1" kern="100" dirty="0">
                <a:solidFill>
                  <a:srgbClr val="C0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تَسْتَغْرِقُ أَسابيعَ أَوْ شُهوراً لِتَصِلَ.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B3ACE05-41DF-0CC0-A445-1E8701D0C7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8782" y="2950600"/>
            <a:ext cx="8438540" cy="3497575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772194F0-4C09-AF99-DB1B-116CCF8290BD}"/>
              </a:ext>
            </a:extLst>
          </p:cNvPr>
          <p:cNvCxnSpPr>
            <a:cxnSpLocks/>
          </p:cNvCxnSpPr>
          <p:nvPr/>
        </p:nvCxnSpPr>
        <p:spPr>
          <a:xfrm flipH="1">
            <a:off x="720521" y="4910667"/>
            <a:ext cx="478281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F6622C3C-CED2-D100-9314-0403AEB44DC1}"/>
              </a:ext>
            </a:extLst>
          </p:cNvPr>
          <p:cNvCxnSpPr>
            <a:cxnSpLocks/>
          </p:cNvCxnSpPr>
          <p:nvPr/>
        </p:nvCxnSpPr>
        <p:spPr>
          <a:xfrm flipH="1">
            <a:off x="7688037" y="5554133"/>
            <a:ext cx="77016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3977591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A3B9C6-A073-6747-4500-65019B639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7A7D616-17B0-7F4A-A3FE-1A0F8AD3D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أبطال الطلاقة اليوم هم : ...............................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5E6638D3-1A77-A6E5-3926-1F200573F2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735" y="675748"/>
            <a:ext cx="828000" cy="828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897FED1-BE39-0A9D-EAC6-6676B81038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9B2A166-2411-6912-1128-477E49312B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D1803BA-16F8-D8FE-758B-6E291418FE8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5F66D5D-C22D-ABFE-EC0F-B4FA3711575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5634D5E-0505-AC0F-EE8B-345729ABA4D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59A554-B827-5C78-7326-880F1396CA63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309A80-6A4B-64E3-2C1C-361676BAF817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D0C74D-94A9-3F85-56EE-C209750B99BF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78E5A48-8D30-E0AE-C48B-79132113F126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2B7E680-7195-DDA2-7D82-B4250B578558}"/>
              </a:ext>
            </a:extLst>
          </p:cNvPr>
          <p:cNvSpPr txBox="1"/>
          <p:nvPr/>
        </p:nvSpPr>
        <p:spPr>
          <a:xfrm>
            <a:off x="2940599" y="1368000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</a:t>
            </a:r>
            <a:r>
              <a:rPr lang="ar-MA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ٱلطَّلاقَةِ</a:t>
            </a:r>
            <a:endParaRPr lang="fr-MA" sz="4800" b="1" kern="0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6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465E0906-DEB6-71A1-6FEB-5B3F063B435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3" y="2275983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924659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استماع وتحدث 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التواصل؟: استثمار البنية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8383" y="1734816"/>
            <a:ext cx="576000" cy="576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A569E3E-61DD-73F7-51E3-5A6CEC0DB6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5805" y="987881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48C4709-908B-9C5B-D22D-DDD6A49824E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4368" r="-4368"/>
          <a:stretch>
            <a:fillRect/>
          </a:stretch>
        </p:blipFill>
        <p:spPr>
          <a:xfrm>
            <a:off x="7084756" y="1930707"/>
            <a:ext cx="972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8F3FA-4473-6025-3C6D-DD5E269A0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2483AAA-1865-9F4E-862A-7DBD10988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تعرفنا في الحصة الماضية حكايةً جديدةً، ما عنوانها؟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5CF0F615-446F-8119-6794-3F2A9E5221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7837" y="703729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3AF2EA6-7C88-FEF1-7C78-EE6D548E4FD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AC6F7C4-008D-6E11-5FD6-B5820B87DF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2AD9078-2116-7FC8-AB2E-1418B92A2A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9BD1EFC-A4B9-F583-5A50-6582DCE538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5533503-890C-D6F8-C32E-9594E72F29C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048AF6E-170D-0BDB-C21D-4FFD1FCE64F8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F39ED24-8B0E-ECAD-5524-BCA051814689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161F154-56FA-6CD2-EC90-95DE88F7B942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4" name="Image 3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45763AA0-1A44-9257-C966-F11E76CD3B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61221" y="1481001"/>
            <a:ext cx="1669058" cy="166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960261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1C02-076D-8F98-8898-F73630DCB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1F7F75A9-0275-6042-B7C6-099524583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نعيد الاستماع للحكاية. حاولوا تحديد أحداثها.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90E0FEA-A1C0-F6B3-081C-DD54080476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4B89ABB-8B71-77FE-A5A6-D008B414BB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B78ADB2-8897-E8D9-EE3F-DCA0E28E7BA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9F629E9-6AE8-70F0-4FDB-8AF6AA5970C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D5EAAE1-739A-9C1A-0900-522AA281EB0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939F27C-37A8-E7A5-5B36-71716DCA49EB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BE11210-0D5D-F2FC-F11B-683FB7AD47C6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54B057B-A4E2-8CFA-2E17-E12DF56D94D6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4" name="Espace réservé pour une image  17">
            <a:extLst>
              <a:ext uri="{FF2B5EF4-FFF2-40B4-BE49-F238E27FC236}">
                <a16:creationId xmlns:a16="http://schemas.microsoft.com/office/drawing/2014/main" id="{8E1BD2F2-8995-C89F-5A64-717A174E09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900000" cy="900000"/>
          </a:xfrm>
        </p:spPr>
      </p:pic>
      <p:pic>
        <p:nvPicPr>
          <p:cNvPr id="2" name="FINALE - ما التواصل؟ -3 AP DONE">
            <a:hlinkClick r:id="" action="ppaction://media"/>
            <a:extLst>
              <a:ext uri="{FF2B5EF4-FFF2-40B4-BE49-F238E27FC236}">
                <a16:creationId xmlns:a16="http://schemas.microsoft.com/office/drawing/2014/main" id="{904DEACE-652B-6DED-D396-88F2B09DAC6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87332" y="1584000"/>
            <a:ext cx="8023966" cy="4513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6397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5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D1353-78D8-7C38-B433-B2FC3FA1A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F573144-5B79-FB43-8750-9B72E3C40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الآن لتذكر عناصر الحكاية.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51DA022-027B-979A-B807-2BDFBC739E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E0D0A1A-390B-9115-DD6C-841775E314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E3B795E-0099-1792-7084-154F049B5F2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D61B062-A6F9-747F-E357-B3F7608303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F9995EB-5858-505C-3CDC-BEADE7D91FC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8DDC434-9DFA-6D7A-3F4E-DE0E528C945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377C842-9F90-2387-90D4-01614B5F690F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8204F4B-A5D2-8111-2110-9A900770282D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5FD34F71-EA90-04D7-8E08-DDD2B2F440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7837" y="703729"/>
            <a:ext cx="828000" cy="828000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7C4FC3B6-5225-197A-73FA-0B434606CB20}"/>
              </a:ext>
            </a:extLst>
          </p:cNvPr>
          <p:cNvGrpSpPr/>
          <p:nvPr/>
        </p:nvGrpSpPr>
        <p:grpSpPr>
          <a:xfrm>
            <a:off x="699519" y="2372475"/>
            <a:ext cx="7744961" cy="3021373"/>
            <a:chOff x="907822" y="2024605"/>
            <a:chExt cx="7744961" cy="3021373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EAA26D4E-52B0-EA23-80C9-D7EBC75E1873}"/>
                </a:ext>
              </a:extLst>
            </p:cNvPr>
            <p:cNvSpPr/>
            <p:nvPr/>
          </p:nvSpPr>
          <p:spPr>
            <a:xfrm>
              <a:off x="907822" y="3329060"/>
              <a:ext cx="2005141" cy="119953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زَمانُ وَمَكانُ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ٱلأَحْداثِ</a:t>
              </a:r>
              <a:endParaRPr lang="fr-FR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A5C73BD2-59F3-5152-A75B-CD14F2B7E1B2}"/>
                </a:ext>
              </a:extLst>
            </p:cNvPr>
            <p:cNvSpPr/>
            <p:nvPr/>
          </p:nvSpPr>
          <p:spPr>
            <a:xfrm>
              <a:off x="3922269" y="3846443"/>
              <a:ext cx="2000942" cy="119953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أَحْداثُ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ٱلْحِكايَةِ</a:t>
              </a:r>
              <a:endParaRPr lang="fr-FR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071646F-5DCA-0843-0468-1A47C73770E7}"/>
                </a:ext>
              </a:extLst>
            </p:cNvPr>
            <p:cNvSpPr/>
            <p:nvPr/>
          </p:nvSpPr>
          <p:spPr>
            <a:xfrm>
              <a:off x="4035287" y="2024605"/>
              <a:ext cx="1779104" cy="119953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عَناصِرُ ٱلْحِكايَةِ</a:t>
              </a:r>
              <a:endParaRPr 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50F813A1-7FD6-4DA6-C2EE-CD7E895C002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10393" y="2624373"/>
              <a:ext cx="2124894" cy="704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A13F21D2-B8AF-59C6-7674-223434E340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22740" y="3224140"/>
              <a:ext cx="2099" cy="62230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5A61B362-1ED2-6A86-63B6-B66A08D97B82}"/>
                </a:ext>
              </a:extLst>
            </p:cNvPr>
            <p:cNvSpPr/>
            <p:nvPr/>
          </p:nvSpPr>
          <p:spPr>
            <a:xfrm>
              <a:off x="6779832" y="3329059"/>
              <a:ext cx="1872951" cy="119953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شَخْصِيّاتُ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ٱلْحِكايَةِ</a:t>
              </a:r>
              <a:endParaRPr lang="fr-FR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1CB47107-4AAF-F23B-1BC2-56E3ADABEBC6}"/>
                </a:ext>
              </a:extLst>
            </p:cNvPr>
            <p:cNvCxnSpPr>
              <a:cxnSpLocks/>
            </p:cNvCxnSpPr>
            <p:nvPr/>
          </p:nvCxnSpPr>
          <p:spPr>
            <a:xfrm>
              <a:off x="5814391" y="2624373"/>
              <a:ext cx="1901917" cy="70468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11838013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0C33C-7120-7BFA-A2A4-1D7917F58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0657BA6-3AD8-B004-907B-813305E42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بشخصيات الحكاية. من يذكر شخصيات الحكاية؟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2667E7C-EA9A-EA74-3C6C-45BFCA49C9C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E7E1C2C-3051-30BD-D1E3-D0976E646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68F21D2-9EAD-96D6-1F9D-DA0D25E819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21F2F87-484E-25CC-916C-1F2681A933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F04E6B0-8CFB-7887-8398-C3B34980236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76D0F3-9CC4-D89E-2DBE-FB4EF1D26EEA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D94EF09-8601-3E39-E5D5-431AF5616AA2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E6831EF-6374-1EBB-B8AE-52968874F836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9A439C9D-103E-CF20-13EE-9F63403D3F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7837" y="703729"/>
            <a:ext cx="828000" cy="82800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794ACD6-F8E9-804E-549A-E5F7A9532F2B}"/>
              </a:ext>
            </a:extLst>
          </p:cNvPr>
          <p:cNvGrpSpPr/>
          <p:nvPr/>
        </p:nvGrpSpPr>
        <p:grpSpPr>
          <a:xfrm>
            <a:off x="3746087" y="1530010"/>
            <a:ext cx="4791003" cy="919795"/>
            <a:chOff x="3860324" y="1515365"/>
            <a:chExt cx="4611703" cy="919795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D9700C1-AB90-0F68-EA14-076229D85BBE}"/>
                </a:ext>
              </a:extLst>
            </p:cNvPr>
            <p:cNvSpPr/>
            <p:nvPr/>
          </p:nvSpPr>
          <p:spPr>
            <a:xfrm>
              <a:off x="3860324" y="1515365"/>
              <a:ext cx="1779104" cy="8280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عَناصِرُ ٱلْحِكايَةِ</a:t>
              </a:r>
              <a:endParaRPr 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148AC74-1C59-9A26-3060-13CA0C3E9F09}"/>
                </a:ext>
              </a:extLst>
            </p:cNvPr>
            <p:cNvSpPr/>
            <p:nvPr/>
          </p:nvSpPr>
          <p:spPr>
            <a:xfrm>
              <a:off x="6885967" y="2120031"/>
              <a:ext cx="1586060" cy="31512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شَخْصِيّاتُ </a:t>
              </a:r>
              <a:r>
                <a:rPr lang="ar-MA" sz="16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ٱلْحِكايَةِ</a:t>
              </a:r>
              <a:endPara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2C49F127-F0A3-FC80-2B58-59DF57AC55D3}"/>
                </a:ext>
              </a:extLst>
            </p:cNvPr>
            <p:cNvCxnSpPr>
              <a:cxnSpLocks/>
              <a:stCxn id="7" idx="3"/>
            </p:cNvCxnSpPr>
            <p:nvPr/>
          </p:nvCxnSpPr>
          <p:spPr>
            <a:xfrm>
              <a:off x="5639429" y="1929365"/>
              <a:ext cx="1884273" cy="1889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ZoneTexte 23">
            <a:extLst>
              <a:ext uri="{FF2B5EF4-FFF2-40B4-BE49-F238E27FC236}">
                <a16:creationId xmlns:a16="http://schemas.microsoft.com/office/drawing/2014/main" id="{F43BE68F-0A5A-072D-21DC-ADDB005E4E8E}"/>
              </a:ext>
            </a:extLst>
          </p:cNvPr>
          <p:cNvSpPr txBox="1"/>
          <p:nvPr/>
        </p:nvSpPr>
        <p:spPr>
          <a:xfrm>
            <a:off x="7254651" y="2457872"/>
            <a:ext cx="1030833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مُنى وَعامِرٌ</a:t>
            </a:r>
          </a:p>
        </p:txBody>
      </p:sp>
    </p:spTree>
    <p:extLst>
      <p:ext uri="{BB962C8B-B14F-4D97-AF65-F5344CB8AC3E}">
        <p14:creationId xmlns:p14="http://schemas.microsoft.com/office/powerpoint/2010/main" val="16525694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60D7A-D31A-F98A-5DC1-3C0388047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B4A37AC-E6FA-9D21-91F7-AAA616C14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من يذكر بزمان ومكان أحداث الحكاية؟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DBAF41C-D87F-FE12-E5DC-ACEF274243A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09ED72C-7403-F5E6-FC40-DD107D487F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4F38B07-74C4-7682-4B67-D0E80E066D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A31B972-A1BE-1CFC-5306-B05F656EE1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ADFBFB6-94E2-AD35-2D0C-EB28403BB80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4AF0AD4-AA2E-3528-A8C9-02E2CEDE91B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98A4896-E9AC-4FA1-4671-074D1EB96801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0FB69C-D61D-EC5C-39B0-367B9A642A36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019D580C-2E4A-88B3-6191-597FA4827F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7837" y="703729"/>
            <a:ext cx="828000" cy="828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AC40583-7C36-079E-1432-5FD2EC2AB5F9}"/>
              </a:ext>
            </a:extLst>
          </p:cNvPr>
          <p:cNvGrpSpPr/>
          <p:nvPr/>
        </p:nvGrpSpPr>
        <p:grpSpPr>
          <a:xfrm>
            <a:off x="463209" y="1530010"/>
            <a:ext cx="8073882" cy="993743"/>
            <a:chOff x="700305" y="1515365"/>
            <a:chExt cx="7771722" cy="993743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6C5ED33-2130-5C50-C4B3-DE5611F5BA73}"/>
                </a:ext>
              </a:extLst>
            </p:cNvPr>
            <p:cNvSpPr/>
            <p:nvPr/>
          </p:nvSpPr>
          <p:spPr>
            <a:xfrm>
              <a:off x="700305" y="2203282"/>
              <a:ext cx="1522354" cy="30582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زَمانُ</a:t>
              </a:r>
              <a:r>
                <a:rPr lang="ar-MA" sz="14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16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وَمَكانُ</a:t>
              </a:r>
              <a:endParaRPr lang="fr-FR" sz="1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8A43402-606D-C6A1-EFAA-0943ABE9076E}"/>
                </a:ext>
              </a:extLst>
            </p:cNvPr>
            <p:cNvSpPr/>
            <p:nvPr/>
          </p:nvSpPr>
          <p:spPr>
            <a:xfrm>
              <a:off x="3860324" y="1515365"/>
              <a:ext cx="1779104" cy="8280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عَناصِرُ ٱلْحِكايَةِ</a:t>
              </a:r>
              <a:endParaRPr 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8A7C0058-A3C5-B5E0-4854-0B364F5175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89978" y="1908601"/>
              <a:ext cx="2392753" cy="2929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0C71537-6826-406C-7204-3506AAC2A457}"/>
                </a:ext>
              </a:extLst>
            </p:cNvPr>
            <p:cNvSpPr/>
            <p:nvPr/>
          </p:nvSpPr>
          <p:spPr>
            <a:xfrm>
              <a:off x="6885967" y="2120031"/>
              <a:ext cx="1586060" cy="31512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شَخْصِيّاتُ </a:t>
              </a:r>
              <a:r>
                <a:rPr lang="ar-MA" sz="16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ٱلْحِكايَةِ</a:t>
              </a:r>
              <a:endPara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EF20E26E-35A9-0F0D-A1EE-B8F2F46A84DB}"/>
                </a:ext>
              </a:extLst>
            </p:cNvPr>
            <p:cNvCxnSpPr>
              <a:cxnSpLocks/>
              <a:stCxn id="9" idx="3"/>
            </p:cNvCxnSpPr>
            <p:nvPr/>
          </p:nvCxnSpPr>
          <p:spPr>
            <a:xfrm>
              <a:off x="5639429" y="1929365"/>
              <a:ext cx="1884273" cy="1889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ZoneTexte 27">
            <a:extLst>
              <a:ext uri="{FF2B5EF4-FFF2-40B4-BE49-F238E27FC236}">
                <a16:creationId xmlns:a16="http://schemas.microsoft.com/office/drawing/2014/main" id="{DBAE0697-5A25-BAAC-294E-01E271619953}"/>
              </a:ext>
            </a:extLst>
          </p:cNvPr>
          <p:cNvSpPr txBox="1"/>
          <p:nvPr/>
        </p:nvSpPr>
        <p:spPr>
          <a:xfrm>
            <a:off x="7254651" y="2457872"/>
            <a:ext cx="1030833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مُنى وَعامِرٌ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22F92C98-9508-27A7-E12E-B9C5C960A0F0}"/>
              </a:ext>
            </a:extLst>
          </p:cNvPr>
          <p:cNvSpPr txBox="1"/>
          <p:nvPr/>
        </p:nvSpPr>
        <p:spPr>
          <a:xfrm>
            <a:off x="670348" y="2546957"/>
            <a:ext cx="115159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غَيْرُ مُحَدَّدَيْنِ.</a:t>
            </a:r>
          </a:p>
        </p:txBody>
      </p:sp>
    </p:spTree>
    <p:extLst>
      <p:ext uri="{BB962C8B-B14F-4D97-AF65-F5344CB8AC3E}">
        <p14:creationId xmlns:p14="http://schemas.microsoft.com/office/powerpoint/2010/main" val="22909851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27BAB-5F16-1540-2F25-7F92BF896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1A11817-E612-A861-1D31-93A533A07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ما أحداث الحكاية التي جاءت في البداية؟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C540A5F-4F48-8E1B-2677-D2D15153C8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68874A8-FC39-23C6-3DC3-862C5E16A7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4D99205-0FDA-F193-9255-6F55BD2CF16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AC1E187-BBBA-F737-EC5C-CE2440E0BC3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CC537F3-676B-00F2-E2E9-A90AE26E716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4775FD-1647-B3A9-278D-872976B8CD9B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E2E2747-3C35-B6AE-5C78-A065C72368BA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57AE529-540B-5BDB-3217-B72C36563A4C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850DAE78-0A44-7A1A-D453-322772E0E6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7837" y="703729"/>
            <a:ext cx="828000" cy="828000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E897016-13CE-79EC-C9EC-38EC0BE3B352}"/>
              </a:ext>
            </a:extLst>
          </p:cNvPr>
          <p:cNvGrpSpPr/>
          <p:nvPr/>
        </p:nvGrpSpPr>
        <p:grpSpPr>
          <a:xfrm>
            <a:off x="463209" y="1530010"/>
            <a:ext cx="8073882" cy="1410408"/>
            <a:chOff x="700305" y="1515365"/>
            <a:chExt cx="7771722" cy="141040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E26BD39-C89B-E5E5-C338-4EA28FB6D5A6}"/>
                </a:ext>
              </a:extLst>
            </p:cNvPr>
            <p:cNvSpPr/>
            <p:nvPr/>
          </p:nvSpPr>
          <p:spPr>
            <a:xfrm>
              <a:off x="700305" y="2203282"/>
              <a:ext cx="1522354" cy="30582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زَمانُ</a:t>
              </a:r>
              <a:r>
                <a:rPr lang="ar-MA" sz="14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16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وَمَكانُ</a:t>
              </a:r>
              <a:endParaRPr lang="fr-FR" sz="1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1593720-FF9F-9493-5F00-0CEDD0B0C831}"/>
                </a:ext>
              </a:extLst>
            </p:cNvPr>
            <p:cNvSpPr/>
            <p:nvPr/>
          </p:nvSpPr>
          <p:spPr>
            <a:xfrm>
              <a:off x="3028247" y="2462870"/>
              <a:ext cx="3458941" cy="462903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أَحْداثُ </a:t>
              </a:r>
              <a:r>
                <a:rPr lang="ar-MA" sz="32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ٱلْحِكايَةِ</a:t>
              </a:r>
              <a:endPara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22DD424-57FA-9F11-4F02-0C8C29F7DBC8}"/>
                </a:ext>
              </a:extLst>
            </p:cNvPr>
            <p:cNvSpPr/>
            <p:nvPr/>
          </p:nvSpPr>
          <p:spPr>
            <a:xfrm>
              <a:off x="3860324" y="1515365"/>
              <a:ext cx="1779104" cy="8280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عَناصِرُ ٱلْحِكايَةِ</a:t>
              </a:r>
              <a:endParaRPr 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85DD57EC-04BB-5EE8-D871-5AD1A55039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89978" y="1908601"/>
              <a:ext cx="2392753" cy="2929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DCB8C762-C5D7-4950-FA06-D7D7AA5622D6}"/>
                </a:ext>
              </a:extLst>
            </p:cNvPr>
            <p:cNvCxnSpPr>
              <a:cxnSpLocks/>
              <a:stCxn id="10" idx="2"/>
              <a:endCxn id="9" idx="0"/>
            </p:cNvCxnSpPr>
            <p:nvPr/>
          </p:nvCxnSpPr>
          <p:spPr>
            <a:xfrm>
              <a:off x="4749877" y="2343365"/>
              <a:ext cx="7841" cy="1195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2DB2611B-0112-A91F-CB79-3AFA7CC4097C}"/>
                </a:ext>
              </a:extLst>
            </p:cNvPr>
            <p:cNvSpPr/>
            <p:nvPr/>
          </p:nvSpPr>
          <p:spPr>
            <a:xfrm>
              <a:off x="6885967" y="2120031"/>
              <a:ext cx="1586060" cy="31512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شَخْصِيّاتُ </a:t>
              </a:r>
              <a:r>
                <a:rPr lang="ar-MA" sz="16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ٱلْحِكايَةِ</a:t>
              </a:r>
              <a:endPara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B658E163-EE95-BECD-2055-2A6E18119736}"/>
                </a:ext>
              </a:extLst>
            </p:cNvPr>
            <p:cNvCxnSpPr>
              <a:cxnSpLocks/>
              <a:stCxn id="10" idx="3"/>
            </p:cNvCxnSpPr>
            <p:nvPr/>
          </p:nvCxnSpPr>
          <p:spPr>
            <a:xfrm>
              <a:off x="5639429" y="1929365"/>
              <a:ext cx="1884273" cy="1889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3C30018-3755-6392-601E-CDF997A1E54A}"/>
              </a:ext>
            </a:extLst>
          </p:cNvPr>
          <p:cNvSpPr txBox="1"/>
          <p:nvPr/>
        </p:nvSpPr>
        <p:spPr>
          <a:xfrm>
            <a:off x="7254651" y="2457872"/>
            <a:ext cx="1030833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مُنى وَعامِرٌ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0E8A15E-E7D5-936C-C7EC-86863E232BF9}"/>
              </a:ext>
            </a:extLst>
          </p:cNvPr>
          <p:cNvSpPr txBox="1"/>
          <p:nvPr/>
        </p:nvSpPr>
        <p:spPr>
          <a:xfrm>
            <a:off x="670348" y="2546957"/>
            <a:ext cx="115159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غَيْرُ مُحَدَّدَيْنِ.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7AA4D49-4983-F131-983B-7A088AE5B25E}"/>
              </a:ext>
            </a:extLst>
          </p:cNvPr>
          <p:cNvSpPr txBox="1"/>
          <p:nvPr/>
        </p:nvSpPr>
        <p:spPr>
          <a:xfrm>
            <a:off x="2653750" y="3138804"/>
            <a:ext cx="4084983" cy="892552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1-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طَلَبَتْ </a:t>
            </a:r>
            <a:r>
              <a:rPr lang="ar-MA" sz="2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مُنَى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مِنْ أَخيها </a:t>
            </a:r>
            <a:r>
              <a:rPr lang="ar-MA" sz="2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تامِرٍ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أَنْ يَتَخَيَّلَ نَفْسَهُ وَحيدًا فِي جَزيرَةٍ مَعْزولَةٍ.</a:t>
            </a:r>
            <a:endParaRPr lang="ar-MA" sz="28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F6B7010F-0423-47F6-F869-D2E6991F64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32501" y="3295324"/>
            <a:ext cx="607520" cy="62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2463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0F4E8-0352-0C17-1A71-5FCD9695E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479A69F-7074-7D2D-3C70-DCE879A6C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ما أحداث الحكاية التي جاءت في الوسط؟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566989E-8500-3D2E-A73A-3E2879B94A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08E4857-7872-54C8-A163-EB43C907AE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A6A755F-39C1-ECE8-A40E-BA485DA5FF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AEADCAC-87EB-597A-6F12-BDD20D2A8FA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F14FCDD-3363-2784-EC80-8A694AA502C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C59FA54-571D-065F-9243-E6761DAA8F3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5EA7B1F-C943-A59A-A91E-0D6FD05CB9DD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8BDD791-58F4-A416-6080-B80B5325958F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3211F8FF-261B-8462-9D60-FA22C45B94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7837" y="703729"/>
            <a:ext cx="828000" cy="828000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79633E82-A99B-F3C1-DCC9-DDEB76BFCBC6}"/>
              </a:ext>
            </a:extLst>
          </p:cNvPr>
          <p:cNvGrpSpPr/>
          <p:nvPr/>
        </p:nvGrpSpPr>
        <p:grpSpPr>
          <a:xfrm>
            <a:off x="463209" y="1530010"/>
            <a:ext cx="8073882" cy="1410408"/>
            <a:chOff x="700305" y="1515365"/>
            <a:chExt cx="7771722" cy="141040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32BD8DF6-24DF-5B09-81CC-90B27E341BF2}"/>
                </a:ext>
              </a:extLst>
            </p:cNvPr>
            <p:cNvSpPr/>
            <p:nvPr/>
          </p:nvSpPr>
          <p:spPr>
            <a:xfrm>
              <a:off x="700305" y="2203282"/>
              <a:ext cx="1522354" cy="30582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زَمانُ</a:t>
              </a:r>
              <a:r>
                <a:rPr lang="ar-MA" sz="14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16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وَمَكانُ</a:t>
              </a:r>
              <a:endParaRPr lang="fr-FR" sz="1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12AE3C6-1BF5-B1B8-A3EF-D9A7D7A7F1A8}"/>
                </a:ext>
              </a:extLst>
            </p:cNvPr>
            <p:cNvSpPr/>
            <p:nvPr/>
          </p:nvSpPr>
          <p:spPr>
            <a:xfrm>
              <a:off x="3028247" y="2462870"/>
              <a:ext cx="3458941" cy="462903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أَحْداثُ </a:t>
              </a:r>
              <a:r>
                <a:rPr lang="ar-MA" sz="32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ٱلْحِكايَةِ</a:t>
              </a:r>
              <a:endPara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D2C5039-A5EE-5DA5-E43A-A6F939B5438B}"/>
                </a:ext>
              </a:extLst>
            </p:cNvPr>
            <p:cNvSpPr/>
            <p:nvPr/>
          </p:nvSpPr>
          <p:spPr>
            <a:xfrm>
              <a:off x="3860324" y="1515365"/>
              <a:ext cx="1779104" cy="8280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عَناصِرُ ٱلْحِكايَةِ</a:t>
              </a:r>
              <a:endParaRPr 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D2E7791A-DE68-E910-FBE0-29099630A8E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89978" y="1908601"/>
              <a:ext cx="2392753" cy="2929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5B90642C-6224-6B0D-2B63-B311E0FF4BE7}"/>
                </a:ext>
              </a:extLst>
            </p:cNvPr>
            <p:cNvCxnSpPr>
              <a:cxnSpLocks/>
              <a:stCxn id="10" idx="2"/>
              <a:endCxn id="9" idx="0"/>
            </p:cNvCxnSpPr>
            <p:nvPr/>
          </p:nvCxnSpPr>
          <p:spPr>
            <a:xfrm>
              <a:off x="4749877" y="2343365"/>
              <a:ext cx="7841" cy="1195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7892CCED-BE0E-D8AA-C960-FDBAE7B9DBEE}"/>
                </a:ext>
              </a:extLst>
            </p:cNvPr>
            <p:cNvSpPr/>
            <p:nvPr/>
          </p:nvSpPr>
          <p:spPr>
            <a:xfrm>
              <a:off x="6885967" y="2120031"/>
              <a:ext cx="1586060" cy="31512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شَخْصِيّاتُ </a:t>
              </a:r>
              <a:r>
                <a:rPr lang="ar-MA" sz="16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ٱلْحِكايَةِ</a:t>
              </a:r>
              <a:endPara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04D5D57D-1733-4896-DDC8-4800DF6591DD}"/>
                </a:ext>
              </a:extLst>
            </p:cNvPr>
            <p:cNvCxnSpPr>
              <a:cxnSpLocks/>
              <a:stCxn id="10" idx="3"/>
            </p:cNvCxnSpPr>
            <p:nvPr/>
          </p:nvCxnSpPr>
          <p:spPr>
            <a:xfrm>
              <a:off x="5639429" y="1929365"/>
              <a:ext cx="1884273" cy="1889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68B4202-4040-A46B-FEB3-13E6747FE0BC}"/>
              </a:ext>
            </a:extLst>
          </p:cNvPr>
          <p:cNvSpPr txBox="1"/>
          <p:nvPr/>
        </p:nvSpPr>
        <p:spPr>
          <a:xfrm>
            <a:off x="7254651" y="2457872"/>
            <a:ext cx="1030833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مُنى وَعامِرٌ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8233E7E-1F6D-E42B-A68A-3C317A58DD27}"/>
              </a:ext>
            </a:extLst>
          </p:cNvPr>
          <p:cNvSpPr txBox="1"/>
          <p:nvPr/>
        </p:nvSpPr>
        <p:spPr>
          <a:xfrm>
            <a:off x="670348" y="2546957"/>
            <a:ext cx="115159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غَيْرُ مُحَدَّدَيْنِ.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657134F-D4A4-9C41-0711-0738F872D8D1}"/>
              </a:ext>
            </a:extLst>
          </p:cNvPr>
          <p:cNvSpPr txBox="1"/>
          <p:nvPr/>
        </p:nvSpPr>
        <p:spPr>
          <a:xfrm>
            <a:off x="2485613" y="3125837"/>
            <a:ext cx="4084983" cy="892552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1-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طَلَبَتْ </a:t>
            </a:r>
            <a:r>
              <a:rPr lang="ar-MA" sz="2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مُنَى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مِنْ أَخيها </a:t>
            </a:r>
            <a:r>
              <a:rPr lang="ar-MA" sz="2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تامِرٍ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أَنْ يَتَخَيَّلَ نَفْسَهُ وَحيدًا فِي جَزيرَةٍ مَعْزولَةٍ.</a:t>
            </a:r>
            <a:endParaRPr lang="ar-MA" sz="28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08AEEAD-746B-4EB8-C013-CC8E577835A3}"/>
              </a:ext>
            </a:extLst>
          </p:cNvPr>
          <p:cNvSpPr txBox="1"/>
          <p:nvPr/>
        </p:nvSpPr>
        <p:spPr>
          <a:xfrm>
            <a:off x="1611956" y="4051991"/>
            <a:ext cx="5604562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2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–تَامِرٌ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يَتَخَيَّلُ نَفْسَهُ في الْجَزيرَةِ وَيَقْتَرِحُ أَنْ يَتَّصِلَ بِوالِدَيْهِ لِيُساعِداهُ.</a:t>
            </a:r>
          </a:p>
          <a:p>
            <a:pPr marL="342900" indent="-342900" algn="r" rtl="1">
              <a:buFontTx/>
              <a:buChar char="-"/>
            </a:pP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بَيَّنَتْ </a:t>
            </a:r>
            <a:r>
              <a:rPr lang="ar-MA" sz="2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مُنَى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أَهَمِّيَّةَ </a:t>
            </a:r>
            <a:r>
              <a:rPr lang="ar-MA" sz="24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ٱلتَّواصُلِ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مَعَ </a:t>
            </a:r>
            <a:r>
              <a:rPr lang="ar-MA" sz="24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ٱلآخَرينَ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؛</a:t>
            </a:r>
          </a:p>
          <a:p>
            <a:pPr marL="342900" indent="-342900" algn="r" rtl="1">
              <a:buFontTx/>
              <a:buChar char="-"/>
            </a:pP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سَأَلَ </a:t>
            </a:r>
            <a:r>
              <a:rPr lang="ar-MA" sz="2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تامِرٌ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عَنْ طُرُقِ </a:t>
            </a:r>
            <a:r>
              <a:rPr lang="ar-MA" sz="24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ٱلتَّواصُلِ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قَديماً؛</a:t>
            </a:r>
          </a:p>
          <a:p>
            <a:pPr marL="342900" indent="-342900" algn="r" rtl="1">
              <a:buFontTx/>
              <a:buChar char="-"/>
            </a:pP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شَرَحَتْ </a:t>
            </a:r>
            <a:r>
              <a:rPr lang="ar-MA" sz="2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مُنى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لِتامِرٍ وَسائِلَ </a:t>
            </a:r>
            <a:r>
              <a:rPr lang="ar-MA" sz="24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ٱلتَّواصُلِ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4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ٱلتَّقْليدِيَّةَ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...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084864AD-4D50-C7E4-9EBA-E2CB498332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87291" y="4527703"/>
            <a:ext cx="623834" cy="655826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927479D3-4D30-C5FB-92D3-4016D9D77E0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32501" y="3295324"/>
            <a:ext cx="607520" cy="62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283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6F4CA-D7FE-E97D-F7BE-D245F0D75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D761BEB-9997-D7F7-9040-FB95AD6D1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ما أحداث الحكاية التي جاءت في النهاية؟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B1D9E97-291C-47D9-F39E-79A45499D6F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CDCAC97-2573-E653-783D-4E0B1F8CA3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0B16070-8F97-3E53-51C1-A7B5DC830E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F1DCFA7-F4BB-A740-BAA7-C292C6EC397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6423414-FBAF-9847-F630-4F03045A827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2DCF727-E1E4-CAC8-584F-DC8ABE2AF79E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A034ABE-031B-55A4-0541-4FA051D99B56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477B70-DF3D-3715-D234-E49914E00E09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45EB8B2F-5CC0-9BF1-CC32-77583BD893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7837" y="703729"/>
            <a:ext cx="828000" cy="828000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9014D96E-4A09-54BE-A4D5-74DAC036B3CA}"/>
              </a:ext>
            </a:extLst>
          </p:cNvPr>
          <p:cNvGrpSpPr/>
          <p:nvPr/>
        </p:nvGrpSpPr>
        <p:grpSpPr>
          <a:xfrm>
            <a:off x="463209" y="1530010"/>
            <a:ext cx="8073882" cy="1410408"/>
            <a:chOff x="700305" y="1515365"/>
            <a:chExt cx="7771722" cy="141040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3272E48-CC82-E9C8-5834-50684E1BB0BF}"/>
                </a:ext>
              </a:extLst>
            </p:cNvPr>
            <p:cNvSpPr/>
            <p:nvPr/>
          </p:nvSpPr>
          <p:spPr>
            <a:xfrm>
              <a:off x="700305" y="2203282"/>
              <a:ext cx="1522354" cy="30582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زَمانُ</a:t>
              </a:r>
              <a:r>
                <a:rPr lang="ar-MA" sz="14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16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وَمَكانُ</a:t>
              </a:r>
              <a:endParaRPr lang="fr-FR" sz="1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AFCB65CC-8946-CE71-1777-6287A7D549B6}"/>
                </a:ext>
              </a:extLst>
            </p:cNvPr>
            <p:cNvSpPr/>
            <p:nvPr/>
          </p:nvSpPr>
          <p:spPr>
            <a:xfrm>
              <a:off x="3028247" y="2462870"/>
              <a:ext cx="3458941" cy="462903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أَحْداثُ </a:t>
              </a:r>
              <a:r>
                <a:rPr lang="ar-MA" sz="32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ٱلْحِكايَةِ</a:t>
              </a:r>
              <a:endPara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8DA51DF-CB12-A4DB-D4A1-5BE047D49C2F}"/>
                </a:ext>
              </a:extLst>
            </p:cNvPr>
            <p:cNvSpPr/>
            <p:nvPr/>
          </p:nvSpPr>
          <p:spPr>
            <a:xfrm>
              <a:off x="3860324" y="1515365"/>
              <a:ext cx="1779104" cy="8280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عَناصِرُ ٱلْحِكايَةِ</a:t>
              </a:r>
              <a:endParaRPr 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532AA57D-779E-64A4-EC05-0B0E7F3B132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89978" y="1908601"/>
              <a:ext cx="2392753" cy="2929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2CA2B482-3441-11F6-90CA-6232B1C07720}"/>
                </a:ext>
              </a:extLst>
            </p:cNvPr>
            <p:cNvCxnSpPr>
              <a:cxnSpLocks/>
              <a:stCxn id="10" idx="2"/>
              <a:endCxn id="9" idx="0"/>
            </p:cNvCxnSpPr>
            <p:nvPr/>
          </p:nvCxnSpPr>
          <p:spPr>
            <a:xfrm>
              <a:off x="4749877" y="2343365"/>
              <a:ext cx="7841" cy="1195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22BF2FC-0CEF-E9A6-139B-03DB91CF49B6}"/>
                </a:ext>
              </a:extLst>
            </p:cNvPr>
            <p:cNvSpPr/>
            <p:nvPr/>
          </p:nvSpPr>
          <p:spPr>
            <a:xfrm>
              <a:off x="6885967" y="2120031"/>
              <a:ext cx="1586060" cy="31512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شَخْصِيّاتُ </a:t>
              </a:r>
              <a:r>
                <a:rPr lang="ar-MA" sz="16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ٱلْحِكايَةِ</a:t>
              </a:r>
              <a:endPara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69E05A73-CA8F-2C3F-4F90-D28D990B0043}"/>
                </a:ext>
              </a:extLst>
            </p:cNvPr>
            <p:cNvCxnSpPr>
              <a:cxnSpLocks/>
              <a:stCxn id="10" idx="3"/>
            </p:cNvCxnSpPr>
            <p:nvPr/>
          </p:nvCxnSpPr>
          <p:spPr>
            <a:xfrm>
              <a:off x="5639429" y="1929365"/>
              <a:ext cx="1884273" cy="1889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34F8EBF-8CCD-250A-C355-81D432201B5A}"/>
              </a:ext>
            </a:extLst>
          </p:cNvPr>
          <p:cNvSpPr txBox="1"/>
          <p:nvPr/>
        </p:nvSpPr>
        <p:spPr>
          <a:xfrm>
            <a:off x="7254651" y="2457872"/>
            <a:ext cx="1030833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مُنى وَعامِرٌ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AD1612D-BDA1-2CF7-3647-4E8565BDA0DF}"/>
              </a:ext>
            </a:extLst>
          </p:cNvPr>
          <p:cNvSpPr txBox="1"/>
          <p:nvPr/>
        </p:nvSpPr>
        <p:spPr>
          <a:xfrm>
            <a:off x="670348" y="2546957"/>
            <a:ext cx="115159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غَيْرُ مُحَدَّدَيْنِ.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089EFCF-3E3E-7B3B-A796-CD400373A9CE}"/>
              </a:ext>
            </a:extLst>
          </p:cNvPr>
          <p:cNvSpPr txBox="1"/>
          <p:nvPr/>
        </p:nvSpPr>
        <p:spPr>
          <a:xfrm>
            <a:off x="2616585" y="3059857"/>
            <a:ext cx="3956433" cy="892552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1-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طَلَبَتْ </a:t>
            </a:r>
            <a:r>
              <a:rPr lang="ar-MA" sz="2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مُنَى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مِنْ أَخيها </a:t>
            </a:r>
            <a:r>
              <a:rPr lang="ar-MA" sz="2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تامِرٍ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أَنْ يَتَخَيَّلَ نَفْسَهُ وَحيدًا فِي جَزيرَةٍ مَعْزولَةٍ.</a:t>
            </a:r>
            <a:endParaRPr lang="ar-MA" sz="28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350475A-4B68-BE5A-2208-CC937458D4CF}"/>
              </a:ext>
            </a:extLst>
          </p:cNvPr>
          <p:cNvSpPr txBox="1"/>
          <p:nvPr/>
        </p:nvSpPr>
        <p:spPr>
          <a:xfrm>
            <a:off x="1947333" y="3989571"/>
            <a:ext cx="5392688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2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–تَامِرٌ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يَتَخَيَّلُ نَفْسَهُ في الْجَزيرَةِ وَيَقْتَرِحُ أَنْ يَتَّصِلَ بِوالِدَيْهِ لِيُساعِداهُ.</a:t>
            </a:r>
          </a:p>
          <a:p>
            <a:pPr marL="342900" indent="-342900" algn="r" rtl="1">
              <a:buFontTx/>
              <a:buChar char="-"/>
            </a:pP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بَيَّنَتْ </a:t>
            </a:r>
            <a:r>
              <a:rPr lang="ar-MA" sz="2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مُنَى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أَهَمِّيَّةَ </a:t>
            </a:r>
            <a:r>
              <a:rPr lang="ar-MA" sz="24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ٱلتَّواصُلِ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مَعَ </a:t>
            </a:r>
            <a:r>
              <a:rPr lang="ar-MA" sz="24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ٱلآخَرينَ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؛</a:t>
            </a:r>
          </a:p>
          <a:p>
            <a:pPr marL="342900" indent="-342900" algn="r" rtl="1">
              <a:buFontTx/>
              <a:buChar char="-"/>
            </a:pP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سَأَلَ </a:t>
            </a:r>
            <a:r>
              <a:rPr lang="ar-MA" sz="2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تامِرٌ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عَنْ طُرُقِ </a:t>
            </a:r>
            <a:r>
              <a:rPr lang="ar-MA" sz="24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ٱلتَّواصُلِ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قَديماً؛</a:t>
            </a:r>
          </a:p>
          <a:p>
            <a:pPr marL="342900" indent="-342900" algn="r" rtl="1">
              <a:buFontTx/>
              <a:buChar char="-"/>
            </a:pP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شَرَحَتْ </a:t>
            </a:r>
            <a:r>
              <a:rPr lang="ar-MA" sz="2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مُنى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لِتامِرٍ وَسائِلَ </a:t>
            </a:r>
            <a:r>
              <a:rPr lang="ar-MA" sz="24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ٱلتَّواصُلِ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4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ٱلتَّقْليدِيَّةَ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...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B9381B-AAEA-6B31-AE05-8351899AAF13}"/>
              </a:ext>
            </a:extLst>
          </p:cNvPr>
          <p:cNvSpPr txBox="1"/>
          <p:nvPr/>
        </p:nvSpPr>
        <p:spPr>
          <a:xfrm>
            <a:off x="2384579" y="5596116"/>
            <a:ext cx="4273106" cy="892552"/>
          </a:xfrm>
          <a:prstGeom prst="rect">
            <a:avLst/>
          </a:prstGeom>
          <a:solidFill>
            <a:srgbClr val="D6E9EA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3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–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اِقْتَنَعَ تامِرٌ بِأَهَمِّيَّةِ التَّواصُلِ. نَبَّهَتْ </a:t>
            </a:r>
            <a:r>
              <a:rPr lang="ar-MA" sz="2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مُنى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إِلى </a:t>
            </a:r>
            <a:r>
              <a:rPr lang="ar-MA" sz="24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ٱسْتِعْمالِ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وَسائِلِ </a:t>
            </a:r>
            <a:r>
              <a:rPr lang="ar-MA" sz="24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ٱلتَّواصُلِ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4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بِٱعْتِدالٍ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/ قَبِلَ </a:t>
            </a:r>
            <a:r>
              <a:rPr lang="ar-MA" sz="2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تامِرٌ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4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ٱلنَّصيحَةَ</a:t>
            </a:r>
            <a:r>
              <a:rPr lang="ar-MA" sz="2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  <a:endParaRPr lang="ar-MA" sz="28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54A9330-62DC-061E-2483-7952B61EB3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59422" y="5828712"/>
            <a:ext cx="729403" cy="634227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0269C99-B9D2-FB07-33B6-EFD39BA863B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87291" y="4527703"/>
            <a:ext cx="623834" cy="655826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D90D760-63D5-3EB7-BFCE-8B79F236EE1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32501" y="3295324"/>
            <a:ext cx="607520" cy="62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6821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40F77-C7A3-0D19-5B23-C43AF58E3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BAEF54BC-B7FC-9CF9-E790-777FBD40A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سؤال. من يقرأ؟ فكروا. بعد دقيقة تجيبون.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C437687C-4C49-A240-6CD9-FA30C16DC24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C4DA607-281B-F958-D05C-382CA9A326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76B03A8-E174-51F8-3646-A358E4DECC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E174903-3341-FDEA-CC69-56170749DC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802B7BD-F9C7-BC24-2DA2-CD760C3AFBF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DE2A25A-3EFD-4D25-416A-1BB6D64AB517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2D6DB27-FF16-D8BD-3A6B-80077DB27CB8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3F70B11-AE00-6EC9-5D83-8F19C8D19287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1A9441F-7729-1412-C5A9-82C6D73630F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6F88D6F-DD86-354D-6898-6E2FD8B27C38}"/>
              </a:ext>
            </a:extLst>
          </p:cNvPr>
          <p:cNvSpPr txBox="1"/>
          <p:nvPr/>
        </p:nvSpPr>
        <p:spPr>
          <a:xfrm>
            <a:off x="619868" y="3776055"/>
            <a:ext cx="6995884" cy="64698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اَلْإِنْسانُ يَسْتَطيعُ أَنْ يَعيشَ بِدونِ تَواصُلٍ مَعَ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ٱلْآخَرينَ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وَٱلتَّفاعُلِ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مَعَهُمْ.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B931417-7010-BEA9-B2F0-B315D83756A9}"/>
              </a:ext>
            </a:extLst>
          </p:cNvPr>
          <p:cNvSpPr txBox="1"/>
          <p:nvPr/>
        </p:nvSpPr>
        <p:spPr>
          <a:xfrm>
            <a:off x="619868" y="2863648"/>
            <a:ext cx="7008599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اَلْإِنْسانُ يَحْتاجُ لِلتَّواصُلِ مَعَ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ٱلْآخَرينَ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لِتَبادُلِ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ٱلْمَشاعِرِ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وَٱلْأَفْكَارِ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C9A75A3-DAA5-0E6B-C57A-53ACA12EA13C}"/>
              </a:ext>
            </a:extLst>
          </p:cNvPr>
          <p:cNvSpPr txBox="1"/>
          <p:nvPr/>
        </p:nvSpPr>
        <p:spPr>
          <a:xfrm>
            <a:off x="1881609" y="1766242"/>
            <a:ext cx="6275652" cy="78319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ما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ٱلنَّتيجَةُ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ٱلَّتي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ٱنْتَهى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إِلَيْها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ٱلْحِوارُ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بَيْنَ مُنى وَتامِرٍ؟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A2D3F7F-22BA-457E-F4DC-B3DA5234A007}"/>
              </a:ext>
            </a:extLst>
          </p:cNvPr>
          <p:cNvSpPr txBox="1"/>
          <p:nvPr/>
        </p:nvSpPr>
        <p:spPr>
          <a:xfrm>
            <a:off x="619869" y="4620359"/>
            <a:ext cx="7004256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مِنَ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ٱلْأَفْضَلِ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ٱلْعَيْشُ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جَزيرَةٍ مَعْزولَةٍ بَعيداً عَنْ ضَجيجِ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ٱلْحَياةِ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C2AC48-0409-A60B-1255-3A9E898AF6F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15752" y="2901948"/>
            <a:ext cx="723915" cy="723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85EC8AB-6A30-50C7-EF07-0B1CF7B8F2B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15752" y="3728930"/>
            <a:ext cx="723915" cy="723915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3B1522C-196F-E7F9-BBA3-882E68F1FD1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15752" y="4573234"/>
            <a:ext cx="723915" cy="7239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6413457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32F1F-6CFF-94B7-0890-F32F77E4B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EE151E1-BE0A-C225-9294-22631F812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يجيب. هل تتفقون؟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2CD736D-0AB9-C297-61BC-5A56E609319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BE9B334-8209-AC0B-57AB-D39AE5B69D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5F3B9D1-ED14-F833-E433-786F998A6B2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D430BAD-FB39-404F-93F7-96FBE5FC2BE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5C707741-2758-F142-F164-515F4D6259D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38FD7F2-5DFB-77AD-2587-6F7298CC9911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5BDB623-5F7B-956E-320E-A5E2353C2BAE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953F60A-E8E5-6353-5051-6C55617B55C0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EA07FEC-EFA7-5814-61C9-49862AC15A30}"/>
              </a:ext>
            </a:extLst>
          </p:cNvPr>
          <p:cNvSpPr txBox="1"/>
          <p:nvPr/>
        </p:nvSpPr>
        <p:spPr>
          <a:xfrm>
            <a:off x="619868" y="3776055"/>
            <a:ext cx="6995884" cy="64698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اَلْإِنْسانُ يَسْتَطيعُ أَنْ يَعيشَ بِدونِ تَواصُلٍ مَعَ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ٱلْآخَرينَ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وَٱلتَّفاعُلِ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مَعَهُمْ.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C5C4054-D49B-2A7B-3C19-D13B4629EDF5}"/>
              </a:ext>
            </a:extLst>
          </p:cNvPr>
          <p:cNvSpPr txBox="1"/>
          <p:nvPr/>
        </p:nvSpPr>
        <p:spPr>
          <a:xfrm>
            <a:off x="619868" y="2863648"/>
            <a:ext cx="7008599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اَلْإِنْسانُ يَحْتاجُ لِلتَّواصُلِ مَعَ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ٱلْآخَرينَ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لِتَبادُلِ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ٱلْمَشاعِرِ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وَٱلْأَفْكَارِ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E32530C-5489-09BA-A55B-0A8EA91BF834}"/>
              </a:ext>
            </a:extLst>
          </p:cNvPr>
          <p:cNvSpPr txBox="1"/>
          <p:nvPr/>
        </p:nvSpPr>
        <p:spPr>
          <a:xfrm>
            <a:off x="1881609" y="1766242"/>
            <a:ext cx="6275652" cy="78319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ما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ٱلنَّتيجَةُ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ٱلَّتي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ٱنْتَهى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إِلَيْها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ٱلْحِوارُ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بَيْنَ مُنى وَتامِرٍ؟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EFB2AF3-CE86-849A-43B7-833F65F4FDCC}"/>
              </a:ext>
            </a:extLst>
          </p:cNvPr>
          <p:cNvSpPr txBox="1"/>
          <p:nvPr/>
        </p:nvSpPr>
        <p:spPr>
          <a:xfrm>
            <a:off x="619869" y="4620359"/>
            <a:ext cx="7004256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مِنَ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ٱلْأَفْضَلِ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ٱلْعَيْشُ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جَزيرَةٍ مَعْزولَةٍ بَعيداً عَنْ ضَجيجِ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ٱلْحَياةِ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D9A9C47-5C42-DF5A-C419-E0EC95A7028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15752" y="2901948"/>
            <a:ext cx="723915" cy="723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20127B8-19F7-0B46-0EAC-A7EFDB955D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15752" y="3728930"/>
            <a:ext cx="723915" cy="723915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F4CA20B-2438-0BA8-79C9-52173C6DF0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15752" y="4573234"/>
            <a:ext cx="723915" cy="723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9A52DCE-348E-34C4-6B35-EA52DB031D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000" y="715007"/>
            <a:ext cx="845844" cy="845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001275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31511-5F42-E300-1AB1-55E5192A0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97BF406-F928-1BD4-B6A0-3DF16CE92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8E5B52E-3344-ADE2-D50C-C5ABF90278F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86BE193-59C3-2645-DA46-803C5155E1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533970C-E944-4302-18E6-26CCC4445B1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3FF01BC-D1E8-0204-3789-4BD472E77E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15EA79F-D970-1FB9-C9F6-96AC23B624E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94FC33-C05E-D4C2-68D6-E2BF0D5DB5E3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523B3A9-8579-356B-622C-C0117BE376C9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F9E935F-E4F7-935C-131D-A779BE2BBDA9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6E9184-F650-878D-2EE7-3BC3024108C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E97EABB-135B-C3D4-CFBA-7B4E0AE1CF93}"/>
              </a:ext>
            </a:extLst>
          </p:cNvPr>
          <p:cNvSpPr txBox="1"/>
          <p:nvPr/>
        </p:nvSpPr>
        <p:spPr>
          <a:xfrm>
            <a:off x="619868" y="3776055"/>
            <a:ext cx="6995884" cy="64698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bg2">
                    <a:lumMod val="9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اَلْإِنْسانُ يَسْتَطيعُ أَنْ يَعيشَ بِدونِ تَواصُلٍ مَعَ </a:t>
            </a:r>
            <a:r>
              <a:rPr lang="ar-MA" sz="3200" b="1" dirty="0" err="1">
                <a:solidFill>
                  <a:schemeClr val="bg2">
                    <a:lumMod val="9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ٱلْآخَرينَ</a:t>
            </a:r>
            <a:r>
              <a:rPr lang="ar-MA" sz="3200" b="1" dirty="0">
                <a:solidFill>
                  <a:schemeClr val="bg2">
                    <a:lumMod val="9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bg2">
                    <a:lumMod val="9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وَٱلتَّفاعُلِ</a:t>
            </a:r>
            <a:r>
              <a:rPr lang="ar-MA" sz="3200" b="1" dirty="0">
                <a:solidFill>
                  <a:schemeClr val="bg2">
                    <a:lumMod val="9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مَعَهُمْ.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39DA78C-28AD-209B-4A66-C17665152C1D}"/>
              </a:ext>
            </a:extLst>
          </p:cNvPr>
          <p:cNvSpPr txBox="1"/>
          <p:nvPr/>
        </p:nvSpPr>
        <p:spPr>
          <a:xfrm>
            <a:off x="619868" y="2863648"/>
            <a:ext cx="7008599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اَلْإِنْسانُ يَحْتاجُ لِلتَّواصُلِ مَعَ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ٱلْآخَرينَ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لِتَبادُلِ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ٱلْمَشاعِرِ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وَٱلْأَفْكَارِ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6D74962-9719-4F9E-C7D2-782FB35E790F}"/>
              </a:ext>
            </a:extLst>
          </p:cNvPr>
          <p:cNvSpPr txBox="1"/>
          <p:nvPr/>
        </p:nvSpPr>
        <p:spPr>
          <a:xfrm>
            <a:off x="1881609" y="1766242"/>
            <a:ext cx="6275652" cy="78319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ما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ٱلنَّتيجَةُ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ٱلَّتي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ٱنْتَهى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إِلَيْها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ٱلْحِوارُ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بَيْنَ مُنى وَتامِرٍ؟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F613A10-05BA-DBFE-C3A7-667A1CE5A2E5}"/>
              </a:ext>
            </a:extLst>
          </p:cNvPr>
          <p:cNvSpPr txBox="1"/>
          <p:nvPr/>
        </p:nvSpPr>
        <p:spPr>
          <a:xfrm>
            <a:off x="619869" y="4620359"/>
            <a:ext cx="7004256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chemeClr val="bg2">
                    <a:lumMod val="9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مِنَ </a:t>
            </a:r>
            <a:r>
              <a:rPr lang="ar-MA" sz="3600" b="1" dirty="0" err="1">
                <a:solidFill>
                  <a:schemeClr val="bg2">
                    <a:lumMod val="9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ٱلْأَفْضَلِ</a:t>
            </a:r>
            <a:r>
              <a:rPr lang="ar-MA" sz="3600" b="1" dirty="0">
                <a:solidFill>
                  <a:schemeClr val="bg2">
                    <a:lumMod val="9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bg2">
                    <a:lumMod val="9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ٱلْعَيْشُ</a:t>
            </a:r>
            <a:r>
              <a:rPr lang="ar-MA" sz="3600" b="1" dirty="0">
                <a:solidFill>
                  <a:schemeClr val="bg2">
                    <a:lumMod val="9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جَزيرَةٍ مَعْزولَةٍ بَعيداً عَنْ ضَجيجِ </a:t>
            </a:r>
            <a:r>
              <a:rPr lang="ar-MA" sz="3600" b="1" dirty="0" err="1">
                <a:solidFill>
                  <a:schemeClr val="bg2">
                    <a:lumMod val="9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ٱلْحَياةِ</a:t>
            </a:r>
            <a:r>
              <a:rPr lang="ar-MA" sz="3600" b="1" dirty="0">
                <a:solidFill>
                  <a:schemeClr val="bg2">
                    <a:lumMod val="9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600" b="1" dirty="0">
              <a:solidFill>
                <a:schemeClr val="bg2">
                  <a:lumMod val="9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B4C21C2-0EF5-D936-89AA-BE19C40491E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15752" y="2901948"/>
            <a:ext cx="723915" cy="723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CDE031B-2061-89D2-4EE2-A9998589D29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15752" y="3728930"/>
            <a:ext cx="723915" cy="723915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6236A97-2D5A-F88B-FADF-448C87EC05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15752" y="4573234"/>
            <a:ext cx="723915" cy="7239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652405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C02BD-9060-DC71-3E45-69AE70BB4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F53DB16-7E05-D13A-82EB-D5065701B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ثلاثة ملخصات. ما الملخص المناسب للحكاية "ما التواصل؟"؟ (دقيقتان)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9609D78-CB09-8979-0ACA-7FA52C532AD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61A2239-6707-8FF0-740D-CB459281E4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76534D4-536C-213C-A4F8-7A1ADEAB06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A5D0239-A8D7-C402-A0FB-BF2A42E0242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64D1049-D9D0-81AC-FC64-08FC154C715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64490E4-C389-C62B-79D4-CC2C4F896621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12ECBB3-C93E-0AA4-B8CE-7F3EE1448048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0482C9C-677C-D8DB-B303-6D24D31C41B2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7AE505D-EA6A-8DC6-4D84-A4C622B442C1}"/>
              </a:ext>
            </a:extLst>
          </p:cNvPr>
          <p:cNvSpPr txBox="1"/>
          <p:nvPr/>
        </p:nvSpPr>
        <p:spPr>
          <a:xfrm>
            <a:off x="394993" y="1807150"/>
            <a:ext cx="7209258" cy="132802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دارَ حِوارٌ بَيْنَ مُنى وَتَامِرٍ، حَيْثُ طَلَبَتْ مِنْهُ أَنْ يَتَخَيَّلَ نَفْسَهُ وَحيداً في جَزيرَةٍ مَعْزولَةٍ، فَأَدْرَكَ صُعوبَةَ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ٱلبَقاءِ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دونَ تَواصُلٍ مَعَ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ٱلآخَرينَ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شَرَحَتْ لَهُ كانَ </a:t>
            </a:r>
            <a:r>
              <a:rPr lang="ar-MA" sz="2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ٱلتَّواصُلُ</a:t>
            </a: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يَتِمُّ قَديماً قَبْلَ أَنْ يُصْبِحَ أَسْهَلَ بِفَضْلِ </a:t>
            </a:r>
            <a:r>
              <a:rPr lang="ar-MA" sz="2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ٱلْإِنْتِرْنِت</a:t>
            </a: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وَفي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ٱلنِّهايَةِ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اِقْتَنَعَ تامِرٌ بِأَنَّ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ٱلْحَياةَ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تَكونُ أَسْهَلَ بِدونِ تَواصُلٍ.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B5DD710-6707-D357-EE9F-73278412FA06}"/>
              </a:ext>
            </a:extLst>
          </p:cNvPr>
          <p:cNvSpPr txBox="1"/>
          <p:nvPr/>
        </p:nvSpPr>
        <p:spPr>
          <a:xfrm>
            <a:off x="394993" y="4668678"/>
            <a:ext cx="7209258" cy="132802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دارَ حِوارٌ بَيْنَ مُنى وَتَامِرٍ، حَيْثُ طَلَبَتْ مِنْهُ أَنْ يَتَخَيَّلَ نَفْسَهُ وَحيداً في جَزيرَةٍ مَعْزولَةٍ، فَأَدْرَكَ صُعوبَةَ </a:t>
            </a:r>
            <a:r>
              <a:rPr lang="ar-MA" sz="2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ٱلبَقاءِ</a:t>
            </a: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دونَ تَواصُلٍ مَعَ </a:t>
            </a:r>
            <a:r>
              <a:rPr lang="ar-MA" sz="2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ٱلآخَرينَ</a:t>
            </a: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شَرَحَتْ لَهُ كانَ </a:t>
            </a:r>
            <a:r>
              <a:rPr lang="ar-MA" sz="2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ٱلتَّواصُلُ</a:t>
            </a: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يَتِمُّ قَديماً قَبْلَ أَنْ يُصْبِحَ أَسْهَلَ بِفَضْلِ </a:t>
            </a:r>
            <a:r>
              <a:rPr lang="ar-MA" sz="2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ٱلْإِنْتِرْنِت</a:t>
            </a: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وَفي </a:t>
            </a:r>
            <a:r>
              <a:rPr lang="ar-MA" sz="2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ٱلنِّهايَةِ</a:t>
            </a: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 اِتَّفَقا عَلى ضَرورَةِ </a:t>
            </a:r>
            <a:r>
              <a:rPr lang="ar-MA" sz="2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ٱسْتِعْمالِ</a:t>
            </a: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وَسائِلِ </a:t>
            </a:r>
            <a:r>
              <a:rPr lang="ar-MA" sz="2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ٱلتَّواصُلِ</a:t>
            </a: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بِٱعْتِدالٍ</a:t>
            </a: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8D555EB-E070-05CE-36AC-6ABE39E2AF72}"/>
              </a:ext>
            </a:extLst>
          </p:cNvPr>
          <p:cNvSpPr txBox="1"/>
          <p:nvPr/>
        </p:nvSpPr>
        <p:spPr>
          <a:xfrm>
            <a:off x="379784" y="3256015"/>
            <a:ext cx="7235968" cy="132802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دارَ حِوارٌ بَيْنَ مُنى وَتَامِرٍ، حَيْثُ طَلَبَتْ مِنْهُ أَنْ يَتَخَيَّلَ نَفْسَهُ وَحيداً في جَزيرَةٍ مَعْزولَةٍ، فاسْتَمْتَعَ بِالْفِكْرَةِ. طَلَبَ مِنْ أُخْتِهِ أَنْ تُرافِقَهُ في رِحْلَـِهِ التَخَيُّلِيَّةِ. في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ٱلنِّهايَةِ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اِكْتَشَفا أَنَّ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ٱلْجَزيرَةَ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مَليئَةٌ بِكائِناتٍ تَسْتَخْدِمُ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ٱلْإِنْتِرْنِتْ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لِلتَّواصُلِ فيما بَيْنَها.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CDCE9B9-5D4C-66BE-E53A-7FE4FF68CD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9042" y="2139948"/>
            <a:ext cx="723915" cy="723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B290A21-E9DE-6754-F9B8-E583F6E2C1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15752" y="3622253"/>
            <a:ext cx="723915" cy="723915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CCCD859-007D-0983-5EA9-1605DC7F5C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50007" y="4925265"/>
            <a:ext cx="723915" cy="723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EF402BA-F28B-9390-6D48-2CB672569D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000" y="715007"/>
            <a:ext cx="845844" cy="845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412474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780F0F-6B22-68BF-ECFC-0718CEC37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CD99B11A-E8B7-500D-16D9-D4B813116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انتهى الوقت. من يتقاسم إجابته؟ لماذا استبعدت المقترحين الآخرين؟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8201A23-92D4-01DC-3010-84E3B475A3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958BEE8-9A96-FD7A-366C-322379C16C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4566D45-4E4D-F8F7-45D4-B95394E9E55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06591FF-A1F1-1281-A0FE-88CF9CDAAB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B3EE431-45AA-76EA-5F08-38125B1969C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901342A-C0FA-0465-CB2D-F205CE291D9B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3EB518E-E26A-F56F-E96D-A2210FE0D4F7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338C0BA-7C9D-F742-1888-BC3075F38DCE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06D268D-EEA7-A5D2-0C3F-4AE2F5BC3E02}"/>
              </a:ext>
            </a:extLst>
          </p:cNvPr>
          <p:cNvSpPr txBox="1"/>
          <p:nvPr/>
        </p:nvSpPr>
        <p:spPr>
          <a:xfrm>
            <a:off x="394993" y="1807150"/>
            <a:ext cx="7209258" cy="132802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دارَ حِوارٌ بَيْنَ مُنى وَتَامِرٍ، حَيْثُ طَلَبَتْ مِنْهُ أَنْ يَتَخَيَّلَ نَفْسَهُ وَحيداً في جَزيرَةٍ مَعْزولَةٍ، فَأَدْرَكَ صُعوبَةَ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ٱلبَقاءِ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دونَ تَواصُلٍ مَعَ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ٱلآخَرينَ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شَرَحَتْ لَهُ كانَ </a:t>
            </a:r>
            <a:r>
              <a:rPr lang="ar-MA" sz="2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ٱلتَّواصُلُ</a:t>
            </a: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يَتِمُّ قَديماً قَبْلَ أَنْ يُصْبِحَ أَسْهَلَ بِفَضْلِ </a:t>
            </a:r>
            <a:r>
              <a:rPr lang="ar-MA" sz="2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ٱلْإِنْتِرْنِت</a:t>
            </a: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وَفي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ٱلنِّهايَةِ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اِقْتَنَعَ تامِرٌ بِأَنَّ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ٱلْحَياةَ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تَكونُ أَسْهَلَ بِدونِ تَواصُلٍ.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74ACFCD-1D5C-96EA-7ED1-32B7AA3F0601}"/>
              </a:ext>
            </a:extLst>
          </p:cNvPr>
          <p:cNvSpPr txBox="1"/>
          <p:nvPr/>
        </p:nvSpPr>
        <p:spPr>
          <a:xfrm>
            <a:off x="394993" y="4668678"/>
            <a:ext cx="7209258" cy="132802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دارَ حِوارٌ بَيْنَ مُنى وَتَامِرٍ، حَيْثُ طَلَبَتْ مِنْهُ أَنْ يَتَخَيَّلَ نَفْسَهُ وَحيداً في جَزيرَةٍ مَعْزولَةٍ، فَأَدْرَكَ صُعوبَةَ </a:t>
            </a:r>
            <a:r>
              <a:rPr lang="ar-MA" sz="2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ٱلبَقاءِ</a:t>
            </a: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دونَ تَواصُلٍ مَعَ </a:t>
            </a:r>
            <a:r>
              <a:rPr lang="ar-MA" sz="2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ٱلآخَرينَ</a:t>
            </a: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شَرَحَتْ لَهُ كانَ </a:t>
            </a:r>
            <a:r>
              <a:rPr lang="ar-MA" sz="2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ٱلتَّواصُلُ</a:t>
            </a: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يَتِمُّ قَديماً قَبْلَ أَنْ يُصْبِحَ أَسْهَلَ بِفَضْلِ </a:t>
            </a:r>
            <a:r>
              <a:rPr lang="ar-MA" sz="2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ٱلْإِنْتِرْنِت</a:t>
            </a: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وَفي </a:t>
            </a:r>
            <a:r>
              <a:rPr lang="ar-MA" sz="2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ٱلنِّهايَةِ</a:t>
            </a: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 اِتَّفَقا عَلى ضَرورَةِ </a:t>
            </a:r>
            <a:r>
              <a:rPr lang="ar-MA" sz="2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ٱسْتِعْمالِ</a:t>
            </a: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وَسائِلِ </a:t>
            </a:r>
            <a:r>
              <a:rPr lang="ar-MA" sz="2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ٱلتَّواصُلِ</a:t>
            </a: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بِٱعْتِدالٍ</a:t>
            </a: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AD09151-4132-5B6D-0C5E-68853E657553}"/>
              </a:ext>
            </a:extLst>
          </p:cNvPr>
          <p:cNvSpPr txBox="1"/>
          <p:nvPr/>
        </p:nvSpPr>
        <p:spPr>
          <a:xfrm>
            <a:off x="379784" y="3256015"/>
            <a:ext cx="7235968" cy="132802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دارَ حِوارٌ بَيْنَ مُنى وَتَامِرٍ، حَيْثُ طَلَبَتْ مِنْهُ أَنْ يَتَخَيَّلَ نَفْسَهُ وَحيداً في جَزيرَةٍ مَعْزولَةٍ، فاسْتَمْتَعَ بِالْفِكْرَةِ. طَلَبَ مِنْ أُخْتِهِ أَنْ تُرافِقَهُ في رِحْلَـِهِ التَخَيُّلِيَّةِ. في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ٱلنِّهايَةِ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اِكْتَشَفا أَنَّ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ٱلْجَزيرَةَ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مَليئَةٌ بِكائِناتٍ تَسْتَخْدِمُ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ٱلْإِنْتِرْنِتْ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لِلتَّواصُلِ فيما بَيْنَها.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813441-6895-D1A1-73AB-19CF9A257D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9042" y="2139948"/>
            <a:ext cx="723915" cy="723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0304897-82C3-FACC-1C7D-7BAC40B80C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15752" y="3622253"/>
            <a:ext cx="723915" cy="723915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1408284-F44A-B477-B779-0AAC9DE548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50007" y="4925265"/>
            <a:ext cx="723915" cy="723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1920B65-1FF1-4807-CFD9-5AC21D24D6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000" y="715007"/>
            <a:ext cx="845844" cy="845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8586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6E30A-CF39-4961-DB6B-62335BC64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4683258-2B23-B035-C9C2-1836628AC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3714C41-AC36-75B6-DEA1-99E09A138EF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C54BC67-F190-7FED-8A8E-5EF03EBCDA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691018A-6C89-34CB-866E-F762C9E5AB9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9E760E6-8AC3-4EEE-E702-3AC404D266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3BD5670-3783-7D99-B6DD-4AF38EE7015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93520B4-6C82-7FBA-A6DF-0AF6BCABEFD7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36FEC6F-5CBC-A561-2917-AEDD65BF26CA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392678B-2345-76CD-75DF-985BF8551E9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DF64500-1AB2-72FC-BB44-2EC0D2554AB0}"/>
              </a:ext>
            </a:extLst>
          </p:cNvPr>
          <p:cNvSpPr txBox="1"/>
          <p:nvPr/>
        </p:nvSpPr>
        <p:spPr>
          <a:xfrm>
            <a:off x="378694" y="1680697"/>
            <a:ext cx="7600869" cy="14301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دارَ حِوارٌ بَيْنَ مُنى وَتَامِرٍ، حَيْثُ طَلَبَتْ مِنْهُ أَنْ يَتَخَيَّلَ نَفْسَهُ وَحيداً في جَزيرَةٍ مَعْزولَةٍ، فَأَدْرَكَ صُعوبَةَ </a:t>
            </a:r>
            <a:r>
              <a:rPr lang="ar-MA" sz="2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ٱلبَقاءِ</a:t>
            </a: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دونَ تَواصُلٍ مَعَ </a:t>
            </a:r>
            <a:r>
              <a:rPr lang="ar-MA" sz="2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ٱلآخَرينَ</a:t>
            </a: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MA" sz="2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شَرَحَتْ لَهُ كَيْفَ كانَ </a:t>
            </a:r>
            <a:r>
              <a:rPr lang="ar-MA" sz="2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ٱلتَّواصُلُ</a:t>
            </a:r>
            <a:r>
              <a:rPr lang="ar-MA" sz="2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يَتِمُّ قَديماً قَبْلَ أَنْ يُصْبِحَ أَسْهَلَ بِفَضْلِ </a:t>
            </a:r>
            <a:r>
              <a:rPr lang="ar-MA" sz="2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ٱلْإِنْتِرْنِت</a:t>
            </a:r>
            <a:r>
              <a:rPr lang="ar-MA" sz="2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</a:t>
            </a: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وَفي </a:t>
            </a:r>
            <a:r>
              <a:rPr lang="ar-MA" sz="2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ٱلنِّهايَةِ</a:t>
            </a: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اِقْتَنَعَ تامِرٌ بِأَنَّ </a:t>
            </a:r>
            <a:r>
              <a:rPr lang="ar-MA" sz="2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ٱلْحَياةَ</a:t>
            </a: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تَكونُ أَسْهَلَ بِدونِ تَواصُلٍ.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E745F0D-6FC7-E42A-6212-17CD9CA16BE9}"/>
              </a:ext>
            </a:extLst>
          </p:cNvPr>
          <p:cNvSpPr txBox="1"/>
          <p:nvPr/>
        </p:nvSpPr>
        <p:spPr>
          <a:xfrm>
            <a:off x="440748" y="4990073"/>
            <a:ext cx="7538813" cy="14301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دارَ حِوارٌ بَيْنَ مُنى وَتَامِرٍ، وَطَلَبَتْ مِنْهُ تَخَيُّلَ نَفْسِهُ وَحيداً في جَزيرَةٍ مَعْزولَةٍ، فَأَدْرَكَ صُعوبَةَ </a:t>
            </a:r>
            <a:r>
              <a:rPr lang="ar-MA" sz="2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ٱلبَقاءِ</a:t>
            </a:r>
            <a:r>
              <a:rPr lang="ar-MA" sz="2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دونَ تَواصُلٍ مَعَ </a:t>
            </a:r>
            <a:r>
              <a:rPr lang="ar-MA" sz="2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ٱلآخَرينَ</a:t>
            </a:r>
            <a:r>
              <a:rPr lang="ar-MA" sz="2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شَرَحَتْ لَهُ كَيْفَ كانَ </a:t>
            </a:r>
            <a:r>
              <a:rPr lang="ar-MA" sz="2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ٱلتَّواصُلُ</a:t>
            </a:r>
            <a:r>
              <a:rPr lang="ar-MA" sz="2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يَتِمُّ قَديماً قَبْلَ أَنْ يُصْبِحَ أَسْهَلَ بِفَضْلِ </a:t>
            </a:r>
            <a:r>
              <a:rPr lang="ar-MA" sz="2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ٱلْإِنْتِرْنِت</a:t>
            </a:r>
            <a:r>
              <a:rPr lang="ar-MA" sz="2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وَفي </a:t>
            </a:r>
            <a:r>
              <a:rPr lang="ar-MA" sz="2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ٱلنِّهايَةِ</a:t>
            </a:r>
            <a:r>
              <a:rPr lang="ar-MA" sz="2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 اِتَّفَقا عَلى ضَرورَةِ </a:t>
            </a:r>
            <a:r>
              <a:rPr lang="ar-MA" sz="2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ٱسْتِعْمالِ</a:t>
            </a:r>
            <a:r>
              <a:rPr lang="ar-MA" sz="2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وَسائِلِ </a:t>
            </a:r>
            <a:r>
              <a:rPr lang="ar-MA" sz="2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ٱلتَّواصُلِ</a:t>
            </a:r>
            <a:r>
              <a:rPr lang="ar-MA" sz="2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بِٱعْتِدالٍ</a:t>
            </a:r>
            <a:r>
              <a:rPr lang="ar-MA" sz="2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F45C602-D68C-8034-22DE-686347B816B9}"/>
              </a:ext>
            </a:extLst>
          </p:cNvPr>
          <p:cNvSpPr txBox="1"/>
          <p:nvPr/>
        </p:nvSpPr>
        <p:spPr>
          <a:xfrm>
            <a:off x="381637" y="3446924"/>
            <a:ext cx="7597925" cy="14301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دارَ حِوارٌ بَيْنَ مُنى وَتَامِرٍ، حَيْثُ طَلَبَتْ مِنْهُ أَنْ يَتَخَيَّلَ نَفْسَهُ وَحيداً في جَزيرَةٍ مَعْزولَةٍ، فاسْتَمْتَعَ بِالْفِكْرَةِ. طَلَبَ مِنْ أُخْتِهِ أَنْ تُرافِقَهُ في رِحْلَـِهِ التَخَيُّلِيَّةِ. في </a:t>
            </a:r>
            <a:r>
              <a:rPr lang="ar-MA" sz="2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ٱلنِّهايَةِ</a:t>
            </a: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اِكْتَشَفا أَنَّ </a:t>
            </a:r>
            <a:r>
              <a:rPr lang="ar-MA" sz="2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ٱلْجَزيرَةَ</a:t>
            </a: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مَليئَةٌ بِكائِناتٍ تَسْتَخْدِمُ </a:t>
            </a:r>
            <a:r>
              <a:rPr lang="ar-MA" sz="2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ٱلْإِنْتِرْنِتْ</a:t>
            </a: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لِلتَّواصُلِ فيما بَيْنَها.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E35608E-3CE2-4CEE-7120-74154D97C4E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09217" y="2100783"/>
            <a:ext cx="723915" cy="723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A1ACAF5-B0B3-D5A6-2115-DB8842D7A7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38447" y="3742101"/>
            <a:ext cx="723915" cy="723915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D0AB12B-2579-B5D9-FFCA-C54748CCC2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37426" y="5292126"/>
            <a:ext cx="723915" cy="723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4F472C6-C184-8252-21C2-D3D03943B3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000" y="715007"/>
            <a:ext cx="845844" cy="845844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6194BE14-DAF8-361E-FED1-26CBD7C4C782}"/>
              </a:ext>
            </a:extLst>
          </p:cNvPr>
          <p:cNvCxnSpPr>
            <a:cxnSpLocks/>
          </p:cNvCxnSpPr>
          <p:nvPr/>
        </p:nvCxnSpPr>
        <p:spPr>
          <a:xfrm flipV="1">
            <a:off x="737762" y="2760133"/>
            <a:ext cx="3753558" cy="6456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68CF8DCA-57DF-E2E5-408D-3C3A11B70E8F}"/>
              </a:ext>
            </a:extLst>
          </p:cNvPr>
          <p:cNvCxnSpPr>
            <a:cxnSpLocks/>
          </p:cNvCxnSpPr>
          <p:nvPr/>
        </p:nvCxnSpPr>
        <p:spPr>
          <a:xfrm>
            <a:off x="440748" y="4182119"/>
            <a:ext cx="150980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30D375FD-7C1C-9B97-BFB2-CC76A7093BD6}"/>
              </a:ext>
            </a:extLst>
          </p:cNvPr>
          <p:cNvCxnSpPr>
            <a:cxnSpLocks/>
          </p:cNvCxnSpPr>
          <p:nvPr/>
        </p:nvCxnSpPr>
        <p:spPr>
          <a:xfrm flipV="1">
            <a:off x="2974791" y="4151960"/>
            <a:ext cx="3471333" cy="2010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A5BB1DB8-AF06-6448-F9C7-73EC11190827}"/>
              </a:ext>
            </a:extLst>
          </p:cNvPr>
          <p:cNvCxnSpPr>
            <a:cxnSpLocks/>
          </p:cNvCxnSpPr>
          <p:nvPr/>
        </p:nvCxnSpPr>
        <p:spPr>
          <a:xfrm>
            <a:off x="3759200" y="4553391"/>
            <a:ext cx="411098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0400070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AFD6A-7C15-972F-5A86-6134898D9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DC3B7D3-925C-619F-C1F7-19814E5CB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استعدوا لسرد الحكاية غدا إن شاء الله.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7129EED-41A8-3F4E-3D79-7438004CC6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E6B8803-B326-B0F3-1880-A5E0EF4509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7F11227-BEE2-6C35-7E1D-D50B14F1EC1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FB0CBA6-3A27-6430-36AA-9DFB49218C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5F0D9B9-66D0-11B5-71E5-BA7A1CB33F2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B199878-2AD9-DE56-9985-767A2C6CF347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668ED65-5DB7-9690-8A25-CDD1FC4D324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4B071F0-54AC-5927-E15C-4FCB527DEE05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3342391-4930-2C92-CB08-ABE95480AB0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F165D22-651D-0831-774D-C900C58971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68528" y="2095764"/>
            <a:ext cx="5806943" cy="366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1664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54F50-646E-8DE8-F970-6CA9F9A4A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CE223D-F217-609E-5E92-40D9EB386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فسحة تربوية.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7B98B08-2D9D-5E20-D419-2B486E8712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34325" y="684214"/>
            <a:ext cx="828000" cy="829463"/>
          </a:xfr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08AC0EF-B566-D18F-FA7A-29B6DF2A67F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grpSp>
        <p:nvGrpSpPr>
          <p:cNvPr id="6" name="Google Shape;646;p152">
            <a:extLst>
              <a:ext uri="{FF2B5EF4-FFF2-40B4-BE49-F238E27FC236}">
                <a16:creationId xmlns:a16="http://schemas.microsoft.com/office/drawing/2014/main" id="{15158A1D-7ACB-69EE-9B0F-0E39B4DA0D3F}"/>
              </a:ext>
            </a:extLst>
          </p:cNvPr>
          <p:cNvGrpSpPr/>
          <p:nvPr/>
        </p:nvGrpSpPr>
        <p:grpSpPr>
          <a:xfrm>
            <a:off x="2144645" y="1786190"/>
            <a:ext cx="4863746" cy="1509340"/>
            <a:chOff x="1841956" y="2811974"/>
            <a:chExt cx="5272663" cy="3049297"/>
          </a:xfrm>
        </p:grpSpPr>
        <p:grpSp>
          <p:nvGrpSpPr>
            <p:cNvPr id="15" name="Google Shape;647;p152">
              <a:extLst>
                <a:ext uri="{FF2B5EF4-FFF2-40B4-BE49-F238E27FC236}">
                  <a16:creationId xmlns:a16="http://schemas.microsoft.com/office/drawing/2014/main" id="{DA9D1045-607B-6A3F-03A7-79026C6E73B9}"/>
                </a:ext>
              </a:extLst>
            </p:cNvPr>
            <p:cNvGrpSpPr/>
            <p:nvPr/>
          </p:nvGrpSpPr>
          <p:grpSpPr>
            <a:xfrm>
              <a:off x="2029384" y="4100187"/>
              <a:ext cx="5085235" cy="1702913"/>
              <a:chOff x="2029384" y="4100187"/>
              <a:chExt cx="5085235" cy="1702913"/>
            </a:xfrm>
          </p:grpSpPr>
          <p:sp>
            <p:nvSpPr>
              <p:cNvPr id="21" name="Google Shape;648;p152">
                <a:extLst>
                  <a:ext uri="{FF2B5EF4-FFF2-40B4-BE49-F238E27FC236}">
                    <a16:creationId xmlns:a16="http://schemas.microsoft.com/office/drawing/2014/main" id="{EE3E954C-43CD-4019-70F4-DDC50C18CA75}"/>
                  </a:ext>
                </a:extLst>
              </p:cNvPr>
              <p:cNvSpPr/>
              <p:nvPr/>
            </p:nvSpPr>
            <p:spPr>
              <a:xfrm>
                <a:off x="5015700" y="5793262"/>
                <a:ext cx="303632" cy="9838"/>
              </a:xfrm>
              <a:custGeom>
                <a:avLst/>
                <a:gdLst/>
                <a:ahLst/>
                <a:cxnLst/>
                <a:rect l="l" t="t" r="r" b="b"/>
                <a:pathLst>
                  <a:path w="303632" h="9838" extrusionOk="0">
                    <a:moveTo>
                      <a:pt x="303633" y="0"/>
                    </a:moveTo>
                    <a:cubicBezTo>
                      <a:pt x="205246" y="3553"/>
                      <a:pt x="103580" y="6832"/>
                      <a:pt x="0" y="9839"/>
                    </a:cubicBezTo>
                  </a:path>
                </a:pathLst>
              </a:custGeom>
              <a:noFill/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649;p152">
                <a:extLst>
                  <a:ext uri="{FF2B5EF4-FFF2-40B4-BE49-F238E27FC236}">
                    <a16:creationId xmlns:a16="http://schemas.microsoft.com/office/drawing/2014/main" id="{D060E9B9-4CD3-E69F-E187-3D855A95C9F8}"/>
                  </a:ext>
                </a:extLst>
              </p:cNvPr>
              <p:cNvSpPr/>
              <p:nvPr/>
            </p:nvSpPr>
            <p:spPr>
              <a:xfrm>
                <a:off x="5700855" y="4526530"/>
                <a:ext cx="1397913" cy="1250060"/>
              </a:xfrm>
              <a:custGeom>
                <a:avLst/>
                <a:gdLst/>
                <a:ahLst/>
                <a:cxnLst/>
                <a:rect l="l" t="t" r="r" b="b"/>
                <a:pathLst>
                  <a:path w="1397913" h="1250060" extrusionOk="0">
                    <a:moveTo>
                      <a:pt x="1397914" y="0"/>
                    </a:moveTo>
                    <a:cubicBezTo>
                      <a:pt x="1370311" y="461052"/>
                      <a:pt x="1300620" y="973484"/>
                      <a:pt x="1130356" y="1096741"/>
                    </a:cubicBezTo>
                    <a:cubicBezTo>
                      <a:pt x="1084169" y="1130083"/>
                      <a:pt x="988242" y="1199774"/>
                      <a:pt x="0" y="1250061"/>
                    </a:cubicBezTo>
                  </a:path>
                </a:pathLst>
              </a:custGeom>
              <a:noFill/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650;p152">
                <a:extLst>
                  <a:ext uri="{FF2B5EF4-FFF2-40B4-BE49-F238E27FC236}">
                    <a16:creationId xmlns:a16="http://schemas.microsoft.com/office/drawing/2014/main" id="{117D69DB-748B-1CCA-37DB-A90B24A63D77}"/>
                  </a:ext>
                </a:extLst>
              </p:cNvPr>
              <p:cNvSpPr/>
              <p:nvPr/>
            </p:nvSpPr>
            <p:spPr>
              <a:xfrm>
                <a:off x="7109974" y="4100187"/>
                <a:ext cx="4645" cy="182562"/>
              </a:xfrm>
              <a:custGeom>
                <a:avLst/>
                <a:gdLst/>
                <a:ahLst/>
                <a:cxnLst/>
                <a:rect l="l" t="t" r="r" b="b"/>
                <a:pathLst>
                  <a:path w="4645" h="182562" extrusionOk="0">
                    <a:moveTo>
                      <a:pt x="4646" y="0"/>
                    </a:moveTo>
                    <a:cubicBezTo>
                      <a:pt x="3826" y="56846"/>
                      <a:pt x="2186" y="118338"/>
                      <a:pt x="0" y="182562"/>
                    </a:cubicBezTo>
                  </a:path>
                </a:pathLst>
              </a:custGeom>
              <a:noFill/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651;p152">
                <a:extLst>
                  <a:ext uri="{FF2B5EF4-FFF2-40B4-BE49-F238E27FC236}">
                    <a16:creationId xmlns:a16="http://schemas.microsoft.com/office/drawing/2014/main" id="{E714CA40-5DEC-4B93-D9EF-0BDBCF0E5B6F}"/>
                  </a:ext>
                </a:extLst>
              </p:cNvPr>
              <p:cNvSpPr/>
              <p:nvPr/>
            </p:nvSpPr>
            <p:spPr>
              <a:xfrm>
                <a:off x="2029384" y="5094168"/>
                <a:ext cx="166711" cy="555339"/>
              </a:xfrm>
              <a:custGeom>
                <a:avLst/>
                <a:gdLst/>
                <a:ahLst/>
                <a:cxnLst/>
                <a:rect l="l" t="t" r="r" b="b"/>
                <a:pathLst>
                  <a:path w="166711" h="555339" extrusionOk="0">
                    <a:moveTo>
                      <a:pt x="166711" y="555340"/>
                    </a:moveTo>
                    <a:cubicBezTo>
                      <a:pt x="125443" y="490568"/>
                      <a:pt x="82536" y="380976"/>
                      <a:pt x="37715" y="185842"/>
                    </a:cubicBezTo>
                    <a:cubicBezTo>
                      <a:pt x="24597" y="128176"/>
                      <a:pt x="11752" y="65865"/>
                      <a:pt x="0" y="0"/>
                    </a:cubicBezTo>
                  </a:path>
                </a:pathLst>
              </a:custGeom>
              <a:solidFill>
                <a:srgbClr val="3C6980"/>
              </a:solidFill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" name="Google Shape;652;p152">
              <a:extLst>
                <a:ext uri="{FF2B5EF4-FFF2-40B4-BE49-F238E27FC236}">
                  <a16:creationId xmlns:a16="http://schemas.microsoft.com/office/drawing/2014/main" id="{6A0C684E-8A1A-A25E-C349-55D159AA8665}"/>
                </a:ext>
              </a:extLst>
            </p:cNvPr>
            <p:cNvSpPr/>
            <p:nvPr/>
          </p:nvSpPr>
          <p:spPr>
            <a:xfrm>
              <a:off x="2059355" y="3052889"/>
              <a:ext cx="4924404" cy="2632258"/>
            </a:xfrm>
            <a:custGeom>
              <a:avLst/>
              <a:gdLst/>
              <a:ahLst/>
              <a:cxnLst/>
              <a:rect l="l" t="t" r="r" b="b"/>
              <a:pathLst>
                <a:path w="4924404" h="2632259" extrusionOk="0">
                  <a:moveTo>
                    <a:pt x="110230" y="297371"/>
                  </a:moveTo>
                  <a:cubicBezTo>
                    <a:pt x="-135464" y="496605"/>
                    <a:pt x="76615" y="2451771"/>
                    <a:pt x="288967" y="2565736"/>
                  </a:cubicBezTo>
                  <a:cubicBezTo>
                    <a:pt x="501318" y="2679701"/>
                    <a:pt x="4436248" y="2648545"/>
                    <a:pt x="4693420" y="2462157"/>
                  </a:cubicBezTo>
                  <a:cubicBezTo>
                    <a:pt x="4950593" y="2275768"/>
                    <a:pt x="4995140" y="152250"/>
                    <a:pt x="4816404" y="38286"/>
                  </a:cubicBezTo>
                  <a:cubicBezTo>
                    <a:pt x="4637668" y="-75406"/>
                    <a:pt x="378608" y="79827"/>
                    <a:pt x="110230" y="297371"/>
                  </a:cubicBez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279400" marR="0" lvl="0" indent="0" algn="ct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لُغز</a:t>
              </a:r>
              <a:endParaRPr kumimoji="0" sz="32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653;p152">
              <a:extLst>
                <a:ext uri="{FF2B5EF4-FFF2-40B4-BE49-F238E27FC236}">
                  <a16:creationId xmlns:a16="http://schemas.microsoft.com/office/drawing/2014/main" id="{1D3AAF52-5CCA-60A6-390A-F8F32600D7F5}"/>
                </a:ext>
              </a:extLst>
            </p:cNvPr>
            <p:cNvSpPr/>
            <p:nvPr/>
          </p:nvSpPr>
          <p:spPr>
            <a:xfrm>
              <a:off x="1841956" y="2811974"/>
              <a:ext cx="5206873" cy="3049297"/>
            </a:xfrm>
            <a:custGeom>
              <a:avLst/>
              <a:gdLst/>
              <a:ahLst/>
              <a:cxnLst/>
              <a:rect l="l" t="t" r="r" b="b"/>
              <a:pathLst>
                <a:path w="5206873" h="3049298" extrusionOk="0">
                  <a:moveTo>
                    <a:pt x="60345" y="491280"/>
                  </a:moveTo>
                  <a:cubicBezTo>
                    <a:pt x="-185349" y="690514"/>
                    <a:pt x="384749" y="2913238"/>
                    <a:pt x="597374" y="3026930"/>
                  </a:cubicBezTo>
                  <a:cubicBezTo>
                    <a:pt x="809725" y="3140895"/>
                    <a:pt x="4585050" y="2791621"/>
                    <a:pt x="4842222" y="2605233"/>
                  </a:cubicBezTo>
                  <a:cubicBezTo>
                    <a:pt x="5099395" y="2418844"/>
                    <a:pt x="5321039" y="135448"/>
                    <a:pt x="5142029" y="21483"/>
                  </a:cubicBezTo>
                  <a:cubicBezTo>
                    <a:pt x="4963019" y="-92482"/>
                    <a:pt x="328449" y="273736"/>
                    <a:pt x="60345" y="491280"/>
                  </a:cubicBezTo>
                  <a:close/>
                </a:path>
              </a:pathLst>
            </a:custGeom>
            <a:noFill/>
            <a:ln w="26725" cap="flat" cmpd="sng">
              <a:solidFill>
                <a:srgbClr val="106585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5" name="Google Shape;655;p152">
            <a:extLst>
              <a:ext uri="{FF2B5EF4-FFF2-40B4-BE49-F238E27FC236}">
                <a16:creationId xmlns:a16="http://schemas.microsoft.com/office/drawing/2014/main" id="{8879E5AE-2B0B-786F-7C7A-F0F27FCD3F2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05117" y="3749416"/>
            <a:ext cx="4130398" cy="2682472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4CD5CADB-5C3D-4F8D-AC90-9D5C6D693263}"/>
              </a:ext>
            </a:extLst>
          </p:cNvPr>
          <p:cNvSpPr>
            <a:spLocks/>
          </p:cNvSpPr>
          <p:nvPr/>
        </p:nvSpPr>
        <p:spPr>
          <a:xfrm>
            <a:off x="2104103" y="131773"/>
            <a:ext cx="416887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فسحة تربوية</a:t>
            </a:r>
          </a:p>
        </p:txBody>
      </p:sp>
    </p:spTree>
    <p:extLst>
      <p:ext uri="{BB962C8B-B14F-4D97-AF65-F5344CB8AC3E}">
        <p14:creationId xmlns:p14="http://schemas.microsoft.com/office/powerpoint/2010/main" val="10535754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678C29-0D28-FA15-030A-8EE2D8961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6AC110-C93C-1549-71AB-2DC82ED94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فكروا في حل اللغز التالي: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C965772-DF79-5E77-8700-16C82C0E06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34325" y="684214"/>
            <a:ext cx="828000" cy="829463"/>
          </a:xfrm>
        </p:spPr>
      </p:pic>
      <p:pic>
        <p:nvPicPr>
          <p:cNvPr id="16" name="Google Shape;672;p154" descr="Une image contenant orange&#10;&#10;Description générée automatiquement">
            <a:extLst>
              <a:ext uri="{FF2B5EF4-FFF2-40B4-BE49-F238E27FC236}">
                <a16:creationId xmlns:a16="http://schemas.microsoft.com/office/drawing/2014/main" id="{E16388B8-DD05-0E72-1043-94C086077C3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10722" y="4023461"/>
            <a:ext cx="1929809" cy="19298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" name="Google Shape;673;p154">
            <a:extLst>
              <a:ext uri="{FF2B5EF4-FFF2-40B4-BE49-F238E27FC236}">
                <a16:creationId xmlns:a16="http://schemas.microsoft.com/office/drawing/2014/main" id="{6E06C7B7-9640-E372-2BE4-2C1A9B23CFB6}"/>
              </a:ext>
            </a:extLst>
          </p:cNvPr>
          <p:cNvGrpSpPr/>
          <p:nvPr/>
        </p:nvGrpSpPr>
        <p:grpSpPr>
          <a:xfrm>
            <a:off x="437823" y="1513677"/>
            <a:ext cx="8268353" cy="2568158"/>
            <a:chOff x="301246" y="3256148"/>
            <a:chExt cx="8268353" cy="1639702"/>
          </a:xfrm>
        </p:grpSpPr>
        <p:grpSp>
          <p:nvGrpSpPr>
            <p:cNvPr id="18" name="Google Shape;674;p154">
              <a:extLst>
                <a:ext uri="{FF2B5EF4-FFF2-40B4-BE49-F238E27FC236}">
                  <a16:creationId xmlns:a16="http://schemas.microsoft.com/office/drawing/2014/main" id="{7A723BBA-5BF1-D5F1-4B36-041658F6EB6C}"/>
                </a:ext>
              </a:extLst>
            </p:cNvPr>
            <p:cNvGrpSpPr/>
            <p:nvPr/>
          </p:nvGrpSpPr>
          <p:grpSpPr>
            <a:xfrm>
              <a:off x="301246" y="3256148"/>
              <a:ext cx="8268353" cy="1639702"/>
              <a:chOff x="-903973" y="4519498"/>
              <a:chExt cx="8268353" cy="2431829"/>
            </a:xfrm>
          </p:grpSpPr>
          <p:pic>
            <p:nvPicPr>
              <p:cNvPr id="27" name="Google Shape;675;p154">
                <a:extLst>
                  <a:ext uri="{FF2B5EF4-FFF2-40B4-BE49-F238E27FC236}">
                    <a16:creationId xmlns:a16="http://schemas.microsoft.com/office/drawing/2014/main" id="{0D895013-02F1-B37A-D600-BF4E0DF90725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 rot="-2314028">
                <a:off x="2706964" y="4775854"/>
                <a:ext cx="1046478" cy="64044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8" name="Google Shape;676;p154">
                <a:extLst>
                  <a:ext uri="{FF2B5EF4-FFF2-40B4-BE49-F238E27FC236}">
                    <a16:creationId xmlns:a16="http://schemas.microsoft.com/office/drawing/2014/main" id="{B25E02FD-F1C0-A085-279C-00AA1C1244CC}"/>
                  </a:ext>
                </a:extLst>
              </p:cNvPr>
              <p:cNvSpPr/>
              <p:nvPr/>
            </p:nvSpPr>
            <p:spPr>
              <a:xfrm>
                <a:off x="-903973" y="5096077"/>
                <a:ext cx="8268353" cy="1855250"/>
              </a:xfrm>
              <a:custGeom>
                <a:avLst/>
                <a:gdLst/>
                <a:ahLst/>
                <a:cxnLst/>
                <a:rect l="l" t="t" r="r" b="b"/>
                <a:pathLst>
                  <a:path w="8268353" h="1855250" extrusionOk="0">
                    <a:moveTo>
                      <a:pt x="0" y="398267"/>
                    </a:moveTo>
                    <a:cubicBezTo>
                      <a:pt x="32362" y="163699"/>
                      <a:pt x="166920" y="-12063"/>
                      <a:pt x="398267" y="0"/>
                    </a:cubicBezTo>
                    <a:cubicBezTo>
                      <a:pt x="764216" y="23726"/>
                      <a:pt x="937723" y="-10726"/>
                      <a:pt x="1152241" y="0"/>
                    </a:cubicBezTo>
                    <a:cubicBezTo>
                      <a:pt x="1366759" y="10726"/>
                      <a:pt x="1787184" y="34923"/>
                      <a:pt x="1980934" y="0"/>
                    </a:cubicBezTo>
                    <a:cubicBezTo>
                      <a:pt x="2174684" y="-34923"/>
                      <a:pt x="2370273" y="-7092"/>
                      <a:pt x="2734909" y="0"/>
                    </a:cubicBezTo>
                    <a:cubicBezTo>
                      <a:pt x="3099545" y="7092"/>
                      <a:pt x="3149586" y="-19254"/>
                      <a:pt x="3264728" y="0"/>
                    </a:cubicBezTo>
                    <a:cubicBezTo>
                      <a:pt x="3379870" y="19254"/>
                      <a:pt x="3561523" y="-18035"/>
                      <a:pt x="3794548" y="0"/>
                    </a:cubicBezTo>
                    <a:cubicBezTo>
                      <a:pt x="4027573" y="18035"/>
                      <a:pt x="4226900" y="-26241"/>
                      <a:pt x="4548523" y="0"/>
                    </a:cubicBezTo>
                    <a:cubicBezTo>
                      <a:pt x="4870146" y="26241"/>
                      <a:pt x="4894618" y="7809"/>
                      <a:pt x="5003625" y="0"/>
                    </a:cubicBezTo>
                    <a:cubicBezTo>
                      <a:pt x="5112632" y="-7809"/>
                      <a:pt x="5446490" y="-18854"/>
                      <a:pt x="5682881" y="0"/>
                    </a:cubicBezTo>
                    <a:cubicBezTo>
                      <a:pt x="5919272" y="18854"/>
                      <a:pt x="5995623" y="22220"/>
                      <a:pt x="6212701" y="0"/>
                    </a:cubicBezTo>
                    <a:cubicBezTo>
                      <a:pt x="6429779" y="-22220"/>
                      <a:pt x="6641546" y="-13833"/>
                      <a:pt x="6891957" y="0"/>
                    </a:cubicBezTo>
                    <a:cubicBezTo>
                      <a:pt x="7142368" y="13833"/>
                      <a:pt x="7587772" y="43389"/>
                      <a:pt x="7870086" y="0"/>
                    </a:cubicBezTo>
                    <a:cubicBezTo>
                      <a:pt x="8080489" y="33777"/>
                      <a:pt x="8288107" y="184220"/>
                      <a:pt x="8268353" y="398267"/>
                    </a:cubicBezTo>
                    <a:cubicBezTo>
                      <a:pt x="8278349" y="660955"/>
                      <a:pt x="8289518" y="807959"/>
                      <a:pt x="8268353" y="948799"/>
                    </a:cubicBezTo>
                    <a:cubicBezTo>
                      <a:pt x="8247188" y="1089639"/>
                      <a:pt x="8273867" y="1278515"/>
                      <a:pt x="8268353" y="1456983"/>
                    </a:cubicBezTo>
                    <a:cubicBezTo>
                      <a:pt x="8309697" y="1708150"/>
                      <a:pt x="8122158" y="1886001"/>
                      <a:pt x="7870086" y="1855250"/>
                    </a:cubicBezTo>
                    <a:cubicBezTo>
                      <a:pt x="7682967" y="1866033"/>
                      <a:pt x="7363880" y="1830719"/>
                      <a:pt x="7116112" y="1855250"/>
                    </a:cubicBezTo>
                    <a:cubicBezTo>
                      <a:pt x="6868344" y="1879781"/>
                      <a:pt x="6814021" y="1844037"/>
                      <a:pt x="6661010" y="1855250"/>
                    </a:cubicBezTo>
                    <a:cubicBezTo>
                      <a:pt x="6507999" y="1866463"/>
                      <a:pt x="6224475" y="1857118"/>
                      <a:pt x="5832317" y="1855250"/>
                    </a:cubicBezTo>
                    <a:cubicBezTo>
                      <a:pt x="5440159" y="1853382"/>
                      <a:pt x="5442169" y="1831936"/>
                      <a:pt x="5153061" y="1855250"/>
                    </a:cubicBezTo>
                    <a:cubicBezTo>
                      <a:pt x="4863953" y="1878564"/>
                      <a:pt x="4615469" y="1839791"/>
                      <a:pt x="4473805" y="1855250"/>
                    </a:cubicBezTo>
                    <a:cubicBezTo>
                      <a:pt x="4332141" y="1870709"/>
                      <a:pt x="4194355" y="1877197"/>
                      <a:pt x="4018703" y="1855250"/>
                    </a:cubicBezTo>
                    <a:cubicBezTo>
                      <a:pt x="3843051" y="1833303"/>
                      <a:pt x="3367117" y="1891563"/>
                      <a:pt x="3190010" y="1855250"/>
                    </a:cubicBezTo>
                    <a:cubicBezTo>
                      <a:pt x="3012903" y="1818937"/>
                      <a:pt x="2734954" y="1842927"/>
                      <a:pt x="2510754" y="1855250"/>
                    </a:cubicBezTo>
                    <a:cubicBezTo>
                      <a:pt x="2286554" y="1867573"/>
                      <a:pt x="2095170" y="1827583"/>
                      <a:pt x="1682061" y="1855250"/>
                    </a:cubicBezTo>
                    <a:cubicBezTo>
                      <a:pt x="1268952" y="1882917"/>
                      <a:pt x="1450827" y="1841055"/>
                      <a:pt x="1226960" y="1855250"/>
                    </a:cubicBezTo>
                    <a:cubicBezTo>
                      <a:pt x="1003093" y="1869445"/>
                      <a:pt x="680700" y="1826885"/>
                      <a:pt x="398267" y="1855250"/>
                    </a:cubicBezTo>
                    <a:cubicBezTo>
                      <a:pt x="212001" y="1817879"/>
                      <a:pt x="-23630" y="1719126"/>
                      <a:pt x="0" y="1456983"/>
                    </a:cubicBezTo>
                    <a:cubicBezTo>
                      <a:pt x="-4932" y="1292828"/>
                      <a:pt x="-5300" y="1090601"/>
                      <a:pt x="0" y="959386"/>
                    </a:cubicBezTo>
                    <a:cubicBezTo>
                      <a:pt x="5300" y="828171"/>
                      <a:pt x="22666" y="514544"/>
                      <a:pt x="0" y="398267"/>
                    </a:cubicBezTo>
                    <a:close/>
                  </a:path>
                </a:pathLst>
              </a:custGeom>
              <a:noFill/>
              <a:ln w="28575" cap="flat" cmpd="sng">
                <a:solidFill>
                  <a:srgbClr val="96C7B2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defTabSz="914400">
                  <a:buClr>
                    <a:srgbClr val="000000"/>
                  </a:buClr>
                  <a:buSzPts val="1400"/>
                  <a:buFont typeface="Arial"/>
                  <a:buNone/>
                  <a:defRPr/>
                </a:pPr>
                <a:endParaRPr sz="1400" kern="0">
                  <a:solidFill>
                    <a:srgbClr val="FFFFFF"/>
                  </a:solidFill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6" name="Google Shape;677;p154">
              <a:extLst>
                <a:ext uri="{FF2B5EF4-FFF2-40B4-BE49-F238E27FC236}">
                  <a16:creationId xmlns:a16="http://schemas.microsoft.com/office/drawing/2014/main" id="{AA1CBA21-05AC-40C1-465D-A6D6BC0D9102}"/>
                </a:ext>
              </a:extLst>
            </p:cNvPr>
            <p:cNvSpPr txBox="1"/>
            <p:nvPr/>
          </p:nvSpPr>
          <p:spPr>
            <a:xfrm>
              <a:off x="669590" y="3856419"/>
              <a:ext cx="7738921" cy="10021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 defTabSz="914400" rtl="1">
                <a:buClr>
                  <a:srgbClr val="000000"/>
                </a:buClr>
                <a:buSzPts val="3200"/>
                <a:buFont typeface="Arial"/>
                <a:buNone/>
                <a:defRPr/>
              </a:pPr>
              <a:r>
                <a:rPr lang="ar-MA" sz="4800" kern="0" dirty="0">
                  <a:solidFill>
                    <a:srgbClr val="106585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أَنا طائِرٌ كُنْتُ أَنْقُلُ </a:t>
              </a:r>
              <a:r>
                <a:rPr lang="ar-MA" sz="4800" kern="0" dirty="0" err="1">
                  <a:solidFill>
                    <a:srgbClr val="106585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ٱلرَّسائِلَ</a:t>
              </a:r>
              <a:r>
                <a:rPr lang="ar-MA" sz="4800" kern="0" dirty="0">
                  <a:solidFill>
                    <a:srgbClr val="106585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قَديماً عَبْرَ مَسافاتٍ طَويلَةٍ. مَنْ أَكونُ؟</a:t>
              </a: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4D2F5454-09C3-297F-1D1C-D94848331B12}"/>
              </a:ext>
            </a:extLst>
          </p:cNvPr>
          <p:cNvSpPr>
            <a:spLocks/>
          </p:cNvSpPr>
          <p:nvPr/>
        </p:nvSpPr>
        <p:spPr>
          <a:xfrm>
            <a:off x="2104103" y="131773"/>
            <a:ext cx="416887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فسحة تربوية</a:t>
            </a:r>
          </a:p>
        </p:txBody>
      </p:sp>
    </p:spTree>
    <p:extLst>
      <p:ext uri="{BB962C8B-B14F-4D97-AF65-F5344CB8AC3E}">
        <p14:creationId xmlns:p14="http://schemas.microsoft.com/office/powerpoint/2010/main" val="3439115643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550E8-1BFE-8160-158B-8F93ED3B9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E9E7B8-5B52-E376-BAA3-92EAA9649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الحل هو: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4039F1B-BF06-1F28-A5AF-BA3A0A4F18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34325" y="684214"/>
            <a:ext cx="828000" cy="829463"/>
          </a:xfrm>
        </p:spPr>
      </p:pic>
      <p:grpSp>
        <p:nvGrpSpPr>
          <p:cNvPr id="17" name="Google Shape;673;p154">
            <a:extLst>
              <a:ext uri="{FF2B5EF4-FFF2-40B4-BE49-F238E27FC236}">
                <a16:creationId xmlns:a16="http://schemas.microsoft.com/office/drawing/2014/main" id="{D610F241-22B0-6741-9F7C-0AA7C1EA7DDF}"/>
              </a:ext>
            </a:extLst>
          </p:cNvPr>
          <p:cNvGrpSpPr/>
          <p:nvPr/>
        </p:nvGrpSpPr>
        <p:grpSpPr>
          <a:xfrm>
            <a:off x="632373" y="4610648"/>
            <a:ext cx="8268353" cy="891555"/>
            <a:chOff x="301246" y="3644916"/>
            <a:chExt cx="8268353" cy="787353"/>
          </a:xfrm>
        </p:grpSpPr>
        <p:sp>
          <p:nvSpPr>
            <p:cNvPr id="28" name="Google Shape;676;p154">
              <a:extLst>
                <a:ext uri="{FF2B5EF4-FFF2-40B4-BE49-F238E27FC236}">
                  <a16:creationId xmlns:a16="http://schemas.microsoft.com/office/drawing/2014/main" id="{6516EF88-53A7-917F-0390-E74950266B45}"/>
                </a:ext>
              </a:extLst>
            </p:cNvPr>
            <p:cNvSpPr/>
            <p:nvPr/>
          </p:nvSpPr>
          <p:spPr>
            <a:xfrm>
              <a:off x="301246" y="3644916"/>
              <a:ext cx="8268353" cy="787353"/>
            </a:xfrm>
            <a:custGeom>
              <a:avLst/>
              <a:gdLst/>
              <a:ahLst/>
              <a:cxnLst/>
              <a:rect l="l" t="t" r="r" b="b"/>
              <a:pathLst>
                <a:path w="8268353" h="1855250" extrusionOk="0">
                  <a:moveTo>
                    <a:pt x="0" y="398267"/>
                  </a:moveTo>
                  <a:cubicBezTo>
                    <a:pt x="32362" y="163699"/>
                    <a:pt x="166920" y="-12063"/>
                    <a:pt x="398267" y="0"/>
                  </a:cubicBezTo>
                  <a:cubicBezTo>
                    <a:pt x="764216" y="23726"/>
                    <a:pt x="937723" y="-10726"/>
                    <a:pt x="1152241" y="0"/>
                  </a:cubicBezTo>
                  <a:cubicBezTo>
                    <a:pt x="1366759" y="10726"/>
                    <a:pt x="1787184" y="34923"/>
                    <a:pt x="1980934" y="0"/>
                  </a:cubicBezTo>
                  <a:cubicBezTo>
                    <a:pt x="2174684" y="-34923"/>
                    <a:pt x="2370273" y="-7092"/>
                    <a:pt x="2734909" y="0"/>
                  </a:cubicBezTo>
                  <a:cubicBezTo>
                    <a:pt x="3099545" y="7092"/>
                    <a:pt x="3149586" y="-19254"/>
                    <a:pt x="3264728" y="0"/>
                  </a:cubicBezTo>
                  <a:cubicBezTo>
                    <a:pt x="3379870" y="19254"/>
                    <a:pt x="3561523" y="-18035"/>
                    <a:pt x="3794548" y="0"/>
                  </a:cubicBezTo>
                  <a:cubicBezTo>
                    <a:pt x="4027573" y="18035"/>
                    <a:pt x="4226900" y="-26241"/>
                    <a:pt x="4548523" y="0"/>
                  </a:cubicBezTo>
                  <a:cubicBezTo>
                    <a:pt x="4870146" y="26241"/>
                    <a:pt x="4894618" y="7809"/>
                    <a:pt x="5003625" y="0"/>
                  </a:cubicBezTo>
                  <a:cubicBezTo>
                    <a:pt x="5112632" y="-7809"/>
                    <a:pt x="5446490" y="-18854"/>
                    <a:pt x="5682881" y="0"/>
                  </a:cubicBezTo>
                  <a:cubicBezTo>
                    <a:pt x="5919272" y="18854"/>
                    <a:pt x="5995623" y="22220"/>
                    <a:pt x="6212701" y="0"/>
                  </a:cubicBezTo>
                  <a:cubicBezTo>
                    <a:pt x="6429779" y="-22220"/>
                    <a:pt x="6641546" y="-13833"/>
                    <a:pt x="6891957" y="0"/>
                  </a:cubicBezTo>
                  <a:cubicBezTo>
                    <a:pt x="7142368" y="13833"/>
                    <a:pt x="7587772" y="43389"/>
                    <a:pt x="7870086" y="0"/>
                  </a:cubicBezTo>
                  <a:cubicBezTo>
                    <a:pt x="8080489" y="33777"/>
                    <a:pt x="8288107" y="184220"/>
                    <a:pt x="8268353" y="398267"/>
                  </a:cubicBezTo>
                  <a:cubicBezTo>
                    <a:pt x="8278349" y="660955"/>
                    <a:pt x="8289518" y="807959"/>
                    <a:pt x="8268353" y="948799"/>
                  </a:cubicBezTo>
                  <a:cubicBezTo>
                    <a:pt x="8247188" y="1089639"/>
                    <a:pt x="8273867" y="1278515"/>
                    <a:pt x="8268353" y="1456983"/>
                  </a:cubicBezTo>
                  <a:cubicBezTo>
                    <a:pt x="8309697" y="1708150"/>
                    <a:pt x="8122158" y="1886001"/>
                    <a:pt x="7870086" y="1855250"/>
                  </a:cubicBezTo>
                  <a:cubicBezTo>
                    <a:pt x="7682967" y="1866033"/>
                    <a:pt x="7363880" y="1830719"/>
                    <a:pt x="7116112" y="1855250"/>
                  </a:cubicBezTo>
                  <a:cubicBezTo>
                    <a:pt x="6868344" y="1879781"/>
                    <a:pt x="6814021" y="1844037"/>
                    <a:pt x="6661010" y="1855250"/>
                  </a:cubicBezTo>
                  <a:cubicBezTo>
                    <a:pt x="6507999" y="1866463"/>
                    <a:pt x="6224475" y="1857118"/>
                    <a:pt x="5832317" y="1855250"/>
                  </a:cubicBezTo>
                  <a:cubicBezTo>
                    <a:pt x="5440159" y="1853382"/>
                    <a:pt x="5442169" y="1831936"/>
                    <a:pt x="5153061" y="1855250"/>
                  </a:cubicBezTo>
                  <a:cubicBezTo>
                    <a:pt x="4863953" y="1878564"/>
                    <a:pt x="4615469" y="1839791"/>
                    <a:pt x="4473805" y="1855250"/>
                  </a:cubicBezTo>
                  <a:cubicBezTo>
                    <a:pt x="4332141" y="1870709"/>
                    <a:pt x="4194355" y="1877197"/>
                    <a:pt x="4018703" y="1855250"/>
                  </a:cubicBezTo>
                  <a:cubicBezTo>
                    <a:pt x="3843051" y="1833303"/>
                    <a:pt x="3367117" y="1891563"/>
                    <a:pt x="3190010" y="1855250"/>
                  </a:cubicBezTo>
                  <a:cubicBezTo>
                    <a:pt x="3012903" y="1818937"/>
                    <a:pt x="2734954" y="1842927"/>
                    <a:pt x="2510754" y="1855250"/>
                  </a:cubicBezTo>
                  <a:cubicBezTo>
                    <a:pt x="2286554" y="1867573"/>
                    <a:pt x="2095170" y="1827583"/>
                    <a:pt x="1682061" y="1855250"/>
                  </a:cubicBezTo>
                  <a:cubicBezTo>
                    <a:pt x="1268952" y="1882917"/>
                    <a:pt x="1450827" y="1841055"/>
                    <a:pt x="1226960" y="1855250"/>
                  </a:cubicBezTo>
                  <a:cubicBezTo>
                    <a:pt x="1003093" y="1869445"/>
                    <a:pt x="680700" y="1826885"/>
                    <a:pt x="398267" y="1855250"/>
                  </a:cubicBezTo>
                  <a:cubicBezTo>
                    <a:pt x="212001" y="1817879"/>
                    <a:pt x="-23630" y="1719126"/>
                    <a:pt x="0" y="1456983"/>
                  </a:cubicBezTo>
                  <a:cubicBezTo>
                    <a:pt x="-4932" y="1292828"/>
                    <a:pt x="-5300" y="1090601"/>
                    <a:pt x="0" y="959386"/>
                  </a:cubicBezTo>
                  <a:cubicBezTo>
                    <a:pt x="5300" y="828171"/>
                    <a:pt x="22666" y="514544"/>
                    <a:pt x="0" y="398267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96C7B2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kern="0">
                <a:solidFill>
                  <a:srgbClr val="FFFFFF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677;p154">
              <a:extLst>
                <a:ext uri="{FF2B5EF4-FFF2-40B4-BE49-F238E27FC236}">
                  <a16:creationId xmlns:a16="http://schemas.microsoft.com/office/drawing/2014/main" id="{73FE1819-7C4B-4CE5-8512-9880369B4A79}"/>
                </a:ext>
              </a:extLst>
            </p:cNvPr>
            <p:cNvSpPr txBox="1"/>
            <p:nvPr/>
          </p:nvSpPr>
          <p:spPr>
            <a:xfrm>
              <a:off x="453436" y="3708358"/>
              <a:ext cx="7738921" cy="5305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 defTabSz="914400" rtl="1">
                <a:buClr>
                  <a:srgbClr val="000000"/>
                </a:buClr>
                <a:buSzPts val="3200"/>
                <a:buFont typeface="Arial"/>
                <a:buNone/>
                <a:defRPr/>
              </a:pPr>
              <a:r>
                <a:rPr lang="ar-MA" sz="4800" kern="0" dirty="0">
                  <a:solidFill>
                    <a:srgbClr val="106585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حَمامُ </a:t>
              </a:r>
              <a:r>
                <a:rPr lang="ar-MA" sz="4800" kern="0" dirty="0" err="1">
                  <a:solidFill>
                    <a:srgbClr val="106585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ٱلزّاجِلِ</a:t>
              </a:r>
              <a:endParaRPr lang="ar-MA" sz="4800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152852E7-AC3B-24A5-56F4-C91AE73A77B7}"/>
              </a:ext>
            </a:extLst>
          </p:cNvPr>
          <p:cNvSpPr>
            <a:spLocks/>
          </p:cNvSpPr>
          <p:nvPr/>
        </p:nvSpPr>
        <p:spPr>
          <a:xfrm>
            <a:off x="2104103" y="131773"/>
            <a:ext cx="416887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فسحة تربوية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47EC71-3193-0CC4-538C-3FAD262DCE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3929" y="1539522"/>
            <a:ext cx="4625741" cy="3071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988920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4218CA-23E8-6DD1-5077-8B193FFAD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5F4EA1-8FE5-4DF8-083A-2384F3710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فكروا في حل اللغز الثاني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15E0E70-7F8F-2207-388E-CE96124D52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34325" y="684214"/>
            <a:ext cx="828000" cy="829463"/>
          </a:xfrm>
        </p:spPr>
      </p:pic>
      <p:pic>
        <p:nvPicPr>
          <p:cNvPr id="16" name="Google Shape;672;p154" descr="Une image contenant orange&#10;&#10;Description générée automatiquement">
            <a:extLst>
              <a:ext uri="{FF2B5EF4-FFF2-40B4-BE49-F238E27FC236}">
                <a16:creationId xmlns:a16="http://schemas.microsoft.com/office/drawing/2014/main" id="{2168F9A0-5E5D-6F6F-10BB-C2159673F19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13922" y="3932818"/>
            <a:ext cx="1929809" cy="19298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" name="Google Shape;673;p154">
            <a:extLst>
              <a:ext uri="{FF2B5EF4-FFF2-40B4-BE49-F238E27FC236}">
                <a16:creationId xmlns:a16="http://schemas.microsoft.com/office/drawing/2014/main" id="{E1EEFE17-B9F5-BF49-4971-DD12E6D685F7}"/>
              </a:ext>
            </a:extLst>
          </p:cNvPr>
          <p:cNvGrpSpPr/>
          <p:nvPr/>
        </p:nvGrpSpPr>
        <p:grpSpPr>
          <a:xfrm>
            <a:off x="437823" y="1714157"/>
            <a:ext cx="8268353" cy="2559487"/>
            <a:chOff x="301246" y="3644916"/>
            <a:chExt cx="8268353" cy="1634166"/>
          </a:xfrm>
        </p:grpSpPr>
        <p:sp>
          <p:nvSpPr>
            <p:cNvPr id="28" name="Google Shape;676;p154">
              <a:extLst>
                <a:ext uri="{FF2B5EF4-FFF2-40B4-BE49-F238E27FC236}">
                  <a16:creationId xmlns:a16="http://schemas.microsoft.com/office/drawing/2014/main" id="{DE18C989-C1DA-47AB-C2FC-C8B95F647A7B}"/>
                </a:ext>
              </a:extLst>
            </p:cNvPr>
            <p:cNvSpPr/>
            <p:nvPr/>
          </p:nvSpPr>
          <p:spPr>
            <a:xfrm>
              <a:off x="301246" y="3644916"/>
              <a:ext cx="8268353" cy="1634166"/>
            </a:xfrm>
            <a:custGeom>
              <a:avLst/>
              <a:gdLst/>
              <a:ahLst/>
              <a:cxnLst/>
              <a:rect l="l" t="t" r="r" b="b"/>
              <a:pathLst>
                <a:path w="8268353" h="1855250" extrusionOk="0">
                  <a:moveTo>
                    <a:pt x="0" y="398267"/>
                  </a:moveTo>
                  <a:cubicBezTo>
                    <a:pt x="32362" y="163699"/>
                    <a:pt x="166920" y="-12063"/>
                    <a:pt x="398267" y="0"/>
                  </a:cubicBezTo>
                  <a:cubicBezTo>
                    <a:pt x="764216" y="23726"/>
                    <a:pt x="937723" y="-10726"/>
                    <a:pt x="1152241" y="0"/>
                  </a:cubicBezTo>
                  <a:cubicBezTo>
                    <a:pt x="1366759" y="10726"/>
                    <a:pt x="1787184" y="34923"/>
                    <a:pt x="1980934" y="0"/>
                  </a:cubicBezTo>
                  <a:cubicBezTo>
                    <a:pt x="2174684" y="-34923"/>
                    <a:pt x="2370273" y="-7092"/>
                    <a:pt x="2734909" y="0"/>
                  </a:cubicBezTo>
                  <a:cubicBezTo>
                    <a:pt x="3099545" y="7092"/>
                    <a:pt x="3149586" y="-19254"/>
                    <a:pt x="3264728" y="0"/>
                  </a:cubicBezTo>
                  <a:cubicBezTo>
                    <a:pt x="3379870" y="19254"/>
                    <a:pt x="3561523" y="-18035"/>
                    <a:pt x="3794548" y="0"/>
                  </a:cubicBezTo>
                  <a:cubicBezTo>
                    <a:pt x="4027573" y="18035"/>
                    <a:pt x="4226900" y="-26241"/>
                    <a:pt x="4548523" y="0"/>
                  </a:cubicBezTo>
                  <a:cubicBezTo>
                    <a:pt x="4870146" y="26241"/>
                    <a:pt x="4894618" y="7809"/>
                    <a:pt x="5003625" y="0"/>
                  </a:cubicBezTo>
                  <a:cubicBezTo>
                    <a:pt x="5112632" y="-7809"/>
                    <a:pt x="5446490" y="-18854"/>
                    <a:pt x="5682881" y="0"/>
                  </a:cubicBezTo>
                  <a:cubicBezTo>
                    <a:pt x="5919272" y="18854"/>
                    <a:pt x="5995623" y="22220"/>
                    <a:pt x="6212701" y="0"/>
                  </a:cubicBezTo>
                  <a:cubicBezTo>
                    <a:pt x="6429779" y="-22220"/>
                    <a:pt x="6641546" y="-13833"/>
                    <a:pt x="6891957" y="0"/>
                  </a:cubicBezTo>
                  <a:cubicBezTo>
                    <a:pt x="7142368" y="13833"/>
                    <a:pt x="7587772" y="43389"/>
                    <a:pt x="7870086" y="0"/>
                  </a:cubicBezTo>
                  <a:cubicBezTo>
                    <a:pt x="8080489" y="33777"/>
                    <a:pt x="8288107" y="184220"/>
                    <a:pt x="8268353" y="398267"/>
                  </a:cubicBezTo>
                  <a:cubicBezTo>
                    <a:pt x="8278349" y="660955"/>
                    <a:pt x="8289518" y="807959"/>
                    <a:pt x="8268353" y="948799"/>
                  </a:cubicBezTo>
                  <a:cubicBezTo>
                    <a:pt x="8247188" y="1089639"/>
                    <a:pt x="8273867" y="1278515"/>
                    <a:pt x="8268353" y="1456983"/>
                  </a:cubicBezTo>
                  <a:cubicBezTo>
                    <a:pt x="8309697" y="1708150"/>
                    <a:pt x="8122158" y="1886001"/>
                    <a:pt x="7870086" y="1855250"/>
                  </a:cubicBezTo>
                  <a:cubicBezTo>
                    <a:pt x="7682967" y="1866033"/>
                    <a:pt x="7363880" y="1830719"/>
                    <a:pt x="7116112" y="1855250"/>
                  </a:cubicBezTo>
                  <a:cubicBezTo>
                    <a:pt x="6868344" y="1879781"/>
                    <a:pt x="6814021" y="1844037"/>
                    <a:pt x="6661010" y="1855250"/>
                  </a:cubicBezTo>
                  <a:cubicBezTo>
                    <a:pt x="6507999" y="1866463"/>
                    <a:pt x="6224475" y="1857118"/>
                    <a:pt x="5832317" y="1855250"/>
                  </a:cubicBezTo>
                  <a:cubicBezTo>
                    <a:pt x="5440159" y="1853382"/>
                    <a:pt x="5442169" y="1831936"/>
                    <a:pt x="5153061" y="1855250"/>
                  </a:cubicBezTo>
                  <a:cubicBezTo>
                    <a:pt x="4863953" y="1878564"/>
                    <a:pt x="4615469" y="1839791"/>
                    <a:pt x="4473805" y="1855250"/>
                  </a:cubicBezTo>
                  <a:cubicBezTo>
                    <a:pt x="4332141" y="1870709"/>
                    <a:pt x="4194355" y="1877197"/>
                    <a:pt x="4018703" y="1855250"/>
                  </a:cubicBezTo>
                  <a:cubicBezTo>
                    <a:pt x="3843051" y="1833303"/>
                    <a:pt x="3367117" y="1891563"/>
                    <a:pt x="3190010" y="1855250"/>
                  </a:cubicBezTo>
                  <a:cubicBezTo>
                    <a:pt x="3012903" y="1818937"/>
                    <a:pt x="2734954" y="1842927"/>
                    <a:pt x="2510754" y="1855250"/>
                  </a:cubicBezTo>
                  <a:cubicBezTo>
                    <a:pt x="2286554" y="1867573"/>
                    <a:pt x="2095170" y="1827583"/>
                    <a:pt x="1682061" y="1855250"/>
                  </a:cubicBezTo>
                  <a:cubicBezTo>
                    <a:pt x="1268952" y="1882917"/>
                    <a:pt x="1450827" y="1841055"/>
                    <a:pt x="1226960" y="1855250"/>
                  </a:cubicBezTo>
                  <a:cubicBezTo>
                    <a:pt x="1003093" y="1869445"/>
                    <a:pt x="680700" y="1826885"/>
                    <a:pt x="398267" y="1855250"/>
                  </a:cubicBezTo>
                  <a:cubicBezTo>
                    <a:pt x="212001" y="1817879"/>
                    <a:pt x="-23630" y="1719126"/>
                    <a:pt x="0" y="1456983"/>
                  </a:cubicBezTo>
                  <a:cubicBezTo>
                    <a:pt x="-4932" y="1292828"/>
                    <a:pt x="-5300" y="1090601"/>
                    <a:pt x="0" y="959386"/>
                  </a:cubicBezTo>
                  <a:cubicBezTo>
                    <a:pt x="5300" y="828171"/>
                    <a:pt x="22666" y="514544"/>
                    <a:pt x="0" y="398267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96C7B2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677;p154">
              <a:extLst>
                <a:ext uri="{FF2B5EF4-FFF2-40B4-BE49-F238E27FC236}">
                  <a16:creationId xmlns:a16="http://schemas.microsoft.com/office/drawing/2014/main" id="{89C2ACB2-6316-AD91-4976-B37B321D159F}"/>
                </a:ext>
              </a:extLst>
            </p:cNvPr>
            <p:cNvSpPr txBox="1"/>
            <p:nvPr/>
          </p:nvSpPr>
          <p:spPr>
            <a:xfrm>
              <a:off x="669588" y="3757680"/>
              <a:ext cx="7738921" cy="14737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  <a:tabLst/>
                <a:defRPr/>
              </a:pPr>
              <a:r>
                <a:rPr kumimoji="0" lang="ar-MA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أَنا مَكانٌ تَدْخُلُهُ دونَ بابٍ، وَتُسافِرُ فيهِ دونَ طائِرَةٍ. تَلْتَقي فيهِ بِأَصْدِقاءَ مِنْ أَماكِنَ بَعيدَةٍ، وَتَلْعَبُ وَتَتَعَلَّمُ وَأَنْتَ في مَكانِك. فَمَنْ أَكونُ؟</a:t>
              </a: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3D638150-7634-E5CF-D8F8-E267BF659767}"/>
              </a:ext>
            </a:extLst>
          </p:cNvPr>
          <p:cNvSpPr>
            <a:spLocks/>
          </p:cNvSpPr>
          <p:nvPr/>
        </p:nvSpPr>
        <p:spPr>
          <a:xfrm>
            <a:off x="2104103" y="131773"/>
            <a:ext cx="416887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فسحة تربوية</a:t>
            </a:r>
          </a:p>
        </p:txBody>
      </p:sp>
    </p:spTree>
    <p:extLst>
      <p:ext uri="{BB962C8B-B14F-4D97-AF65-F5344CB8AC3E}">
        <p14:creationId xmlns:p14="http://schemas.microsoft.com/office/powerpoint/2010/main" val="3725810194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9E482-8F37-3145-FFD7-DB6CE2365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44B9A-B626-29FE-37CF-C47A1CBA1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الحل هو: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8CB09BE-4377-4BE2-9BB4-B6F44562FE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34325" y="684214"/>
            <a:ext cx="828000" cy="829463"/>
          </a:xfrm>
        </p:spPr>
      </p:pic>
      <p:grpSp>
        <p:nvGrpSpPr>
          <p:cNvPr id="17" name="Google Shape;673;p154">
            <a:extLst>
              <a:ext uri="{FF2B5EF4-FFF2-40B4-BE49-F238E27FC236}">
                <a16:creationId xmlns:a16="http://schemas.microsoft.com/office/drawing/2014/main" id="{6285D4AB-D448-DCCD-D242-074AD5B36533}"/>
              </a:ext>
            </a:extLst>
          </p:cNvPr>
          <p:cNvGrpSpPr/>
          <p:nvPr/>
        </p:nvGrpSpPr>
        <p:grpSpPr>
          <a:xfrm>
            <a:off x="437823" y="2122578"/>
            <a:ext cx="8268353" cy="1959256"/>
            <a:chOff x="301246" y="3644916"/>
            <a:chExt cx="8268353" cy="1250934"/>
          </a:xfrm>
        </p:grpSpPr>
        <p:sp>
          <p:nvSpPr>
            <p:cNvPr id="28" name="Google Shape;676;p154">
              <a:extLst>
                <a:ext uri="{FF2B5EF4-FFF2-40B4-BE49-F238E27FC236}">
                  <a16:creationId xmlns:a16="http://schemas.microsoft.com/office/drawing/2014/main" id="{5E3826AC-FBC4-1AB3-2726-AF77CBD16C82}"/>
                </a:ext>
              </a:extLst>
            </p:cNvPr>
            <p:cNvSpPr/>
            <p:nvPr/>
          </p:nvSpPr>
          <p:spPr>
            <a:xfrm>
              <a:off x="301246" y="3644916"/>
              <a:ext cx="8268353" cy="1250934"/>
            </a:xfrm>
            <a:custGeom>
              <a:avLst/>
              <a:gdLst/>
              <a:ahLst/>
              <a:cxnLst/>
              <a:rect l="l" t="t" r="r" b="b"/>
              <a:pathLst>
                <a:path w="8268353" h="1855250" extrusionOk="0">
                  <a:moveTo>
                    <a:pt x="0" y="398267"/>
                  </a:moveTo>
                  <a:cubicBezTo>
                    <a:pt x="32362" y="163699"/>
                    <a:pt x="166920" y="-12063"/>
                    <a:pt x="398267" y="0"/>
                  </a:cubicBezTo>
                  <a:cubicBezTo>
                    <a:pt x="764216" y="23726"/>
                    <a:pt x="937723" y="-10726"/>
                    <a:pt x="1152241" y="0"/>
                  </a:cubicBezTo>
                  <a:cubicBezTo>
                    <a:pt x="1366759" y="10726"/>
                    <a:pt x="1787184" y="34923"/>
                    <a:pt x="1980934" y="0"/>
                  </a:cubicBezTo>
                  <a:cubicBezTo>
                    <a:pt x="2174684" y="-34923"/>
                    <a:pt x="2370273" y="-7092"/>
                    <a:pt x="2734909" y="0"/>
                  </a:cubicBezTo>
                  <a:cubicBezTo>
                    <a:pt x="3099545" y="7092"/>
                    <a:pt x="3149586" y="-19254"/>
                    <a:pt x="3264728" y="0"/>
                  </a:cubicBezTo>
                  <a:cubicBezTo>
                    <a:pt x="3379870" y="19254"/>
                    <a:pt x="3561523" y="-18035"/>
                    <a:pt x="3794548" y="0"/>
                  </a:cubicBezTo>
                  <a:cubicBezTo>
                    <a:pt x="4027573" y="18035"/>
                    <a:pt x="4226900" y="-26241"/>
                    <a:pt x="4548523" y="0"/>
                  </a:cubicBezTo>
                  <a:cubicBezTo>
                    <a:pt x="4870146" y="26241"/>
                    <a:pt x="4894618" y="7809"/>
                    <a:pt x="5003625" y="0"/>
                  </a:cubicBezTo>
                  <a:cubicBezTo>
                    <a:pt x="5112632" y="-7809"/>
                    <a:pt x="5446490" y="-18854"/>
                    <a:pt x="5682881" y="0"/>
                  </a:cubicBezTo>
                  <a:cubicBezTo>
                    <a:pt x="5919272" y="18854"/>
                    <a:pt x="5995623" y="22220"/>
                    <a:pt x="6212701" y="0"/>
                  </a:cubicBezTo>
                  <a:cubicBezTo>
                    <a:pt x="6429779" y="-22220"/>
                    <a:pt x="6641546" y="-13833"/>
                    <a:pt x="6891957" y="0"/>
                  </a:cubicBezTo>
                  <a:cubicBezTo>
                    <a:pt x="7142368" y="13833"/>
                    <a:pt x="7587772" y="43389"/>
                    <a:pt x="7870086" y="0"/>
                  </a:cubicBezTo>
                  <a:cubicBezTo>
                    <a:pt x="8080489" y="33777"/>
                    <a:pt x="8288107" y="184220"/>
                    <a:pt x="8268353" y="398267"/>
                  </a:cubicBezTo>
                  <a:cubicBezTo>
                    <a:pt x="8278349" y="660955"/>
                    <a:pt x="8289518" y="807959"/>
                    <a:pt x="8268353" y="948799"/>
                  </a:cubicBezTo>
                  <a:cubicBezTo>
                    <a:pt x="8247188" y="1089639"/>
                    <a:pt x="8273867" y="1278515"/>
                    <a:pt x="8268353" y="1456983"/>
                  </a:cubicBezTo>
                  <a:cubicBezTo>
                    <a:pt x="8309697" y="1708150"/>
                    <a:pt x="8122158" y="1886001"/>
                    <a:pt x="7870086" y="1855250"/>
                  </a:cubicBezTo>
                  <a:cubicBezTo>
                    <a:pt x="7682967" y="1866033"/>
                    <a:pt x="7363880" y="1830719"/>
                    <a:pt x="7116112" y="1855250"/>
                  </a:cubicBezTo>
                  <a:cubicBezTo>
                    <a:pt x="6868344" y="1879781"/>
                    <a:pt x="6814021" y="1844037"/>
                    <a:pt x="6661010" y="1855250"/>
                  </a:cubicBezTo>
                  <a:cubicBezTo>
                    <a:pt x="6507999" y="1866463"/>
                    <a:pt x="6224475" y="1857118"/>
                    <a:pt x="5832317" y="1855250"/>
                  </a:cubicBezTo>
                  <a:cubicBezTo>
                    <a:pt x="5440159" y="1853382"/>
                    <a:pt x="5442169" y="1831936"/>
                    <a:pt x="5153061" y="1855250"/>
                  </a:cubicBezTo>
                  <a:cubicBezTo>
                    <a:pt x="4863953" y="1878564"/>
                    <a:pt x="4615469" y="1839791"/>
                    <a:pt x="4473805" y="1855250"/>
                  </a:cubicBezTo>
                  <a:cubicBezTo>
                    <a:pt x="4332141" y="1870709"/>
                    <a:pt x="4194355" y="1877197"/>
                    <a:pt x="4018703" y="1855250"/>
                  </a:cubicBezTo>
                  <a:cubicBezTo>
                    <a:pt x="3843051" y="1833303"/>
                    <a:pt x="3367117" y="1891563"/>
                    <a:pt x="3190010" y="1855250"/>
                  </a:cubicBezTo>
                  <a:cubicBezTo>
                    <a:pt x="3012903" y="1818937"/>
                    <a:pt x="2734954" y="1842927"/>
                    <a:pt x="2510754" y="1855250"/>
                  </a:cubicBezTo>
                  <a:cubicBezTo>
                    <a:pt x="2286554" y="1867573"/>
                    <a:pt x="2095170" y="1827583"/>
                    <a:pt x="1682061" y="1855250"/>
                  </a:cubicBezTo>
                  <a:cubicBezTo>
                    <a:pt x="1268952" y="1882917"/>
                    <a:pt x="1450827" y="1841055"/>
                    <a:pt x="1226960" y="1855250"/>
                  </a:cubicBezTo>
                  <a:cubicBezTo>
                    <a:pt x="1003093" y="1869445"/>
                    <a:pt x="680700" y="1826885"/>
                    <a:pt x="398267" y="1855250"/>
                  </a:cubicBezTo>
                  <a:cubicBezTo>
                    <a:pt x="212001" y="1817879"/>
                    <a:pt x="-23630" y="1719126"/>
                    <a:pt x="0" y="1456983"/>
                  </a:cubicBezTo>
                  <a:cubicBezTo>
                    <a:pt x="-4932" y="1292828"/>
                    <a:pt x="-5300" y="1090601"/>
                    <a:pt x="0" y="959386"/>
                  </a:cubicBezTo>
                  <a:cubicBezTo>
                    <a:pt x="5300" y="828171"/>
                    <a:pt x="22666" y="514544"/>
                    <a:pt x="0" y="398267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96C7B2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677;p154">
              <a:extLst>
                <a:ext uri="{FF2B5EF4-FFF2-40B4-BE49-F238E27FC236}">
                  <a16:creationId xmlns:a16="http://schemas.microsoft.com/office/drawing/2014/main" id="{46A67027-EF80-2860-F02D-28BB9F7D2571}"/>
                </a:ext>
              </a:extLst>
            </p:cNvPr>
            <p:cNvSpPr txBox="1"/>
            <p:nvPr/>
          </p:nvSpPr>
          <p:spPr>
            <a:xfrm>
              <a:off x="678057" y="4099677"/>
              <a:ext cx="7738921" cy="5305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  <a:tabLst/>
                <a:defRPr/>
              </a:pPr>
              <a:r>
                <a:rPr lang="ar-MA" sz="4800" kern="0" dirty="0">
                  <a:solidFill>
                    <a:srgbClr val="106585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اَلْعالَ</a:t>
              </a:r>
              <a:r>
                <a:rPr kumimoji="0" lang="ar-MA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مُ </a:t>
              </a:r>
              <a:r>
                <a:rPr kumimoji="0" lang="ar-MA" sz="4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ٱلِافْتِراضِيُّ</a:t>
              </a:r>
              <a:endParaRPr kumimoji="0" lang="ar-MA" sz="4800" b="0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2236517B-4081-0952-A85A-C0CF403D664C}"/>
              </a:ext>
            </a:extLst>
          </p:cNvPr>
          <p:cNvSpPr>
            <a:spLocks/>
          </p:cNvSpPr>
          <p:nvPr/>
        </p:nvSpPr>
        <p:spPr>
          <a:xfrm>
            <a:off x="2104103" y="131773"/>
            <a:ext cx="416887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فسحة تربوية</a:t>
            </a:r>
          </a:p>
        </p:txBody>
      </p:sp>
    </p:spTree>
    <p:extLst>
      <p:ext uri="{BB962C8B-B14F-4D97-AF65-F5344CB8AC3E}">
        <p14:creationId xmlns:p14="http://schemas.microsoft.com/office/powerpoint/2010/main" val="1724630681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454CDD42-3893-C732-36A5-E2DB703B5D31}"/>
              </a:ext>
            </a:extLst>
          </p:cNvPr>
          <p:cNvSpPr txBox="1">
            <a:spLocks/>
          </p:cNvSpPr>
          <p:nvPr/>
        </p:nvSpPr>
        <p:spPr>
          <a:xfrm>
            <a:off x="1803367" y="2766776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أَسْرار التواصل : التوقع والتحقق - القراءات الفردية - الفهم العام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49F6DAC9-67F0-7D2D-32C6-CE169331C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374" y="934797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قراءة</a:t>
            </a:r>
            <a:endParaRPr lang="fr-MA" sz="4000" dirty="0">
              <a:solidFill>
                <a:srgbClr val="424D7B"/>
              </a:solidFill>
              <a:cs typeface="+mn-cs"/>
            </a:endParaRP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E1C48270-DD59-B90E-D49C-EDD1DEC9FE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02828" y="1607448"/>
            <a:ext cx="715006" cy="71500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A3E6ACB-36BF-BC3C-E5E3-541876314057}"/>
              </a:ext>
            </a:extLst>
          </p:cNvPr>
          <p:cNvSpPr txBox="1"/>
          <p:nvPr/>
        </p:nvSpPr>
        <p:spPr>
          <a:xfrm>
            <a:off x="5535561" y="1749132"/>
            <a:ext cx="15387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</a:t>
            </a:r>
            <a:endParaRPr lang="fr-FR" sz="3600" b="1" dirty="0">
              <a:solidFill>
                <a:srgbClr val="424D7B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43AD426-9CDF-04D8-EE49-8278ED6788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35051" y="109856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737F3EA-D872-642C-BF7A-048A3AFFC7A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4369" r="-4369"/>
          <a:stretch>
            <a:fillRect/>
          </a:stretch>
        </p:blipFill>
        <p:spPr>
          <a:xfrm>
            <a:off x="7144396" y="1940644"/>
            <a:ext cx="900000" cy="833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631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85DAE-6FE1-F4C1-DD32-925227982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34567FB6-70DF-920E-B459-3F0F8DAA3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تخيل أنك تريد أن تخبر صديقك بشيء ما. ماذا تفعل؟ - ما التواصل؟ ولماذا يعد مهما في حياتنا؟ (دقيقتان)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FDC03C4-30A0-E76F-0F78-55188DE8D4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AE6BA73-9DDE-7E93-F5A0-6E9D21A59A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71DD28D-1482-C99F-F9AC-BD44069246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88B6C7C-4395-1395-2A1A-27B3860263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19E1A22-3065-21D1-1E09-406C0AF74A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4AF7C1-2987-5A5E-B155-2B0D6939EB29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ECF776D-EB5F-A60B-75D8-9451F128DDD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2BA94C6-2C08-C7A7-F326-7416D7F78A67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A3C076-77F4-4E38-A749-91697F6D50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C6D17BA-B4F9-D5D3-0984-25CC04B43620}"/>
              </a:ext>
            </a:extLst>
          </p:cNvPr>
          <p:cNvSpPr txBox="1"/>
          <p:nvPr/>
        </p:nvSpPr>
        <p:spPr>
          <a:xfrm>
            <a:off x="1066800" y="2740808"/>
            <a:ext cx="708145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ما التَّواصُلُ؟</a:t>
            </a:r>
          </a:p>
          <a:p>
            <a:pPr algn="r" rtl="1"/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وَلِماذا يُعَدُّ مُهِمّاً في حَياتِنا؟</a:t>
            </a:r>
            <a:endParaRPr lang="fr-FR" sz="6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25738900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6B56F-1A51-7D6D-2D4E-C9DC64EAE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970C0595-2140-8541-E673-54EE7DB25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سوف نقرأ نصا جديدا سيساعدنا على فهم "أسرار التواصل".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4D29EA1-8D52-CC0D-05CD-239D20BF7D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36F867C-27C0-F796-704D-25AC264E3E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5044334-C14A-0627-92DF-B2C8C430AE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FF137CB-0307-1206-E0C2-75412D3029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EEA1F20-D94F-FB76-D872-FFAACB32194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5029352-90FB-B8E9-E93E-696D42FC5A6A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233B54E-CFC4-2C7D-603B-0DB771F248A6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D61BE6-65DF-01F6-27C3-CBE740851F0B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06C522-BAB2-E5B8-2F31-BE352B0AAE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E016EF7-19A7-9727-CFFA-94B1612725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9879" y="2260600"/>
            <a:ext cx="2362045" cy="3337396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71537918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95A51-52ED-E0DB-9A6D-E9820604A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oneTexte 17">
            <a:extLst>
              <a:ext uri="{FF2B5EF4-FFF2-40B4-BE49-F238E27FC236}">
                <a16:creationId xmlns:a16="http://schemas.microsoft.com/office/drawing/2014/main" id="{CCE4A02B-5034-E5D0-17A2-74FF04DCA73A}"/>
              </a:ext>
            </a:extLst>
          </p:cNvPr>
          <p:cNvSpPr txBox="1"/>
          <p:nvPr/>
        </p:nvSpPr>
        <p:spPr>
          <a:xfrm>
            <a:off x="1137163" y="2730748"/>
            <a:ext cx="68720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تَحْظى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– اَلِاعْتِدالُ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–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اَلْحِكْمَةُ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5F1B517B-FE52-1A46-A552-BDEF490A7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نتعرف النص الجديد سنتعلم كلمات تساعدنا على فهمه.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A974313-88E1-5A56-BD68-8BA63405680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6FAE6B2-B26E-538F-5395-C66853BAC6D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6744836-3E2F-4ED1-036A-57EC71B9A7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0DF6647-1C3B-14A8-C260-C3B7798DE88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387965C-1EBA-8BDC-9BDB-5C7F73C9EF0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C2E71C1-B1F1-9EA5-1DCB-07830A76E18C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FB1948-AFFD-E700-F534-7BB88059FC05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33056FB-CA1B-1B78-B8C7-A4A002F7AE49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3066698-B3CC-6A99-BDA1-A23C0CBFD34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5145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3794E-5DD6-6007-A276-ADDADB4DD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6B5D0BD3-C2F3-F77D-04F3-4B4DF8756E94}"/>
              </a:ext>
            </a:extLst>
          </p:cNvPr>
          <p:cNvSpPr/>
          <p:nvPr/>
        </p:nvSpPr>
        <p:spPr>
          <a:xfrm>
            <a:off x="1009098" y="2229447"/>
            <a:ext cx="7125803" cy="1619745"/>
          </a:xfrm>
          <a:prstGeom prst="roundRect">
            <a:avLst/>
          </a:prstGeom>
          <a:noFill/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تَحْظى: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تَحْصُلُ عَلى شَيْءِ تُريدُهُ.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حَظِيَ -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يَحْظى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67C32C9F-7173-304C-809E-8340D90A7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833" y="742867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من يقرأ معنى "حظي - يحظى"؟ من يركب الكلمة في جملة؟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8AD8BFA1-0321-9AE4-582C-2E7F8009E4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5493" y="676183"/>
            <a:ext cx="828000" cy="828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A790A07-5467-C23F-CCF1-E067B5DC9CF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141DBAF-9A50-BE4D-66FD-3C070594A8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F873003-DEDE-C26A-C2BD-ADCF4856DB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FD7241D-250E-2FEE-C1A3-41B6B80D98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10633BB-F2DE-4428-6F34-5A722B90899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37A46A9-9EEA-BD16-854C-51C062BADE3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E56B3BD-C69F-A25F-2FD4-390633C5B7C0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9EEC547-0BBB-181C-7EEC-03C22BF003FC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0787540-9628-CE8F-06FC-C80290E829DE}"/>
              </a:ext>
            </a:extLst>
          </p:cNvPr>
          <p:cNvSpPr/>
          <p:nvPr/>
        </p:nvSpPr>
        <p:spPr>
          <a:xfrm>
            <a:off x="1326860" y="4574456"/>
            <a:ext cx="6553157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عَلى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ٱلْإِنْتِرْنِتْ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 يُمْكِنُ أَنْ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تَحْظى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بِصَداقاتٍ مِنْ مُخْتَلِفِ أَنْحاءِ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ٱلْعالَمِ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23980941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71A43-E363-9AB7-F219-9FE6AEA3C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438AD65-A493-EBED-9F1D-E92D7A6AEF3E}"/>
              </a:ext>
            </a:extLst>
          </p:cNvPr>
          <p:cNvSpPr/>
          <p:nvPr/>
        </p:nvSpPr>
        <p:spPr>
          <a:xfrm>
            <a:off x="1177936" y="3045542"/>
            <a:ext cx="6788128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rtl="1">
              <a:defRPr/>
            </a:pPr>
            <a:r>
              <a:rPr kumimoji="0" lang="ar-MA" sz="4800" b="0" i="0" u="none" strike="noStrike" kern="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اِعْتِدالٌ:</a:t>
            </a:r>
            <a:r>
              <a:rPr kumimoji="0" lang="ar-MA" sz="4800" b="0" i="0" u="none" strike="noStrike" kern="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تَوَسُّطٌ دونَ زيادَةٍ أَوْ نُقْصانٍ.</a:t>
            </a: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D3F926F6-2A15-D741-9735-B4C7574B8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معنى "اعتدال"؟ (تلميذان) – من يركب الكلمة في جملة؟ </a:t>
            </a:r>
            <a:endParaRPr lang="fr-FR" sz="2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28FE59E-20E7-5AFF-6820-5633B028AD5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7278D2F-2CBB-CA1F-863B-26A040F3B9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28DC09A-F701-8831-DDAC-99D49A90FB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DF83921-6BF6-4766-0319-7E8567D200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D1F43D0-FF54-A284-7143-173D1B562A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9AD8FE0-1EC1-0A4F-D019-0189B127307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8C084F5-77F2-2B38-D65D-FA00EF086F9C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0B3CAA3-ECAC-EDE1-FA33-50EB0D87F3F7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20D25892-448C-4BEA-4765-0568EE2D52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5493" y="676183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2871285595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D20C4-4A63-B480-9D49-86AB83FED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6B5219A-A555-5F81-8135-CAA07195A483}"/>
              </a:ext>
            </a:extLst>
          </p:cNvPr>
          <p:cNvSpPr/>
          <p:nvPr/>
        </p:nvSpPr>
        <p:spPr>
          <a:xfrm>
            <a:off x="745068" y="2489752"/>
            <a:ext cx="7814732" cy="187849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أَسْتَعْمِلُ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ٱلْهاتِفَ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ب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ِحِكْمَةٍ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: أَسْتَعْمِلُهُ فيما يَنْفَعُني، وَأَبْتَعِدُ عَنْ كُلِّ ما يَضُرُّني.</a:t>
            </a: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B2ED9809-AC4D-E84A-BFAE-7E2825C65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يذكرنا بمعنى العبارة "أستعمل الهاتف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بجكمة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"؟ 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27B2BEF-4F63-BC16-CC31-30040CF4B6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0F91639-6F21-9F99-BA42-7D937C53A9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020C4A5-E54D-07D9-F65E-E9FDC78AFE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8E19F29-3341-2D55-7E75-3B06A20BC6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A50A7BD-42BE-C157-5328-53BAA827168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C133E2B-B67A-48BC-7111-4803E3CAD060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97814D2-D48B-402A-59E5-B197A7FB5E72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38D62E2-B6F6-F203-A2A8-80E5BB1F9784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37C9EC5C-F135-1570-6103-8798A5DD59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2077736951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DF3B83-2338-774C-08B2-B9BCE1343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948B3F7-82DC-17CC-1D89-14FD8FC84517}"/>
              </a:ext>
            </a:extLst>
          </p:cNvPr>
          <p:cNvSpPr txBox="1"/>
          <p:nvPr/>
        </p:nvSpPr>
        <p:spPr>
          <a:xfrm>
            <a:off x="2796413" y="1303122"/>
            <a:ext cx="3551173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أَسْرارُ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ٱلتَّواصُلِ</a:t>
            </a:r>
            <a:endParaRPr kumimoji="0" lang="fr-MA" sz="5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46B82D46-E191-FA4E-B130-FE6FDA249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ثنائيات، اقرؤوا العنوان ولاحظوا الصور ثم اكتبوا توقعاتكم على الدفاتر.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4A3E618-B9D7-8BF7-B2AD-DD66E07B75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0577890-5BA6-F39D-773C-74450B2F00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F1D1B19-5531-FBE9-5942-F2FD7646A5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602326F-32D1-0978-E5C8-9F574008C6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244B02A-9C43-D1E1-95FE-CDCE9C87307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74C683D-1619-2FEE-3220-256C4A4CF0C6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810697F-C855-7683-F4D0-03F2881EFFDA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29D09A3-C400-EB96-C77B-28F656393944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42F9465E-61C6-12BE-1BE5-EA7202D360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4751" y="693939"/>
            <a:ext cx="828000" cy="828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D6F2911-7D11-BD65-D2FC-9BD762363262}"/>
              </a:ext>
            </a:extLst>
          </p:cNvPr>
          <p:cNvSpPr txBox="1"/>
          <p:nvPr/>
        </p:nvSpPr>
        <p:spPr>
          <a:xfrm>
            <a:off x="2058888" y="5554878"/>
            <a:ext cx="55781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رُبَّما سَيُقَدِّمُ ٱلنَّصُّ مَعْلوماتٍ عَنِ  .........</a:t>
            </a:r>
            <a:endParaRPr lang="fr-FR" sz="4000" b="1" dirty="0">
              <a:solidFill>
                <a:srgbClr val="C00000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10AF648-7745-37F3-2AAE-23F8AD507E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4791" y="2313898"/>
            <a:ext cx="2141378" cy="2810560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849058145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054DA-8075-DD0E-3658-20DF11542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ABF7A9CF-7228-E64E-BE96-796B40AC1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ثنائيا ليتقاسم معنا توقعه؟ ما الذي جعلكما تتوقعان ذلك؟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8E688F2-0262-0E08-9942-225BDB5E8A9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3258082-C4A6-9E21-10D3-7FF2740B4A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E5AD938-3E71-E45E-C673-7C5687C13F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730B4CA-0463-D989-277D-14D124BB9D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F785688-2852-F869-FC05-FCB4C0CF4DD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9C699ED-D70D-F3E3-E595-3AB6AF5B5C73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2DC9884-EF85-2E08-D96C-8543DA94AF8A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04FADF9-442F-32D7-E23B-9BFAC4BA131F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DB168D5D-6C78-1AB6-446A-002CA2BBBC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A4A33B4-6BE3-C552-B89B-22154B987376}"/>
              </a:ext>
            </a:extLst>
          </p:cNvPr>
          <p:cNvSpPr txBox="1"/>
          <p:nvPr/>
        </p:nvSpPr>
        <p:spPr>
          <a:xfrm>
            <a:off x="2864146" y="1494244"/>
            <a:ext cx="3551173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أَسْرارُ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ٱلتَّواصُلِ</a:t>
            </a:r>
            <a:endParaRPr kumimoji="0" lang="fr-MA" sz="5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B4E53B1-5603-51C4-197A-FBB9402B3C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2524" y="2505020"/>
            <a:ext cx="2141378" cy="2810560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720173547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91225-63F5-0D0B-4B58-1433AF48B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F8D0C75F-D270-D34D-A919-243F3D4BA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كلنا متحمسون لمعرفة من وافق مضمون النص. سنقرأ النص لنتحقق من توقعاتكم.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997E986-AC68-F5E4-D01E-77776AB468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987D3EE-A983-024F-07BC-11BBE58BE5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AD6C643-F10C-DAE7-A8E3-8864B52E2F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5F2DD63-FF33-543F-3874-F54D1EBFCF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C701AE1-9E40-5486-37C7-8363AD58E62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0CC7D8D-9F7B-1F78-A1A7-09397A7F1525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3F61A65-B03E-3AA8-D4DD-AA22AB3B3B7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C09088-6474-8640-F48E-A901E660BE7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16ED632-64ED-E83A-6C9F-5ABA050C777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8EC9A5-D7B0-6F4A-7630-3574FEBAC5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9879" y="2260600"/>
            <a:ext cx="2362045" cy="3337396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050803024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0FA92-A09F-BAEE-44F5-03BBFB8F6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C35226FC-9463-B954-3738-75FF5DB86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200" y="792213"/>
            <a:ext cx="714163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سأقرأ. تابعوا معي بأصابعكم على الكراسة. ارفعوا أصابعكم عند ذكر وسيلة من وسائل الاتصال.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115C1D2-E02C-E863-AC10-5642CE746D9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FCA5825-BF8F-E4D6-DE7C-3A399019E40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4039A6-E0A0-C401-F8FF-B0507040FE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054FBE7-EE33-77C8-C0FD-6DCC700DD6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94F5B3E-5187-6E1E-FF25-4D52233EC83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1AC53AB-A8C2-9DF6-B942-420EAB84BEC7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0073C87-3F6F-1E6C-4046-7EE1F1496DF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A7AD159-165F-4F9A-A78F-8E8C37391B0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F46109-1096-B10D-BFCF-76B5C01A5EF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5AD030E-F23C-7B0C-92EF-347C15970D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0977" y="2260600"/>
            <a:ext cx="2362045" cy="3337396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76423802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C981B-642D-25C4-0795-5F1196821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2C25188A-923B-DB4C-8B29-F889526EB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يقرأ؟– تابع(ي). -ارفعوا أيديكم حين تسمعون كلمة لا تفهمونها.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(15 دقيقة)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2CE5C3C6-C5AE-096F-6155-6F8FE75491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23D55E9-3FBF-BC37-45AE-ACF9EB7CA8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1A902D2-2500-5AA4-D397-D3CD75DBBC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5803D5A-30C1-E1D5-3653-6912D38583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C1A1723-B288-0C5C-DB2B-4453D6CFE2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66B2066-C7FD-E60F-C29C-0020DDFAD9D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BC7421E-2D1F-693E-49DF-3AA1C8482AFB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B5E4EF2-EE66-EFDB-74F2-237E6D3C7E47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DE935FC-108B-386A-A1E6-0FE85E1641C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DD21126-769A-8E0F-ABE6-25DEAC41E2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0977" y="2260600"/>
            <a:ext cx="2362045" cy="3337396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2332266867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448F6-852D-CB49-7A2E-A51132FB9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5BC4EDDA-0FBA-1DAA-EF7B-6E1156730E73}"/>
              </a:ext>
            </a:extLst>
          </p:cNvPr>
          <p:cNvSpPr/>
          <p:nvPr/>
        </p:nvSpPr>
        <p:spPr>
          <a:xfrm>
            <a:off x="5249688" y="2330488"/>
            <a:ext cx="473078" cy="5029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000304A8-A32E-E141-B4E4-8708154BD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751" y="756000"/>
            <a:ext cx="714211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نعود إلى توقعاتنا، هل توقعتم أن يتحدث النص عن أهمية التواصل؟  عن وسائل الاتصال؟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804999E5-D6F6-971A-40B5-4D39F8250F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3FEC77C-0CF7-00E2-2FC2-20F1B2CDD1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FBCB581-5396-8B60-73C5-D6FE741305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8C5122A-F79C-5D12-510A-15BFA22C50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98BBA14-8936-12D9-4757-542092F5375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8BB87EF-EEF8-CA61-BB0E-2B5C98E8CF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224C4C8-1CCB-752F-6039-612DFA642369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614C40A-EF22-AE36-9081-0B42942C0088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39F7769-7E90-A2E3-0F40-9DF0878FBD61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E02EE89-4C86-20F6-8385-28B2AE77EB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0977" y="2260600"/>
            <a:ext cx="2362045" cy="3337396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388423869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68CD3-B4FE-9F45-C286-E60AF0A64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889C9FA9-44B2-8E43-8E87-17662FCBF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سأسألكم أسئلة، أنتم تجيبون شفهيا وتناقشون الأجوبة. نبدأ بالسؤال الأول؟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95F447B-1E19-0756-7C61-AC6B513519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BB03842-C33D-4B93-996A-FF5E1E584FD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97A23CC-2B0E-E89B-AE4E-AA419F2288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11E673F-086D-6C12-E399-693A2FB222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6775B52-9669-2013-5BB9-E4CE0C346D8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DD98CF6-1155-151E-4C52-7FC30BFFFE1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7072736-471D-C592-B423-0F2988563A7B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9BFAB0A-9097-F94B-7DE8-3A4438725A7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14542F79-B7EC-0A24-5E2C-F638A166B959}"/>
              </a:ext>
            </a:extLst>
          </p:cNvPr>
          <p:cNvSpPr txBox="1"/>
          <p:nvPr/>
        </p:nvSpPr>
        <p:spPr>
          <a:xfrm>
            <a:off x="685801" y="2297987"/>
            <a:ext cx="7873560" cy="851252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ما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ٱلْمَوْضوعُ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ٱلَّذي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يَتَحَدَّثُ عَنْهُ ٱلنَّصُّ؟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BA7F6A60-FFC6-00BE-B47E-0A83043096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Google Shape;1508;p66">
            <a:extLst>
              <a:ext uri="{FF2B5EF4-FFF2-40B4-BE49-F238E27FC236}">
                <a16:creationId xmlns:a16="http://schemas.microsoft.com/office/drawing/2014/main" id="{73053391-F07E-C7C3-1D05-62E2930E1A3D}"/>
              </a:ext>
            </a:extLst>
          </p:cNvPr>
          <p:cNvSpPr txBox="1"/>
          <p:nvPr/>
        </p:nvSpPr>
        <p:spPr>
          <a:xfrm>
            <a:off x="508000" y="3296078"/>
            <a:ext cx="8051361" cy="851252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ما وَسائِلُ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ٱلِاتِّصالِ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ٱلْمَذْكورَةُ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في ٱلنَّصِّ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ٱلْمُسْتَعْمَلَةُ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قَديماً؟</a:t>
            </a:r>
          </a:p>
        </p:txBody>
      </p:sp>
    </p:spTree>
    <p:extLst>
      <p:ext uri="{BB962C8B-B14F-4D97-AF65-F5344CB8AC3E}">
        <p14:creationId xmlns:p14="http://schemas.microsoft.com/office/powerpoint/2010/main" val="35754908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579D3-1BB7-B91B-F4CB-A4E836FB1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A48C80ED-FAF7-2A43-09E6-3E9271EC1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الأجوبة.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B97BCB1-37E9-281C-9F7A-0678F175B7A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506510B-D890-E6D3-4ED4-1820387043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FAE4C42-5B9F-E05E-CABA-E753477A3B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925D7DD-425E-D493-C055-2800C01576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2D8FEB2-B734-2CF0-84D3-23406F09520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4C46B54-DFFD-791C-F4AC-D11F5287B90E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223D150-67F8-4CBD-ED0E-F7F476DC669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C3E75B2-75CD-452B-A949-DB92530DCCE5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3F311A8F-7F87-47BE-4438-4513810AFE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Google Shape;1508;p66">
            <a:extLst>
              <a:ext uri="{FF2B5EF4-FFF2-40B4-BE49-F238E27FC236}">
                <a16:creationId xmlns:a16="http://schemas.microsoft.com/office/drawing/2014/main" id="{DDDA82B4-E2D7-55D9-9C79-F7A152CF0D31}"/>
              </a:ext>
            </a:extLst>
          </p:cNvPr>
          <p:cNvSpPr txBox="1"/>
          <p:nvPr/>
        </p:nvSpPr>
        <p:spPr>
          <a:xfrm>
            <a:off x="685800" y="1914579"/>
            <a:ext cx="7873560" cy="851252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يَتَحَدَّثُ ٱلنَّصُّ عَنِ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ٱلتَّواصُلِ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قَديماً وَحَديثاً.</a:t>
            </a:r>
          </a:p>
        </p:txBody>
      </p:sp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7C8106FB-BE8C-77D5-3EC8-8842272988EE}"/>
              </a:ext>
            </a:extLst>
          </p:cNvPr>
          <p:cNvSpPr txBox="1"/>
          <p:nvPr/>
        </p:nvSpPr>
        <p:spPr>
          <a:xfrm>
            <a:off x="507999" y="2706035"/>
            <a:ext cx="8051361" cy="2145223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 defTabSz="914400" rtl="1">
              <a:buClr>
                <a:srgbClr val="A5A5A5"/>
              </a:buClr>
              <a:buSzPts val="1800"/>
              <a:defRPr/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وَسائِلُ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ٱلاتِّصالِ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ٱلَّتي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كانَ يَتَواصَلُ بِها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ٱلنّاسُ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قَديماً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وَٱلمَذْكورَةُ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في ٱلنَّصِّ هِيَ حَمامُ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ٱلزّاجِلِ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،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وَٱلْهاتِفُ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ٱلسِّلْكِيُّ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،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وَٱلرَّسائِلُ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ٱلْبَريدِيَّةُ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078959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C4CB9-FC85-0729-CDE6-79675E359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6EE88FDB-6BF3-B994-CCFA-76905AC76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سؤال آخر. من يقرأ السؤال؟ ما المطلوب؟ نبدأ بالسلوك الأول. انتبهوا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C44FD961-9CEC-BBEF-4F8B-1D2D4D6CCC6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AF4BADB-7C4A-057B-DEDC-B3FBBEC0EDD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2BAE0F7-BB8A-B40D-8473-0813D5ADBE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84656DF-6A6F-6834-D4DD-5D3B356A54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99F7AD9-CFB8-7C65-0FAE-47D1FD3AA3E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F35E16E-DA91-11E8-0FBA-F5CD52E03F1E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131A0AA-6876-7219-BE14-996E4D42C73B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3E51A01-A9C8-9FA3-CBC2-51CE58FE7210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EC60B056-F8CE-9EB7-22CC-8732C52F50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606BD585-B0E6-6666-2D9C-C3F50ED2BB43}"/>
              </a:ext>
            </a:extLst>
          </p:cNvPr>
          <p:cNvSpPr txBox="1"/>
          <p:nvPr/>
        </p:nvSpPr>
        <p:spPr>
          <a:xfrm>
            <a:off x="482600" y="1429792"/>
            <a:ext cx="7230533" cy="1327978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914400" rtl="1">
              <a:buClr>
                <a:srgbClr val="A5A5A5"/>
              </a:buClr>
              <a:buSzPts val="1800"/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ٱلسُّلوكاتُ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ٱلَّتي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تُظْهِرُ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ٱسْتِعْمالَ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وَسائِلِ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ٱلِاتِّصالِ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بِحِكْمَةٍ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وَٱعْتِدالٍ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مِنْ بَيْنِ ما يَلي؟</a:t>
            </a:r>
          </a:p>
        </p:txBody>
      </p:sp>
      <p:sp>
        <p:nvSpPr>
          <p:cNvPr id="5" name="Google Shape;1508;p66">
            <a:extLst>
              <a:ext uri="{FF2B5EF4-FFF2-40B4-BE49-F238E27FC236}">
                <a16:creationId xmlns:a16="http://schemas.microsoft.com/office/drawing/2014/main" id="{AB27376D-105B-43AE-1616-D6D61581BE6B}"/>
              </a:ext>
            </a:extLst>
          </p:cNvPr>
          <p:cNvSpPr txBox="1"/>
          <p:nvPr/>
        </p:nvSpPr>
        <p:spPr>
          <a:xfrm>
            <a:off x="3090333" y="2692626"/>
            <a:ext cx="5270899" cy="851252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914400" rtl="1">
              <a:buClr>
                <a:srgbClr val="A5A5A5"/>
              </a:buClr>
              <a:buSzPts val="1800"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أَتَجَنَّبُ مُحادَثَةَ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ٱلْغُرَباءِ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؛</a:t>
            </a:r>
          </a:p>
        </p:txBody>
      </p:sp>
      <p:sp>
        <p:nvSpPr>
          <p:cNvPr id="7" name="Google Shape;1508;p66">
            <a:extLst>
              <a:ext uri="{FF2B5EF4-FFF2-40B4-BE49-F238E27FC236}">
                <a16:creationId xmlns:a16="http://schemas.microsoft.com/office/drawing/2014/main" id="{9AF1E83F-77BC-16DB-2F81-97101F4A1239}"/>
              </a:ext>
            </a:extLst>
          </p:cNvPr>
          <p:cNvSpPr txBox="1"/>
          <p:nvPr/>
        </p:nvSpPr>
        <p:spPr>
          <a:xfrm>
            <a:off x="2594716" y="3425346"/>
            <a:ext cx="5766515" cy="851252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914400" rtl="1">
              <a:buClr>
                <a:srgbClr val="A5A5A5"/>
              </a:buClr>
              <a:buSzPts val="1800"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أَقْضي ساعاتٍ طَويلَةً أَمامَ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ٱلشّاشاتِ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؛</a:t>
            </a:r>
          </a:p>
        </p:txBody>
      </p:sp>
      <p:sp>
        <p:nvSpPr>
          <p:cNvPr id="8" name="Google Shape;1508;p66">
            <a:extLst>
              <a:ext uri="{FF2B5EF4-FFF2-40B4-BE49-F238E27FC236}">
                <a16:creationId xmlns:a16="http://schemas.microsoft.com/office/drawing/2014/main" id="{3F73466A-CD5A-ECDA-861D-A1043FD06A17}"/>
              </a:ext>
            </a:extLst>
          </p:cNvPr>
          <p:cNvSpPr txBox="1"/>
          <p:nvPr/>
        </p:nvSpPr>
        <p:spPr>
          <a:xfrm>
            <a:off x="2650067" y="4211164"/>
            <a:ext cx="5766515" cy="851252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914400" rtl="1">
              <a:buClr>
                <a:srgbClr val="A5A5A5"/>
              </a:buClr>
              <a:buSzPts val="1800"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أَتَأَكَّدُ مِنْ صِحَّةِ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ٱلْمَعْلوماتِ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ٱلَّتي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أَقْرَؤُها؛</a:t>
            </a:r>
          </a:p>
        </p:txBody>
      </p:sp>
      <p:sp>
        <p:nvSpPr>
          <p:cNvPr id="9" name="Google Shape;1508;p66">
            <a:extLst>
              <a:ext uri="{FF2B5EF4-FFF2-40B4-BE49-F238E27FC236}">
                <a16:creationId xmlns:a16="http://schemas.microsoft.com/office/drawing/2014/main" id="{70B77D41-1F09-76BB-FC5E-923415FBA224}"/>
              </a:ext>
            </a:extLst>
          </p:cNvPr>
          <p:cNvSpPr txBox="1"/>
          <p:nvPr/>
        </p:nvSpPr>
        <p:spPr>
          <a:xfrm>
            <a:off x="2650067" y="4943884"/>
            <a:ext cx="5766515" cy="851252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914400" rtl="1">
              <a:buClr>
                <a:srgbClr val="A5A5A5"/>
              </a:buClr>
              <a:buSzPts val="1800"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لا أُشارِكُ مَعْلوماتِيَ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ٱلشَّخْصِيَّةَ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؛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3531340-B90A-4E2B-7F7E-E08795DB6D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6148" y="3577078"/>
            <a:ext cx="730760" cy="59640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C61C3B9-D3C9-4A62-1167-2C8B5204A8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6148" y="4385059"/>
            <a:ext cx="730760" cy="573365"/>
          </a:xfrm>
          <a:prstGeom prst="rect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CD62A93-6280-9956-8DDA-5C168DE9E8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6147" y="5076956"/>
            <a:ext cx="730760" cy="573365"/>
          </a:xfrm>
          <a:prstGeom prst="rect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40E3B25-2329-F9A7-9110-F07D2F30B3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6147" y="2819562"/>
            <a:ext cx="730759" cy="545936"/>
          </a:xfrm>
          <a:prstGeom prst="rect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0107007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49E66-963C-1EFD-7305-081DE7420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EEE85035-074B-214D-8847-54451B3EE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96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أكملوا عائلة كلمة (اتصل). (دقيقتان)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430C658-DF71-9516-6C05-D427C84D6C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EF72F00-199F-D069-7165-B3DF77F3D6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9EE38D0-3D22-3B00-840E-85CEF982DB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A8CFE0A-379F-EFE9-2826-5F42DDA038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4BEA6F5-125E-A8AD-34C6-B4940E66E4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C43504-2811-D903-814D-27E411B4CD58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930885C-5117-15A4-6826-B6D78AB3295B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37EF726-FB1A-FFB7-5BB8-48F4D1C3BE39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CA970AA8-AC86-FC1D-B539-C15F3C9963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8A5BD89-58F5-C843-DD12-09D5A34B3A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74856" y="1726126"/>
            <a:ext cx="2991079" cy="4489303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1D9AFE-FE06-EB3B-FECD-474F00A13F3C}"/>
              </a:ext>
            </a:extLst>
          </p:cNvPr>
          <p:cNvSpPr/>
          <p:nvPr/>
        </p:nvSpPr>
        <p:spPr>
          <a:xfrm>
            <a:off x="3074856" y="2308739"/>
            <a:ext cx="2927517" cy="1255728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7629977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25B25-2E38-D221-1A35-60CC3A851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3D307D64-F67D-35A6-3FE1-F12BE791D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على السبورة. من يتقاسم جوابه؟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A0B6424-B764-58E9-FF5A-9AD4F873B07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8C4D446-D5D7-A080-58F3-9F5315AE053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15DCC76-2AA2-BE79-9300-88B28A4DB7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4D034C3-1C1F-E63D-8163-E83BB6E5C7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9B56457-0ABA-3BEE-FD52-E2801FD8393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BD47A82-0146-05FC-D78A-32096D5FDFA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C87CF32-7DF0-F4D9-1A0F-C00C332A39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8926" y="2087764"/>
            <a:ext cx="7570741" cy="3640574"/>
          </a:xfrm>
          <a:prstGeom prst="roundRect">
            <a:avLst>
              <a:gd name="adj" fmla="val 16667"/>
            </a:avLst>
          </a:prstGeom>
          <a:ln>
            <a:solidFill>
              <a:srgbClr val="00B0F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7A52157-75A4-68F2-8690-CB3AE05B0744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022F2AA-D45A-3B93-80FA-0BBCF1BCCE0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82171F1D-0DFB-74CB-7375-943B25642CF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1648198412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D9E8B-6DA5-74D5-98D9-2E7E03805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0BFBFF54-BC8D-1B9C-4778-CE72C2C92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 توجد كلمات أخرى تنتمي إلى عائلة "اتصل".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F382D19-896E-4450-27BE-E7E7282A01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0D90A94-1FF0-823C-E2B5-E23F314AE3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05B3693-6896-2173-5046-AFC4EF590D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509E249-1089-97C5-05CB-2D933B36BF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5DC9423-C685-17FB-1D08-99F07E3376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64747E1-12D5-39AA-C2D8-EBF89E5712E6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B551AD0-1F89-748A-05D0-5C4E3B697C7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8BED30D-7784-DFB6-FB97-69D5F883D42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4C1DEAC9-B500-750A-E5EC-979AEF630FB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4311571-BEDB-7E08-B44F-45AACCDB72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8926" y="2087764"/>
            <a:ext cx="7570741" cy="3640574"/>
          </a:xfrm>
          <a:prstGeom prst="roundRect">
            <a:avLst>
              <a:gd name="adj" fmla="val 16667"/>
            </a:avLst>
          </a:prstGeom>
          <a:ln>
            <a:solidFill>
              <a:srgbClr val="00B0F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Google Shape;1508;p66">
            <a:extLst>
              <a:ext uri="{FF2B5EF4-FFF2-40B4-BE49-F238E27FC236}">
                <a16:creationId xmlns:a16="http://schemas.microsoft.com/office/drawing/2014/main" id="{8D6425D4-5C2A-E4E2-7C28-4C4D1EBF3188}"/>
              </a:ext>
            </a:extLst>
          </p:cNvPr>
          <p:cNvSpPr txBox="1"/>
          <p:nvPr/>
        </p:nvSpPr>
        <p:spPr>
          <a:xfrm>
            <a:off x="4301067" y="4877131"/>
            <a:ext cx="1684866" cy="715045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تَواصُلٌ</a:t>
            </a:r>
          </a:p>
        </p:txBody>
      </p:sp>
      <p:sp>
        <p:nvSpPr>
          <p:cNvPr id="10" name="Google Shape;1508;p66">
            <a:extLst>
              <a:ext uri="{FF2B5EF4-FFF2-40B4-BE49-F238E27FC236}">
                <a16:creationId xmlns:a16="http://schemas.microsoft.com/office/drawing/2014/main" id="{825A4A78-8F46-EC84-EA70-F94A3169093C}"/>
              </a:ext>
            </a:extLst>
          </p:cNvPr>
          <p:cNvSpPr txBox="1"/>
          <p:nvPr/>
        </p:nvSpPr>
        <p:spPr>
          <a:xfrm>
            <a:off x="3397752" y="2576658"/>
            <a:ext cx="1174248" cy="783148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مُتَّصِلٌ</a:t>
            </a:r>
          </a:p>
        </p:txBody>
      </p:sp>
      <p:sp>
        <p:nvSpPr>
          <p:cNvPr id="11" name="Google Shape;1508;p66">
            <a:extLst>
              <a:ext uri="{FF2B5EF4-FFF2-40B4-BE49-F238E27FC236}">
                <a16:creationId xmlns:a16="http://schemas.microsoft.com/office/drawing/2014/main" id="{24C6D130-33FD-A457-2EAC-8F4FEFE4D035}"/>
              </a:ext>
            </a:extLst>
          </p:cNvPr>
          <p:cNvSpPr txBox="1"/>
          <p:nvPr/>
        </p:nvSpPr>
        <p:spPr>
          <a:xfrm>
            <a:off x="907822" y="3697925"/>
            <a:ext cx="1844339" cy="715045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اِتِّصالٌ</a:t>
            </a:r>
          </a:p>
        </p:txBody>
      </p:sp>
      <p:sp>
        <p:nvSpPr>
          <p:cNvPr id="13" name="Google Shape;1508;p66">
            <a:extLst>
              <a:ext uri="{FF2B5EF4-FFF2-40B4-BE49-F238E27FC236}">
                <a16:creationId xmlns:a16="http://schemas.microsoft.com/office/drawing/2014/main" id="{CAD5931E-E447-1EC4-137A-E95EFA47FFEB}"/>
              </a:ext>
            </a:extLst>
          </p:cNvPr>
          <p:cNvSpPr txBox="1"/>
          <p:nvPr/>
        </p:nvSpPr>
        <p:spPr>
          <a:xfrm>
            <a:off x="5000375" y="3731742"/>
            <a:ext cx="2000297" cy="783148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0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مُتَّصَلٌ</a:t>
            </a:r>
          </a:p>
        </p:txBody>
      </p:sp>
      <p:sp>
        <p:nvSpPr>
          <p:cNvPr id="14" name="Google Shape;1508;p66">
            <a:extLst>
              <a:ext uri="{FF2B5EF4-FFF2-40B4-BE49-F238E27FC236}">
                <a16:creationId xmlns:a16="http://schemas.microsoft.com/office/drawing/2014/main" id="{713667BB-0154-D4BD-C0E1-175637EFA6F2}"/>
              </a:ext>
            </a:extLst>
          </p:cNvPr>
          <p:cNvSpPr txBox="1"/>
          <p:nvPr/>
        </p:nvSpPr>
        <p:spPr>
          <a:xfrm>
            <a:off x="1712886" y="4877130"/>
            <a:ext cx="1684866" cy="715045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تَواصَلَ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ABD1B52-7CFE-E2D8-8C45-59E4EF009434}"/>
              </a:ext>
            </a:extLst>
          </p:cNvPr>
          <p:cNvSpPr txBox="1"/>
          <p:nvPr/>
        </p:nvSpPr>
        <p:spPr>
          <a:xfrm>
            <a:off x="1066800" y="5867400"/>
            <a:ext cx="7145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يَتَّصِلُ - وَصَلَ- يَصِلُ- مَوْصولٌ- واصِلٌ- صِلَةٌ – مُتَواصِلٌ - واصَلَ – مُواصِلٌ - ...</a:t>
            </a:r>
            <a:endParaRPr lang="fr-FR" sz="28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3456813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850" y="1980633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تعلمتم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واجباتكم المنزلية.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613CC5A-EF50-CD17-DBF6-57CFD760B6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86223" y="918310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D191D-A820-49F1-AE08-0C79A7528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9E0379B-FF5E-00FA-4BED-161CF6D4B07E}"/>
              </a:ext>
            </a:extLst>
          </p:cNvPr>
          <p:cNvSpPr/>
          <p:nvPr/>
        </p:nvSpPr>
        <p:spPr>
          <a:xfrm>
            <a:off x="750404" y="2884733"/>
            <a:ext cx="7643191" cy="160589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مَنْ يَذْكُرُ كَلِماتٍ جَديدَةً تَعَلَّمَها </a:t>
            </a:r>
            <a:r>
              <a:rPr lang="ar-MA" sz="36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ٱلْيَوْمَ</a:t>
            </a:r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</a:p>
          <a:p>
            <a:pPr algn="just" rtl="1"/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مَنْ يَذْكُرُ فِكْرَتَيْنِ تَعَلَّمَهُما </a:t>
            </a:r>
            <a:r>
              <a:rPr lang="ar-MA" sz="36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ٱلْيَوْمَ</a:t>
            </a:r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36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وَنَصِّ </a:t>
            </a:r>
            <a:r>
              <a:rPr lang="ar-MA" sz="36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ٱلْقِراءَةِ</a:t>
            </a:r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36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A49117B0-C090-C742-9057-3AA50297B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أطرح عليكم سؤالين وأنتم تجيبون بلغة عربية فصيحة.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727370B-6333-28D4-42AA-248A1267066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2E3FC99-E5F2-4484-3EA5-0C83504B84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D574F7A-3EF6-3718-6135-56D4CF91224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8E2B332-FACA-0907-6699-1F523DAD68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051EB76A-4CAF-A43C-3A88-68BCD33B44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6BBF8FB-941A-B1AB-0625-4C44ABEFED91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E0BAB1A-F21A-4733-C59A-82F5E4597425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021F96-8256-7388-4C87-2B0057051626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96952060-4D5E-84C0-12DA-33996D2F73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2552784210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EA903-DF4C-2B17-41B7-0F0A94AC4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C3CB7A26-F202-1E45-BB77-4917A324D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تدربوا على قراءة النص قراءة معبرة في بيوتكم مع وضع خط تحت فوائد التواصل.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67F6C97F-1126-630B-5854-C2DB53C4A1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3651" y="2407957"/>
            <a:ext cx="1373063" cy="1373061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190E9AA-1BF6-E436-C9C8-84260B9CD36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C64DF25-A46D-1701-5B69-C735BC82FE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86A0188-17E8-BE0E-7E73-F045CA2527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2107DA4-5E16-B28B-7968-A421A9A564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AF772C8-DCB6-47B9-22FE-6F0869D78F7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4859840-F81A-F688-1F58-0781AFDE1FC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575940B-0A25-2391-B6AC-5D230B79814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AA7236A-FC8D-89B6-9764-2B20FEB8573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BF1E263-78D6-6D69-799B-4090E0DAE8C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CD4051D-299C-F1FE-15CD-313DA2759F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4791" y="2226733"/>
            <a:ext cx="2362045" cy="3337396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9F1B8DD-5DF1-5A4E-9B1E-8E2633350834}"/>
              </a:ext>
            </a:extLst>
          </p:cNvPr>
          <p:cNvSpPr/>
          <p:nvPr/>
        </p:nvSpPr>
        <p:spPr>
          <a:xfrm>
            <a:off x="741938" y="2739731"/>
            <a:ext cx="2619328" cy="2311400"/>
          </a:xfrm>
          <a:prstGeom prst="roundRect">
            <a:avLst/>
          </a:prstGeom>
          <a:noFill/>
          <a:ln w="28575">
            <a:solidFill>
              <a:schemeClr val="accent1">
                <a:lumMod val="40000"/>
                <a:lumOff val="60000"/>
              </a:schemeClr>
            </a:solidFill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أَقْرَأُ ٱلنَّصَّ؛</a:t>
            </a:r>
          </a:p>
          <a:p>
            <a:pPr algn="just" rtl="1"/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أَضَعُ خَطّاً تَحْتَ فَوائِدِ </a:t>
            </a:r>
            <a:r>
              <a:rPr lang="ar-MA" sz="40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ٱلتَّواصُلِ</a:t>
            </a:r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11888135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8">
            <a:extLst>
              <a:ext uri="{FF2B5EF4-FFF2-40B4-BE49-F238E27FC236}">
                <a16:creationId xmlns:a16="http://schemas.microsoft.com/office/drawing/2014/main" id="{44B50785-9E90-9AA8-C17E-50834B073F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869475" y="954736"/>
            <a:ext cx="7202258" cy="48015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698627045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A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A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20133</TotalTime>
  <Words>2238</Words>
  <Application>Microsoft Office PowerPoint</Application>
  <PresentationFormat>Affichage à l'écran (4:3)</PresentationFormat>
  <Paragraphs>411</Paragraphs>
  <Slides>61</Slides>
  <Notes>5</Notes>
  <HiddenSlides>0</HiddenSlides>
  <MMClips>6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61</vt:i4>
      </vt:variant>
    </vt:vector>
  </HeadingPairs>
  <TitlesOfParts>
    <vt:vector size="80" baseType="lpstr">
      <vt:lpstr>Aptos</vt:lpstr>
      <vt:lpstr>Dosis Medium</vt:lpstr>
      <vt:lpstr>Calibri Light</vt:lpstr>
      <vt:lpstr>Microsoft Uighur</vt:lpstr>
      <vt:lpstr>Arial</vt:lpstr>
      <vt:lpstr>Dosis ExtraBold</vt:lpstr>
      <vt:lpstr>Wingdings</vt:lpstr>
      <vt:lpstr>Dosis SemiBold</vt:lpstr>
      <vt:lpstr>Calibri</vt:lpstr>
      <vt:lpstr>Modern Love</vt:lpstr>
      <vt:lpstr>Dosis</vt:lpstr>
      <vt:lpstr>Thème Office</vt:lpstr>
      <vt:lpstr>01- نشاط اعتيادي</vt:lpstr>
      <vt:lpstr>02- معــــــــــجم</vt:lpstr>
      <vt:lpstr>03- استماع وتحدث</vt:lpstr>
      <vt:lpstr>04- قراءة/ كتابة</vt:lpstr>
      <vt:lpstr>05- اختتام الحصة</vt:lpstr>
      <vt:lpstr>3_Env-Enseignant</vt:lpstr>
      <vt:lpstr>2_Thème Office</vt:lpstr>
      <vt:lpstr>Présentation PowerPoint</vt:lpstr>
      <vt:lpstr>Présentation PowerPoint</vt:lpstr>
      <vt:lpstr>تنظيم حصص الأسبوع</vt:lpstr>
      <vt:lpstr>هيكلة حصة اليوم</vt:lpstr>
      <vt:lpstr>Présentation PowerPoint</vt:lpstr>
      <vt:lpstr>افتتاح الحصة</vt:lpstr>
      <vt:lpstr>مرحبا بكم، سننطلق في حصة اللغة العربية.</vt:lpstr>
      <vt:lpstr>قبل أن نبدأ حصة اليوم نتذكر شروط الحصول على نجمة التميز. </vt:lpstr>
      <vt:lpstr>ضعوا الكراسة واللوحة في القمطر</vt:lpstr>
      <vt:lpstr>خذوا الكراسة ص 94. سأتحقق من إنجازكم للواجب المنزلي. من يقرأ الجمل التي كتبها؟ </vt:lpstr>
      <vt:lpstr>الآن سنمر لتحدي الطلاقة. سأسحب  5أسماء أخر .</vt:lpstr>
      <vt:lpstr>أنادي على التلميذ الأول: .......................................................... تناقش الأخطاء بعد كل قراءة وتوضح كيفية تجاوزها.</vt:lpstr>
      <vt:lpstr>الآن سنمر لتحدي الطلاقة. سأسحب  5أسماء أخر .</vt:lpstr>
      <vt:lpstr>بسرعة أريد أن أتحقق من فهمكم لما قرأتموه. من يجيب عن السؤال التالي؟ </vt:lpstr>
      <vt:lpstr>بسرعة أريد أن أتحقق من فهمكم مما قرأتموه. من يجيب عن السؤال التالي؟ </vt:lpstr>
      <vt:lpstr>أبطال الطلاقة اليوم هم : ...............................</vt:lpstr>
      <vt:lpstr>Présentation PowerPoint</vt:lpstr>
      <vt:lpstr>تعرفنا في الحصة الماضية حكايةً جديدةً، ما عنوانها؟ </vt:lpstr>
      <vt:lpstr>نعيد الاستماع للحكاية. حاولوا تحديد أحداثها. </vt:lpstr>
      <vt:lpstr>نمر الآن لتذكر عناصر الحكاية.</vt:lpstr>
      <vt:lpstr>نبدأ بشخصيات الحكاية. من يذكر شخصيات الحكاية؟</vt:lpstr>
      <vt:lpstr>والآن من يذكر بزمان ومكان أحداث الحكاية؟</vt:lpstr>
      <vt:lpstr>والآن ما أحداث الحكاية التي جاءت في البداية؟ </vt:lpstr>
      <vt:lpstr>والآن ما أحداث الحكاية التي جاءت في الوسط؟ </vt:lpstr>
      <vt:lpstr>والآن ما أحداث الحكاية التي جاءت في النهاية؟ </vt:lpstr>
      <vt:lpstr>هذا سؤال. من يقرأ؟ فكروا. بعد دقيقة تجيبون.</vt:lpstr>
      <vt:lpstr>سأعين من يجيب. هل تتفقون؟ </vt:lpstr>
      <vt:lpstr>انتبهوا للتصحيح.</vt:lpstr>
      <vt:lpstr>هذه ثلاثة ملخصات. ما الملخص المناسب للحكاية "ما التواصل؟"؟ (دقيقتان)</vt:lpstr>
      <vt:lpstr>انتهى الوقت. من يتقاسم إجابته؟ لماذا استبعدت المقترحين الآخرين؟ </vt:lpstr>
      <vt:lpstr>انتبهوا.</vt:lpstr>
      <vt:lpstr>أحسنتم. استعدوا لسرد الحكاية غدا إن شاء الله.</vt:lpstr>
      <vt:lpstr>فسحة تربوية.</vt:lpstr>
      <vt:lpstr>فكروا في حل اللغز التالي: </vt:lpstr>
      <vt:lpstr>الحل هو: </vt:lpstr>
      <vt:lpstr>فكروا في حل اللغز الثاني </vt:lpstr>
      <vt:lpstr>الحل هو: </vt:lpstr>
      <vt:lpstr>قراءة</vt:lpstr>
      <vt:lpstr>انتبهوا. تخيل أنك تريد أن تخبر صديقك بشيء ما. ماذا تفعل؟ - ما التواصل؟ ولماذا يعد مهما في حياتنا؟ (دقيقتان)</vt:lpstr>
      <vt:lpstr>انتبهوا، سوف نقرأ نصا جديدا سيساعدنا على فهم "أسرار التواصل".</vt:lpstr>
      <vt:lpstr>قبل أن نتعرف النص الجديد سنتعلم كلمات تساعدنا على فهمه. </vt:lpstr>
      <vt:lpstr>انتبهوا، من يقرأ معنى "حظي - يحظى"؟ من يركب الكلمة في جملة؟ </vt:lpstr>
      <vt:lpstr>من يقرأ معنى "اعتدال"؟ (تلميذان) – من يركب الكلمة في جملة؟ </vt:lpstr>
      <vt:lpstr>من  يذكرنا بمعنى العبارة "أستعمل الهاتف بجكمة"؟ </vt:lpstr>
      <vt:lpstr>الآن، في  ثنائيات، اقرؤوا العنوان ولاحظوا الصور ثم اكتبوا توقعاتكم على الدفاتر.</vt:lpstr>
      <vt:lpstr>سأعين ثنائيا ليتقاسم معنا توقعه؟ ما الذي جعلكما تتوقعان ذلك؟</vt:lpstr>
      <vt:lpstr>كلنا متحمسون لمعرفة من وافق مضمون النص. سنقرأ النص لنتحقق من توقعاتكم. </vt:lpstr>
      <vt:lpstr>سأقرأ. تابعوا معي بأصابعكم على الكراسة. ارفعوا أصابعكم عند ذكر وسيلة من وسائل الاتصال.</vt:lpstr>
      <vt:lpstr>سأعين من يقرأ؟– تابع(ي). -ارفعوا أيديكم حين تسمعون كلمة لا تفهمونها. (15 دقيقة)</vt:lpstr>
      <vt:lpstr>نعود إلى توقعاتنا، هل توقعتم أن يتحدث النص عن أهمية التواصل؟  عن وسائل الاتصال؟ </vt:lpstr>
      <vt:lpstr>سأسألكم أسئلة، أنتم تجيبون شفهيا وتناقشون الأجوبة. نبدأ بالسؤال الأول؟ </vt:lpstr>
      <vt:lpstr>من يقرأ الأجوبة.</vt:lpstr>
      <vt:lpstr>سؤال آخر. من يقرأ السؤال؟ ما المطلوب؟ نبدأ بالسلوك الأول. انتبهوا</vt:lpstr>
      <vt:lpstr>خذوا الصفحة 96. أكملوا عائلة كلمة (اتصل). (دقيقتان)</vt:lpstr>
      <vt:lpstr>نصحح على السبورة. من يتقاسم جوابه؟ </vt:lpstr>
      <vt:lpstr>انتبهوا للتصحيح. توجد كلمات أخرى تنتمي إلى عائلة "اتصل".</vt:lpstr>
      <vt:lpstr>اختتام الحصة</vt:lpstr>
      <vt:lpstr>أطرح عليكم سؤالين وأنتم تجيبون بلغة عربية فصيحة.</vt:lpstr>
      <vt:lpstr>تدربوا على قراءة النص قراءة معبرة في بيوتكم مع وضع خط تحت فوائد التواصل.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BTIHAJ.ELHAMDOUNI@taalim.ma</dc:creator>
  <cp:lastModifiedBy>EL HAMDOUNI BTIHAJ</cp:lastModifiedBy>
  <cp:revision>166</cp:revision>
  <dcterms:created xsi:type="dcterms:W3CDTF">2023-09-20T21:35:22Z</dcterms:created>
  <dcterms:modified xsi:type="dcterms:W3CDTF">2026-04-05T15:07:54Z</dcterms:modified>
</cp:coreProperties>
</file>