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10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11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3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4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5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6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7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8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19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5" r:id="rId17"/>
    <p:sldMasterId id="2147483890" r:id="rId18"/>
    <p:sldMasterId id="2147483942" r:id="rId19"/>
    <p:sldMasterId id="2147483960" r:id="rId20"/>
  </p:sldMasterIdLst>
  <p:notesMasterIdLst>
    <p:notesMasterId r:id="rId92"/>
  </p:notesMasterIdLst>
  <p:handoutMasterIdLst>
    <p:handoutMasterId r:id="rId93"/>
  </p:handoutMasterIdLst>
  <p:sldIdLst>
    <p:sldId id="2147482707" r:id="rId21"/>
    <p:sldId id="2147482483" r:id="rId22"/>
    <p:sldId id="2147482463" r:id="rId23"/>
    <p:sldId id="2147482694" r:id="rId24"/>
    <p:sldId id="2147482523" r:id="rId25"/>
    <p:sldId id="2147482695" r:id="rId26"/>
    <p:sldId id="2147482524" r:id="rId27"/>
    <p:sldId id="2147482630" r:id="rId28"/>
    <p:sldId id="2147482468" r:id="rId29"/>
    <p:sldId id="2147482715" r:id="rId30"/>
    <p:sldId id="2147482526" r:id="rId31"/>
    <p:sldId id="2147482527" r:id="rId32"/>
    <p:sldId id="2147482528" r:id="rId33"/>
    <p:sldId id="2147482708" r:id="rId34"/>
    <p:sldId id="2147482394" r:id="rId35"/>
    <p:sldId id="2147482491" r:id="rId36"/>
    <p:sldId id="2147482758" r:id="rId37"/>
    <p:sldId id="2147482757" r:id="rId38"/>
    <p:sldId id="2147482729" r:id="rId39"/>
    <p:sldId id="2147482738" r:id="rId40"/>
    <p:sldId id="2147482741" r:id="rId41"/>
    <p:sldId id="2147482742" r:id="rId42"/>
    <p:sldId id="2147482721" r:id="rId43"/>
    <p:sldId id="2147482713" r:id="rId44"/>
    <p:sldId id="2147482411" r:id="rId45"/>
    <p:sldId id="2147482693" r:id="rId46"/>
    <p:sldId id="2147482412" r:id="rId47"/>
    <p:sldId id="2147482413" r:id="rId48"/>
    <p:sldId id="2147482416" r:id="rId49"/>
    <p:sldId id="2147482500" r:id="rId50"/>
    <p:sldId id="2147482749" r:id="rId51"/>
    <p:sldId id="2147482422" r:id="rId52"/>
    <p:sldId id="2147482705" r:id="rId53"/>
    <p:sldId id="2147482423" r:id="rId54"/>
    <p:sldId id="2147482424" r:id="rId55"/>
    <p:sldId id="2147482425" r:id="rId56"/>
    <p:sldId id="2147482751" r:id="rId57"/>
    <p:sldId id="2147482752" r:id="rId58"/>
    <p:sldId id="2147482431" r:id="rId59"/>
    <p:sldId id="2147482432" r:id="rId60"/>
    <p:sldId id="2147482434" r:id="rId61"/>
    <p:sldId id="2147482709" r:id="rId62"/>
    <p:sldId id="2147482716" r:id="rId63"/>
    <p:sldId id="2147482438" r:id="rId64"/>
    <p:sldId id="2147482710" r:id="rId65"/>
    <p:sldId id="2147482440" r:id="rId66"/>
    <p:sldId id="2147482441" r:id="rId67"/>
    <p:sldId id="2147482502" r:id="rId68"/>
    <p:sldId id="2147482532" r:id="rId69"/>
    <p:sldId id="2147482754" r:id="rId70"/>
    <p:sldId id="2147482759" r:id="rId71"/>
    <p:sldId id="2147482446" r:id="rId72"/>
    <p:sldId id="2147482494" r:id="rId73"/>
    <p:sldId id="2147482755" r:id="rId74"/>
    <p:sldId id="2147482692" r:id="rId75"/>
    <p:sldId id="2147482447" r:id="rId76"/>
    <p:sldId id="2147482535" r:id="rId77"/>
    <p:sldId id="2147482534" r:id="rId78"/>
    <p:sldId id="2147482449" r:id="rId79"/>
    <p:sldId id="2147482756" r:id="rId80"/>
    <p:sldId id="2147482454" r:id="rId81"/>
    <p:sldId id="2147482455" r:id="rId82"/>
    <p:sldId id="2147482456" r:id="rId83"/>
    <p:sldId id="2147482507" r:id="rId84"/>
    <p:sldId id="2147482457" r:id="rId85"/>
    <p:sldId id="2147482703" r:id="rId86"/>
    <p:sldId id="2147482490" r:id="rId87"/>
    <p:sldId id="2147482459" r:id="rId88"/>
    <p:sldId id="2147482465" r:id="rId89"/>
    <p:sldId id="2147482525" r:id="rId90"/>
    <p:sldId id="2147482487" r:id="rId91"/>
  </p:sldIdLst>
  <p:sldSz cx="9144000" cy="6858000" type="screen4x3"/>
  <p:notesSz cx="6858000" cy="9144000"/>
  <p:embeddedFontLst>
    <p:embeddedFont>
      <p:font typeface="Dosis" pitchFamily="2" charset="0"/>
      <p:regular r:id="rId94"/>
      <p:bold r:id="rId95"/>
    </p:embeddedFont>
    <p:embeddedFont>
      <p:font typeface="Dosis ExtraBold" pitchFamily="2" charset="0"/>
      <p:bold r:id="rId96"/>
    </p:embeddedFont>
    <p:embeddedFont>
      <p:font typeface="Dosis Medium" pitchFamily="2" charset="0"/>
      <p:regular r:id="rId97"/>
    </p:embeddedFont>
    <p:embeddedFont>
      <p:font typeface="Dosis SemiBold" pitchFamily="2" charset="0"/>
      <p:regular r:id="rId98"/>
      <p:bold r:id="rId99"/>
    </p:embeddedFont>
    <p:embeddedFont>
      <p:font typeface="Microsoft Uighur" panose="02000000000000000000" pitchFamily="2" charset="-78"/>
      <p:regular r:id="rId100"/>
      <p:bold r:id="rId101"/>
    </p:embeddedFont>
    <p:embeddedFont>
      <p:font typeface="Modern Love" panose="04090805081005020601" pitchFamily="82" charset="0"/>
      <p:regular r:id="rId10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765" userDrawn="1">
          <p15:clr>
            <a:srgbClr val="A4A3A4"/>
          </p15:clr>
        </p15:guide>
        <p15:guide id="2" pos="1633" userDrawn="1">
          <p15:clr>
            <a:srgbClr val="A4A3A4"/>
          </p15:clr>
        </p15:guide>
        <p15:guide id="3" orient="horz" pos="958" userDrawn="1">
          <p15:clr>
            <a:srgbClr val="A4A3A4"/>
          </p15:clr>
        </p15:guide>
        <p15:guide id="4" orient="horz" pos="309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E0F4"/>
    <a:srgbClr val="F19071"/>
    <a:srgbClr val="FFF1C0"/>
    <a:srgbClr val="88535E"/>
    <a:srgbClr val="2A1E25"/>
    <a:srgbClr val="C85F74"/>
    <a:srgbClr val="B9FFFC"/>
    <a:srgbClr val="424D7B"/>
    <a:srgbClr val="424D7C"/>
    <a:srgbClr val="565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48" autoAdjust="0"/>
    <p:restoredTop sz="94607" autoAdjust="0"/>
  </p:normalViewPr>
  <p:slideViewPr>
    <p:cSldViewPr snapToGrid="0">
      <p:cViewPr varScale="1">
        <p:scale>
          <a:sx n="64" d="100"/>
          <a:sy n="64" d="100"/>
        </p:scale>
        <p:origin x="1302" y="78"/>
      </p:cViewPr>
      <p:guideLst>
        <p:guide pos="3765"/>
        <p:guide pos="1633"/>
        <p:guide orient="horz" pos="958"/>
        <p:guide orient="horz" pos="3090"/>
      </p:guideLst>
    </p:cSldViewPr>
  </p:slideViewPr>
  <p:outlineViewPr>
    <p:cViewPr>
      <p:scale>
        <a:sx n="33" d="100"/>
        <a:sy n="33" d="100"/>
      </p:scale>
      <p:origin x="0" y="-91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0368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slide" Target="slides/slide64.xml"/><Relationship Id="rId89" Type="http://schemas.openxmlformats.org/officeDocument/2006/relationships/slide" Target="slides/slide69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slide" Target="slides/slide54.xml"/><Relationship Id="rId79" Type="http://schemas.openxmlformats.org/officeDocument/2006/relationships/slide" Target="slides/slide59.xml"/><Relationship Id="rId102" Type="http://schemas.openxmlformats.org/officeDocument/2006/relationships/font" Target="fonts/font9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0.xml"/><Relationship Id="rId95" Type="http://schemas.openxmlformats.org/officeDocument/2006/relationships/font" Target="fonts/font2.fntdata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80" Type="http://schemas.openxmlformats.org/officeDocument/2006/relationships/slide" Target="slides/slide60.xml"/><Relationship Id="rId85" Type="http://schemas.openxmlformats.org/officeDocument/2006/relationships/slide" Target="slides/slide65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59" Type="http://schemas.openxmlformats.org/officeDocument/2006/relationships/slide" Target="slides/slide39.xml"/><Relationship Id="rId103" Type="http://schemas.openxmlformats.org/officeDocument/2006/relationships/presProps" Target="pres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slide" Target="slides/slide50.xml"/><Relationship Id="rId75" Type="http://schemas.openxmlformats.org/officeDocument/2006/relationships/slide" Target="slides/slide55.xml"/><Relationship Id="rId83" Type="http://schemas.openxmlformats.org/officeDocument/2006/relationships/slide" Target="slides/slide63.xml"/><Relationship Id="rId88" Type="http://schemas.openxmlformats.org/officeDocument/2006/relationships/slide" Target="slides/slide68.xml"/><Relationship Id="rId91" Type="http://schemas.openxmlformats.org/officeDocument/2006/relationships/slide" Target="slides/slide71.xml"/><Relationship Id="rId96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81" Type="http://schemas.openxmlformats.org/officeDocument/2006/relationships/slide" Target="slides/slide61.xml"/><Relationship Id="rId86" Type="http://schemas.openxmlformats.org/officeDocument/2006/relationships/slide" Target="slides/slide66.xml"/><Relationship Id="rId94" Type="http://schemas.openxmlformats.org/officeDocument/2006/relationships/font" Target="fonts/font1.fntdata"/><Relationship Id="rId99" Type="http://schemas.openxmlformats.org/officeDocument/2006/relationships/font" Target="fonts/font6.fntdata"/><Relationship Id="rId101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97" Type="http://schemas.openxmlformats.org/officeDocument/2006/relationships/font" Target="fonts/font4.fntdata"/><Relationship Id="rId10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1.xml"/><Relationship Id="rId9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openxmlformats.org/officeDocument/2006/relationships/slide" Target="slides/slide67.xml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56" Type="http://schemas.openxmlformats.org/officeDocument/2006/relationships/slide" Target="slides/slide36.xml"/><Relationship Id="rId77" Type="http://schemas.openxmlformats.org/officeDocument/2006/relationships/slide" Target="slides/slide57.xml"/><Relationship Id="rId100" Type="http://schemas.openxmlformats.org/officeDocument/2006/relationships/font" Target="fonts/font7.fntdata"/><Relationship Id="rId105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93" Type="http://schemas.openxmlformats.org/officeDocument/2006/relationships/handoutMaster" Target="handoutMasters/handoutMaster1.xml"/><Relationship Id="rId98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5.xml"/><Relationship Id="rId46" Type="http://schemas.openxmlformats.org/officeDocument/2006/relationships/slide" Target="slides/slide26.xml"/><Relationship Id="rId67" Type="http://schemas.openxmlformats.org/officeDocument/2006/relationships/slide" Target="slides/slide4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D05EC37A-635A-FFC1-4F85-23A75669DC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1C41E6E-D715-7CA6-985B-1C1FAD6B6B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CA4C08-0FF0-4F69-9D41-6BF411A41277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D1F2732-23D4-5CFD-1EA0-877CFD56D5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DB875AE-F05F-0848-69E2-7E7A5B3DC21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DB522-ADD4-449D-920B-8B2DB9F01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4978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>
          <a:extLst>
            <a:ext uri="{FF2B5EF4-FFF2-40B4-BE49-F238E27FC236}">
              <a16:creationId xmlns:a16="http://schemas.microsoft.com/office/drawing/2014/main" id="{D2BE8E1C-62B0-920A-0B8F-CC34A3A0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>
            <a:extLst>
              <a:ext uri="{FF2B5EF4-FFF2-40B4-BE49-F238E27FC236}">
                <a16:creationId xmlns:a16="http://schemas.microsoft.com/office/drawing/2014/main" id="{8479988A-B0FC-DB3D-0BC3-E462ECF50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>
            <a:extLst>
              <a:ext uri="{FF2B5EF4-FFF2-40B4-BE49-F238E27FC236}">
                <a16:creationId xmlns:a16="http://schemas.microsoft.com/office/drawing/2014/main" id="{626EF8A3-4635-42C1-084A-18B7CFCFA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555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Relationship Id="rId4" Type="http://schemas.microsoft.com/office/2007/relationships/hdphoto" Target="../media/hdphoto1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6.png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6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2.wdp"/><Relationship Id="rId7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3.wdp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microsoft.com/office/2007/relationships/hdphoto" Target="../media/hdphoto1.wdp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6.png"/></Relationships>
</file>

<file path=ppt/slideLayouts/_rels/slideLayout1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2.wdp"/><Relationship Id="rId7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3.wdp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microsoft.com/office/2007/relationships/hdphoto" Target="../media/hdphoto1.wdp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Relationship Id="rId6" Type="http://schemas.microsoft.com/office/2007/relationships/hdphoto" Target="../media/hdphoto3.wdp"/><Relationship Id="rId5" Type="http://schemas.openxmlformats.org/officeDocument/2006/relationships/image" Target="../media/image19.png"/><Relationship Id="rId10" Type="http://schemas.microsoft.com/office/2007/relationships/hdphoto" Target="../media/hdphoto1.wdp"/><Relationship Id="rId4" Type="http://schemas.microsoft.com/office/2007/relationships/hdphoto" Target="../media/hdphoto2.wdp"/><Relationship Id="rId9" Type="http://schemas.openxmlformats.org/officeDocument/2006/relationships/image" Target="../media/image12.png"/></Relationships>
</file>

<file path=ppt/slideLayouts/_rels/slideLayout18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Relationship Id="rId6" Type="http://schemas.microsoft.com/office/2007/relationships/hdphoto" Target="../media/hdphoto3.wdp"/><Relationship Id="rId5" Type="http://schemas.openxmlformats.org/officeDocument/2006/relationships/image" Target="../media/image19.png"/><Relationship Id="rId10" Type="http://schemas.microsoft.com/office/2007/relationships/hdphoto" Target="../media/hdphoto1.wdp"/><Relationship Id="rId4" Type="http://schemas.microsoft.com/office/2007/relationships/hdphoto" Target="../media/hdphoto2.wdp"/><Relationship Id="rId9" Type="http://schemas.openxmlformats.org/officeDocument/2006/relationships/image" Target="../media/image12.png"/></Relationships>
</file>

<file path=ppt/slideLayouts/_rels/slideLayout19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Relationship Id="rId6" Type="http://schemas.microsoft.com/office/2007/relationships/hdphoto" Target="../media/hdphoto3.wdp"/><Relationship Id="rId5" Type="http://schemas.openxmlformats.org/officeDocument/2006/relationships/image" Target="../media/image19.png"/><Relationship Id="rId10" Type="http://schemas.microsoft.com/office/2007/relationships/hdphoto" Target="../media/hdphoto1.wdp"/><Relationship Id="rId4" Type="http://schemas.microsoft.com/office/2007/relationships/hdphoto" Target="../media/hdphoto2.wdp"/><Relationship Id="rId9" Type="http://schemas.openxmlformats.org/officeDocument/2006/relationships/image" Target="../media/image12.png"/></Relationships>
</file>

<file path=ppt/slideLayouts/_rels/slideLayout19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Relationship Id="rId6" Type="http://schemas.microsoft.com/office/2007/relationships/hdphoto" Target="../media/hdphoto3.wdp"/><Relationship Id="rId5" Type="http://schemas.openxmlformats.org/officeDocument/2006/relationships/image" Target="../media/image19.png"/><Relationship Id="rId10" Type="http://schemas.microsoft.com/office/2007/relationships/hdphoto" Target="../media/hdphoto1.wdp"/><Relationship Id="rId4" Type="http://schemas.microsoft.com/office/2007/relationships/hdphoto" Target="../media/hdphoto2.wdp"/><Relationship Id="rId9" Type="http://schemas.openxmlformats.org/officeDocument/2006/relationships/image" Target="../media/image12.png"/></Relationships>
</file>

<file path=ppt/slideLayouts/_rels/slideLayout1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20.png"/><Relationship Id="rId5" Type="http://schemas.microsoft.com/office/2007/relationships/hdphoto" Target="../media/hdphoto3.wdp"/><Relationship Id="rId4" Type="http://schemas.openxmlformats.org/officeDocument/2006/relationships/image" Target="../media/image19.png"/><Relationship Id="rId9" Type="http://schemas.microsoft.com/office/2007/relationships/hdphoto" Target="../media/hdphoto1.wdp"/></Relationships>
</file>

<file path=ppt/slideLayouts/_rels/slideLayout1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20.png"/><Relationship Id="rId5" Type="http://schemas.microsoft.com/office/2007/relationships/hdphoto" Target="../media/hdphoto3.wdp"/><Relationship Id="rId4" Type="http://schemas.openxmlformats.org/officeDocument/2006/relationships/image" Target="../media/image19.png"/><Relationship Id="rId9" Type="http://schemas.microsoft.com/office/2007/relationships/hdphoto" Target="../media/hdphoto1.wdp"/></Relationships>
</file>

<file path=ppt/slideLayouts/_rels/slideLayout1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20.png"/><Relationship Id="rId5" Type="http://schemas.microsoft.com/office/2007/relationships/hdphoto" Target="../media/hdphoto3.wdp"/><Relationship Id="rId4" Type="http://schemas.openxmlformats.org/officeDocument/2006/relationships/image" Target="../media/image19.png"/><Relationship Id="rId9" Type="http://schemas.microsoft.com/office/2007/relationships/hdphoto" Target="../media/hdphoto1.wdp"/></Relationships>
</file>

<file path=ppt/slideLayouts/_rels/slideLayout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2.png"/><Relationship Id="rId5" Type="http://schemas.microsoft.com/office/2007/relationships/hdphoto" Target="../media/hdphoto4.wdp"/><Relationship Id="rId4" Type="http://schemas.openxmlformats.org/officeDocument/2006/relationships/image" Target="../media/image20.png"/><Relationship Id="rId9" Type="http://schemas.microsoft.com/office/2007/relationships/hdphoto" Target="../media/hdphoto3.wdp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6.png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0490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E4D8B0D0-F0C3-4FC3-94D6-BCF0D419E7BC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6B07F95-A5D9-6530-5B60-EE210563FC7F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0D43B28-22C3-9254-D1DD-41450AA77D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-9734" b="-9734"/>
          <a:stretch>
            <a:fillRect/>
          </a:stretch>
        </p:blipFill>
        <p:spPr>
          <a:xfrm>
            <a:off x="7551896" y="3045833"/>
            <a:ext cx="972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6475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E8009AD5-9888-1D49-84A3-D1B59B8F271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59902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2000" y="5378870"/>
            <a:ext cx="7920000" cy="648000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05928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375445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796918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392254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0600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84048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771274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2954933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7973969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3501524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05061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76508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58466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1843469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402392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64344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67767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39819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4297458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08859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4780571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312905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05205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9688518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58102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948712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55540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970210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107135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8275338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39021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419197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198791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97028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0878784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36128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981957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010219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8597052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1170129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760360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14753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5920150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321368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1736302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32421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6202933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892957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106215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9952252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314294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7844595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09108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6500802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803470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767170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9493544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369770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8623436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3002493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937173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6667607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0744058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838283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674791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644372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1965238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716367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8620021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450782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F9AB80-4A33-6DF2-80E1-E8A656E9825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7F1E7F-FCB1-DB7F-AD96-871BB190B7C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7643A20-C4D8-BF9C-F3EA-CFA7DD48D04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F964E87D-23E0-5741-8A85-DF37CDECA766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8646258-A959-F600-2206-2BA41D6E1A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2FB6A86-22A2-ABA9-807D-F094A02D55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3EE87273-A98E-CCCC-1BDB-328EFFAD7D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7AD4F6F3-9513-39A0-216F-D043ED7FE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7">
            <a:extLst>
              <a:ext uri="{FF2B5EF4-FFF2-40B4-BE49-F238E27FC236}">
                <a16:creationId xmlns:a16="http://schemas.microsoft.com/office/drawing/2014/main" id="{BB6323A4-20B8-421E-0E1D-FF08D031FD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7">
            <a:extLst>
              <a:ext uri="{FF2B5EF4-FFF2-40B4-BE49-F238E27FC236}">
                <a16:creationId xmlns:a16="http://schemas.microsoft.com/office/drawing/2014/main" id="{5603BEB0-4315-EADB-F7A0-F4E441E48A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49FEEAA2-EA63-3F6E-D9F6-D68810723F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23ECC305-C4E9-31F3-9A5E-341F36046F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109CABDE-5387-A0F5-C62F-19585A7389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CF24539A-8A0C-283E-DB87-624BD58561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708B5967-E1E4-5C15-5A52-9F7844834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12B9E12D-2268-AEF6-BF3F-EBBAD22481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09084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3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theme" Target="../theme/theme4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22.xml"/><Relationship Id="rId9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28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27.xml"/><Relationship Id="rId9" Type="http://schemas.openxmlformats.org/officeDocument/2006/relationships/theme" Target="../theme/theme5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36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35.xml"/><Relationship Id="rId9" Type="http://schemas.openxmlformats.org/officeDocument/2006/relationships/theme" Target="../theme/theme6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43.xml"/><Relationship Id="rId9" Type="http://schemas.openxmlformats.org/officeDocument/2006/relationships/theme" Target="../theme/theme7.xml"/><Relationship Id="rId14" Type="http://schemas.openxmlformats.org/officeDocument/2006/relationships/image" Target="../media/image1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6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10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6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image" Target="../media/image13.bin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19" Type="http://schemas.openxmlformats.org/officeDocument/2006/relationships/image" Target="../media/image13.bin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1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1.xml"/><Relationship Id="rId21" Type="http://schemas.openxmlformats.org/officeDocument/2006/relationships/image" Target="../media/image13.bin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20" Type="http://schemas.openxmlformats.org/officeDocument/2006/relationships/theme" Target="../theme/theme14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8.xml"/><Relationship Id="rId19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5" Type="http://schemas.openxmlformats.org/officeDocument/2006/relationships/image" Target="../media/image13.bin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2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24" Type="http://schemas.openxmlformats.org/officeDocument/2006/relationships/theme" Target="../theme/theme15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slideLayout" Target="../slideLayouts/slideLayout178.xml"/><Relationship Id="rId3" Type="http://schemas.openxmlformats.org/officeDocument/2006/relationships/slideLayout" Target="../slideLayouts/slideLayout163.xml"/><Relationship Id="rId21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slideLayout" Target="../slideLayouts/slideLayout177.xml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20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24" Type="http://schemas.openxmlformats.org/officeDocument/2006/relationships/image" Target="../media/image13.bin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70.xml"/><Relationship Id="rId19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Relationship Id="rId22" Type="http://schemas.openxmlformats.org/officeDocument/2006/relationships/slideLayout" Target="../slideLayouts/slideLayout182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84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5" Type="http://schemas.openxmlformats.org/officeDocument/2006/relationships/theme" Target="../theme/theme17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26" Type="http://schemas.openxmlformats.org/officeDocument/2006/relationships/image" Target="../media/image13.bin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5" Type="http://schemas.openxmlformats.org/officeDocument/2006/relationships/theme" Target="../theme/theme18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slideLayout" Target="../slideLayouts/slideLayout219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image" Target="../media/image13.bin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theme" Target="../theme/theme19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slideLayout" Target="../slideLayouts/slideLayout249.xml"/><Relationship Id="rId3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43.xml"/><Relationship Id="rId12" Type="http://schemas.openxmlformats.org/officeDocument/2006/relationships/slideLayout" Target="../slideLayouts/slideLayout248.xml"/><Relationship Id="rId2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46.xml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Relationship Id="rId14" Type="http://schemas.openxmlformats.org/officeDocument/2006/relationships/theme" Target="../theme/theme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  <p:sldLayoutId id="214748387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8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94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941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  <p:sldLayoutId id="2147483939" r:id="rId18"/>
    <p:sldLayoutId id="2147483959" r:id="rId1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  <p:sldLayoutId id="214748387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0742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888" r:id="rId13"/>
    <p:sldLayoutId id="214748388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332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  <p:sldLayoutId id="2147483907" r:id="rId17"/>
    <p:sldLayoutId id="2147483908" r:id="rId18"/>
    <p:sldLayoutId id="2147483909" r:id="rId19"/>
    <p:sldLayoutId id="2147483910" r:id="rId20"/>
    <p:sldLayoutId id="2147483911" r:id="rId21"/>
    <p:sldLayoutId id="2147483912" r:id="rId22"/>
    <p:sldLayoutId id="2147483913" r:id="rId23"/>
    <p:sldLayoutId id="2147483914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1696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  <p:sldLayoutId id="2147483956" r:id="rId14"/>
    <p:sldLayoutId id="2147483957" r:id="rId15"/>
    <p:sldLayoutId id="2147483958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6808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hdphoto" Target="../media/hdphoto1.wdp"/><Relationship Id="rId5" Type="http://schemas.openxmlformats.org/officeDocument/2006/relationships/image" Target="../media/image4.png"/><Relationship Id="rId10" Type="http://schemas.openxmlformats.org/officeDocument/2006/relationships/image" Target="../media/image12.png"/><Relationship Id="rId4" Type="http://schemas.openxmlformats.org/officeDocument/2006/relationships/image" Target="../media/image31.pn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0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12" Type="http://schemas.openxmlformats.org/officeDocument/2006/relationships/image" Target="../media/image28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98.xml"/><Relationship Id="rId10" Type="http://schemas.openxmlformats.org/officeDocument/2006/relationships/image" Target="../media/image40.png"/><Relationship Id="rId4" Type="http://schemas.openxmlformats.org/officeDocument/2006/relationships/video" Target="../media/media2.mp4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4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6.png"/><Relationship Id="rId4" Type="http://schemas.openxmlformats.org/officeDocument/2006/relationships/image" Target="../media/image36.png"/><Relationship Id="rId9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7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9.png"/><Relationship Id="rId11" Type="http://schemas.openxmlformats.org/officeDocument/2006/relationships/image" Target="../media/image48.png"/><Relationship Id="rId5" Type="http://schemas.openxmlformats.org/officeDocument/2006/relationships/image" Target="../media/image38.png"/><Relationship Id="rId10" Type="http://schemas.openxmlformats.org/officeDocument/2006/relationships/image" Target="../media/image47.jpeg"/><Relationship Id="rId4" Type="http://schemas.openxmlformats.org/officeDocument/2006/relationships/image" Target="../media/image36.png"/><Relationship Id="rId9" Type="http://schemas.openxmlformats.org/officeDocument/2006/relationships/image" Target="../media/image28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4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9.png"/><Relationship Id="rId4" Type="http://schemas.openxmlformats.org/officeDocument/2006/relationships/image" Target="../media/image36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4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9.png"/><Relationship Id="rId4" Type="http://schemas.openxmlformats.org/officeDocument/2006/relationships/image" Target="../media/image36.png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2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56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1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5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18.xml"/><Relationship Id="rId5" Type="http://schemas.openxmlformats.org/officeDocument/2006/relationships/image" Target="../media/image39.pn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51.png"/><Relationship Id="rId4" Type="http://schemas.openxmlformats.org/officeDocument/2006/relationships/image" Target="../media/image38.png"/><Relationship Id="rId9" Type="http://schemas.openxmlformats.org/officeDocument/2006/relationships/image" Target="../media/image6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51.png"/><Relationship Id="rId4" Type="http://schemas.openxmlformats.org/officeDocument/2006/relationships/image" Target="../media/image38.png"/><Relationship Id="rId9" Type="http://schemas.openxmlformats.org/officeDocument/2006/relationships/image" Target="../media/image6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20.xml"/><Relationship Id="rId7" Type="http://schemas.openxmlformats.org/officeDocument/2006/relationships/image" Target="../media/image4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66.png"/><Relationship Id="rId4" Type="http://schemas.openxmlformats.org/officeDocument/2006/relationships/image" Target="../media/image36.png"/><Relationship Id="rId9" Type="http://schemas.openxmlformats.org/officeDocument/2006/relationships/image" Target="../media/image2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21.xml"/><Relationship Id="rId7" Type="http://schemas.openxmlformats.org/officeDocument/2006/relationships/image" Target="../media/image4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27.png"/><Relationship Id="rId4" Type="http://schemas.openxmlformats.org/officeDocument/2006/relationships/image" Target="../media/image36.png"/><Relationship Id="rId9" Type="http://schemas.openxmlformats.org/officeDocument/2006/relationships/image" Target="../media/image6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3.png"/><Relationship Id="rId7" Type="http://schemas.openxmlformats.org/officeDocument/2006/relationships/image" Target="../media/image40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8.png"/><Relationship Id="rId7" Type="http://schemas.openxmlformats.org/officeDocument/2006/relationships/image" Target="../media/image6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6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72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8.png"/><Relationship Id="rId7" Type="http://schemas.openxmlformats.org/officeDocument/2006/relationships/image" Target="../media/image2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8.png"/><Relationship Id="rId7" Type="http://schemas.openxmlformats.org/officeDocument/2006/relationships/image" Target="../media/image7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60.xml"/><Relationship Id="rId4" Type="http://schemas.openxmlformats.org/officeDocument/2006/relationships/image" Target="../media/image4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8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72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69.xml"/><Relationship Id="rId7" Type="http://schemas.openxmlformats.org/officeDocument/2006/relationships/image" Target="../media/image3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8.png"/><Relationship Id="rId5" Type="http://schemas.openxmlformats.org/officeDocument/2006/relationships/image" Target="../media/image36.png"/><Relationship Id="rId10" Type="http://schemas.openxmlformats.org/officeDocument/2006/relationships/image" Target="../media/image24.png"/><Relationship Id="rId4" Type="http://schemas.openxmlformats.org/officeDocument/2006/relationships/image" Target="../media/image49.png"/><Relationship Id="rId9" Type="http://schemas.openxmlformats.org/officeDocument/2006/relationships/image" Target="../media/image41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9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A65312-BC8E-3366-B2D7-2334374A9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417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sz="1800" b="1" dirty="0"/>
              <a:t>المرور بين الصفوف للمساعدة وتصحيح الإنجازات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817222" y="4934576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rgbClr val="9EE0F4"/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القراءة: استثمار النص 50د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(25د)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(25د)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الاستماع والتحدث (30د)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الكلمات البصرية+ القراءة المشتركة(20د)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 (40د)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 (35د)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القراءة: الفهم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الكتابي: (30د)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 25 د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91014" y="538586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(10د)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الاستماع والتحدث (30د)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(45د)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CB68CD7-E78A-8CFB-6582-12B6C191EAC5}"/>
              </a:ext>
            </a:extLst>
          </p:cNvPr>
          <p:cNvGrpSpPr/>
          <p:nvPr/>
        </p:nvGrpSpPr>
        <p:grpSpPr>
          <a:xfrm flipH="1">
            <a:off x="4817222" y="3386576"/>
            <a:ext cx="3780000" cy="1332000"/>
            <a:chOff x="4735350" y="5023288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2A85359-8B92-D6F1-D987-EAD5BA1CF2E9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FEE733F4-E532-A1BF-4879-795AE830B0D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lang="fr-MA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- </a:t>
              </a:r>
            </a:p>
          </p:txBody>
        </p:sp>
      </p:grpSp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991014" y="3797437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r" rtl="1">
              <a:buFont typeface="Wingdings" panose="05000000000000000000" pitchFamily="2" charset="2"/>
              <a:buChar char="m"/>
            </a:pPr>
            <a:r>
              <a:rPr lang="ar-MA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  <a:r>
              <a:rPr lang="fr-FR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 algn="r" rtl="1">
              <a:buFont typeface="Wingdings" panose="05000000000000000000" pitchFamily="2" charset="2"/>
              <a:buChar char="m"/>
            </a:pPr>
            <a:r>
              <a:rPr lang="ar-MA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</a:t>
            </a:r>
            <a:r>
              <a:rPr lang="fr-FR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 algn="r" rtl="1">
              <a:buFont typeface="Wingdings" panose="05000000000000000000" pitchFamily="2" charset="2"/>
              <a:buChar char="m"/>
            </a:pPr>
            <a:r>
              <a:rPr lang="ar-MA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8880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080804" y="1532644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3" y="3154035"/>
            <a:ext cx="4557815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600" lvl="3" algn="r" rtl="1"/>
            <a:r>
              <a:rPr lang="ar-MA" sz="1400" b="1" dirty="0">
                <a:cs typeface="Microsoft Uighur" panose="02000000000000000000" pitchFamily="2" charset="-78"/>
              </a:rPr>
              <a:t>تواصل - عالم افتراضي – لغة الجسد – بريد إلكتروني -   مواقع التواصل الاجتماعي 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802542" y="2780957"/>
            <a:ext cx="814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C029688F-B394-8C1A-AEA1-6570605F8E3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35881" y="2653838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ما التواصل؟:  التوقع/ التحقق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080805" y="4074853"/>
            <a:ext cx="1521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الكلمات البصرية (لا بد – في أي – دوما– أما إذا – أضحى – وفي حال – من المهم)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القراءة المشتركة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917433" y="5392733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f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- 04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endParaRPr lang="f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91098" y="5245018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373626" y="2807138"/>
            <a:ext cx="7546374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52833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وتوظيف مفردات المعجم؛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373626" y="3697919"/>
            <a:ext cx="7546374" cy="1114165"/>
            <a:chOff x="1331545" y="2851205"/>
            <a:chExt cx="6696000" cy="111416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420033" y="3134373"/>
              <a:ext cx="493478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توقع مضمون حكاية (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التواصل؟</a:t>
              </a:r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) والتحقق منه وفهم المعنى العام للحكاية؛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373626" y="4588700"/>
            <a:ext cx="7546374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518504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الكلمات البصرية ونص القراءة المشتركة بطلاقة.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3"/>
            <a:ext cx="4500000" cy="9865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اعتيادي: طلاقة؛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58419" y="1706925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5564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182B9DC4-CB8F-8D16-7F00-ED7C9789C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</a:t>
            </a:r>
            <a:r>
              <a:rPr lang="tzm-Arab-MA" sz="24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بك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م،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حصة</a:t>
            </a:r>
            <a:r>
              <a:rPr lang="tzm-Arab-MA" sz="24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اللغة</a:t>
            </a:r>
            <a:r>
              <a:rPr lang="tzm-Arab-MA" sz="24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العربية</a:t>
            </a:r>
            <a:r>
              <a:rPr lang="tzm-Arab-MA" sz="2400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43E2622A-2936-7214-906B-6AFB86373E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6E80BC-F2F7-A2E5-5F81-5F7CC1FF26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3C02159-DB34-C772-5263-83E1B8FA40C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2E141D-3A26-5A6B-21B7-77CB065CEC6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B1A2BC3-F1BA-E35E-4F59-7D6AE5C93931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D2D9DDA-C42A-E8CC-19F8-F1AC331BC93A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9585563-205A-C214-E3EA-251DCD936D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56EEF5-CAA9-E165-62B1-8D9CA658CA7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4F90E9-FF71-7049-CC4B-B1DF6AE125C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FBE7B6-C8D9-F95A-8721-F2A15EAD5E8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F8E662-8648-1B6C-726F-EF2FA84045A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ECD9B26-9FEF-C291-D20D-E6CDC0B43EF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46488704-6CF5-A1A8-8150-295941FBD7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44F376DA-9CCC-2834-079C-D996827AF2D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7069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>
          <a:extLst>
            <a:ext uri="{FF2B5EF4-FFF2-40B4-BE49-F238E27FC236}">
              <a16:creationId xmlns:a16="http://schemas.microsoft.com/office/drawing/2014/main" id="{0A56A04E-9BA1-B017-A07B-5EAFC132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>
            <a:extLst>
              <a:ext uri="{FF2B5EF4-FFF2-40B4-BE49-F238E27FC236}">
                <a16:creationId xmlns:a16="http://schemas.microsoft.com/office/drawing/2014/main" id="{46CD87D0-8CE6-04AB-A086-D235619714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نتذكر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0B3A90-4302-79C8-7DD3-97148D1813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229" y="648000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73A1D-87EE-926D-9CFA-CAADE8D5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79BF64-01DA-419B-0B8E-55CAC20B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F5E484-4376-C907-376C-00F11951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D1C39D-3101-3C35-FE64-EBF21F6E2E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94480-154B-97D1-667A-522C983EF1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64F18-4724-D2A1-7575-AE1B491DE2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DF4DB-AB19-4F02-7126-B34602299C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5664DC-32CF-EC7F-E80F-6CC8460DA9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C8E474-EC5D-F126-9D50-36E8D28861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5C177-A830-EF3F-4441-E6340D635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Espace réservé du texte 2">
            <a:extLst>
              <a:ext uri="{FF2B5EF4-FFF2-40B4-BE49-F238E27FC236}">
                <a16:creationId xmlns:a16="http://schemas.microsoft.com/office/drawing/2014/main" id="{73ED8AA2-E81C-63DE-539E-5E27F21C47B1}"/>
              </a:ext>
            </a:extLst>
          </p:cNvPr>
          <p:cNvSpPr txBox="1">
            <a:spLocks/>
          </p:cNvSpPr>
          <p:nvPr/>
        </p:nvSpPr>
        <p:spPr>
          <a:xfrm>
            <a:off x="1241571" y="4824768"/>
            <a:ext cx="3894739" cy="658010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عِنْدَما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لا أَفْهَمُ.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1CEB871-6811-CDA2-E707-87F3853238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39132" y="1704227"/>
            <a:ext cx="5085117" cy="291973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2466109-F6F3-CCB5-CF12-2D41E26D927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131" y="4632620"/>
            <a:ext cx="1042306" cy="104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86609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D167E-7DD0-BA41-96DA-A84A4BADD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492CD6-2050-AAE9-EC93-1413C9A18A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B12AF99-B012-1FF6-D7B9-E865B3A029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695E574-9B12-99A7-1433-855D7D2B9E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101512-D3C6-FE53-5F88-175F831F14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368641D-9572-E436-382B-864D3524BF4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279AB85-6AEA-F79D-CDA2-E5A0008DD3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DA9962-3794-3D3D-C84F-AFD12D2F447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A106C9-DA92-ED3D-CF47-98BF5F3DC86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4376EE-F7B4-3EF0-5E4E-6C6CEF0FB17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A54607-B3D2-59F3-2F1D-97FE4B2EF78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5FC3A26-2287-582A-A9CD-92EB33F925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2EDFED0E-7729-1B05-A1E5-8186E795431D}"/>
              </a:ext>
            </a:extLst>
          </p:cNvPr>
          <p:cNvGrpSpPr/>
          <p:nvPr/>
        </p:nvGrpSpPr>
        <p:grpSpPr>
          <a:xfrm>
            <a:off x="7838915" y="517196"/>
            <a:ext cx="1033344" cy="1033344"/>
            <a:chOff x="498143" y="776756"/>
            <a:chExt cx="792000" cy="792000"/>
          </a:xfrm>
          <a:noFill/>
        </p:grpSpPr>
        <p:sp>
          <p:nvSpPr>
            <p:cNvPr id="18" name="Rectangle : coins arrondis 5">
              <a:extLst>
                <a:ext uri="{FF2B5EF4-FFF2-40B4-BE49-F238E27FC236}">
                  <a16:creationId xmlns:a16="http://schemas.microsoft.com/office/drawing/2014/main" id="{600262E7-4EFA-EBF3-E6F6-D7C8AF84D703}"/>
                </a:ext>
              </a:extLst>
            </p:cNvPr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name="adj" fmla="val 9774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EE40DE85-8C1F-EC8D-A0C4-B440D6175C22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94" b="-7494"/>
            <a:stretch>
              <a:fillRect/>
            </a:stretch>
          </p:blipFill>
          <p:spPr>
            <a:xfrm>
              <a:off x="598910" y="923010"/>
              <a:ext cx="634615" cy="634615"/>
            </a:xfrm>
            <a:prstGeom prst="rect">
              <a:avLst/>
            </a:prstGeom>
            <a:grpFill/>
          </p:spPr>
        </p:pic>
      </p:grpSp>
      <p:pic>
        <p:nvPicPr>
          <p:cNvPr id="21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6854F4A0-0545-1DEE-B6A5-5CF592065227}"/>
              </a:ext>
            </a:extLst>
          </p:cNvPr>
          <p:cNvPicPr>
            <a:picLocks noGrp="1" noChangeAspect="1"/>
          </p:cNvPicPr>
          <p:nvPr>
            <p:ph type="media"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71663" y="2441079"/>
            <a:ext cx="5400675" cy="3037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512689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30869-B702-EE02-17BA-EFFE0BD4E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FD7A21-3937-423B-16F1-66D79EA52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فقرة بدقة وسرعة. أقف على ساكن. سأقرأ – تابعوا جيدا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220C21B-A3E6-5F6E-15D8-1EB2747E37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4A4F9F5-984E-82B3-931C-E6AB217F4A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076032E-6A04-C5B1-7BE7-62E983F1EE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7CF05CA-9ADD-6ADD-A12F-D6846836A2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731739F-08A0-5BE3-C9D7-646EC24B62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A68F8C4-8CB2-33F8-E264-129564BB5A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6FEAB1-AC54-FCC1-82B3-D45D60E70A6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CCC4FCB-D18F-0522-825C-60AD2511135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C11DBDB-0D02-7D67-90D4-ACAADD40F29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D604974-3C1D-944A-D8D9-19094AB51E5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56A292-44DF-D486-7026-5829E001F2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231703E-77F6-FF72-E540-7DAA4BC195C9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4E20E08-0560-487B-10A8-42655413231C}"/>
              </a:ext>
            </a:extLst>
          </p:cNvPr>
          <p:cNvSpPr/>
          <p:nvPr/>
        </p:nvSpPr>
        <p:spPr>
          <a:xfrm>
            <a:off x="448314" y="1597960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في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ٱلْماض</a:t>
            </a:r>
            <a:r>
              <a:rPr lang="ar-MA" sz="40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ي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كانَ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ٱلنّاسُ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يَتَواصَلونَ عَنْ طَريقِ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ٱلرَّسائِلِ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ٱلْوَرَقِيَّةِ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ٱلَّتي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يَكْتُبونَها بِأَيْديهِ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مْ،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أَوْ عَنْ طَريقِ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ٱللِّقاءاتِ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ٱلْمُباشِرَ</a:t>
            </a:r>
            <a:r>
              <a:rPr lang="ar-MA" sz="40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ةِ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أَوِ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ٱلزِّياراتِ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ٱلْأَصْدِقاءِ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وَٱلعائِلا</a:t>
            </a:r>
            <a:r>
              <a:rPr lang="ar-MA" sz="40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تِ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كانَتِ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ٱلرَّسائِلُ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تَسْتَغْرِقُ أَسابيعَ أَوْ شُهوراً لِتَصِ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لَ، 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وَأَحْياناً تَضيعُ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ٱلْأَخْبارُ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ٱلطَّريقِ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فَلا يَنْجَحُ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ٱلتَّواصُ</a:t>
            </a:r>
            <a:r>
              <a:rPr lang="ar-MA" sz="40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لُ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</a:t>
            </a:r>
          </a:p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كانَ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ٱلْهاتِفُ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ٱلثّابِتُ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وَسيلَةً نادِرَةً في بَعْضِ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ٱلْبُيو</a:t>
            </a:r>
            <a:r>
              <a:rPr lang="ar-MA" sz="40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تِ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endParaRPr lang="fr-FR" sz="4000" b="1" kern="100" dirty="0">
              <a:solidFill>
                <a:srgbClr val="FF0000"/>
              </a:solidFill>
              <a:latin typeface="Aptos" panose="020B000402020202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2702975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292C2-C035-BEFD-1144-863D980A4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C22C6A-701C-472A-9892-2CD3C1B0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4C0734-5519-6F65-80F8-3CBB375C4B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529F33-AD04-C17F-B971-B9710FA445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B5A606-07C4-7AE4-FDB6-59BC864BCF9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548F9C0-119D-6AA0-B9F0-781E268CE6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31324DF-83AE-2554-657D-7DDC321A8A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ECD93A4-E5EA-06A6-606B-CA97007905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356DC9-47BE-A5EE-8706-1044855D117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19FF1AC-F887-DFE3-C23B-286DC7244C4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0F30F6D-9F67-738C-8D22-1C78B7D849D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187E505-F16D-E9B9-FA98-BDF14EEF3AD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0B7509D-AA15-AB28-39CB-DB19D596A1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326A6E2-C4CB-9B85-36C5-B11CF1913A29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3F5D5E-121C-B753-5B75-E034F17E53AF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35DC743D-FEC6-47CE-A908-D247B085B77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22027" r="21803"/>
          <a:stretch>
            <a:fillRect/>
          </a:stretch>
        </p:blipFill>
        <p:spPr>
          <a:xfrm>
            <a:off x="2835613" y="227598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168183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70CA8-BF0D-CB2A-A10C-9688F307C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7F994B-F3A2-E82A-99B1-44D429DDD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..........................................................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81447E-80ED-3C09-288F-55145F5C9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D6B7178-9DEE-4D10-E1CD-ED0C501BAE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224D1DB-AA57-B5FF-4A99-5428CC932F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0FDFA0-364A-C325-C85C-D4F2171F4D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684FBCA-206B-A466-BFE9-D51865D38C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FBF9380-ADC7-233C-0BBC-7C654011E4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6E871CD-94D1-4D9D-4979-F582BB60BCE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02B9AD0-D5D5-B595-6D7F-282633950EB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3E0BA0C-7FAE-595B-F495-320E44CF36A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192571-7003-834C-027A-02D63FBF9A2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C07408D-09E6-7253-D601-82B627F3CF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41ABF25-2F81-8402-384A-35CD196B5260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355E366-8E96-A326-5F9C-A49C89D3D23C}"/>
              </a:ext>
            </a:extLst>
          </p:cNvPr>
          <p:cNvSpPr/>
          <p:nvPr/>
        </p:nvSpPr>
        <p:spPr>
          <a:xfrm>
            <a:off x="448314" y="1597960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في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ٱلْماض</a:t>
            </a:r>
            <a:r>
              <a:rPr lang="ar-MA" sz="40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ي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كانَ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ٱلنّاسُ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يَتَواصَلونَ عَنْ طَريقِ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ٱلرَّسائِلِ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ٱلْوَرَقِيَّةِ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ٱلَّتي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يَكْتُبونَها بِأَيْديهِ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مْ،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أَوْ عَنْ طَريقِ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ٱللِّقاءاتِ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ٱلْمُباشِرَ</a:t>
            </a:r>
            <a:r>
              <a:rPr lang="ar-MA" sz="40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ةِ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أَوِ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ٱلزِّياراتِ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بَيْنَ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ٱلْأَصْدِقاءِ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وَٱلْعائِلا</a:t>
            </a:r>
            <a:r>
              <a:rPr lang="ar-MA" sz="40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تِ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كانَتِ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ٱلرَّسائِلُ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تَسْتَغْرِقُ أَسابيعَ أَوْ شُهوراً لِتَصِ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لَ، 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وَأَحْياناً تَضيعُ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ٱلْأَخْبارُ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ٱلطَّريقِ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فَلا يَنْجَحُ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ٱلتَّواصُ</a:t>
            </a:r>
            <a:r>
              <a:rPr lang="ar-MA" sz="40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لُ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</a:t>
            </a:r>
          </a:p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كانَ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ٱلْهاتِفُ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ٱلثّابِتُ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وَسيلَةً نادِرَةً في بَعْضِ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ٱلْبُيو</a:t>
            </a:r>
            <a:r>
              <a:rPr lang="ar-MA" sz="40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تِ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endParaRPr lang="fr-FR" sz="4000" b="1" kern="100" dirty="0">
              <a:solidFill>
                <a:srgbClr val="FF0000"/>
              </a:solidFill>
              <a:latin typeface="Aptos" panose="020B000402020202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8905011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DBBC2-7CAC-D331-2C84-EFC45B7B9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8B36CF-FAE7-5AB0-F832-85437788E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الطلاقة هم ...........................................................................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464BF4-9A90-4721-4DAA-3CD46A4841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385D46-3CF7-3704-F7C5-0604263325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1D836A-5427-428C-3550-D53C2F3D5A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3447BEF-BD4F-781F-2BDD-BAB1C0A107A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BC6136F-3C7F-D240-7BBA-45E45BDBE06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FA7CCBF-22FE-7A1D-C15D-4126E535002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E695F3E-8996-CD39-CC6A-63E837B6B8E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CAE6DA-B125-776E-3470-02649F3C45C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C37A414-97A1-0CA8-D668-BB5FB889146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F4238BA-816E-1E14-70F7-B31C20E11EF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515056-3790-CF0E-19C4-0E69108D0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716F9AC-48D9-4BD0-86AB-B61CA91BF197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9E356D1-D3D2-1D22-23F1-5F48150FA328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ٱلطَّلاقَةِ</a:t>
            </a:r>
            <a:endParaRPr lang="fr-MA" sz="4800" b="1" kern="0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D916574-00E2-8253-BC93-B41766584E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22027" r="21803"/>
          <a:stretch>
            <a:fillRect/>
          </a:stretch>
        </p:blipFill>
        <p:spPr>
          <a:xfrm>
            <a:off x="2835613" y="227598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269592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  <a:latin typeface="Dosis ExtraBold" pitchFamily="2" charset="0"/>
              </a:rPr>
              <a:t>معجم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740312" y="3064320"/>
            <a:ext cx="5611093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600" lvl="3" algn="r" rtl="1"/>
            <a:r>
              <a:rPr lang="ar-MA" sz="2400" b="1" dirty="0">
                <a:cs typeface="Microsoft Uighur" panose="02000000000000000000" pitchFamily="2" charset="-78"/>
              </a:rPr>
              <a:t>تَواصُلٌ - عالم افتراضي – لغة الجسد – بريد إلكتروني -   مواقع التواصل الاجتماعي.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6178116" y="1758213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2" name="Google Shape;87;p130">
            <a:extLst>
              <a:ext uri="{FF2B5EF4-FFF2-40B4-BE49-F238E27FC236}">
                <a16:creationId xmlns:a16="http://schemas.microsoft.com/office/drawing/2014/main" id="{E1274871-16A7-1938-2A6F-A8EDBA440F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3017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C9C39719-9398-BBF5-27E7-7AD3977F3E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0582" y="1748380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09B3EE-84AE-8D21-0620-B9DC830EC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ستتعلمون اليوم مفردات جديدة ستجدونها في الحكاية ونص القراءة، انتبهوا جيدا.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437433-4F5E-80B4-BC48-0B7DF05B59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4416E6-985B-BE9D-5B4F-D9137EBDB2B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15464AD-C3FF-110F-CF32-15B7D1D5F2D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5C7B939-9F00-29F7-070C-5F9B35BCE78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E4D254-9E52-88C9-3A3D-EAF880B6516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07AFE92-7900-B8D6-83EC-7F0F0035BD2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B561C42-6035-364B-EA04-CB076BE2F1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0DDFBA7-6616-1E79-5321-58DE8FF261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0F5AB2E-9BB4-FFB7-9EA7-358C3257A6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22BCD2C6-C05B-8B36-770E-D5348E6695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A279E771-2E40-7103-69BB-253C0DFFFC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Google Shape;1205;p183">
            <a:extLst>
              <a:ext uri="{FF2B5EF4-FFF2-40B4-BE49-F238E27FC236}">
                <a16:creationId xmlns:a16="http://schemas.microsoft.com/office/drawing/2014/main" id="{10E88B70-4E12-7A8F-049F-3D52A2C29560}"/>
              </a:ext>
            </a:extLst>
          </p:cNvPr>
          <p:cNvSpPr txBox="1"/>
          <p:nvPr/>
        </p:nvSpPr>
        <p:spPr>
          <a:xfrm>
            <a:off x="529863" y="2818320"/>
            <a:ext cx="8084273" cy="16003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600" lvl="3" algn="ct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تَواصُلٌ - عالَمٌ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ٱفْتِراضِيٌّ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 – لُغَةُ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ٱلْجَسَدِ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 – بَريدٌ إِلِكْترونِيٌّ – مَواقِعُ 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ٱلتَّواصُلِ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ٱلِاجْتِماعِيِّ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279529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57970-EF1B-160D-AF64-20F7EEAFB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30FF0F-02DE-55A6-D85E-0C5DC45ED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756000"/>
            <a:ext cx="707980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بتعريف كلمة "تَواصُلٌ".– نعيدُ قراءة  التعريف معا – رددوا 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7E2362F-11C6-495E-59C3-25BCE305BA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9E63443-CC93-969B-344C-8D26D4041A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690DB6-5CD6-AD84-416C-207CF89B89C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BEFA23-D78A-A3B3-5E90-2C4C8F3F0E8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6479A7-336B-5DAF-8DCB-8A1EFC3E2B1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93B79F-241E-86DD-B61E-25195599FF8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1035F2B-0EF2-BAF2-F9D5-8F17AAFD30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3EB0F44-EDC6-2E75-FE54-835A1D26C7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ABE0B6E-D9DC-88FE-15A1-99AD20285B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9CB83DC-B6EA-70AA-703D-A23655ACC4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6EA9A95-5569-D87D-D75B-F16008A0B78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Espace réservé du texte 18">
            <a:extLst>
              <a:ext uri="{FF2B5EF4-FFF2-40B4-BE49-F238E27FC236}">
                <a16:creationId xmlns:a16="http://schemas.microsoft.com/office/drawing/2014/main" id="{9CC9B485-4CFE-6B7A-1EA4-649BD9DBB1A5}"/>
              </a:ext>
            </a:extLst>
          </p:cNvPr>
          <p:cNvSpPr txBox="1">
            <a:spLocks/>
          </p:cNvSpPr>
          <p:nvPr/>
        </p:nvSpPr>
        <p:spPr>
          <a:xfrm>
            <a:off x="721453" y="2212122"/>
            <a:ext cx="7868873" cy="1437089"/>
          </a:xfrm>
          <a:prstGeom prst="round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buNone/>
            </a:pPr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اَلتَّواصُلُ</a:t>
            </a:r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هُوَ أَنْ نَتَحَدَّثَ مَعَ </a:t>
            </a:r>
            <a:r>
              <a:rPr lang="ar-MA" sz="44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ٱلآخَرينَ</a:t>
            </a:r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وَنَتَبَادَلَ مَعَهُمْ </a:t>
            </a:r>
            <a:r>
              <a:rPr lang="ar-MA" sz="44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ٱلأَفْكارَ</a:t>
            </a:r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وَٱلمَشاعِرَ</a:t>
            </a:r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6" name="Espace réservé du texte 18">
            <a:extLst>
              <a:ext uri="{FF2B5EF4-FFF2-40B4-BE49-F238E27FC236}">
                <a16:creationId xmlns:a16="http://schemas.microsoft.com/office/drawing/2014/main" id="{46ACC5AB-2882-874E-0E4D-530F4649607A}"/>
              </a:ext>
            </a:extLst>
          </p:cNvPr>
          <p:cNvSpPr txBox="1">
            <a:spLocks/>
          </p:cNvSpPr>
          <p:nvPr/>
        </p:nvSpPr>
        <p:spPr>
          <a:xfrm>
            <a:off x="2256639" y="4067487"/>
            <a:ext cx="3934436" cy="856851"/>
          </a:xfrm>
          <a:prstGeom prst="round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تَواصَلَ - يَتَواصَلُ</a:t>
            </a:r>
            <a:endParaRPr lang="a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1108853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701F6-C7EE-595E-7E92-594346C5D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5706C4-1F83-C6D1-7F41-1A2D4CE12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756000"/>
            <a:ext cx="707980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مشهد. من يعلق عليه باستعمال كلمة: تواصل؟     -من يقرأ الجملة؟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03CF0D-0E91-A787-B6B9-2A0AB68080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39BFA01-FE53-6259-9F6F-4001DB04C8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8F1290-4C2A-E2FA-5EAD-2C3EA15CF1A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D1C9D1-CACD-73FB-17DA-9CD24BBCB10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F3B5A2-7D4C-E21A-58AF-33C56F91603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DD8000-AAF9-0A20-4A84-00D836273BD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6744CB6-7E82-1AB3-E3C1-A1AE6C3118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C5989C2-B58F-5932-40AD-8AE1BBA009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C6D7D3A-7E6F-517C-25FB-9626221397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869C326-159B-E3FD-EF67-CA67B90EB9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219DDD7-AAF9-DFE1-49F3-AAA5578F549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Espace réservé du texte 18">
            <a:extLst>
              <a:ext uri="{FF2B5EF4-FFF2-40B4-BE49-F238E27FC236}">
                <a16:creationId xmlns:a16="http://schemas.microsoft.com/office/drawing/2014/main" id="{2E963CFD-D9DA-D895-B8BB-4D6E65116E2D}"/>
              </a:ext>
            </a:extLst>
          </p:cNvPr>
          <p:cNvSpPr txBox="1">
            <a:spLocks/>
          </p:cNvSpPr>
          <p:nvPr/>
        </p:nvSpPr>
        <p:spPr>
          <a:xfrm>
            <a:off x="1235338" y="4533926"/>
            <a:ext cx="7079802" cy="1568074"/>
          </a:xfrm>
          <a:prstGeom prst="round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نَتَواصَلُ</a:t>
            </a:r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كُلَّ يَوْمٍ مَعَ أَفْرادِ </a:t>
            </a:r>
            <a:r>
              <a:rPr lang="ar-MA" sz="44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ٱلْعائِلَةِ</a:t>
            </a:r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وَٱلْأَصْدِقاءِ</a:t>
            </a:r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لِنَتَبادَلَ أَفْكاراً وَمَشاعِرَ.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3EC8C3D-F6A5-BE48-C267-C724A697C7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9439" y="1572705"/>
            <a:ext cx="3948290" cy="287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4150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6C0C9-4F4C-F5AE-36B5-59636F998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6F17E3-6C4E-529D-6FF8-F6544D011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9" y="756000"/>
            <a:ext cx="707980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من يقرأ  "مواقع التواصل الاجتماعي".– نعيدُ قراءة  التعريف معا – رددوا 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46DFFF-830B-C795-7BB7-37E1E8ED8E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DBEA5BC-12BC-C7CA-706D-7073E706BE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530ED8-EDCD-FF0A-5DF9-F0C4A23C746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2B1EC6-DEA5-6FBE-83BF-D3EABD868E6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25291A-621B-CF05-7C5F-42D31A77738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33C0A9-2BD4-4940-84A3-A73EC558C81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7214261-FDFF-AEFB-F1D4-560FE85FF1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0816336-BA23-B263-1AC6-E5DF377DE3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1522082-97F2-9BDA-730E-5946A9C783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0C0C9C-2234-228A-B0FB-1B4E479BB0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5F184EC-D729-2544-897E-EE32D8B80CA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Espace réservé du texte 18">
            <a:extLst>
              <a:ext uri="{FF2B5EF4-FFF2-40B4-BE49-F238E27FC236}">
                <a16:creationId xmlns:a16="http://schemas.microsoft.com/office/drawing/2014/main" id="{A1842881-053D-2CA7-5EEB-0E75BBEE7D0A}"/>
              </a:ext>
            </a:extLst>
          </p:cNvPr>
          <p:cNvSpPr txBox="1">
            <a:spLocks/>
          </p:cNvSpPr>
          <p:nvPr/>
        </p:nvSpPr>
        <p:spPr>
          <a:xfrm>
            <a:off x="721453" y="2212122"/>
            <a:ext cx="7868873" cy="2114973"/>
          </a:xfrm>
          <a:prstGeom prst="round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buNone/>
            </a:pPr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مَواقِعُ </a:t>
            </a:r>
            <a:r>
              <a:rPr lang="ar-MA" sz="44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ٱلِاجْتِماعِيِّ</a:t>
            </a:r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مِنَصّاتٌ وَتَطْبيقاتٌ عَلى </a:t>
            </a:r>
            <a:r>
              <a:rPr lang="ar-MA" sz="44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ٱلإِنْتِرْنتْ</a:t>
            </a:r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تَسْمَحُ </a:t>
            </a:r>
            <a:r>
              <a:rPr lang="ar-MA" sz="44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بِٱلتَّحَدُّثُ</a:t>
            </a:r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</a:t>
            </a:r>
            <a:r>
              <a:rPr lang="ar-MA" sz="44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ٱلْآخَرينَ</a:t>
            </a:r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وَتَبادُلِ </a:t>
            </a:r>
            <a:r>
              <a:rPr lang="ar-MA" sz="44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ٱلرَّسائِلِ</a:t>
            </a:r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وَٱلصُّوَرِ</a:t>
            </a:r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مَعَهُمْ.</a:t>
            </a:r>
          </a:p>
        </p:txBody>
      </p:sp>
    </p:spTree>
    <p:extLst>
      <p:ext uri="{BB962C8B-B14F-4D97-AF65-F5344CB8AC3E}">
        <p14:creationId xmlns:p14="http://schemas.microsoft.com/office/powerpoint/2010/main" val="391958734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FDB97-4E8F-DDA8-A888-5F7B4FBD9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9FE14D-EA00-8984-5A96-614FDD201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سأركب "مواقع التواصل الاجتماعي" في جملة للتعليق على هذا المشهد.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1D88AD-8B93-9D8D-5B85-8FEED64C6D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21C2139-93E2-380A-F198-D5FF7007ECD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3551A1-C1E6-2B11-56DC-1DC2C7FCBDB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1ECD70-6CE4-AE6B-F8C1-1EDB794A6C9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890AA78-461E-7E0B-9083-8FF00F4F54E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DCCA68-D2F1-F5C3-CEC0-9FA789BF52D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769F95C-062A-73AA-647F-738830C7FC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32042E2-BE55-CA8F-4CD6-1F612BB388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F2D9278-48F9-919D-9B15-3959DE1108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6E381D3-74FA-07ED-7784-41AA4EC139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2AC6E3-767E-9E38-64AF-16109874B71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Espace réservé du texte 17">
            <a:extLst>
              <a:ext uri="{FF2B5EF4-FFF2-40B4-BE49-F238E27FC236}">
                <a16:creationId xmlns:a16="http://schemas.microsoft.com/office/drawing/2014/main" id="{1F6B478C-3E34-318B-CD10-E6CB8239DE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30756" y="5235225"/>
            <a:ext cx="7709482" cy="662104"/>
          </a:xfrm>
        </p:spPr>
        <p:txBody>
          <a:bodyPr/>
          <a:lstStyle/>
          <a:p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يَتَبادَلُ </a:t>
            </a:r>
            <a:r>
              <a:rPr lang="ar-MA" sz="44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ٱلْجَدُّ</a:t>
            </a:r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ٱلصُّوَرَ</a:t>
            </a:r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حَفيدَتِهِ عَبْرَ </a:t>
            </a:r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مَواقِعِ </a:t>
            </a:r>
            <a:r>
              <a:rPr lang="ar-MA" sz="44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ٱلِاجْتِماعِيِّ</a:t>
            </a:r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يَوْمَ </a:t>
            </a:r>
            <a:r>
              <a:rPr lang="ar-MA" sz="44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ٱلْعيدِ</a:t>
            </a:r>
            <a:r>
              <a:rPr lang="ar-MA" sz="44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68DA86D-6A6A-DF81-2470-5A08CD7D76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8069" y="1646179"/>
            <a:ext cx="5830441" cy="2990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6565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92AD2-9107-66B1-FD19-74ABB4CEC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70CFFF-3373-8B6A-2BA9-2D13FAEED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هذا تعريف لكلمة "بريد إلكتروني". نعيدُ قراءة  التعريف معا – رددوا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250A36-A7E7-7800-4042-94A0D188C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748B720-1F09-6AAD-FE6F-9A4D0942349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B1EE6D-D080-3B33-DE22-2E74433C803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8964C4-4350-024B-D686-384B7C1F57E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581DE-B9E2-73FB-5AED-AEA7BDFA664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20071E-1B72-7B83-D9B7-CB5258948D3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09F400B-F726-DD36-5E05-47064D5616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AC00144-B31B-4EEA-6C53-019D0747FC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DCCBD57-6403-3D39-5B9B-018C788826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2DA190A-8ECC-6D11-C69E-CA5DDEF060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9A87CE0-5189-D33D-86D5-9FD94A09A60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Espace réservé du texte 18">
            <a:extLst>
              <a:ext uri="{FF2B5EF4-FFF2-40B4-BE49-F238E27FC236}">
                <a16:creationId xmlns:a16="http://schemas.microsoft.com/office/drawing/2014/main" id="{090CD958-F0C9-3019-C305-4C3440BFB1EA}"/>
              </a:ext>
            </a:extLst>
          </p:cNvPr>
          <p:cNvSpPr txBox="1">
            <a:spLocks/>
          </p:cNvSpPr>
          <p:nvPr/>
        </p:nvSpPr>
        <p:spPr>
          <a:xfrm>
            <a:off x="648510" y="2654924"/>
            <a:ext cx="7673855" cy="1125794"/>
          </a:xfrm>
          <a:prstGeom prst="roundRect">
            <a:avLst/>
          </a:prstGeom>
          <a:ln>
            <a:noFill/>
          </a:ln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 rtl="1">
              <a:buNone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بَريدٌ إِلِكْترونِيٌّ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وَسيلةٌ نُرْسِلُ بِها رَسائِلَ عَبْرَ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ٱلْحاسوبِ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أَوِ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ٱلْهاتِفِ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إِلى أَشْخاصٍ بَعيدينَ، مِثْلَ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ٱلرَّسائِلِ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ٱلْعادِيَّةِ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لكنْ عَبْرَ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ٱلْإِنْتِرْنِتِ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r>
              <a:rPr lang="ar-MA" sz="40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تَعْتَمِدُ عَلى عُنْوانٍ خاصٍّ بِكُلِّ شَخْصٍ.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15062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5D00D-57A6-ED0D-DE80-DE071F2B8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56BEE9-A6B3-58D0-5D67-633A2B334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هذا تعريف لكلمة "العالم الافتراضي". نعيدُ قراءة  التعريف معا – رددوا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DCF6DC-5C67-42B5-19AE-08120F7626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A6B72B7-8958-9CF2-499F-4BF0CA53EA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9B11FC-DC25-EC13-EBA4-DE5D5E742A6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A66C42-C7A2-EB7B-700F-34AB71C9E0A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26D92F-F754-4D0C-3300-6E2E2418A02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E6B6FA-04D7-CDFD-DF69-1AABD913D28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02D846C-444F-ADB9-9E52-36DA609946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813D844-6559-F788-D9A9-4D132FE3DE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1DB9FAA-2719-4196-1F87-2B1DF90846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30414E-0F06-BC26-0FF7-51AC1E82C4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6636EF5-AACE-4000-D249-7F50D76BCA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Espace réservé du texte 18">
            <a:extLst>
              <a:ext uri="{FF2B5EF4-FFF2-40B4-BE49-F238E27FC236}">
                <a16:creationId xmlns:a16="http://schemas.microsoft.com/office/drawing/2014/main" id="{685D9C2C-44A5-459F-4DC6-063FE1A82DE7}"/>
              </a:ext>
            </a:extLst>
          </p:cNvPr>
          <p:cNvSpPr txBox="1">
            <a:spLocks/>
          </p:cNvSpPr>
          <p:nvPr/>
        </p:nvSpPr>
        <p:spPr>
          <a:xfrm>
            <a:off x="656190" y="1891526"/>
            <a:ext cx="7673855" cy="1125794"/>
          </a:xfrm>
          <a:prstGeom prst="roundRect">
            <a:avLst/>
          </a:prstGeom>
          <a:ln>
            <a:noFill/>
          </a:ln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 rtl="1">
              <a:buNone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اَلْعالَمُ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ٱلِافْتِراضِيُّ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مَكانٌ غَيْرُ حَقيقِيٍّ نَدْخُلُ إِلَيْهِ </a:t>
            </a:r>
            <a:r>
              <a:rPr lang="ar-MA" sz="54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بِٱسْتِعْمالِ</a:t>
            </a:r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ٱلحاسُوبِ</a:t>
            </a:r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أَوِ </a:t>
            </a:r>
            <a:r>
              <a:rPr lang="ar-MA" sz="540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ٱلْهاتِفِ</a:t>
            </a:r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نَلْعَبُ فيهِ وَنَتَعَلَّمُ وَنَتَواصَلُ كَأَنَّنا في عالَمٍ حَقيقِيٍّ.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3207886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4F3DC-4B5C-04ED-D8EB-296B46687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5D4D2D-329D-9853-C9FC-82E833FA7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سأركب "عالم افتراضي" في جملة للتعليق على هذا المشهد.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A17EC9-E981-A504-0B8A-040B8991A8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AD41423-07BA-675F-B62E-422DFA8CE26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5201F2-65B0-C720-C367-DA3B79AC25D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F4ADCC-7A9B-BEFB-853C-5FA9181489F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199414-3DA4-EBA6-4E51-768F9B90205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028CE96-465C-CE54-D387-CB2B72B2A9C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21F7350-A4DB-A793-D373-35D66D03EC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3F1EDFF-7D93-AB6C-29D5-FDDE05E868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72A3F69-17F3-7AD7-7AAA-A0C70C6ADA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E8B6FBC-5D18-0C4F-1911-34A51C4245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3F988AF-FE8F-48A0-BBF2-76A2529FB3B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Espace réservé du texte 17">
            <a:extLst>
              <a:ext uri="{FF2B5EF4-FFF2-40B4-BE49-F238E27FC236}">
                <a16:creationId xmlns:a16="http://schemas.microsoft.com/office/drawing/2014/main" id="{A9A49A32-1F1B-B6A2-D14E-CDD3D1E85C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4849" y="5104704"/>
            <a:ext cx="7961296" cy="648000"/>
          </a:xfrm>
        </p:spPr>
        <p:txBody>
          <a:bodyPr/>
          <a:lstStyle/>
          <a:p>
            <a:r>
              <a:rPr lang="ar-MA" sz="4800" dirty="0">
                <a:solidFill>
                  <a:schemeClr val="accent1">
                    <a:lumMod val="50000"/>
                  </a:schemeClr>
                </a:solidFill>
              </a:rPr>
              <a:t>يُمْكِنُ أَنْ نَلْعَبَ في </a:t>
            </a:r>
            <a:r>
              <a:rPr lang="ar-MA" sz="4800" dirty="0" err="1">
                <a:solidFill>
                  <a:srgbClr val="FF0000"/>
                </a:solidFill>
              </a:rPr>
              <a:t>ٱلْعالَمِ</a:t>
            </a:r>
            <a:r>
              <a:rPr lang="ar-MA" sz="4800" dirty="0">
                <a:solidFill>
                  <a:srgbClr val="FF0000"/>
                </a:solidFill>
              </a:rPr>
              <a:t> </a:t>
            </a:r>
            <a:r>
              <a:rPr lang="ar-MA" sz="4800" dirty="0" err="1">
                <a:solidFill>
                  <a:srgbClr val="FF0000"/>
                </a:solidFill>
              </a:rPr>
              <a:t>ٱلِافْتِراضِيِّ</a:t>
            </a:r>
            <a:r>
              <a:rPr lang="ar-MA" sz="4800" dirty="0"/>
              <a:t>. </a:t>
            </a:r>
            <a:endParaRPr lang="ar-MA" sz="48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8FAFE2A-AEC0-343C-D5E6-C1A6FE0B3B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7361" y="1997180"/>
            <a:ext cx="5196783" cy="269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975152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1FE50-A1C1-D731-5088-644E36104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524697-A58A-5DD2-CD29-4F88BAC29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هذا تعريف لكلمة "لغة الجسد". نعيدُ قراءة  التعريف معا – رددوا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89FCEB-F458-FD97-9457-0E0401CA8C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B6AFD72-AF4C-6EF1-7712-B54FF5FEF6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781080-DAEE-DA8F-915D-0533B1EB50C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F4989A-3FCF-842E-46B8-1C5C550A185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3B7649-4BD1-C771-D2ED-959A8E60A01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34EFE8-5CB5-48A3-15DA-FE125278218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8BAEC92-A065-8EAE-F6BD-74B80D41BB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C29753E-53DA-E0D0-4498-9A49FE9631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4B10935-16E9-8F21-FF7D-4315E51CE2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F85CA81-B9E1-6B7D-C4E4-E850A877ED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E78E8F0-8017-1E56-C15D-E68CC031143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Espace réservé du texte 18">
            <a:extLst>
              <a:ext uri="{FF2B5EF4-FFF2-40B4-BE49-F238E27FC236}">
                <a16:creationId xmlns:a16="http://schemas.microsoft.com/office/drawing/2014/main" id="{00D0D1A4-8F9E-1899-89F1-7AF86A65A377}"/>
              </a:ext>
            </a:extLst>
          </p:cNvPr>
          <p:cNvSpPr txBox="1">
            <a:spLocks/>
          </p:cNvSpPr>
          <p:nvPr/>
        </p:nvSpPr>
        <p:spPr>
          <a:xfrm>
            <a:off x="656190" y="1830930"/>
            <a:ext cx="7673855" cy="1125794"/>
          </a:xfrm>
          <a:prstGeom prst="roundRect">
            <a:avLst/>
          </a:prstGeom>
          <a:ln>
            <a:noFill/>
          </a:ln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1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لُغَةُ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ٱلْجَسَدِ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حَرَكاتٌ نُعَبِّرُ بِها عَنْ مَشاعِرِنا وَأَفْكارِنا دونَ كَلامٍ، مِثْل تَعابيرِ </a:t>
            </a:r>
            <a:r>
              <a:rPr kumimoji="0" lang="ar-MA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ٱلوَجْهِ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وَحَرَكاتِ </a:t>
            </a:r>
            <a:r>
              <a:rPr kumimoji="0" lang="ar-MA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ٱلْيَدَيْنِ</a:t>
            </a:r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ar-MA" sz="4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2F2BBC7-9C78-746F-98D8-069C677D14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4234" y="3780489"/>
            <a:ext cx="3894157" cy="181371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95811101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9EBD-193C-8C1F-F290-5B85A40D0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4A5F23-611E-14A4-A299-5B827D57C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المفردات التي تعرفنا عليها. من يقرأ؟ من يركب جملا مستعملا مفردة أو أكثر؟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0C9EE9-5A99-F3A7-26BD-8ABFBC11A3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8384FB-748B-CC21-4187-7362100282B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2ADC77-B70E-769D-0250-C0840C1933D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65C0C4-82E4-17C0-6401-640E645AE02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DE8E62-400C-7E1C-78CE-D84513B784F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D347ABD-6FD2-6D9A-954D-B2A42D76E1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9D79F90-D658-8A2B-A399-520F46759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004E809-C8B8-D118-A791-F4926D4F10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319E0EF-39AE-DED5-B6A1-84C9197953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5E14217-ADA1-FB5E-1933-620B1AA30C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D33E7E07-30B0-F71C-5E49-C61F7F425A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Google Shape;1205;p183">
            <a:extLst>
              <a:ext uri="{FF2B5EF4-FFF2-40B4-BE49-F238E27FC236}">
                <a16:creationId xmlns:a16="http://schemas.microsoft.com/office/drawing/2014/main" id="{A978D04C-75E0-ED39-0002-44E990071F1F}"/>
              </a:ext>
            </a:extLst>
          </p:cNvPr>
          <p:cNvSpPr txBox="1"/>
          <p:nvPr/>
        </p:nvSpPr>
        <p:spPr>
          <a:xfrm>
            <a:off x="529864" y="2969322"/>
            <a:ext cx="8084273" cy="160039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600" lvl="3" algn="ctr" rtl="1"/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تَواصُلٌ - عالَمٌ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ٱفْتِراضِيٌّ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 – لُغَةُ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ٱلْجَسَدِ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 – بَريدٌ إِلِكْترونِيٌّ – مَواقِعُ 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ٱلتَّواصُلِ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ٱلِاجْتِماعِيِّ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367719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BEBAA5-EE5A-F7F8-1C26-C2297F27C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5190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(الجزء 2)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 92. اكتبوا تاريخ اليوم.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2F32EE-F2A4-DD9F-B8D7-0441C3B3F1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DC3CC1-C995-ED50-5C20-64B6FECE892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B53334-DB22-9810-4000-015AD5BBF38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CC0511-261D-4952-CA81-9B5329E8497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89AE43-F7D2-42D2-1D85-AC6A439E32A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E0572B0-5661-03A8-6D9A-C056BABE96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2B91B28-F858-916C-0C72-9623A6D5BF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FD36FB9-E5B7-0021-3DCB-8F38E4741F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8D60506-03C8-ABDC-CC91-A55DE474CA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064A71D-C655-C076-365A-BE84A4D91F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2C23859-67F8-D94A-B9E8-6C0221442D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9534" y="1995809"/>
            <a:ext cx="2809653" cy="3951986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3D61FAFD-1B9A-F5AF-F071-7186465ACF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Flèche : gauche 17">
            <a:extLst>
              <a:ext uri="{FF2B5EF4-FFF2-40B4-BE49-F238E27FC236}">
                <a16:creationId xmlns:a16="http://schemas.microsoft.com/office/drawing/2014/main" id="{A43C3C1E-9E4A-84F8-C3CC-F4DA6269F61B}"/>
              </a:ext>
            </a:extLst>
          </p:cNvPr>
          <p:cNvSpPr/>
          <p:nvPr/>
        </p:nvSpPr>
        <p:spPr>
          <a:xfrm>
            <a:off x="6089187" y="2082676"/>
            <a:ext cx="757084" cy="127820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3AA5EA0-C314-BC91-1399-4BF7ADF616B5}"/>
              </a:ext>
            </a:extLst>
          </p:cNvPr>
          <p:cNvSpPr/>
          <p:nvPr/>
        </p:nvSpPr>
        <p:spPr>
          <a:xfrm>
            <a:off x="3303935" y="2008936"/>
            <a:ext cx="2760850" cy="2753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890860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035C2-DDAA-08EE-9121-CF86910B0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4EA48E-7420-E396-A440-7357D5DF2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5190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النشاط "أتدرب مع زملائي" – لديكم دقيقة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E1E16E-A605-AA77-96EE-1D9C70C34A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A48B23-F27D-8A33-A4B8-0230DCEE33E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780291-AF09-3335-A92D-2AB9EA562A9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C3732F-C9D0-0201-22E2-315B1091602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0204AD-FA78-3D12-681A-A3B6E2B1B04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84845E4-C8F8-E68B-8C1D-2F2A317F4A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874C0ED-5B44-221A-5CBC-FE1FC2AE82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D79F6E3-0ACF-795B-B016-D9D927553A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6B9A820-57E3-14F9-57DA-2037422567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C2C615-5E96-8C32-BE1C-95C2BF86CC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A116A5-090E-73B5-3358-BF1F1F6B05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9534" y="1995809"/>
            <a:ext cx="2809653" cy="3951986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BB164D2C-EB89-F7DC-CA10-03DFC41F37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303C9F2-1600-87B7-343B-28EBFE469CE5}"/>
              </a:ext>
            </a:extLst>
          </p:cNvPr>
          <p:cNvSpPr/>
          <p:nvPr/>
        </p:nvSpPr>
        <p:spPr>
          <a:xfrm>
            <a:off x="3295734" y="2583809"/>
            <a:ext cx="2732455" cy="201335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46552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E18D3-E765-373D-C630-A727BF25B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BFA4F-F5E1-5BB9-3437-C9DF7CB8D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 – في ثنائيات ناقشوا إجاباتكم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3269E6-7490-4A4B-BE7C-D7094D77209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69110F-2A7C-AA0B-432F-5B42D5FDE09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B02C1D-236A-E7DC-E138-3B457927E65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60B062-6D20-7D02-5390-75C87ADD37F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F4CC01-61D5-39A1-F111-CD72C9DCA52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4CB4BDD-FF43-B60D-D8BD-576462A239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7F3C1EA-06FC-E4F5-5198-7AF752951D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92C8CA3-40A5-313B-F508-9926C13C6E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E4499DC-35FF-D1A2-D38F-1DAD6796CA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345A82A-CF00-B637-882D-B2A2109E5A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7EE03AC6-7E96-FA18-D539-22F89C3106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4EBA99-E409-8BFD-75D4-5C2536AA11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510" y="1704227"/>
            <a:ext cx="7414635" cy="46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42234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E2B02-1044-1B4C-2F88-ABE70E1BA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6F7E0B-B1DE-AA49-13EA-177AD21E5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نبدأ بالكلمة « العالم الافتراضي"، ثم " لغة الجسد" ...                       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F37980-F8B2-77CF-FDEA-9F4B52AAE15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0DFE99-AB78-928E-ABA1-891EEF6107A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12EDBD-D46D-6DC9-B4EA-C97F2CA5FA1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53E9EA-6C7A-852D-0612-CB03984CFDB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DC14BB-6FA8-D5C5-8479-F6E40EB001D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37F1016-8F4E-06C7-5A96-BC6260B1A9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94EBA99-E409-8BFD-75D4-5C2536AA1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510" y="1704227"/>
            <a:ext cx="7414635" cy="464963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7564D2-EF56-7134-1A20-79DADC85B7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C0C65A0-08FE-1F74-4CA2-9E58F9785B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CFFDCBB-5DF0-F01E-7949-64683C75A1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ED9ADDB-E80F-E716-F607-47C39E3F58E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10221D61-EB5A-A2CD-E125-F7BEB1CF7102}"/>
              </a:ext>
            </a:extLst>
          </p:cNvPr>
          <p:cNvCxnSpPr>
            <a:cxnSpLocks/>
          </p:cNvCxnSpPr>
          <p:nvPr/>
        </p:nvCxnSpPr>
        <p:spPr>
          <a:xfrm flipV="1">
            <a:off x="5234730" y="4203363"/>
            <a:ext cx="755009" cy="171926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06D11929-6D84-E4A5-0AD3-FF5329B7C832}"/>
              </a:ext>
            </a:extLst>
          </p:cNvPr>
          <p:cNvCxnSpPr>
            <a:cxnSpLocks/>
          </p:cNvCxnSpPr>
          <p:nvPr/>
        </p:nvCxnSpPr>
        <p:spPr>
          <a:xfrm flipH="1" flipV="1">
            <a:off x="5234730" y="3394431"/>
            <a:ext cx="755009" cy="1668564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1C8A1CD2-DECE-B2D2-CAFA-02CFBCCBFAFD}"/>
              </a:ext>
            </a:extLst>
          </p:cNvPr>
          <p:cNvCxnSpPr>
            <a:cxnSpLocks/>
          </p:cNvCxnSpPr>
          <p:nvPr/>
        </p:nvCxnSpPr>
        <p:spPr>
          <a:xfrm flipH="1" flipV="1">
            <a:off x="5169118" y="2519260"/>
            <a:ext cx="820621" cy="88270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D73D5A1-C882-6777-9003-82EA33D6FFCA}"/>
              </a:ext>
            </a:extLst>
          </p:cNvPr>
          <p:cNvCxnSpPr>
            <a:cxnSpLocks/>
          </p:cNvCxnSpPr>
          <p:nvPr/>
        </p:nvCxnSpPr>
        <p:spPr>
          <a:xfrm flipH="1" flipV="1">
            <a:off x="5169118" y="4203363"/>
            <a:ext cx="782766" cy="1762199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Espace réservé pour une image  32">
            <a:extLst>
              <a:ext uri="{FF2B5EF4-FFF2-40B4-BE49-F238E27FC236}">
                <a16:creationId xmlns:a16="http://schemas.microsoft.com/office/drawing/2014/main" id="{F411D75D-D589-614E-94ED-DFFDA040D3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4704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5BF8-345F-BB2D-E7BA-E009AF484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النشاط الموالي. من يقرأ التعليمة؟ أنجزوا فرديا – معكم أربع دقائق.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CB0B64-D256-7AD2-F66C-523F09AA30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CFCE77-7202-24EA-420F-DBD270466E0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F4AB99-79E4-4871-1D74-28C6232E59B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639D79-F61B-9A5F-1C5A-3288F072654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37E759-7C29-1D4F-D995-D1267FC8BAF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79EA9F9-22C7-1189-5FFA-1ED7195C3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9534" y="1995809"/>
            <a:ext cx="2809653" cy="3951986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7D99111-5609-206D-9341-323C9ACF47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9D72D37-37DF-DFAF-B42F-9EEF9C9CB1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6869DB-8C04-AA0A-33DB-BEB4376990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E706A5-1D61-109C-2AFD-28885588686F}"/>
              </a:ext>
            </a:extLst>
          </p:cNvPr>
          <p:cNvSpPr/>
          <p:nvPr/>
        </p:nvSpPr>
        <p:spPr>
          <a:xfrm>
            <a:off x="3301389" y="4672669"/>
            <a:ext cx="2765941" cy="110734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E9D1C1-8ABE-1CB1-9996-CA018E6D2A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441539B-7BDD-D3DC-36F8-7DC6203B70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Flèche : gauche 18">
            <a:extLst>
              <a:ext uri="{FF2B5EF4-FFF2-40B4-BE49-F238E27FC236}">
                <a16:creationId xmlns:a16="http://schemas.microsoft.com/office/drawing/2014/main" id="{E0287362-B8A5-8F5E-9C29-2741C4DD857E}"/>
              </a:ext>
            </a:extLst>
          </p:cNvPr>
          <p:cNvSpPr/>
          <p:nvPr/>
        </p:nvSpPr>
        <p:spPr>
          <a:xfrm>
            <a:off x="6111042" y="4866376"/>
            <a:ext cx="757084" cy="127820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/>
          </a:p>
        </p:txBody>
      </p:sp>
      <p:pic>
        <p:nvPicPr>
          <p:cNvPr id="32" name="Espace réservé pour une image  31">
            <a:extLst>
              <a:ext uri="{FF2B5EF4-FFF2-40B4-BE49-F238E27FC236}">
                <a16:creationId xmlns:a16="http://schemas.microsoft.com/office/drawing/2014/main" id="{6951F5BA-07F7-77F9-E583-37B007D183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2018743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AE521-15DC-E968-4C8A-15560F0F4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60DEE6-2CED-40F6-A1A3-028311A29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انتهى الوقت.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الجمل موظفا الكلمة المناسبة.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هل تتفقون؟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F2AEAE-DD59-FE0D-3E76-606DB5443F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7304F3-2626-22DA-5099-7F270D27762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660D99-9A20-47F6-C312-73F45366A37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5837A5-1B59-3CF2-C09E-EE0239C4A0B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03B5DD-16DA-A3B7-2BBB-1CBB34ABC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BEA4DE7-469D-99D7-9E18-EC864375DC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C2642E-5B92-03E3-1DDE-36BB40422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9641729-C52F-8F1E-AF4A-A6129CF9BB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989" y="2019424"/>
            <a:ext cx="7912066" cy="3461578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5BBF77F-F378-0F8F-054E-2427D89AF3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F0892AB-BB62-29A5-2723-33208A7E577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ADDAC83-14D1-44C5-6D5E-4A63273F0C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Google Shape;1373;p22">
            <a:extLst>
              <a:ext uri="{FF2B5EF4-FFF2-40B4-BE49-F238E27FC236}">
                <a16:creationId xmlns:a16="http://schemas.microsoft.com/office/drawing/2014/main" id="{EA17D138-3577-05F4-51BE-3B5C34B25948}"/>
              </a:ext>
            </a:extLst>
          </p:cNvPr>
          <p:cNvSpPr txBox="1"/>
          <p:nvPr/>
        </p:nvSpPr>
        <p:spPr>
          <a:xfrm>
            <a:off x="5164913" y="3871542"/>
            <a:ext cx="227610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ٱلْعالَمُ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الِافْتِراضِيِّ</a:t>
            </a:r>
            <a:endParaRPr sz="3600" b="1" kern="0" dirty="0">
              <a:solidFill>
                <a:srgbClr val="FF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1373;p22">
            <a:extLst>
              <a:ext uri="{FF2B5EF4-FFF2-40B4-BE49-F238E27FC236}">
                <a16:creationId xmlns:a16="http://schemas.microsoft.com/office/drawing/2014/main" id="{9E6D4B1E-1DF7-0F0A-74D4-0461F3FA998F}"/>
              </a:ext>
            </a:extLst>
          </p:cNvPr>
          <p:cNvSpPr txBox="1"/>
          <p:nvPr/>
        </p:nvSpPr>
        <p:spPr>
          <a:xfrm>
            <a:off x="5772506" y="4412399"/>
            <a:ext cx="166851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لُغَةُ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ٱلْجَسَدِ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endParaRPr sz="3600" b="1" kern="0" dirty="0">
              <a:solidFill>
                <a:srgbClr val="FF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Google Shape;1373;p22">
            <a:extLst>
              <a:ext uri="{FF2B5EF4-FFF2-40B4-BE49-F238E27FC236}">
                <a16:creationId xmlns:a16="http://schemas.microsoft.com/office/drawing/2014/main" id="{465AF403-9CD6-7B1D-12F6-574507F996F0}"/>
              </a:ext>
            </a:extLst>
          </p:cNvPr>
          <p:cNvSpPr txBox="1"/>
          <p:nvPr/>
        </p:nvSpPr>
        <p:spPr>
          <a:xfrm>
            <a:off x="5894428" y="2873558"/>
            <a:ext cx="142467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ٱلْمُناقَشَةُ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endParaRPr sz="3600" b="1" kern="0" dirty="0">
              <a:solidFill>
                <a:srgbClr val="FF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373;p22">
            <a:extLst>
              <a:ext uri="{FF2B5EF4-FFF2-40B4-BE49-F238E27FC236}">
                <a16:creationId xmlns:a16="http://schemas.microsoft.com/office/drawing/2014/main" id="{DA12D795-3B29-C55E-9136-16738948E31E}"/>
              </a:ext>
            </a:extLst>
          </p:cNvPr>
          <p:cNvSpPr txBox="1"/>
          <p:nvPr/>
        </p:nvSpPr>
        <p:spPr>
          <a:xfrm>
            <a:off x="3818287" y="3355176"/>
            <a:ext cx="221248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ٱلْبَريدِ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ٱلْإِلِكْترونِيِّ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endParaRPr sz="3600" b="1" kern="0" dirty="0">
              <a:solidFill>
                <a:srgbClr val="FF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3C42403F-880E-798F-1C9E-630258FC68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2" name="Google Shape;1373;p22">
            <a:extLst>
              <a:ext uri="{FF2B5EF4-FFF2-40B4-BE49-F238E27FC236}">
                <a16:creationId xmlns:a16="http://schemas.microsoft.com/office/drawing/2014/main" id="{FF6B44E0-EC37-3CE5-AF4B-0AC87141232C}"/>
              </a:ext>
            </a:extLst>
          </p:cNvPr>
          <p:cNvSpPr txBox="1"/>
          <p:nvPr/>
        </p:nvSpPr>
        <p:spPr>
          <a:xfrm>
            <a:off x="2706427" y="4894017"/>
            <a:ext cx="332434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وَسائِلُ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ٱلتَّواصُلِ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ٱلِاجْتِماعِيِّ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</a:t>
            </a:r>
            <a:endParaRPr sz="3600" b="1" kern="0" dirty="0">
              <a:solidFill>
                <a:srgbClr val="FF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36936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8" grpId="0"/>
      <p:bldP spid="20" grpId="0"/>
      <p:bldP spid="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F2DC6-1D98-B48B-A5E5-CC619970A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5617B8-304A-BA68-8F42-F14C6481E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انتبهوا للتصحيح.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2F21A0-8C78-2D18-B931-1D332BB7B4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3CA9A7-A6A2-105F-589E-C3A369484C2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F7D470-B451-5E98-3808-F455345D962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BA8AFC-FB2E-163A-FDB9-67DBB642E78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66AB97-713E-6F1C-55AC-09BDD818B3B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B5B711E-1BCE-572D-D89B-12CE66E8ED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5D156BD-39E7-D0F2-C5C8-5940A45F6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FCCEC8B-9F21-417E-8880-708C442221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8DF9EC0-877D-C4C0-E0D6-22304F2694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4B33914-BFF2-8CEE-7A9D-74153FA7B5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3F7C1716-AA6C-E4D4-0FA7-178AEBEE3E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6E6E250-A274-AE6C-0EEC-16568B9F7F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989" y="2019424"/>
            <a:ext cx="7912066" cy="346157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21" name="Google Shape;1373;p22">
            <a:extLst>
              <a:ext uri="{FF2B5EF4-FFF2-40B4-BE49-F238E27FC236}">
                <a16:creationId xmlns:a16="http://schemas.microsoft.com/office/drawing/2014/main" id="{271A58BA-A039-159A-5A04-897463A65056}"/>
              </a:ext>
            </a:extLst>
          </p:cNvPr>
          <p:cNvSpPr txBox="1"/>
          <p:nvPr/>
        </p:nvSpPr>
        <p:spPr>
          <a:xfrm>
            <a:off x="5164913" y="3871542"/>
            <a:ext cx="227610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ٱلْعالَمُ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الِافْتِراضِيِّ</a:t>
            </a:r>
            <a:endParaRPr sz="3600" b="1" kern="0" dirty="0">
              <a:solidFill>
                <a:srgbClr val="FF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Google Shape;1373;p22">
            <a:extLst>
              <a:ext uri="{FF2B5EF4-FFF2-40B4-BE49-F238E27FC236}">
                <a16:creationId xmlns:a16="http://schemas.microsoft.com/office/drawing/2014/main" id="{7E535E6A-F6A8-6E51-2E3C-0CA14A7BAF35}"/>
              </a:ext>
            </a:extLst>
          </p:cNvPr>
          <p:cNvSpPr txBox="1"/>
          <p:nvPr/>
        </p:nvSpPr>
        <p:spPr>
          <a:xfrm>
            <a:off x="5772506" y="4412399"/>
            <a:ext cx="166851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لُغَةُ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ٱلْجَسَدِ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endParaRPr sz="3600" b="1" kern="0" dirty="0">
              <a:solidFill>
                <a:srgbClr val="FF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Google Shape;1373;p22">
            <a:extLst>
              <a:ext uri="{FF2B5EF4-FFF2-40B4-BE49-F238E27FC236}">
                <a16:creationId xmlns:a16="http://schemas.microsoft.com/office/drawing/2014/main" id="{6ECBD2B3-D8C5-E592-2B2A-B9AEA3DB55D3}"/>
              </a:ext>
            </a:extLst>
          </p:cNvPr>
          <p:cNvSpPr txBox="1"/>
          <p:nvPr/>
        </p:nvSpPr>
        <p:spPr>
          <a:xfrm>
            <a:off x="5894428" y="2873558"/>
            <a:ext cx="142467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ٱلْمُناقَشَةُ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endParaRPr sz="3600" b="1" kern="0" dirty="0">
              <a:solidFill>
                <a:srgbClr val="FF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1373;p22">
            <a:extLst>
              <a:ext uri="{FF2B5EF4-FFF2-40B4-BE49-F238E27FC236}">
                <a16:creationId xmlns:a16="http://schemas.microsoft.com/office/drawing/2014/main" id="{7B374196-8F2F-E41B-AEB3-D260A2333619}"/>
              </a:ext>
            </a:extLst>
          </p:cNvPr>
          <p:cNvSpPr txBox="1"/>
          <p:nvPr/>
        </p:nvSpPr>
        <p:spPr>
          <a:xfrm>
            <a:off x="3818287" y="3355176"/>
            <a:ext cx="221248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ٱلْبَريدِ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ٱلْإِلِكْترونِيِّ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endParaRPr sz="3600" b="1" kern="0" dirty="0">
              <a:solidFill>
                <a:srgbClr val="FF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7" name="Google Shape;1373;p22">
            <a:extLst>
              <a:ext uri="{FF2B5EF4-FFF2-40B4-BE49-F238E27FC236}">
                <a16:creationId xmlns:a16="http://schemas.microsoft.com/office/drawing/2014/main" id="{F7F2D18D-57E5-B62F-FFBD-6E13A3A861AC}"/>
              </a:ext>
            </a:extLst>
          </p:cNvPr>
          <p:cNvSpPr txBox="1"/>
          <p:nvPr/>
        </p:nvSpPr>
        <p:spPr>
          <a:xfrm>
            <a:off x="2706427" y="4894017"/>
            <a:ext cx="332434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وَسائِلُ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ٱلتَّواصُلِ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ٱلِاجْتِماعِيِّ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 </a:t>
            </a:r>
            <a:endParaRPr sz="3600" b="1" kern="0" dirty="0">
              <a:solidFill>
                <a:srgbClr val="FF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881736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DDB9E-E54F-5571-D998-87386F09F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99CBF-EA65-1ACA-871E-0234149FE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9044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 على دفاتركم. ركبوا جملا توظفون فيها الكلمتين: مناقشة – مواقع التواصل الاجتماعي.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يصحح الأستاذ كتابيا ثم بشكل تفاعلي.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D82A84-49A6-3D45-A0B5-1CC86914DA3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754FF4-6334-6533-37EC-10E6B3D5DEF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0A1FFE-100A-2BB7-6789-35509B0A5F5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D8727B-0481-92CF-F6F4-EEB45B64F8A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F02C38-2057-19AC-82C8-C232FD3EE61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14F4B57-7DAE-067C-1F17-B191DDBAC1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17525C2-8103-49BC-434D-4BB61BFE0D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A7DCD2B-1FBD-79A5-F296-33ED1565E9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9CA46C0-E0C0-5F72-CF4A-097A3887D4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0725816-D382-C900-6791-D4F6E219CF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FA0BF0A4-6AFA-E646-979D-488C42C93E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83241" y="664336"/>
            <a:ext cx="828000" cy="828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DAE56E3-A852-D1BF-4C3A-7231D73A63E4}"/>
              </a:ext>
            </a:extLst>
          </p:cNvPr>
          <p:cNvSpPr txBox="1"/>
          <p:nvPr/>
        </p:nvSpPr>
        <p:spPr>
          <a:xfrm>
            <a:off x="1208015" y="2961584"/>
            <a:ext cx="6593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أُرَكِّبُ في جُمَلٍ: مُناقَشَةٌ – مَواقِعُ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ٱلتَّواصُلِ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ٱلِاجْتِماعِيِّ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007640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AF240B-FE29-653B-0F61-D8D1ECCD2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6155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ما التواصل؟: التوقع /التحقق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79574" y="1744862"/>
            <a:ext cx="576000" cy="576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1375B5-40D1-B1F0-E57A-CA30ACD3E7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1427" y="1032218"/>
            <a:ext cx="468000" cy="46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8D336-9BB8-E038-5290-AA1AB3984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06" y="751518"/>
            <a:ext cx="7391399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اليوم على حكاية جديدة. قبل ذلك، هذه كلمات ستساعدنا على فهم الحكاية.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6EDEC6B-42F6-BEB6-55DA-E275079598F4}"/>
              </a:ext>
            </a:extLst>
          </p:cNvPr>
          <p:cNvSpPr txBox="1"/>
          <p:nvPr/>
        </p:nvSpPr>
        <p:spPr>
          <a:xfrm>
            <a:off x="1801858" y="3013502"/>
            <a:ext cx="55625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حَوْزَةٌ - طَأْطَأَ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حَمامُ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ٱلزّاجِلِ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 أَرْجاءُ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79DE2AB2-5096-4F16-4297-979E88E9E1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1032144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C86567-B534-A3C0-F04D-125159EBB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من يقرأ المقصود </a:t>
            </a:r>
            <a:r>
              <a:rPr lang="ar-MA" sz="2400" b="1" dirty="0" err="1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بـ"طَأْطَأَ</a:t>
            </a: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"؟ </a:t>
            </a:r>
            <a:r>
              <a:rPr lang="ar-MA" sz="2400" b="0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(مثال: يُطَأْطِئُ الطِّفْلُ رَأْسَهُ أَمامَ والِدِهِ الَّذي يُعاتِبُهُ.)</a:t>
            </a:r>
            <a:r>
              <a:rPr lang="ar-MA" b="0" dirty="0">
                <a:ea typeface="Calibri" panose="020F0502020204030204" pitchFamily="34" charset="0"/>
              </a:rPr>
              <a:t>.</a:t>
            </a:r>
            <a:endParaRPr lang="fr-FR" sz="2400" b="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248E266-4CAF-3618-1455-A1D3DA13231A}"/>
              </a:ext>
            </a:extLst>
          </p:cNvPr>
          <p:cNvSpPr/>
          <p:nvPr/>
        </p:nvSpPr>
        <p:spPr>
          <a:xfrm>
            <a:off x="1083219" y="5097941"/>
            <a:ext cx="7346900" cy="706482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rtl="1"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يُطَأْطِئُ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ٱلطِّفْلُ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رَأْسَهُ أَمامَ والِدِهِ </a:t>
            </a:r>
            <a:r>
              <a:rPr lang="ar-MA" sz="36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ٱلَّذي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يُعاتِبُهُ.</a:t>
            </a:r>
            <a:endParaRPr lang="ar-MA" sz="36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7A0A3218-F89F-28A9-A1E7-9B4D3019B5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860" y="667222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74FDC8A-58B5-0F38-C597-ED4D477BDB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26D8B0-3A81-B767-5C45-39C5FC1848C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F4B697-1F5D-2093-C719-783C076DC26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10EAE5-6BA4-4B8F-ACEE-661594C3ECB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916ECC-F220-2747-80B2-1F8CB026F17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7C30AB6-EF60-E8F7-A804-D82ABD5D15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9496CF3-E78C-68B4-2E01-6C8743CF70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8E0C7CA-C127-AD31-A48E-A4591140C2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237533C-FA3E-155A-2DD3-AED680D4F4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D2EB9DF-382F-0368-AA18-0E4DFB0691B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9FDD532-158A-FBB4-5C54-21340C519CD5}"/>
              </a:ext>
            </a:extLst>
          </p:cNvPr>
          <p:cNvSpPr/>
          <p:nvPr/>
        </p:nvSpPr>
        <p:spPr>
          <a:xfrm>
            <a:off x="2740387" y="5473591"/>
            <a:ext cx="4090220" cy="706482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rtl="1">
              <a:defRPr/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B110CC3-5587-B3DB-E19C-B7D8DEB65611}"/>
              </a:ext>
            </a:extLst>
          </p:cNvPr>
          <p:cNvSpPr/>
          <p:nvPr/>
        </p:nvSpPr>
        <p:spPr>
          <a:xfrm>
            <a:off x="898550" y="1589554"/>
            <a:ext cx="7346900" cy="828000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rtl="1"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طَأْطَأَ: </a:t>
            </a:r>
            <a:r>
              <a:rPr lang="ar-MA" sz="36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خَفَضَ رَأْسَهُ وَنَكَسَهُ إِلى أَسْفَلَ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ar-MA" sz="3600" b="1" kern="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87B1411-CC0B-6AC6-279C-EE6C50392F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6654" y="2417554"/>
            <a:ext cx="4053816" cy="258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8632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305E48-3002-DFBE-1AE9-F20800D6A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"أَرْجاءٌ"؟</a:t>
            </a:r>
            <a:endParaRPr lang="fr-FR" sz="2400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8745CAA8-E8CD-5831-1E44-DEC8FB10A6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42150" y="1584000"/>
            <a:ext cx="5132830" cy="900000"/>
          </a:xfrm>
        </p:spPr>
        <p:txBody>
          <a:bodyPr/>
          <a:lstStyle/>
          <a:p>
            <a:r>
              <a:rPr lang="ar-MA" sz="4800" dirty="0">
                <a:solidFill>
                  <a:srgbClr val="C00000"/>
                </a:solidFill>
              </a:rPr>
              <a:t>أَرْجاءٌ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</a:rPr>
              <a:t>: نَواحٍ</a:t>
            </a:r>
            <a:r>
              <a:rPr lang="ar-MA" sz="4800" dirty="0"/>
              <a:t> وَجَوانِبُ.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DD072E69-2AD7-7044-45A3-A74977FF19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9103AAE-F318-A924-29FE-93F3665C35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6CAC0F-8C34-C5F8-97E1-4246A827DFE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66179A-554D-C54B-CB3E-9D209E43066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60F0E4-2994-24A3-2CF4-7EEA77FBCF6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00AC57-44AD-6E54-21E6-2EECF01A2E2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B10B1AE-86BB-CE62-5838-33A3794FF2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4439A09-DF41-3742-03C2-E36BCE1B9E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E2E4A1D-2512-6E13-683E-CAEE26F01D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EED1608-BE5D-67A5-F5A8-A839CF243A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66D4F56-5807-7664-CDBD-C8D28B4D7A2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Espace réservé du texte 17">
            <a:extLst>
              <a:ext uri="{FF2B5EF4-FFF2-40B4-BE49-F238E27FC236}">
                <a16:creationId xmlns:a16="http://schemas.microsoft.com/office/drawing/2014/main" id="{31588C0B-9BEA-9DA7-3DC1-D8A5C7F5989F}"/>
              </a:ext>
            </a:extLst>
          </p:cNvPr>
          <p:cNvSpPr txBox="1">
            <a:spLocks/>
          </p:cNvSpPr>
          <p:nvPr/>
        </p:nvSpPr>
        <p:spPr>
          <a:xfrm>
            <a:off x="1451295" y="5202000"/>
            <a:ext cx="5900617" cy="900000"/>
          </a:xfrm>
          <a:prstGeom prst="roundRect">
            <a:avLst/>
          </a:prstGeom>
          <a:ln>
            <a:solidFill>
              <a:schemeClr val="accent1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4800" dirty="0">
                <a:solidFill>
                  <a:schemeClr val="accent1">
                    <a:lumMod val="50000"/>
                  </a:schemeClr>
                </a:solidFill>
              </a:rPr>
              <a:t>يَتَجَوَّلُ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</a:rPr>
              <a:t>ٱلْمُزارِعُ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</a:rPr>
              <a:t> في </a:t>
            </a:r>
            <a:r>
              <a:rPr lang="ar-MA" sz="4800" dirty="0">
                <a:solidFill>
                  <a:srgbClr val="C00000"/>
                </a:solidFill>
              </a:rPr>
              <a:t>أَرْجاءِ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</a:rPr>
              <a:t>ٱلْمَزْرَعَةِ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FB2E6CE-9A4F-33BC-52CE-1004F5EFC0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7364" y="2484000"/>
            <a:ext cx="4389272" cy="239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57157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B2AFE-E77B-3F16-B09E-03DC95710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77DC5E-5EB9-51DF-BD99-8A271E94E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"حَوْزَتي"؟</a:t>
            </a:r>
            <a:endParaRPr lang="fr-FR" sz="2400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EA05CECC-ABE9-DC72-BBB4-DDB7F55077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08252" y="1704227"/>
            <a:ext cx="6840000" cy="900000"/>
          </a:xfrm>
        </p:spPr>
        <p:txBody>
          <a:bodyPr/>
          <a:lstStyle/>
          <a:p>
            <a:r>
              <a:rPr lang="ar-MA" sz="4800" dirty="0">
                <a:solidFill>
                  <a:srgbClr val="C00000"/>
                </a:solidFill>
              </a:rPr>
              <a:t>حَوْزَتي: </a:t>
            </a:r>
            <a:r>
              <a:rPr lang="ar-MA" sz="4800" dirty="0"/>
              <a:t>ما في مِلْكي وَتَحْتَ تَصَرُّفي.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26FF0D3-1CA2-0683-DE64-33E9400D8A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8E05240-A51D-D762-8982-ABFFCB82A68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92427D-3B1C-0654-F7D2-FF95CB92E0C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169432-1245-EEA9-D609-41E9AA51783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E24FE1-17BF-CEE5-5506-57FFDD0E55F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BB0F86-3857-B20B-385D-F66C50D0A10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E880315-8A50-6C64-95CB-5F0ADBC89A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402A934-80E6-DF93-0919-664DC223CF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F641602-C6DD-0DB5-A79F-AB5A6AEF6E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2A0C851-5A38-5DBE-A715-4F8EA63BC0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FED5D00-CFE5-0210-DE7C-EACF94DFDB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Espace réservé du texte 17">
            <a:extLst>
              <a:ext uri="{FF2B5EF4-FFF2-40B4-BE49-F238E27FC236}">
                <a16:creationId xmlns:a16="http://schemas.microsoft.com/office/drawing/2014/main" id="{27311BD1-2CC9-684E-E947-6FE798050CEB}"/>
              </a:ext>
            </a:extLst>
          </p:cNvPr>
          <p:cNvSpPr txBox="1">
            <a:spLocks/>
          </p:cNvSpPr>
          <p:nvPr/>
        </p:nvSpPr>
        <p:spPr>
          <a:xfrm>
            <a:off x="1355239" y="4868275"/>
            <a:ext cx="6840000" cy="900000"/>
          </a:xfrm>
          <a:prstGeom prst="rect">
            <a:avLst/>
          </a:prstGeom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4800" dirty="0">
                <a:solidFill>
                  <a:srgbClr val="C00000"/>
                </a:solidFill>
              </a:rPr>
              <a:t> 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</a:rPr>
              <a:t>في</a:t>
            </a:r>
            <a:r>
              <a:rPr lang="ar-MA" sz="4800" dirty="0">
                <a:solidFill>
                  <a:srgbClr val="C00000"/>
                </a:solidFill>
              </a:rPr>
              <a:t> حَوْزَةِ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</a:rPr>
              <a:t> مَرْيَمَ كُتُبٌ مُخْتَلِفَةٌ.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6A1FF8-C018-4800-658B-0F2A8FC585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3823" y="2570022"/>
            <a:ext cx="3933814" cy="214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74747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03724-1415-67F8-F32F-533F5FFAB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EEBE9C-2B35-D37D-7E15-A226347D4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"حمامُ الزّاجِلِ"؟</a:t>
            </a:r>
            <a:endParaRPr lang="fr-FR" sz="2400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E21B769E-4D7B-1915-AC5A-88655C99350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1453" y="1704227"/>
            <a:ext cx="7843707" cy="900000"/>
          </a:xfrm>
        </p:spPr>
        <p:txBody>
          <a:bodyPr/>
          <a:lstStyle/>
          <a:p>
            <a:r>
              <a:rPr lang="ar-MA" sz="4400" dirty="0">
                <a:solidFill>
                  <a:srgbClr val="C00000"/>
                </a:solidFill>
              </a:rPr>
              <a:t>حَمامُ الزّاجِلِ: </a:t>
            </a:r>
            <a:r>
              <a:rPr lang="ar-MA" sz="4400" dirty="0"/>
              <a:t>حَمامٌ يَنْقُلُ </a:t>
            </a:r>
            <a:r>
              <a:rPr lang="ar-MA" sz="4400" dirty="0" err="1"/>
              <a:t>ٱلرَّسائِلَ</a:t>
            </a:r>
            <a:r>
              <a:rPr lang="ar-MA" sz="4400" dirty="0"/>
              <a:t> إِلى مَكانٍ بَعيدٍ.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8FFD0B29-BDE1-1880-4167-722A67BB08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16D7E4-90C9-199F-3504-F6D337608B5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F0074F-140B-AAA1-60F0-ED32AE6C6FC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AFD91E-4E00-9888-C6DA-9FEAE4EF252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172ACE-5E0E-E08F-510C-D08BA834F0A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0D0356-60E9-8C04-8A53-60EC60150AA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81CFC79-680B-F2D0-DFCD-9431BD5D7B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CF7D5FA-7174-523B-2B3C-DF58553F91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021E124-FF47-0980-E639-5B424BF3B6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D00E1C4-6309-2619-50BB-AC4CE8AE8E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EA9B379-AE59-7431-0E9B-8BE480B834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Espace réservé du texte 17">
            <a:extLst>
              <a:ext uri="{FF2B5EF4-FFF2-40B4-BE49-F238E27FC236}">
                <a16:creationId xmlns:a16="http://schemas.microsoft.com/office/drawing/2014/main" id="{9BD20EBA-A6A8-1C5B-E508-2D0BE01A332E}"/>
              </a:ext>
            </a:extLst>
          </p:cNvPr>
          <p:cNvSpPr txBox="1">
            <a:spLocks/>
          </p:cNvSpPr>
          <p:nvPr/>
        </p:nvSpPr>
        <p:spPr>
          <a:xfrm>
            <a:off x="1359016" y="5346447"/>
            <a:ext cx="6895751" cy="755553"/>
          </a:xfrm>
          <a:prstGeom prst="rect">
            <a:avLst/>
          </a:prstGeom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solidFill>
                  <a:srgbClr val="C00000"/>
                </a:solidFill>
              </a:rPr>
              <a:t> </a:t>
            </a:r>
            <a:r>
              <a:rPr lang="ar-MA" dirty="0">
                <a:solidFill>
                  <a:schemeClr val="accent1">
                    <a:lumMod val="50000"/>
                  </a:schemeClr>
                </a:solidFill>
              </a:rPr>
              <a:t>قَديماً، كَانَ </a:t>
            </a:r>
            <a:r>
              <a:rPr lang="ar-MA" dirty="0">
                <a:solidFill>
                  <a:srgbClr val="FF0000"/>
                </a:solidFill>
              </a:rPr>
              <a:t>حَمامُ </a:t>
            </a:r>
            <a:r>
              <a:rPr lang="ar-MA" dirty="0" err="1">
                <a:solidFill>
                  <a:srgbClr val="FF0000"/>
                </a:solidFill>
              </a:rPr>
              <a:t>ٱلزّاجِلِ</a:t>
            </a:r>
            <a:r>
              <a:rPr lang="ar-MA" dirty="0">
                <a:solidFill>
                  <a:srgbClr val="FF0000"/>
                </a:solidFill>
              </a:rPr>
              <a:t> </a:t>
            </a:r>
            <a:r>
              <a:rPr lang="ar-MA" dirty="0">
                <a:solidFill>
                  <a:schemeClr val="accent1">
                    <a:lumMod val="50000"/>
                  </a:schemeClr>
                </a:solidFill>
              </a:rPr>
              <a:t>يَنْقُلُ </a:t>
            </a:r>
            <a:r>
              <a:rPr lang="ar-MA" dirty="0" err="1">
                <a:solidFill>
                  <a:schemeClr val="accent1">
                    <a:lumMod val="50000"/>
                  </a:schemeClr>
                </a:solidFill>
              </a:rPr>
              <a:t>ٱلرَّسائِلَ</a:t>
            </a:r>
            <a:r>
              <a:rPr lang="ar-MA" dirty="0">
                <a:solidFill>
                  <a:schemeClr val="accent1">
                    <a:lumMod val="50000"/>
                  </a:schemeClr>
                </a:solidFill>
              </a:rPr>
              <a:t> مِنْ بَلَدٍ إِلى بَلَدٍ.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CBBCA87-8494-F80F-E75F-D2F045A3E8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9840" y="2652454"/>
            <a:ext cx="3594101" cy="238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84340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A1D99-DD33-A41B-F95D-BD5383A21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724923-DC31-0C03-3440-44FD3D20B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 سنكتشف حكاية اليوم. سيكون عليكم توقع مضمونها.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1CB41DAF-CF98-2146-D578-7BC1989F74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6" name="Espace réservé pour une image  4">
            <a:extLst>
              <a:ext uri="{FF2B5EF4-FFF2-40B4-BE49-F238E27FC236}">
                <a16:creationId xmlns:a16="http://schemas.microsoft.com/office/drawing/2014/main" id="{3A68B4FB-B698-BE42-99E2-251A819EF791}"/>
              </a:ext>
            </a:extLst>
          </p:cNvPr>
          <p:cNvSpPr txBox="1">
            <a:spLocks/>
          </p:cNvSpPr>
          <p:nvPr/>
        </p:nvSpPr>
        <p:spPr>
          <a:xfrm>
            <a:off x="2600738" y="17364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BF4CB1-D33E-C852-E9D6-368B45AF0B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F830CC-F932-E9C2-3CFF-81F0106B1B9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8E674A-ACE9-5ED1-A3C1-77F866EBBB6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F8B73F-3F0D-2E6B-E7BF-69953B8C2C9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DD5E4C-DC28-CC11-F50B-F9E09C853D3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022EAA4-B00F-033C-0279-2FC34300D2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58541F8-B810-6891-AC50-E8A659069B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845336-6431-F056-8AC4-97378D5337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3A3631-6EC8-55C3-7B47-E4BAF29976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E5CF919-7AF6-2CED-D49C-4E6726FCA5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DA92F5C-3E2D-8D2F-3174-8595F6974E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8069" y="2190313"/>
            <a:ext cx="5738357" cy="36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4756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0BE77-3E61-91BC-F67B-DC8EE3DF2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F899B5-9192-4E71-E4D8-52498CC8F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لاحظوا العنوان والصور. كل واحد منكم يقول توقعه حول مضمون الحكاية لزميله. 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919700EB-D7EE-242C-2B34-C018D56506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83241" y="674168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A61ADE8-BE68-1D09-01CB-9F012423CB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B29173-B1AE-50B7-001C-48ED194D9D9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0C6367-281F-E0E8-F94A-34047BD0A45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882290-A2A7-E5E9-0610-5EA821FF296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F3637C-313E-70D9-F1D2-1CA548CFCC6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D993C29-E133-D548-5EF2-29562FBDCB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D24692-D13B-5C2F-ED2F-CAA289E5A9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632F17-39DF-9465-73AF-736ECA59DC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DD5AF4A-6D83-E37E-90F8-4D993C5A41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EAFD470-118E-2B8F-F478-0B73689F2E8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Google Shape;1519;p67">
            <a:extLst>
              <a:ext uri="{FF2B5EF4-FFF2-40B4-BE49-F238E27FC236}">
                <a16:creationId xmlns:a16="http://schemas.microsoft.com/office/drawing/2014/main" id="{269FF50E-B6E5-ED0F-C0E6-1E8D64C43053}"/>
              </a:ext>
            </a:extLst>
          </p:cNvPr>
          <p:cNvSpPr/>
          <p:nvPr/>
        </p:nvSpPr>
        <p:spPr>
          <a:xfrm>
            <a:off x="3080714" y="1473799"/>
            <a:ext cx="2621400" cy="599983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defRPr/>
            </a:pPr>
            <a:r>
              <a:rPr lang="ar-MA" sz="3600" b="1" dirty="0">
                <a:solidFill>
                  <a:srgbClr val="424D7B"/>
                </a:solidFill>
                <a:ea typeface="Calibri" panose="020F0502020204030204" pitchFamily="34" charset="0"/>
              </a:rPr>
              <a:t>ما </a:t>
            </a:r>
            <a:r>
              <a:rPr lang="ar-MA" sz="3600" b="1" dirty="0" err="1">
                <a:solidFill>
                  <a:srgbClr val="424D7B"/>
                </a:solidFill>
                <a:ea typeface="Calibri" panose="020F0502020204030204" pitchFamily="34" charset="0"/>
              </a:rPr>
              <a:t>ٱلتّواصُلُ</a:t>
            </a:r>
            <a:r>
              <a:rPr lang="ar-MA" sz="3600" b="1" dirty="0">
                <a:solidFill>
                  <a:srgbClr val="424D7B"/>
                </a:solidFill>
                <a:ea typeface="Calibri" panose="020F0502020204030204" pitchFamily="34" charset="0"/>
              </a:rPr>
              <a:t>؟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16635A2-4050-C72A-395D-87656A578B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9992" y="1956048"/>
            <a:ext cx="3436235" cy="2171363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CFAA08B-8054-F680-0B15-965A44EF92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266" y="4009677"/>
            <a:ext cx="4208174" cy="2171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15458E8-A186-29B0-C5DC-93B829254F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29702" y="4009677"/>
            <a:ext cx="3670031" cy="2314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787775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03B4E-3F7F-DE3D-AE08-26D079709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277808-4831-E0D1-E217-89FCE1D60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131108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انتباه، نمر إلى تقاسم التوقعات. من يريد أن يعرض توقعه موضحا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الذي جعله يتوقع  ذلك؟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BC763623-ECF9-819C-9F00-5F37865E22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9E88A98-F901-82B5-43B4-1670223815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A8301F-0E20-E321-2AFE-138FAA0DCD6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91AE3B-F9E9-FC76-CBEC-8416DFA186B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1F5B0E-FEE6-4F3F-98D1-2E19414EEF1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EFB77B-AD26-247D-00F1-0668E87F506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127B497-3E66-2D1A-4240-6DEA528648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87917-010A-F7A2-59BA-F2BC59CFFD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BEFE0E-09A0-452F-14A6-D1FCB513B2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4F6E103-5C3B-67D0-C708-3A859B3AB5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322D40E-9F26-94B1-5734-F681DEACB42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143FE27-8D61-D42F-1F9B-87CEC9C8CB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9992" y="1956048"/>
            <a:ext cx="3436235" cy="2171363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0C5DB8D-E8F9-B677-C0ED-16F7D462C5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266" y="4009677"/>
            <a:ext cx="4208174" cy="2171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8F5272F-0075-B3BA-2CC0-1A290424ECA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29702" y="4009677"/>
            <a:ext cx="3670031" cy="2314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493510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35821-8163-5D79-FCC8-E0D8CAC86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2216F8-464B-C329-65AF-8FF513BF4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تستمعون للحكاية وتتحققون من توقعاتكم. أنصتوا جيدا.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2ED70F-6523-6526-CB2A-116795CF6D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CEDF9D-008B-717B-3B39-7FCFFEDC4BA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1AE325-5B54-5CC1-8D68-886970EEB29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C82515-C998-0DAD-EFBD-A0D8D7B2136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02D699-BB49-02B7-3223-CD6E36B9482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F003D4D-72A9-6902-5152-117EC3B056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EAA5653-A1FF-F282-2EE9-AE0AB9D924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02C13AD-1CF5-EB81-F302-B9C40C560E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7527994-C529-1272-D494-7E80D97508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1F0925F-456D-D0F8-0793-8942E70594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F44DD872-33B1-3FA8-3A02-1F00CBC89E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Google Shape;1519;p67">
            <a:extLst>
              <a:ext uri="{FF2B5EF4-FFF2-40B4-BE49-F238E27FC236}">
                <a16:creationId xmlns:a16="http://schemas.microsoft.com/office/drawing/2014/main" id="{9EFA52D2-DF98-AF71-71D6-2E4B544CD8DF}"/>
              </a:ext>
            </a:extLst>
          </p:cNvPr>
          <p:cNvSpPr/>
          <p:nvPr/>
        </p:nvSpPr>
        <p:spPr>
          <a:xfrm>
            <a:off x="3069645" y="2713703"/>
            <a:ext cx="3709771" cy="1084423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defRPr/>
            </a:pPr>
            <a:r>
              <a:rPr lang="ar-MA" sz="3600" b="1" dirty="0">
                <a:solidFill>
                  <a:srgbClr val="424D7B"/>
                </a:solidFill>
                <a:ea typeface="Calibri" panose="020F0502020204030204" pitchFamily="34" charset="0"/>
              </a:rPr>
              <a:t>أَتَحَقَّقُ مِنْ تَوَقُّعي</a:t>
            </a:r>
            <a:endParaRPr lang="ar-SA" sz="3600" b="1" kern="100" dirty="0">
              <a:solidFill>
                <a:srgbClr val="424D7B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718472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CD904-36FC-8999-5D7D-1EE94C189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7D834D-F55B-1741-9FD4-15CD13123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الفيديو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35A862-A6B6-0BB8-BCF1-52E3F5FCEF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CBCFE2-FA4A-0B77-6607-093135DDC15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76D1F5-E825-CDB2-8A41-D2109E154E5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7D3BFB-39F1-CB4E-EA9B-2781A911413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3D89F1-20EA-0A5B-CD1D-4AC463005BD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DC53F63-F728-C772-3E17-B9F2D7A2D8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ACFE64A-3150-78BF-986B-55DBFB3BD2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715DAC5-A8EF-E247-80BB-4A1E4422FE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A5FC997-62B1-9241-A45E-8233E34C92B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4F5D06A-6269-7974-3093-26427FB6D7E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0E66068-442B-291C-B103-A1049C92A8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FINALE - ما التواصل؟ -3 AP DONE">
            <a:hlinkClick r:id="" action="ppaction://media"/>
            <a:extLst>
              <a:ext uri="{FF2B5EF4-FFF2-40B4-BE49-F238E27FC236}">
                <a16:creationId xmlns:a16="http://schemas.microsoft.com/office/drawing/2014/main" id="{17DB8917-859A-ED3C-58D6-AA046E1D1D7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87332" y="1584000"/>
            <a:ext cx="8023966" cy="4513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9427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5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8138E-BF51-F6E4-1CED-9960A512A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ACA022-1A33-9E5E-A7D0-D9EBFD5F0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الاستماع للحكاية، من كان توقعه قريبا من مضمون الحكاية؟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6CAFDA9-CD67-7AD0-851F-BAD2FFC764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4417" y="705107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7786990-C120-4F07-E902-1CF325700A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19633D-1BB7-E438-1E97-51973DE02C3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C11141-6D88-8279-1FC8-553BFFE98BB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85C996-0306-4263-081A-0E897873A10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2EC0C1-B767-FAC7-05C2-D017C873CBA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8D2724D-E514-4B8B-B3EF-07A74028D6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DBF292F-A9F7-31F6-44E6-F4F1571B8D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CAEAB40-B590-F0A2-5A55-98AF935A52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BD69E5A-2A86-CE59-6067-D0AF15DA2E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666876C-9D74-57C0-18BE-83EAA29A155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1519;p67">
            <a:extLst>
              <a:ext uri="{FF2B5EF4-FFF2-40B4-BE49-F238E27FC236}">
                <a16:creationId xmlns:a16="http://schemas.microsoft.com/office/drawing/2014/main" id="{C9F31BF0-A83A-983F-64FE-C2CA0AE90D56}"/>
              </a:ext>
            </a:extLst>
          </p:cNvPr>
          <p:cNvSpPr/>
          <p:nvPr/>
        </p:nvSpPr>
        <p:spPr>
          <a:xfrm>
            <a:off x="3069645" y="2713704"/>
            <a:ext cx="3709771" cy="983226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defRPr/>
            </a:pPr>
            <a:r>
              <a:rPr lang="ar-MA" sz="3600" b="1" dirty="0">
                <a:solidFill>
                  <a:srgbClr val="424D7B"/>
                </a:solidFill>
                <a:ea typeface="Calibri" panose="020F0502020204030204" pitchFamily="34" charset="0"/>
              </a:rPr>
              <a:t>هَلْ تَوَقُّعي صائِبٌ؟</a:t>
            </a:r>
            <a:endParaRPr lang="ar-SA" sz="3600" b="1" kern="100" dirty="0">
              <a:solidFill>
                <a:srgbClr val="424D7B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449610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9BF7B-5B3A-627D-2A2F-4465CB91E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E96D70-AA11-2F1E-D2A0-00AEA2015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سأعيد تسميع الحكاية، حاولوا تذكر شخصيات الحكاية، المكان والزمان والأحداث.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65AA88-CD03-1726-73A4-146FAA8951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B9212B-0323-9F9E-CC6D-601ECA3ECC3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8E2BBF-5DC4-DE78-3F20-5C3E6E24CDD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5ADB83-8121-E58F-D921-CB4CC555141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E90F5E-CB71-0955-ACC5-D891A0B01FF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B7504B2-51C4-BEE1-F43D-65EF12CD53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37E21CB-5D85-E698-AD2C-B9DD18A95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F5F0B4D-987C-2137-5623-1ECF8108FE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A8D61D-70E5-2D2F-0D04-DE53453511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9DE8A12-1E41-A841-797D-D0E5C4F3B9E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FINALE - ما التواصل؟ -3 AP DONE">
            <a:hlinkClick r:id="" action="ppaction://media"/>
            <a:extLst>
              <a:ext uri="{FF2B5EF4-FFF2-40B4-BE49-F238E27FC236}">
                <a16:creationId xmlns:a16="http://schemas.microsoft.com/office/drawing/2014/main" id="{A76BCCA3-D61C-700F-A48F-77F0C21690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87332" y="1584000"/>
            <a:ext cx="8023966" cy="4513481"/>
          </a:xfrm>
          <a:prstGeom prst="rect">
            <a:avLst/>
          </a:prstGeom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43D549BB-DA45-4D0F-F211-259200EF3D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4186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5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3C9894-17C6-4F96-4DC8-1C6A22071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سأطرح عليكم أسئلة حول عناصر الحكاية. فكروا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بل الإجابة.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D15CCA-202A-AE69-308E-2F8BD6D6F3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A28C47-8B67-86EC-6698-087242984B7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50D5E0-00BD-A4B5-9B87-C95CD006C01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16CFD4-F25F-1E1F-0DC2-F8A5AF22705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4A72BA-2627-A3F4-D797-B251A45D346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3EE0008-54F4-EC42-C286-B3FDCBE65B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29729D5-B5F1-8BB9-CE26-BA4163CF8F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3773089-A99D-6758-9BDC-112E54736B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428F0BD-BD26-1793-C0F5-08EDF6F7D4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C9D7590-5280-FDCD-1CF6-2D09C2E62A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104DD64-2643-6452-C9BE-4B65945E7052}"/>
              </a:ext>
            </a:extLst>
          </p:cNvPr>
          <p:cNvSpPr txBox="1"/>
          <p:nvPr/>
        </p:nvSpPr>
        <p:spPr>
          <a:xfrm>
            <a:off x="2236839" y="3013502"/>
            <a:ext cx="4670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23">
            <a:extLst>
              <a:ext uri="{FF2B5EF4-FFF2-40B4-BE49-F238E27FC236}">
                <a16:creationId xmlns:a16="http://schemas.microsoft.com/office/drawing/2014/main" id="{AC6C781E-EDB1-A9E8-8F0D-977B65E3F0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37874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66B148-FA8D-D383-A7FD-69B133B54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ستجيبون شفهيا عن أسئلة لفهم الحكاية. نبدأ بالسؤال الأول ثم الثاني ثم الثالث.  </a:t>
            </a:r>
            <a:endParaRPr lang="fr-FR" sz="2400" dirty="0"/>
          </a:p>
        </p:txBody>
      </p:sp>
      <p:pic>
        <p:nvPicPr>
          <p:cNvPr id="6" name="Image 5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60AD13F1-AA6D-F0A4-EE15-48A838B41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069" y="1759942"/>
            <a:ext cx="1669058" cy="1669058"/>
          </a:xfrm>
          <a:prstGeom prst="rect">
            <a:avLst/>
          </a:prstGeom>
        </p:spPr>
      </p:pic>
      <p:pic>
        <p:nvPicPr>
          <p:cNvPr id="13" name="Espace réservé pour une image  15">
            <a:extLst>
              <a:ext uri="{FF2B5EF4-FFF2-40B4-BE49-F238E27FC236}">
                <a16:creationId xmlns:a16="http://schemas.microsoft.com/office/drawing/2014/main" id="{7304EA6B-8459-F0B9-4C91-08CEE27758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A06838A-5B82-6EE4-F21A-54B7D2FCCD7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B4E9E6-5950-A827-B41F-61D33D52575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F1847E-A88B-5214-7EAE-13F28A71743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43FFFA-6615-FC36-A523-1E5F309FF16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36A586-B09B-EB97-0EDA-F57412586B2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FCA74EE-AA6B-AB85-CE94-FF76D0140C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E66D471-7231-2A01-76FD-A188C45D1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A737809-9647-8494-15A8-99D60E050B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BE5C3B-464F-350A-AA95-750F151AC63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143264F-E897-0215-6545-7A1694D6860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Google Shape;1508;p66">
            <a:extLst>
              <a:ext uri="{FF2B5EF4-FFF2-40B4-BE49-F238E27FC236}">
                <a16:creationId xmlns:a16="http://schemas.microsoft.com/office/drawing/2014/main" id="{35462D53-A130-DAAB-F962-A37D751C9A02}"/>
              </a:ext>
            </a:extLst>
          </p:cNvPr>
          <p:cNvSpPr txBox="1"/>
          <p:nvPr/>
        </p:nvSpPr>
        <p:spPr>
          <a:xfrm>
            <a:off x="3103927" y="2588064"/>
            <a:ext cx="473015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مَنْ هُما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شَ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خْصِيَّتا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ٱلْحِكايَةِ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64D83E26-F3BA-A2C3-5A4C-C91660E9E667}"/>
              </a:ext>
            </a:extLst>
          </p:cNvPr>
          <p:cNvSpPr txBox="1"/>
          <p:nvPr/>
        </p:nvSpPr>
        <p:spPr>
          <a:xfrm>
            <a:off x="2115349" y="4353691"/>
            <a:ext cx="591352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ماذا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ٱقْتَرَحَ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تامِرٌ لِيَخْرُجَ مِنَ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ٱلْجَزيرَةِ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 </a:t>
            </a:r>
          </a:p>
        </p:txBody>
      </p:sp>
      <p:sp>
        <p:nvSpPr>
          <p:cNvPr id="15" name="Google Shape;1508;p66">
            <a:extLst>
              <a:ext uri="{FF2B5EF4-FFF2-40B4-BE49-F238E27FC236}">
                <a16:creationId xmlns:a16="http://schemas.microsoft.com/office/drawing/2014/main" id="{87DF5C51-738B-6183-ECBC-8072183C4C29}"/>
              </a:ext>
            </a:extLst>
          </p:cNvPr>
          <p:cNvSpPr txBox="1"/>
          <p:nvPr/>
        </p:nvSpPr>
        <p:spPr>
          <a:xfrm>
            <a:off x="2533475" y="3522735"/>
            <a:ext cx="530060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ماذا طَلَبَتْ مُنى مِنْ أَخيها تامِرٍ؟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82346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1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E5463-4420-DE97-4635-1A30812C3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7D89FE-FF1D-93AC-518E-A01F5CDF6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الأجوبة؟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F76188CE-3CAD-BC6A-5D54-498DF3B76515}"/>
              </a:ext>
            </a:extLst>
          </p:cNvPr>
          <p:cNvSpPr txBox="1"/>
          <p:nvPr/>
        </p:nvSpPr>
        <p:spPr>
          <a:xfrm>
            <a:off x="855919" y="1848227"/>
            <a:ext cx="7292333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914400" rtl="1">
              <a:buClr>
                <a:srgbClr val="A5A5A5"/>
              </a:buClr>
              <a:buSzPts val="1800"/>
              <a:buFont typeface="Dosis"/>
              <a:buNone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شَخْصِيَّتا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ٱلْحِكايَةِ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هُما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مُنى 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تامِرٌ.</a:t>
            </a:r>
          </a:p>
          <a:p>
            <a:pPr algn="r" defTabSz="914400" rtl="1">
              <a:buClr>
                <a:srgbClr val="A5A5A5"/>
              </a:buClr>
              <a:buSzPts val="1800"/>
              <a:buFont typeface="Dosis"/>
              <a:buNone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طَلَبَتْ مُنَى مِنْ أَخيهَا تامِرٍ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أَنْ يَتَخَيَّلَ نَفْسَهُ وَحيداً في جَزيرَةٍ مَعْزولَةٍ.</a:t>
            </a:r>
          </a:p>
          <a:p>
            <a:pPr algn="r" defTabSz="914400" rtl="1">
              <a:buClr>
                <a:srgbClr val="A5A5A5"/>
              </a:buClr>
              <a:buSzPts val="1800"/>
              <a:buFont typeface="Dosis"/>
              <a:buNone/>
              <a:defRPr/>
            </a:pP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- لِيَخْرُجَ تامِرٌ مِنَ </a:t>
            </a:r>
            <a:r>
              <a:rPr lang="ar-MA" sz="4800" b="1" kern="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ٱلْجَزيرَةِ</a:t>
            </a:r>
            <a:r>
              <a:rPr lang="ar-MA" sz="4800" b="1" kern="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اِقْتَرَحَ 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أَنْ يُهاتِفَ والِدَيْهِ أَوْ أَنْ يَبْحَثَ عَنْ شَخْصٍ يُساعِدُهُ.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84FE10-2B4E-6CE2-9676-F0152CB270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103B9B-BF8F-F036-5A64-F92DE5B6698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2ECA6F-304E-30F3-7760-A483431A006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78A220-446D-EE63-F18B-177AE44D342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73270-E1D4-817F-E06D-3A4CC0D95CD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491D8F3-410C-E9C4-81E2-07D4CA2BDF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CE04F7D-103B-6E00-CE50-D598F22C9B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ED2752-D901-A86C-8403-16DE953A15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E9E827-F156-CB16-0581-1ACFD195DB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AFE5297-529D-CDEF-6B6B-3DC7967773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82242C81-C117-7364-8ACD-B55B3456A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362832597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165DC-CA48-ABC3-F97A-1AE8D6EBE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0629EA-5C31-5A4A-7AE4-10400CB40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خذوا ص 93. من يقرأ التعليمة؟ ما السؤال الأول؟  الثاني؟ ما المطلوب؟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25B5E0-B46D-CA7B-8965-474DE9C20B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74C091C-190C-94F2-057C-D09FB6EE756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FCF99C-B1AA-D073-FC48-957A91FA835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B7ED3A-A449-6A71-99A9-64564330911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A2B463-1AB6-BCF4-531C-05D225E8E6F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4984433-84B5-3137-3690-02E3423F05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D135C13-910C-8D66-4429-CDC3F9D6FF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C3F2B11-8F81-B994-1343-EBE69C8941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47CBA01-F6A9-D6A6-D766-06A615AC9F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0306283-4CE4-EBD7-E7C4-92DBEADAB4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E83E03D1-6CCC-AC35-5144-6D49388D24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751" y="1280247"/>
            <a:ext cx="1669058" cy="1669058"/>
          </a:xfrm>
          <a:prstGeom prst="rect">
            <a:avLst/>
          </a:prstGeom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64B086E1-7B72-2B17-10D1-D4CB3F998B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E20EB9-B94C-28CA-FBE8-EA50C2C011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67435" y="2005022"/>
            <a:ext cx="2836124" cy="40207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4488CFF-3215-B5AE-92B5-DA8093A1CDF4}"/>
              </a:ext>
            </a:extLst>
          </p:cNvPr>
          <p:cNvSpPr/>
          <p:nvPr/>
        </p:nvSpPr>
        <p:spPr>
          <a:xfrm>
            <a:off x="3367436" y="3559805"/>
            <a:ext cx="2836124" cy="1230309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01609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FA5DE-F151-8B27-41B0-1A4E65DC8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1E3814-9D1E-F272-BBAE-78DFD40F0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سؤالا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سؤالا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يقرأ السؤال الأول؟ من يقدم إجابته في جملة مفيدة؟ هل تتفقون؟</a:t>
            </a:r>
            <a:endParaRPr lang="fr-FR" sz="2400" dirty="0"/>
          </a:p>
        </p:txBody>
      </p:sp>
      <p:pic>
        <p:nvPicPr>
          <p:cNvPr id="13" name="Espace réservé pour une image  15">
            <a:extLst>
              <a:ext uri="{FF2B5EF4-FFF2-40B4-BE49-F238E27FC236}">
                <a16:creationId xmlns:a16="http://schemas.microsoft.com/office/drawing/2014/main" id="{1EB26E2C-91B8-745B-BAB6-ADFB25E68E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66A5468-4EE7-3D82-B001-0AE130CB536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09362B-7703-EEF4-87D1-47C4EC19AA8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539EB5-1879-F153-E417-F09FBD8346F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0C3989-4156-4D9B-2134-C59DFEBD05B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A1D031-BDFC-2312-9AD5-2DCBF8651AE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ECF8753-85C5-141E-56FC-104B704EE9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A67C8A6-CB70-4980-FFF8-E3A4659FFF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7EC667-715B-7026-03F8-1080862DDE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41351B0-E749-BB49-D883-15B914177B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B083C31-07E8-B866-DDC4-C80B1A9AE11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C60DF0F-9D19-50CB-926F-C2E997450A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675" y="2076739"/>
            <a:ext cx="7743039" cy="3501293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4127615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5F9C4-A5DD-82DC-01FC-8E13E01F6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53C6A7-62AE-FBF7-DD35-A38FCCF3C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dirty="0"/>
          </a:p>
        </p:txBody>
      </p:sp>
      <p:pic>
        <p:nvPicPr>
          <p:cNvPr id="13" name="Espace réservé pour une image  15">
            <a:extLst>
              <a:ext uri="{FF2B5EF4-FFF2-40B4-BE49-F238E27FC236}">
                <a16:creationId xmlns:a16="http://schemas.microsoft.com/office/drawing/2014/main" id="{C76FDB21-20ED-F847-7CF6-85052F1BD3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8CEAE3-0C7F-EEBF-046C-33B5D968AE2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C39C4A-38FA-608A-83A8-B13144B3066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14674F-64D9-62F5-C814-F13DD753301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7BF26A-519A-4326-542A-46AF329C42D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172928-3A2E-6137-5BF3-40FC8C05DCE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FEB9D8C-9B55-D1BF-142C-C1EB959F0A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C367CC7-6C55-F3B9-530D-F58F99464E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BD17F88-F518-258D-93A1-E25C21DCEC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968BEE-F08C-CD56-D47F-552F112BBC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1CCD7FA-DA27-C0B2-E245-73C183EFF58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DEAA62D-EE7F-3006-4A9D-0375F6073A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675" y="2076739"/>
            <a:ext cx="7743039" cy="3501293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26A7F23-A033-056E-01C6-CBE18D359F44}"/>
              </a:ext>
            </a:extLst>
          </p:cNvPr>
          <p:cNvSpPr txBox="1"/>
          <p:nvPr/>
        </p:nvSpPr>
        <p:spPr>
          <a:xfrm>
            <a:off x="4354577" y="3105394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975C8E-8BD6-6510-0ED6-FDCC4AAAEAED}"/>
              </a:ext>
            </a:extLst>
          </p:cNvPr>
          <p:cNvSpPr txBox="1"/>
          <p:nvPr/>
        </p:nvSpPr>
        <p:spPr>
          <a:xfrm>
            <a:off x="4420744" y="4275798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342980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802CC6-AFBE-FCA7-F4B9-5C479B1E5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جميعا سنتابع حكايتنا غدا.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DD002F3-E9DE-AC12-C70A-0F64439850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4"/>
            <a:ext cx="828000" cy="829463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A080D48-D38D-687D-F358-8CE2DE1E91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071A2F-E563-3890-BDB1-2C2885ACC59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74C9A4-4D6B-8C6C-0DDB-77C968BFF95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2FE627-6C65-77E9-54CD-28B886E9395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4639FF-6350-3857-26C9-520CC838F2C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0A47112-F7ED-8D4D-922F-1846425A69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9858AD2-E144-1C62-8BA8-AF5B09ED9F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90B6D88-56E5-E8EC-09E0-DFCE511E94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219732-DB77-A2D6-AA4D-2704C57274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DE5834D-3646-E273-B097-0E092A75E11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BD13CF4-EB85-1059-6546-A8A4016EDA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8528" y="2133127"/>
            <a:ext cx="5806943" cy="366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566666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E4C09-AB68-53DC-E80A-4812BAD77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EB305A5C-98CC-062F-9D7E-1D972FB357A9}"/>
              </a:ext>
            </a:extLst>
          </p:cNvPr>
          <p:cNvSpPr txBox="1"/>
          <p:nvPr/>
        </p:nvSpPr>
        <p:spPr>
          <a:xfrm>
            <a:off x="2290915" y="-113658"/>
            <a:ext cx="393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فسحة تربوية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CE7A628-0EB9-268A-3917-88D3388368BB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لدينا لغز. سنرى من سيحله؟ ما المؤشر على صحة جوابك؟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A84BA6-C626-82EA-C816-65F78996B114}"/>
              </a:ext>
            </a:extLst>
          </p:cNvPr>
          <p:cNvSpPr txBox="1"/>
          <p:nvPr/>
        </p:nvSpPr>
        <p:spPr>
          <a:xfrm>
            <a:off x="632373" y="1641204"/>
            <a:ext cx="8025065" cy="446079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خَمْسُ شَمْعاتٍ مُتَطابِقَةٍ أُشْعِلَتْ في </a:t>
            </a:r>
            <a:r>
              <a:rPr lang="ar-MA" sz="32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ٱلوَقْتِ</a:t>
            </a:r>
            <a:r>
              <a:rPr lang="ar-MA" sz="3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نَفْسِهِ. اِنْطَفَأَتْ في أَوْقاتٍ مُخْتَلِفَة وَهِيَ </a:t>
            </a:r>
            <a:r>
              <a:rPr lang="ar-MA" sz="32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ٱلآنَ</a:t>
            </a:r>
            <a:r>
              <a:rPr lang="ar-MA" sz="3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كَما يُبَيِّنُها </a:t>
            </a:r>
            <a:r>
              <a:rPr lang="ar-MA" sz="32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ٱلشَّكْلُ</a:t>
            </a:r>
            <a:r>
              <a:rPr lang="ar-MA" sz="3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3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32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ٱلشَّمْعَةُ</a:t>
            </a:r>
            <a:r>
              <a:rPr lang="ar-MA" sz="3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ٱلّتي</a:t>
            </a:r>
            <a:r>
              <a:rPr lang="ar-MA" sz="3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ٱنْطَفَأَتْ</a:t>
            </a:r>
            <a:r>
              <a:rPr lang="ar-MA" sz="3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أَوَّلًا؟</a:t>
            </a:r>
            <a:endParaRPr lang="fr-FR" sz="32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FR" sz="32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FR" sz="32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FR" sz="32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FR" sz="32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32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4CEEE99-D856-C39F-9B15-550DF3578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214" y="3329349"/>
            <a:ext cx="5813571" cy="226502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5ECFC72-96FD-7D4B-77FA-B3AB9248B6F8}"/>
              </a:ext>
            </a:extLst>
          </p:cNvPr>
          <p:cNvSpPr txBox="1"/>
          <p:nvPr/>
        </p:nvSpPr>
        <p:spPr>
          <a:xfrm>
            <a:off x="6599337" y="5703746"/>
            <a:ext cx="545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-أ-</a:t>
            </a:r>
            <a:endParaRPr lang="fr-FR" sz="28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2579C20-92CB-B131-40C9-E64B1C47A149}"/>
              </a:ext>
            </a:extLst>
          </p:cNvPr>
          <p:cNvSpPr txBox="1"/>
          <p:nvPr/>
        </p:nvSpPr>
        <p:spPr>
          <a:xfrm>
            <a:off x="3199875" y="5680914"/>
            <a:ext cx="671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-ج-</a:t>
            </a:r>
            <a:endParaRPr lang="fr-FR" sz="28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E06B0B6-7582-1985-E65A-17490AA7C1AE}"/>
              </a:ext>
            </a:extLst>
          </p:cNvPr>
          <p:cNvSpPr txBox="1"/>
          <p:nvPr/>
        </p:nvSpPr>
        <p:spPr>
          <a:xfrm>
            <a:off x="4300407" y="5709443"/>
            <a:ext cx="704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-ت-</a:t>
            </a:r>
            <a:endParaRPr lang="fr-FR" sz="28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8B5F169-B389-7458-0B00-6DFD13826FDA}"/>
              </a:ext>
            </a:extLst>
          </p:cNvPr>
          <p:cNvSpPr txBox="1"/>
          <p:nvPr/>
        </p:nvSpPr>
        <p:spPr>
          <a:xfrm>
            <a:off x="5360044" y="5680914"/>
            <a:ext cx="704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-ب-</a:t>
            </a:r>
            <a:endParaRPr lang="fr-FR" sz="28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7F71230-F5AA-FAB8-0F0B-612B6115B5FB}"/>
              </a:ext>
            </a:extLst>
          </p:cNvPr>
          <p:cNvSpPr txBox="1"/>
          <p:nvPr/>
        </p:nvSpPr>
        <p:spPr>
          <a:xfrm>
            <a:off x="2119622" y="5701886"/>
            <a:ext cx="545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-د-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27831989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9A5A7-F1AF-38EB-CAF6-29B5EFE10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B3B98BBA-D4A9-6BAE-B402-A19B8814D123}"/>
              </a:ext>
            </a:extLst>
          </p:cNvPr>
          <p:cNvSpPr txBox="1"/>
          <p:nvPr/>
        </p:nvSpPr>
        <p:spPr>
          <a:xfrm>
            <a:off x="2290915" y="-113658"/>
            <a:ext cx="3930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فسحة تربوية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925E033-A5FD-28E6-9000-5A23136D24CF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الجواب –ب-. لأنها الشمعة التي انطفأت قبل الشمعات الأخرى لم تستهلك أكثر.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352AE65-4770-6C41-48F7-C389C76A5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214" y="3329349"/>
            <a:ext cx="5813571" cy="226502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E3E53D3-B12E-3914-C2DB-065592ED7CF3}"/>
              </a:ext>
            </a:extLst>
          </p:cNvPr>
          <p:cNvSpPr txBox="1"/>
          <p:nvPr/>
        </p:nvSpPr>
        <p:spPr>
          <a:xfrm>
            <a:off x="5272314" y="5638958"/>
            <a:ext cx="831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00B050"/>
                </a:solidFill>
              </a:rPr>
              <a:t>-ب-</a:t>
            </a:r>
            <a:endParaRPr lang="fr-FR" sz="3600" b="1" dirty="0">
              <a:solidFill>
                <a:srgbClr val="00B05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6DDB429-7682-75A8-CB62-7D0FE99E40FE}"/>
              </a:ext>
            </a:extLst>
          </p:cNvPr>
          <p:cNvSpPr txBox="1"/>
          <p:nvPr/>
        </p:nvSpPr>
        <p:spPr>
          <a:xfrm>
            <a:off x="632373" y="1641204"/>
            <a:ext cx="8025065" cy="446079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خَمْسُ شَمْعاتٍ مُتَطابِقَةٍ أُشْعِلَتْ في </a:t>
            </a:r>
            <a:r>
              <a:rPr lang="ar-MA" sz="32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ٱلوَقْتِ</a:t>
            </a:r>
            <a:r>
              <a:rPr lang="ar-MA" sz="3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نَفْسِهِ. اِنْطَفَأَتْ في أَوْقاتٍ مُخْتَلِفَةٍ وَهِيَ </a:t>
            </a:r>
            <a:r>
              <a:rPr lang="ar-MA" sz="32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ٱلآنَ</a:t>
            </a:r>
            <a:r>
              <a:rPr lang="ar-MA" sz="3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كَما يُبَيِّنُها </a:t>
            </a:r>
            <a:r>
              <a:rPr lang="ar-MA" sz="32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ٱلشَّكْلُ</a:t>
            </a:r>
            <a:r>
              <a:rPr lang="ar-MA" sz="3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3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32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ٱلشَّمْعَةُ</a:t>
            </a:r>
            <a:r>
              <a:rPr lang="ar-MA" sz="3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ٱلّتي</a:t>
            </a:r>
            <a:r>
              <a:rPr lang="ar-MA" sz="3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ٱنْطَفَأَتْ</a:t>
            </a:r>
            <a:r>
              <a:rPr lang="ar-MA" sz="32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أَوَّلًا؟</a:t>
            </a:r>
            <a:endParaRPr lang="fr-FR" sz="32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FR" sz="32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FR" sz="32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FR" sz="32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FR" sz="32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32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647435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529374" y="1807373"/>
            <a:ext cx="7938657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54CDD42-3893-C732-36A5-E2DB703B5D31}"/>
              </a:ext>
            </a:extLst>
          </p:cNvPr>
          <p:cNvSpPr txBox="1">
            <a:spLocks/>
          </p:cNvSpPr>
          <p:nvPr/>
        </p:nvSpPr>
        <p:spPr>
          <a:xfrm>
            <a:off x="1170270" y="3182641"/>
            <a:ext cx="6440128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sz="2400" b="1" dirty="0">
                <a:cs typeface="Microsoft Uighur" panose="02000000000000000000" pitchFamily="2" charset="-78"/>
              </a:rPr>
              <a:t>الكلمات البصرية (لا بد – في أي – دوما– أما إذا – أضحى – وفي حال – من المهم)</a:t>
            </a:r>
            <a:r>
              <a:rPr lang="fr-FR" sz="2400" b="1" dirty="0"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cs typeface="Microsoft Uighur" panose="02000000000000000000" pitchFamily="2" charset="-78"/>
              </a:rPr>
              <a:t>(10د)</a:t>
            </a:r>
          </a:p>
          <a:p>
            <a:pPr algn="r" rtl="1"/>
            <a:r>
              <a:rPr lang="ar-MA" sz="2400" b="1" dirty="0">
                <a:cs typeface="Microsoft Uighur" panose="02000000000000000000" pitchFamily="2" charset="-78"/>
              </a:rPr>
              <a:t> القراءة المشتركة (10د)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49F6DAC9-67F0-7D2D-32C6-CE169331C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374" y="109382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</a:rPr>
              <a:t>قراءة</a:t>
            </a:r>
            <a:endParaRPr lang="fr-MA" sz="4400" dirty="0">
              <a:cs typeface="+mn-cs"/>
            </a:endParaRP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E1C48270-DD59-B90E-D49C-EDD1DEC9FE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12767" y="1597509"/>
            <a:ext cx="715006" cy="7150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FC5BBEB-33C0-3BA1-50C1-2333C20F84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6672" y="1257631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A3E6ACB-36BF-BC3C-E5E3-541876314057}"/>
              </a:ext>
            </a:extLst>
          </p:cNvPr>
          <p:cNvSpPr txBox="1"/>
          <p:nvPr/>
        </p:nvSpPr>
        <p:spPr>
          <a:xfrm>
            <a:off x="5535561" y="1749132"/>
            <a:ext cx="15387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قراءة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3549631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AF4C5F-B3D7-7128-6C48-81E18CF76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نصادفها كثيرا. ستساعدنا على القراءة بسرعة. تابعوا معي سأقرأ.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3FEB0B6-A46D-D520-EAC1-04A1AE1710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903A6C7-E21E-139E-264B-8D880DFBE20D}"/>
              </a:ext>
            </a:extLst>
          </p:cNvPr>
          <p:cNvGrpSpPr/>
          <p:nvPr/>
        </p:nvGrpSpPr>
        <p:grpSpPr>
          <a:xfrm>
            <a:off x="609552" y="2493000"/>
            <a:ext cx="8062691" cy="2338006"/>
            <a:chOff x="609552" y="2493000"/>
            <a:chExt cx="8062691" cy="2338006"/>
          </a:xfrm>
        </p:grpSpPr>
        <p:sp>
          <p:nvSpPr>
            <p:cNvPr id="3" name="Google Shape;1666;p201">
              <a:extLst>
                <a:ext uri="{FF2B5EF4-FFF2-40B4-BE49-F238E27FC236}">
                  <a16:creationId xmlns:a16="http://schemas.microsoft.com/office/drawing/2014/main" id="{2FF0C4B0-5F1B-869A-3180-8D562FDCFAF2}"/>
                </a:ext>
              </a:extLst>
            </p:cNvPr>
            <p:cNvSpPr/>
            <p:nvPr/>
          </p:nvSpPr>
          <p:spPr>
            <a:xfrm>
              <a:off x="6771907" y="2493000"/>
              <a:ext cx="1900336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لا بُدَّ</a:t>
              </a:r>
            </a:p>
          </p:txBody>
        </p:sp>
        <p:sp>
          <p:nvSpPr>
            <p:cNvPr id="4" name="Google Shape;1667;p201">
              <a:extLst>
                <a:ext uri="{FF2B5EF4-FFF2-40B4-BE49-F238E27FC236}">
                  <a16:creationId xmlns:a16="http://schemas.microsoft.com/office/drawing/2014/main" id="{4364A61B-30EA-7D86-6F1D-28BF3AE3BD23}"/>
                </a:ext>
              </a:extLst>
            </p:cNvPr>
            <p:cNvSpPr/>
            <p:nvPr/>
          </p:nvSpPr>
          <p:spPr>
            <a:xfrm>
              <a:off x="4572000" y="2493000"/>
              <a:ext cx="1733995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في  أَيِّ</a:t>
              </a:r>
            </a:p>
          </p:txBody>
        </p:sp>
        <p:sp>
          <p:nvSpPr>
            <p:cNvPr id="7" name="Google Shape;1668;p201">
              <a:extLst>
                <a:ext uri="{FF2B5EF4-FFF2-40B4-BE49-F238E27FC236}">
                  <a16:creationId xmlns:a16="http://schemas.microsoft.com/office/drawing/2014/main" id="{201B63C7-1CCF-BD0B-45FD-7AAF0E0FEA5E}"/>
                </a:ext>
              </a:extLst>
            </p:cNvPr>
            <p:cNvSpPr/>
            <p:nvPr/>
          </p:nvSpPr>
          <p:spPr>
            <a:xfrm>
              <a:off x="2672083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دَوْماً</a:t>
              </a:r>
            </a:p>
          </p:txBody>
        </p:sp>
        <p:sp>
          <p:nvSpPr>
            <p:cNvPr id="14" name="Google Shape;1669;p201">
              <a:extLst>
                <a:ext uri="{FF2B5EF4-FFF2-40B4-BE49-F238E27FC236}">
                  <a16:creationId xmlns:a16="http://schemas.microsoft.com/office/drawing/2014/main" id="{83DDFCE5-875C-506C-E255-C98128C020A3}"/>
                </a:ext>
              </a:extLst>
            </p:cNvPr>
            <p:cNvSpPr/>
            <p:nvPr/>
          </p:nvSpPr>
          <p:spPr>
            <a:xfrm>
              <a:off x="622171" y="2493000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3306" y="71882"/>
                    <a:pt x="72889" y="-9205"/>
                    <a:pt x="156931" y="0"/>
                  </a:cubicBezTo>
                  <a:cubicBezTo>
                    <a:pt x="380030" y="24619"/>
                    <a:pt x="610840" y="-30227"/>
                    <a:pt x="790184" y="0"/>
                  </a:cubicBezTo>
                  <a:cubicBezTo>
                    <a:pt x="969528" y="30227"/>
                    <a:pt x="1185489" y="-18378"/>
                    <a:pt x="1398604" y="0"/>
                  </a:cubicBezTo>
                  <a:cubicBezTo>
                    <a:pt x="1493855" y="-2015"/>
                    <a:pt x="1556304" y="85869"/>
                    <a:pt x="1555535" y="156931"/>
                  </a:cubicBezTo>
                  <a:cubicBezTo>
                    <a:pt x="1584643" y="370998"/>
                    <a:pt x="1529531" y="616239"/>
                    <a:pt x="1555535" y="784638"/>
                  </a:cubicBezTo>
                  <a:cubicBezTo>
                    <a:pt x="1551135" y="877448"/>
                    <a:pt x="1487794" y="938735"/>
                    <a:pt x="1398604" y="941569"/>
                  </a:cubicBezTo>
                  <a:cubicBezTo>
                    <a:pt x="1255272" y="967946"/>
                    <a:pt x="935442" y="967980"/>
                    <a:pt x="815018" y="941569"/>
                  </a:cubicBezTo>
                  <a:cubicBezTo>
                    <a:pt x="694594" y="915158"/>
                    <a:pt x="373807" y="925835"/>
                    <a:pt x="156931" y="941569"/>
                  </a:cubicBezTo>
                  <a:cubicBezTo>
                    <a:pt x="71633" y="921527"/>
                    <a:pt x="6159" y="876589"/>
                    <a:pt x="0" y="784638"/>
                  </a:cubicBezTo>
                  <a:cubicBezTo>
                    <a:pt x="1558" y="538052"/>
                    <a:pt x="-24494" y="419932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1016" y="73659"/>
                    <a:pt x="90190" y="-7503"/>
                    <a:pt x="156931" y="0"/>
                  </a:cubicBezTo>
                  <a:cubicBezTo>
                    <a:pt x="364623" y="-31874"/>
                    <a:pt x="539091" y="8077"/>
                    <a:pt x="802601" y="0"/>
                  </a:cubicBezTo>
                  <a:cubicBezTo>
                    <a:pt x="1066111" y="-8077"/>
                    <a:pt x="1262295" y="-343"/>
                    <a:pt x="1398604" y="0"/>
                  </a:cubicBezTo>
                  <a:cubicBezTo>
                    <a:pt x="1465840" y="-8818"/>
                    <a:pt x="1538355" y="63506"/>
                    <a:pt x="1555535" y="156931"/>
                  </a:cubicBezTo>
                  <a:cubicBezTo>
                    <a:pt x="1532067" y="408098"/>
                    <a:pt x="1533168" y="653960"/>
                    <a:pt x="1555535" y="784638"/>
                  </a:cubicBezTo>
                  <a:cubicBezTo>
                    <a:pt x="1561350" y="868751"/>
                    <a:pt x="1483099" y="940460"/>
                    <a:pt x="1398604" y="941569"/>
                  </a:cubicBezTo>
                  <a:cubicBezTo>
                    <a:pt x="1237335" y="932636"/>
                    <a:pt x="983977" y="924696"/>
                    <a:pt x="752934" y="941569"/>
                  </a:cubicBezTo>
                  <a:cubicBezTo>
                    <a:pt x="521891" y="958443"/>
                    <a:pt x="279648" y="949899"/>
                    <a:pt x="156931" y="941569"/>
                  </a:cubicBezTo>
                  <a:cubicBezTo>
                    <a:pt x="86665" y="928305"/>
                    <a:pt x="-2391" y="881976"/>
                    <a:pt x="0" y="784638"/>
                  </a:cubicBezTo>
                  <a:cubicBezTo>
                    <a:pt x="30625" y="645826"/>
                    <a:pt x="26950" y="457919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أَمّا إِذا </a:t>
              </a:r>
              <a:endParaRPr lang="ar-MA" sz="5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670;p201">
              <a:extLst>
                <a:ext uri="{FF2B5EF4-FFF2-40B4-BE49-F238E27FC236}">
                  <a16:creationId xmlns:a16="http://schemas.microsoft.com/office/drawing/2014/main" id="{B7797BCC-931F-35FF-AE48-5AA9A0494674}"/>
                </a:ext>
              </a:extLst>
            </p:cNvPr>
            <p:cNvSpPr/>
            <p:nvPr/>
          </p:nvSpPr>
          <p:spPr>
            <a:xfrm>
              <a:off x="2672083" y="3895006"/>
              <a:ext cx="1584000" cy="910815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2120" y="86417"/>
                    <a:pt x="66170" y="-14752"/>
                    <a:pt x="156931" y="0"/>
                  </a:cubicBezTo>
                  <a:cubicBezTo>
                    <a:pt x="437048" y="17883"/>
                    <a:pt x="470972" y="4122"/>
                    <a:pt x="740517" y="0"/>
                  </a:cubicBezTo>
                  <a:cubicBezTo>
                    <a:pt x="1010062" y="-4122"/>
                    <a:pt x="1258576" y="-29782"/>
                    <a:pt x="1398604" y="0"/>
                  </a:cubicBezTo>
                  <a:cubicBezTo>
                    <a:pt x="1500264" y="-12852"/>
                    <a:pt x="1549180" y="90872"/>
                    <a:pt x="1555535" y="156931"/>
                  </a:cubicBezTo>
                  <a:cubicBezTo>
                    <a:pt x="1586790" y="452238"/>
                    <a:pt x="1529418" y="598879"/>
                    <a:pt x="1555535" y="784638"/>
                  </a:cubicBezTo>
                  <a:cubicBezTo>
                    <a:pt x="1551755" y="877324"/>
                    <a:pt x="1496008" y="924609"/>
                    <a:pt x="1398604" y="941569"/>
                  </a:cubicBezTo>
                  <a:cubicBezTo>
                    <a:pt x="1137699" y="948058"/>
                    <a:pt x="990558" y="937958"/>
                    <a:pt x="752934" y="941569"/>
                  </a:cubicBezTo>
                  <a:cubicBezTo>
                    <a:pt x="515310" y="945181"/>
                    <a:pt x="363213" y="929647"/>
                    <a:pt x="156931" y="941569"/>
                  </a:cubicBezTo>
                  <a:cubicBezTo>
                    <a:pt x="70519" y="938794"/>
                    <a:pt x="11016" y="871220"/>
                    <a:pt x="0" y="784638"/>
                  </a:cubicBezTo>
                  <a:cubicBezTo>
                    <a:pt x="-3346" y="523853"/>
                    <a:pt x="-30684" y="309904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-47" y="56878"/>
                    <a:pt x="64770" y="13933"/>
                    <a:pt x="156931" y="0"/>
                  </a:cubicBezTo>
                  <a:cubicBezTo>
                    <a:pt x="366354" y="16526"/>
                    <a:pt x="621983" y="-154"/>
                    <a:pt x="752934" y="0"/>
                  </a:cubicBezTo>
                  <a:cubicBezTo>
                    <a:pt x="883885" y="154"/>
                    <a:pt x="1247783" y="-17271"/>
                    <a:pt x="1398604" y="0"/>
                  </a:cubicBezTo>
                  <a:cubicBezTo>
                    <a:pt x="1489259" y="2516"/>
                    <a:pt x="1572537" y="67915"/>
                    <a:pt x="1555535" y="156931"/>
                  </a:cubicBezTo>
                  <a:cubicBezTo>
                    <a:pt x="1530700" y="283168"/>
                    <a:pt x="1558290" y="655335"/>
                    <a:pt x="1555535" y="784638"/>
                  </a:cubicBezTo>
                  <a:cubicBezTo>
                    <a:pt x="1556275" y="880164"/>
                    <a:pt x="1499828" y="940609"/>
                    <a:pt x="1398604" y="941569"/>
                  </a:cubicBezTo>
                  <a:cubicBezTo>
                    <a:pt x="1129452" y="914329"/>
                    <a:pt x="978249" y="943978"/>
                    <a:pt x="777768" y="941569"/>
                  </a:cubicBezTo>
                  <a:cubicBezTo>
                    <a:pt x="577287" y="939160"/>
                    <a:pt x="395901" y="912347"/>
                    <a:pt x="156931" y="941569"/>
                  </a:cubicBezTo>
                  <a:cubicBezTo>
                    <a:pt x="72208" y="932936"/>
                    <a:pt x="2605" y="867754"/>
                    <a:pt x="0" y="784638"/>
                  </a:cubicBezTo>
                  <a:cubicBezTo>
                    <a:pt x="31336" y="571813"/>
                    <a:pt x="19177" y="342512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وَسَطَ </a:t>
              </a:r>
              <a:endParaRPr lang="ar-S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6" name="Google Shape;1671;p201">
              <a:extLst>
                <a:ext uri="{FF2B5EF4-FFF2-40B4-BE49-F238E27FC236}">
                  <a16:creationId xmlns:a16="http://schemas.microsoft.com/office/drawing/2014/main" id="{D7E6FD99-89B9-1432-136B-BCF425F6DBFD}"/>
                </a:ext>
              </a:extLst>
            </p:cNvPr>
            <p:cNvSpPr/>
            <p:nvPr/>
          </p:nvSpPr>
          <p:spPr>
            <a:xfrm>
              <a:off x="4721995" y="3895006"/>
              <a:ext cx="1584000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أَضْحى</a:t>
              </a:r>
              <a:endParaRPr lang="ar-MA" sz="4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7" name="Google Shape;1672;p201">
              <a:extLst>
                <a:ext uri="{FF2B5EF4-FFF2-40B4-BE49-F238E27FC236}">
                  <a16:creationId xmlns:a16="http://schemas.microsoft.com/office/drawing/2014/main" id="{597D611A-47AE-A6E4-02C8-156CB21604C5}"/>
                </a:ext>
              </a:extLst>
            </p:cNvPr>
            <p:cNvSpPr/>
            <p:nvPr/>
          </p:nvSpPr>
          <p:spPr>
            <a:xfrm>
              <a:off x="609552" y="3869821"/>
              <a:ext cx="1746194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13050" y="66891"/>
                    <a:pt x="68044" y="-1301"/>
                    <a:pt x="156931" y="0"/>
                  </a:cubicBezTo>
                  <a:cubicBezTo>
                    <a:pt x="338397" y="-1055"/>
                    <a:pt x="522974" y="25327"/>
                    <a:pt x="777768" y="0"/>
                  </a:cubicBezTo>
                  <a:cubicBezTo>
                    <a:pt x="1032562" y="-25327"/>
                    <a:pt x="1096094" y="-11607"/>
                    <a:pt x="1398604" y="0"/>
                  </a:cubicBezTo>
                  <a:cubicBezTo>
                    <a:pt x="1480054" y="9542"/>
                    <a:pt x="1564197" y="67643"/>
                    <a:pt x="1555535" y="156931"/>
                  </a:cubicBezTo>
                  <a:cubicBezTo>
                    <a:pt x="1558191" y="388692"/>
                    <a:pt x="1546877" y="626975"/>
                    <a:pt x="1555535" y="784638"/>
                  </a:cubicBezTo>
                  <a:cubicBezTo>
                    <a:pt x="1560147" y="879837"/>
                    <a:pt x="1490119" y="945138"/>
                    <a:pt x="1398604" y="941569"/>
                  </a:cubicBezTo>
                  <a:cubicBezTo>
                    <a:pt x="1243545" y="957531"/>
                    <a:pt x="1054318" y="938628"/>
                    <a:pt x="790184" y="941569"/>
                  </a:cubicBezTo>
                  <a:cubicBezTo>
                    <a:pt x="526050" y="944510"/>
                    <a:pt x="400769" y="911685"/>
                    <a:pt x="156931" y="941569"/>
                  </a:cubicBezTo>
                  <a:cubicBezTo>
                    <a:pt x="65308" y="946494"/>
                    <a:pt x="2679" y="862991"/>
                    <a:pt x="0" y="784638"/>
                  </a:cubicBezTo>
                  <a:cubicBezTo>
                    <a:pt x="-11551" y="525311"/>
                    <a:pt x="-30047" y="428888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7119" y="61670"/>
                    <a:pt x="72107" y="-19453"/>
                    <a:pt x="156931" y="0"/>
                  </a:cubicBezTo>
                  <a:cubicBezTo>
                    <a:pt x="328791" y="-26882"/>
                    <a:pt x="558719" y="-21326"/>
                    <a:pt x="752934" y="0"/>
                  </a:cubicBezTo>
                  <a:cubicBezTo>
                    <a:pt x="947149" y="21326"/>
                    <a:pt x="1099997" y="-2913"/>
                    <a:pt x="1398604" y="0"/>
                  </a:cubicBezTo>
                  <a:cubicBezTo>
                    <a:pt x="1487210" y="2003"/>
                    <a:pt x="1561044" y="85370"/>
                    <a:pt x="1555535" y="156931"/>
                  </a:cubicBezTo>
                  <a:cubicBezTo>
                    <a:pt x="1547687" y="378933"/>
                    <a:pt x="1555162" y="651872"/>
                    <a:pt x="1555535" y="784638"/>
                  </a:cubicBezTo>
                  <a:cubicBezTo>
                    <a:pt x="1549320" y="862907"/>
                    <a:pt x="1468434" y="948734"/>
                    <a:pt x="1398604" y="941569"/>
                  </a:cubicBezTo>
                  <a:cubicBezTo>
                    <a:pt x="1119433" y="942063"/>
                    <a:pt x="1022617" y="951892"/>
                    <a:pt x="815018" y="941569"/>
                  </a:cubicBezTo>
                  <a:cubicBezTo>
                    <a:pt x="607419" y="931246"/>
                    <a:pt x="382092" y="952586"/>
                    <a:pt x="156931" y="941569"/>
                  </a:cubicBezTo>
                  <a:cubicBezTo>
                    <a:pt x="68959" y="921522"/>
                    <a:pt x="5160" y="875721"/>
                    <a:pt x="0" y="784638"/>
                  </a:cubicBezTo>
                  <a:cubicBezTo>
                    <a:pt x="11028" y="499908"/>
                    <a:pt x="5651" y="39645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مِنَ </a:t>
              </a:r>
              <a:r>
                <a:rPr lang="ar-MA" sz="5400" b="1" kern="0" dirty="0" err="1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ٱلْمُهِمِّ</a:t>
              </a:r>
              <a:endPara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6" name="Google Shape;1671;p201">
              <a:extLst>
                <a:ext uri="{FF2B5EF4-FFF2-40B4-BE49-F238E27FC236}">
                  <a16:creationId xmlns:a16="http://schemas.microsoft.com/office/drawing/2014/main" id="{378D81FF-2F87-6A4E-3CB5-66E10D96FA11}"/>
                </a:ext>
              </a:extLst>
            </p:cNvPr>
            <p:cNvSpPr/>
            <p:nvPr/>
          </p:nvSpPr>
          <p:spPr>
            <a:xfrm>
              <a:off x="6771906" y="3895006"/>
              <a:ext cx="1900337" cy="936000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rgbClr val="D6E9EA"/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5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وَفي حالِ</a:t>
              </a:r>
              <a:r>
                <a:rPr lang="ar-MA" sz="4400" b="1" kern="0" dirty="0">
                  <a:solidFill>
                    <a:srgbClr val="000000"/>
                  </a:solidFill>
                  <a:latin typeface="Microsoft Uighur" panose="02000000000000000000" pitchFamily="2" charset="-78"/>
                  <a:ea typeface="Aptos" panose="020B0004020202020204" pitchFamily="34" charset="0"/>
                  <a:cs typeface="Microsoft Uighur" panose="02000000000000000000" pitchFamily="2" charset="-78"/>
                  <a:sym typeface="Arial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578084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92198-53EC-62BC-40F5-05116CC5E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AEF22B-A2B2-89D2-C9FF-CB53B1A78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دوركم. من يقرأ؟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C221CD-5440-9C78-D3DA-E2E1C819AA4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DA1909-8825-5334-4C9E-DCC3E24C8D4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34A05F-73BB-87FF-E3EF-B2F98618F83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38D9D65-7258-A043-A22E-1872B25D1CD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CB41D0-8941-2D35-3D3D-E146D45FC22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962614B-FDE8-8819-79C0-5113B2AA2F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7190FF9-C6BF-F0CC-1D86-7FE4063C37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F8BD8D9-6B83-87F4-E78C-DD45D59550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44F8DD5-1E5B-D3F8-4470-A2CCB22D2F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88A97D1-2C41-0D8D-E213-2230DF086FC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Google Shape;1666;p201">
            <a:extLst>
              <a:ext uri="{FF2B5EF4-FFF2-40B4-BE49-F238E27FC236}">
                <a16:creationId xmlns:a16="http://schemas.microsoft.com/office/drawing/2014/main" id="{4B4469DD-832A-E994-8F0A-564443417DC6}"/>
              </a:ext>
            </a:extLst>
          </p:cNvPr>
          <p:cNvSpPr/>
          <p:nvPr/>
        </p:nvSpPr>
        <p:spPr>
          <a:xfrm>
            <a:off x="6771906" y="2493000"/>
            <a:ext cx="1810031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لا بُدَّ</a:t>
            </a:r>
          </a:p>
        </p:txBody>
      </p:sp>
      <p:sp>
        <p:nvSpPr>
          <p:cNvPr id="13" name="Google Shape;1667;p201">
            <a:extLst>
              <a:ext uri="{FF2B5EF4-FFF2-40B4-BE49-F238E27FC236}">
                <a16:creationId xmlns:a16="http://schemas.microsoft.com/office/drawing/2014/main" id="{A7C00770-773A-7CC8-7376-812481552668}"/>
              </a:ext>
            </a:extLst>
          </p:cNvPr>
          <p:cNvSpPr/>
          <p:nvPr/>
        </p:nvSpPr>
        <p:spPr>
          <a:xfrm>
            <a:off x="4572000" y="2493000"/>
            <a:ext cx="1733995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في  أَيِّ</a:t>
            </a:r>
          </a:p>
        </p:txBody>
      </p:sp>
      <p:sp>
        <p:nvSpPr>
          <p:cNvPr id="14" name="Google Shape;1668;p201">
            <a:extLst>
              <a:ext uri="{FF2B5EF4-FFF2-40B4-BE49-F238E27FC236}">
                <a16:creationId xmlns:a16="http://schemas.microsoft.com/office/drawing/2014/main" id="{1BDE5CF8-3808-4107-15DA-956A4F6A02F3}"/>
              </a:ext>
            </a:extLst>
          </p:cNvPr>
          <p:cNvSpPr/>
          <p:nvPr/>
        </p:nvSpPr>
        <p:spPr>
          <a:xfrm>
            <a:off x="2672083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دَوْماً</a:t>
            </a:r>
          </a:p>
        </p:txBody>
      </p:sp>
      <p:sp>
        <p:nvSpPr>
          <p:cNvPr id="15" name="Google Shape;1669;p201">
            <a:extLst>
              <a:ext uri="{FF2B5EF4-FFF2-40B4-BE49-F238E27FC236}">
                <a16:creationId xmlns:a16="http://schemas.microsoft.com/office/drawing/2014/main" id="{EA4C47D5-3E04-72E6-E516-D0A2AFB20DAD}"/>
              </a:ext>
            </a:extLst>
          </p:cNvPr>
          <p:cNvSpPr/>
          <p:nvPr/>
        </p:nvSpPr>
        <p:spPr>
          <a:xfrm>
            <a:off x="622171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3306" y="71882"/>
                  <a:pt x="72889" y="-9205"/>
                  <a:pt x="156931" y="0"/>
                </a:cubicBezTo>
                <a:cubicBezTo>
                  <a:pt x="380030" y="24619"/>
                  <a:pt x="610840" y="-30227"/>
                  <a:pt x="790184" y="0"/>
                </a:cubicBezTo>
                <a:cubicBezTo>
                  <a:pt x="969528" y="30227"/>
                  <a:pt x="1185489" y="-18378"/>
                  <a:pt x="1398604" y="0"/>
                </a:cubicBezTo>
                <a:cubicBezTo>
                  <a:pt x="1493855" y="-2015"/>
                  <a:pt x="1556304" y="85869"/>
                  <a:pt x="1555535" y="156931"/>
                </a:cubicBezTo>
                <a:cubicBezTo>
                  <a:pt x="1584643" y="370998"/>
                  <a:pt x="1529531" y="616239"/>
                  <a:pt x="1555535" y="784638"/>
                </a:cubicBezTo>
                <a:cubicBezTo>
                  <a:pt x="1551135" y="877448"/>
                  <a:pt x="1487794" y="938735"/>
                  <a:pt x="1398604" y="941569"/>
                </a:cubicBezTo>
                <a:cubicBezTo>
                  <a:pt x="1255272" y="967946"/>
                  <a:pt x="935442" y="967980"/>
                  <a:pt x="815018" y="941569"/>
                </a:cubicBezTo>
                <a:cubicBezTo>
                  <a:pt x="694594" y="915158"/>
                  <a:pt x="373807" y="925835"/>
                  <a:pt x="156931" y="941569"/>
                </a:cubicBezTo>
                <a:cubicBezTo>
                  <a:pt x="71633" y="921527"/>
                  <a:pt x="6159" y="876589"/>
                  <a:pt x="0" y="784638"/>
                </a:cubicBezTo>
                <a:cubicBezTo>
                  <a:pt x="1558" y="538052"/>
                  <a:pt x="-24494" y="419932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1016" y="73659"/>
                  <a:pt x="90190" y="-7503"/>
                  <a:pt x="156931" y="0"/>
                </a:cubicBezTo>
                <a:cubicBezTo>
                  <a:pt x="364623" y="-31874"/>
                  <a:pt x="539091" y="8077"/>
                  <a:pt x="802601" y="0"/>
                </a:cubicBezTo>
                <a:cubicBezTo>
                  <a:pt x="1066111" y="-8077"/>
                  <a:pt x="1262295" y="-343"/>
                  <a:pt x="1398604" y="0"/>
                </a:cubicBezTo>
                <a:cubicBezTo>
                  <a:pt x="1465840" y="-8818"/>
                  <a:pt x="1538355" y="63506"/>
                  <a:pt x="1555535" y="156931"/>
                </a:cubicBezTo>
                <a:cubicBezTo>
                  <a:pt x="1532067" y="408098"/>
                  <a:pt x="1533168" y="653960"/>
                  <a:pt x="1555535" y="784638"/>
                </a:cubicBezTo>
                <a:cubicBezTo>
                  <a:pt x="1561350" y="868751"/>
                  <a:pt x="1483099" y="940460"/>
                  <a:pt x="1398604" y="941569"/>
                </a:cubicBezTo>
                <a:cubicBezTo>
                  <a:pt x="1237335" y="932636"/>
                  <a:pt x="983977" y="924696"/>
                  <a:pt x="752934" y="941569"/>
                </a:cubicBezTo>
                <a:cubicBezTo>
                  <a:pt x="521891" y="958443"/>
                  <a:pt x="279648" y="949899"/>
                  <a:pt x="156931" y="941569"/>
                </a:cubicBezTo>
                <a:cubicBezTo>
                  <a:pt x="86665" y="928305"/>
                  <a:pt x="-2391" y="881976"/>
                  <a:pt x="0" y="784638"/>
                </a:cubicBezTo>
                <a:cubicBezTo>
                  <a:pt x="30625" y="645826"/>
                  <a:pt x="26950" y="457919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أَمّا إِذا </a:t>
            </a:r>
            <a:endParaRPr lang="ar-MA" sz="5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70;p201">
            <a:extLst>
              <a:ext uri="{FF2B5EF4-FFF2-40B4-BE49-F238E27FC236}">
                <a16:creationId xmlns:a16="http://schemas.microsoft.com/office/drawing/2014/main" id="{A09EAAB6-81E5-3A59-DEC3-2DBEB4F8061A}"/>
              </a:ext>
            </a:extLst>
          </p:cNvPr>
          <p:cNvSpPr/>
          <p:nvPr/>
        </p:nvSpPr>
        <p:spPr>
          <a:xfrm>
            <a:off x="2672083" y="3895006"/>
            <a:ext cx="1584000" cy="91081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وَسَطَ </a:t>
            </a:r>
            <a:endParaRPr lang="ar-SA" sz="5400" b="1" kern="0" dirty="0">
              <a:solidFill>
                <a:srgbClr val="000000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29194FB9-7185-8AFF-86FC-C96CC152A47E}"/>
              </a:ext>
            </a:extLst>
          </p:cNvPr>
          <p:cNvSpPr/>
          <p:nvPr/>
        </p:nvSpPr>
        <p:spPr>
          <a:xfrm>
            <a:off x="4721995" y="3895006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أَضْحى</a:t>
            </a:r>
            <a:r>
              <a:rPr lang="ar-MA" sz="4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  <p:sp>
        <p:nvSpPr>
          <p:cNvPr id="28" name="Google Shape;1672;p201">
            <a:extLst>
              <a:ext uri="{FF2B5EF4-FFF2-40B4-BE49-F238E27FC236}">
                <a16:creationId xmlns:a16="http://schemas.microsoft.com/office/drawing/2014/main" id="{BCEF2192-2545-CA29-D9DF-E3E809977D91}"/>
              </a:ext>
            </a:extLst>
          </p:cNvPr>
          <p:cNvSpPr/>
          <p:nvPr/>
        </p:nvSpPr>
        <p:spPr>
          <a:xfrm>
            <a:off x="609552" y="3869821"/>
            <a:ext cx="1746194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مِنَ </a:t>
            </a:r>
            <a:r>
              <a:rPr lang="ar-MA" sz="5400" b="1" kern="0" dirty="0" err="1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ٱلْمُهِمِّ</a:t>
            </a:r>
            <a:endParaRPr lang="ar-MA" sz="5400" b="1" kern="0" dirty="0">
              <a:solidFill>
                <a:srgbClr val="000000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9" name="Google Shape;1671;p201">
            <a:extLst>
              <a:ext uri="{FF2B5EF4-FFF2-40B4-BE49-F238E27FC236}">
                <a16:creationId xmlns:a16="http://schemas.microsoft.com/office/drawing/2014/main" id="{BDDE84FA-1A8F-D4E6-CF26-82F0012B767F}"/>
              </a:ext>
            </a:extLst>
          </p:cNvPr>
          <p:cNvSpPr/>
          <p:nvPr/>
        </p:nvSpPr>
        <p:spPr>
          <a:xfrm>
            <a:off x="6771906" y="3895006"/>
            <a:ext cx="1900337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وَفي حالِ</a:t>
            </a:r>
            <a:r>
              <a:rPr lang="ar-MA" sz="4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F412DB36-EFD7-10AA-9410-C5B6619E45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129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8" grpId="0" animBg="1"/>
      <p:bldP spid="2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A049D-3CCB-05DE-10DD-EB8EF2067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862649-B36B-E094-CD9A-108ADA199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تلميذ آخر؟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7C05E2-B4E7-7145-F7FA-7D0F953C2C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320E30-8E01-98E2-944A-311C904BA1E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5F447C-F66B-5551-1F2F-71F6B209BF5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94E3DA-0294-10E2-1AEC-2964DA3AD9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CBCA7C-BDE0-CE03-C443-7A16AB51610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DA93763-7B86-C120-1E97-012A89806C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CE01B82-5694-9B21-A6AE-EA15EC9AEA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5A0A5AF-80A4-B322-4303-9CBA250BFE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BC70340-86BB-9715-F1FD-557498E400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19A0DCC-C8BF-6CB1-AA70-12B6BB99240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Google Shape;1666;p201">
            <a:extLst>
              <a:ext uri="{FF2B5EF4-FFF2-40B4-BE49-F238E27FC236}">
                <a16:creationId xmlns:a16="http://schemas.microsoft.com/office/drawing/2014/main" id="{63CEBFE5-9BB0-B084-474D-00C818D06F3F}"/>
              </a:ext>
            </a:extLst>
          </p:cNvPr>
          <p:cNvSpPr/>
          <p:nvPr/>
        </p:nvSpPr>
        <p:spPr>
          <a:xfrm>
            <a:off x="6771907" y="2493000"/>
            <a:ext cx="1733994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وَفي حالِ</a:t>
            </a:r>
          </a:p>
        </p:txBody>
      </p:sp>
      <p:sp>
        <p:nvSpPr>
          <p:cNvPr id="5" name="Google Shape;1667;p201">
            <a:extLst>
              <a:ext uri="{FF2B5EF4-FFF2-40B4-BE49-F238E27FC236}">
                <a16:creationId xmlns:a16="http://schemas.microsoft.com/office/drawing/2014/main" id="{3507A26D-1913-AD5D-3EEC-602C9EA06AA1}"/>
              </a:ext>
            </a:extLst>
          </p:cNvPr>
          <p:cNvSpPr/>
          <p:nvPr/>
        </p:nvSpPr>
        <p:spPr>
          <a:xfrm>
            <a:off x="4572000" y="2493000"/>
            <a:ext cx="1733995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أَضْحى</a:t>
            </a:r>
          </a:p>
        </p:txBody>
      </p:sp>
      <p:sp>
        <p:nvSpPr>
          <p:cNvPr id="6" name="Google Shape;1668;p201">
            <a:extLst>
              <a:ext uri="{FF2B5EF4-FFF2-40B4-BE49-F238E27FC236}">
                <a16:creationId xmlns:a16="http://schemas.microsoft.com/office/drawing/2014/main" id="{16E82516-447E-CD8A-DD6D-46979CCB0544}"/>
              </a:ext>
            </a:extLst>
          </p:cNvPr>
          <p:cNvSpPr/>
          <p:nvPr/>
        </p:nvSpPr>
        <p:spPr>
          <a:xfrm>
            <a:off x="2672083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دَوْما</a:t>
            </a:r>
          </a:p>
        </p:txBody>
      </p:sp>
      <p:sp>
        <p:nvSpPr>
          <p:cNvPr id="7" name="Google Shape;1669;p201">
            <a:extLst>
              <a:ext uri="{FF2B5EF4-FFF2-40B4-BE49-F238E27FC236}">
                <a16:creationId xmlns:a16="http://schemas.microsoft.com/office/drawing/2014/main" id="{FA0492AF-2D07-89A8-8E13-630478E6EE9F}"/>
              </a:ext>
            </a:extLst>
          </p:cNvPr>
          <p:cNvSpPr/>
          <p:nvPr/>
        </p:nvSpPr>
        <p:spPr>
          <a:xfrm>
            <a:off x="622170" y="2493000"/>
            <a:ext cx="1746193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3306" y="71882"/>
                  <a:pt x="72889" y="-9205"/>
                  <a:pt x="156931" y="0"/>
                </a:cubicBezTo>
                <a:cubicBezTo>
                  <a:pt x="380030" y="24619"/>
                  <a:pt x="610840" y="-30227"/>
                  <a:pt x="790184" y="0"/>
                </a:cubicBezTo>
                <a:cubicBezTo>
                  <a:pt x="969528" y="30227"/>
                  <a:pt x="1185489" y="-18378"/>
                  <a:pt x="1398604" y="0"/>
                </a:cubicBezTo>
                <a:cubicBezTo>
                  <a:pt x="1493855" y="-2015"/>
                  <a:pt x="1556304" y="85869"/>
                  <a:pt x="1555535" y="156931"/>
                </a:cubicBezTo>
                <a:cubicBezTo>
                  <a:pt x="1584643" y="370998"/>
                  <a:pt x="1529531" y="616239"/>
                  <a:pt x="1555535" y="784638"/>
                </a:cubicBezTo>
                <a:cubicBezTo>
                  <a:pt x="1551135" y="877448"/>
                  <a:pt x="1487794" y="938735"/>
                  <a:pt x="1398604" y="941569"/>
                </a:cubicBezTo>
                <a:cubicBezTo>
                  <a:pt x="1255272" y="967946"/>
                  <a:pt x="935442" y="967980"/>
                  <a:pt x="815018" y="941569"/>
                </a:cubicBezTo>
                <a:cubicBezTo>
                  <a:pt x="694594" y="915158"/>
                  <a:pt x="373807" y="925835"/>
                  <a:pt x="156931" y="941569"/>
                </a:cubicBezTo>
                <a:cubicBezTo>
                  <a:pt x="71633" y="921527"/>
                  <a:pt x="6159" y="876589"/>
                  <a:pt x="0" y="784638"/>
                </a:cubicBezTo>
                <a:cubicBezTo>
                  <a:pt x="1558" y="538052"/>
                  <a:pt x="-24494" y="419932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1016" y="73659"/>
                  <a:pt x="90190" y="-7503"/>
                  <a:pt x="156931" y="0"/>
                </a:cubicBezTo>
                <a:cubicBezTo>
                  <a:pt x="364623" y="-31874"/>
                  <a:pt x="539091" y="8077"/>
                  <a:pt x="802601" y="0"/>
                </a:cubicBezTo>
                <a:cubicBezTo>
                  <a:pt x="1066111" y="-8077"/>
                  <a:pt x="1262295" y="-343"/>
                  <a:pt x="1398604" y="0"/>
                </a:cubicBezTo>
                <a:cubicBezTo>
                  <a:pt x="1465840" y="-8818"/>
                  <a:pt x="1538355" y="63506"/>
                  <a:pt x="1555535" y="156931"/>
                </a:cubicBezTo>
                <a:cubicBezTo>
                  <a:pt x="1532067" y="408098"/>
                  <a:pt x="1533168" y="653960"/>
                  <a:pt x="1555535" y="784638"/>
                </a:cubicBezTo>
                <a:cubicBezTo>
                  <a:pt x="1561350" y="868751"/>
                  <a:pt x="1483099" y="940460"/>
                  <a:pt x="1398604" y="941569"/>
                </a:cubicBezTo>
                <a:cubicBezTo>
                  <a:pt x="1237335" y="932636"/>
                  <a:pt x="983977" y="924696"/>
                  <a:pt x="752934" y="941569"/>
                </a:cubicBezTo>
                <a:cubicBezTo>
                  <a:pt x="521891" y="958443"/>
                  <a:pt x="279648" y="949899"/>
                  <a:pt x="156931" y="941569"/>
                </a:cubicBezTo>
                <a:cubicBezTo>
                  <a:pt x="86665" y="928305"/>
                  <a:pt x="-2391" y="881976"/>
                  <a:pt x="0" y="784638"/>
                </a:cubicBezTo>
                <a:cubicBezTo>
                  <a:pt x="30625" y="645826"/>
                  <a:pt x="26950" y="457919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مِنَ </a:t>
            </a:r>
            <a:r>
              <a:rPr lang="ar-MA" sz="5400" b="1" kern="0" dirty="0" err="1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ٱلْمُهِمِّ</a:t>
            </a:r>
            <a:endParaRPr lang="ar-MA" sz="5400" b="1" kern="0" dirty="0">
              <a:solidFill>
                <a:srgbClr val="000000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670;p201">
            <a:extLst>
              <a:ext uri="{FF2B5EF4-FFF2-40B4-BE49-F238E27FC236}">
                <a16:creationId xmlns:a16="http://schemas.microsoft.com/office/drawing/2014/main" id="{116750DE-D3DD-7AB9-E8BC-8AFDD914A4E5}"/>
              </a:ext>
            </a:extLst>
          </p:cNvPr>
          <p:cNvSpPr/>
          <p:nvPr/>
        </p:nvSpPr>
        <p:spPr>
          <a:xfrm>
            <a:off x="2672083" y="3895006"/>
            <a:ext cx="1584000" cy="91081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وَسَطَ </a:t>
            </a:r>
            <a:endParaRPr lang="ar-SA" sz="5400" b="1" kern="0" dirty="0">
              <a:solidFill>
                <a:srgbClr val="000000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563E2A41-196B-149C-8788-A40BAD1DAA8F}"/>
              </a:ext>
            </a:extLst>
          </p:cNvPr>
          <p:cNvSpPr/>
          <p:nvPr/>
        </p:nvSpPr>
        <p:spPr>
          <a:xfrm>
            <a:off x="4572000" y="3895006"/>
            <a:ext cx="1733995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4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وَفي أَيِّ</a:t>
            </a:r>
          </a:p>
        </p:txBody>
      </p:sp>
      <p:sp>
        <p:nvSpPr>
          <p:cNvPr id="10" name="Google Shape;1672;p201">
            <a:extLst>
              <a:ext uri="{FF2B5EF4-FFF2-40B4-BE49-F238E27FC236}">
                <a16:creationId xmlns:a16="http://schemas.microsoft.com/office/drawing/2014/main" id="{18FC109D-8B11-476E-2574-47C29B0A8534}"/>
              </a:ext>
            </a:extLst>
          </p:cNvPr>
          <p:cNvSpPr/>
          <p:nvPr/>
        </p:nvSpPr>
        <p:spPr>
          <a:xfrm>
            <a:off x="609552" y="3869821"/>
            <a:ext cx="1746194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أَمّا إِذا</a:t>
            </a:r>
          </a:p>
        </p:txBody>
      </p:sp>
      <p:sp>
        <p:nvSpPr>
          <p:cNvPr id="11" name="Google Shape;1671;p201">
            <a:extLst>
              <a:ext uri="{FF2B5EF4-FFF2-40B4-BE49-F238E27FC236}">
                <a16:creationId xmlns:a16="http://schemas.microsoft.com/office/drawing/2014/main" id="{B4546F1D-5CC8-B4BB-6375-A185A16A2D89}"/>
              </a:ext>
            </a:extLst>
          </p:cNvPr>
          <p:cNvSpPr/>
          <p:nvPr/>
        </p:nvSpPr>
        <p:spPr>
          <a:xfrm>
            <a:off x="6771907" y="3895006"/>
            <a:ext cx="1733994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لا بُدَّ</a:t>
            </a:r>
            <a:r>
              <a:rPr lang="ar-MA" sz="4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27FE3F65-72E4-893E-4D0E-903C818CCE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6877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22D1E-2445-7800-4D65-E4CAAA871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0D9D9459-FF6F-90C6-94F0-8431B727C7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860" y="658833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A94A967-F7E2-7AF2-250D-E24EF74752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18F4F5-C2A5-1D40-42CD-F30A9887089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BC44F0-9CF8-9B68-D9C8-3C2F127EF56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15F9A4-DBAD-031B-8C52-01BD94D5C69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55C7DF-748B-9506-EEBE-6D95256FDB3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DCE757B-AFAC-B011-9AD9-A96951966B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D627B16-A401-C67C-63B5-9C2954945D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1AE4A61-1FAB-2EDC-80E6-AFD68A8AA7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5E8084A-099B-335A-BA33-0F95170F3C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205DBFC-2BD8-06CF-F97C-E1644885FB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1219E652-DA2E-A24B-A540-66091DD16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يقرأ؟</a:t>
            </a:r>
            <a:endParaRPr lang="fr-FR" sz="2400" b="1" dirty="0"/>
          </a:p>
        </p:txBody>
      </p:sp>
      <p:sp>
        <p:nvSpPr>
          <p:cNvPr id="2" name="Google Shape;1666;p201">
            <a:extLst>
              <a:ext uri="{FF2B5EF4-FFF2-40B4-BE49-F238E27FC236}">
                <a16:creationId xmlns:a16="http://schemas.microsoft.com/office/drawing/2014/main" id="{75624C30-2FED-C6D2-7CD4-7E4309FB3F57}"/>
              </a:ext>
            </a:extLst>
          </p:cNvPr>
          <p:cNvSpPr/>
          <p:nvPr/>
        </p:nvSpPr>
        <p:spPr>
          <a:xfrm>
            <a:off x="2588616" y="3895006"/>
            <a:ext cx="1689768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لا بُدَّ</a:t>
            </a:r>
          </a:p>
        </p:txBody>
      </p:sp>
      <p:sp>
        <p:nvSpPr>
          <p:cNvPr id="5" name="Google Shape;1667;p201">
            <a:extLst>
              <a:ext uri="{FF2B5EF4-FFF2-40B4-BE49-F238E27FC236}">
                <a16:creationId xmlns:a16="http://schemas.microsoft.com/office/drawing/2014/main" id="{3487F5D9-37BF-1B5B-0BE4-6800FD2D2986}"/>
              </a:ext>
            </a:extLst>
          </p:cNvPr>
          <p:cNvSpPr/>
          <p:nvPr/>
        </p:nvSpPr>
        <p:spPr>
          <a:xfrm>
            <a:off x="4504888" y="2493000"/>
            <a:ext cx="1929468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مِنَ </a:t>
            </a:r>
            <a:r>
              <a:rPr lang="ar-MA" sz="5400" b="1" kern="0" dirty="0" err="1">
                <a:solidFill>
                  <a:srgbClr val="0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ٱلْمُهِمِّ</a:t>
            </a: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  <p:sp>
        <p:nvSpPr>
          <p:cNvPr id="12" name="Google Shape;1668;p201">
            <a:extLst>
              <a:ext uri="{FF2B5EF4-FFF2-40B4-BE49-F238E27FC236}">
                <a16:creationId xmlns:a16="http://schemas.microsoft.com/office/drawing/2014/main" id="{BE13C7C4-7756-6DCB-EC33-DAF98B7120AC}"/>
              </a:ext>
            </a:extLst>
          </p:cNvPr>
          <p:cNvSpPr/>
          <p:nvPr/>
        </p:nvSpPr>
        <p:spPr>
          <a:xfrm>
            <a:off x="4572000" y="3907598"/>
            <a:ext cx="1862355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أَمّا إِذا</a:t>
            </a:r>
          </a:p>
        </p:txBody>
      </p:sp>
      <p:sp>
        <p:nvSpPr>
          <p:cNvPr id="22" name="Google Shape;1669;p201">
            <a:extLst>
              <a:ext uri="{FF2B5EF4-FFF2-40B4-BE49-F238E27FC236}">
                <a16:creationId xmlns:a16="http://schemas.microsoft.com/office/drawing/2014/main" id="{E53FE0C2-64A3-1885-CFB5-4F2E02A59A3D}"/>
              </a:ext>
            </a:extLst>
          </p:cNvPr>
          <p:cNvSpPr/>
          <p:nvPr/>
        </p:nvSpPr>
        <p:spPr>
          <a:xfrm>
            <a:off x="622171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3306" y="71882"/>
                  <a:pt x="72889" y="-9205"/>
                  <a:pt x="156931" y="0"/>
                </a:cubicBezTo>
                <a:cubicBezTo>
                  <a:pt x="380030" y="24619"/>
                  <a:pt x="610840" y="-30227"/>
                  <a:pt x="790184" y="0"/>
                </a:cubicBezTo>
                <a:cubicBezTo>
                  <a:pt x="969528" y="30227"/>
                  <a:pt x="1185489" y="-18378"/>
                  <a:pt x="1398604" y="0"/>
                </a:cubicBezTo>
                <a:cubicBezTo>
                  <a:pt x="1493855" y="-2015"/>
                  <a:pt x="1556304" y="85869"/>
                  <a:pt x="1555535" y="156931"/>
                </a:cubicBezTo>
                <a:cubicBezTo>
                  <a:pt x="1584643" y="370998"/>
                  <a:pt x="1529531" y="616239"/>
                  <a:pt x="1555535" y="784638"/>
                </a:cubicBezTo>
                <a:cubicBezTo>
                  <a:pt x="1551135" y="877448"/>
                  <a:pt x="1487794" y="938735"/>
                  <a:pt x="1398604" y="941569"/>
                </a:cubicBezTo>
                <a:cubicBezTo>
                  <a:pt x="1255272" y="967946"/>
                  <a:pt x="935442" y="967980"/>
                  <a:pt x="815018" y="941569"/>
                </a:cubicBezTo>
                <a:cubicBezTo>
                  <a:pt x="694594" y="915158"/>
                  <a:pt x="373807" y="925835"/>
                  <a:pt x="156931" y="941569"/>
                </a:cubicBezTo>
                <a:cubicBezTo>
                  <a:pt x="71633" y="921527"/>
                  <a:pt x="6159" y="876589"/>
                  <a:pt x="0" y="784638"/>
                </a:cubicBezTo>
                <a:cubicBezTo>
                  <a:pt x="1558" y="538052"/>
                  <a:pt x="-24494" y="419932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1016" y="73659"/>
                  <a:pt x="90190" y="-7503"/>
                  <a:pt x="156931" y="0"/>
                </a:cubicBezTo>
                <a:cubicBezTo>
                  <a:pt x="364623" y="-31874"/>
                  <a:pt x="539091" y="8077"/>
                  <a:pt x="802601" y="0"/>
                </a:cubicBezTo>
                <a:cubicBezTo>
                  <a:pt x="1066111" y="-8077"/>
                  <a:pt x="1262295" y="-343"/>
                  <a:pt x="1398604" y="0"/>
                </a:cubicBezTo>
                <a:cubicBezTo>
                  <a:pt x="1465840" y="-8818"/>
                  <a:pt x="1538355" y="63506"/>
                  <a:pt x="1555535" y="156931"/>
                </a:cubicBezTo>
                <a:cubicBezTo>
                  <a:pt x="1532067" y="408098"/>
                  <a:pt x="1533168" y="653960"/>
                  <a:pt x="1555535" y="784638"/>
                </a:cubicBezTo>
                <a:cubicBezTo>
                  <a:pt x="1561350" y="868751"/>
                  <a:pt x="1483099" y="940460"/>
                  <a:pt x="1398604" y="941569"/>
                </a:cubicBezTo>
                <a:cubicBezTo>
                  <a:pt x="1237335" y="932636"/>
                  <a:pt x="983977" y="924696"/>
                  <a:pt x="752934" y="941569"/>
                </a:cubicBezTo>
                <a:cubicBezTo>
                  <a:pt x="521891" y="958443"/>
                  <a:pt x="279648" y="949899"/>
                  <a:pt x="156931" y="941569"/>
                </a:cubicBezTo>
                <a:cubicBezTo>
                  <a:pt x="86665" y="928305"/>
                  <a:pt x="-2391" y="881976"/>
                  <a:pt x="0" y="784638"/>
                </a:cubicBezTo>
                <a:cubicBezTo>
                  <a:pt x="30625" y="645826"/>
                  <a:pt x="26950" y="457919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أَضْحى </a:t>
            </a:r>
            <a:endParaRPr lang="ar-MA" sz="5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1670;p201">
            <a:extLst>
              <a:ext uri="{FF2B5EF4-FFF2-40B4-BE49-F238E27FC236}">
                <a16:creationId xmlns:a16="http://schemas.microsoft.com/office/drawing/2014/main" id="{7B4B40EB-2E3A-307F-6F04-AF5A6CF14F89}"/>
              </a:ext>
            </a:extLst>
          </p:cNvPr>
          <p:cNvSpPr/>
          <p:nvPr/>
        </p:nvSpPr>
        <p:spPr>
          <a:xfrm>
            <a:off x="6839441" y="3907598"/>
            <a:ext cx="1584000" cy="91081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وَسَطَ </a:t>
            </a:r>
            <a:endParaRPr lang="ar-SA" sz="5400" b="1" kern="0" dirty="0">
              <a:solidFill>
                <a:srgbClr val="000000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5" name="Google Shape;1671;p201">
            <a:extLst>
              <a:ext uri="{FF2B5EF4-FFF2-40B4-BE49-F238E27FC236}">
                <a16:creationId xmlns:a16="http://schemas.microsoft.com/office/drawing/2014/main" id="{3554F431-E989-5AF0-9487-788F280DDDC9}"/>
              </a:ext>
            </a:extLst>
          </p:cNvPr>
          <p:cNvSpPr/>
          <p:nvPr/>
        </p:nvSpPr>
        <p:spPr>
          <a:xfrm>
            <a:off x="2588615" y="2495370"/>
            <a:ext cx="1689769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 وَفي حالِ </a:t>
            </a:r>
          </a:p>
        </p:txBody>
      </p:sp>
      <p:sp>
        <p:nvSpPr>
          <p:cNvPr id="26" name="Google Shape;1672;p201">
            <a:extLst>
              <a:ext uri="{FF2B5EF4-FFF2-40B4-BE49-F238E27FC236}">
                <a16:creationId xmlns:a16="http://schemas.microsoft.com/office/drawing/2014/main" id="{BEB8692A-DE62-E93B-C5E9-F11D95BF14F3}"/>
              </a:ext>
            </a:extLst>
          </p:cNvPr>
          <p:cNvSpPr/>
          <p:nvPr/>
        </p:nvSpPr>
        <p:spPr>
          <a:xfrm>
            <a:off x="6839441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دَوْماً</a:t>
            </a:r>
          </a:p>
        </p:txBody>
      </p:sp>
      <p:sp>
        <p:nvSpPr>
          <p:cNvPr id="7" name="Google Shape;1666;p201">
            <a:extLst>
              <a:ext uri="{FF2B5EF4-FFF2-40B4-BE49-F238E27FC236}">
                <a16:creationId xmlns:a16="http://schemas.microsoft.com/office/drawing/2014/main" id="{8269DD09-6B8B-AD3A-2C62-29889F345B15}"/>
              </a:ext>
            </a:extLst>
          </p:cNvPr>
          <p:cNvSpPr/>
          <p:nvPr/>
        </p:nvSpPr>
        <p:spPr>
          <a:xfrm>
            <a:off x="622171" y="3907598"/>
            <a:ext cx="1717906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وَفي أَيِّ</a:t>
            </a:r>
          </a:p>
        </p:txBody>
      </p:sp>
    </p:spTree>
    <p:extLst>
      <p:ext uri="{BB962C8B-B14F-4D97-AF65-F5344CB8AC3E}">
        <p14:creationId xmlns:p14="http://schemas.microsoft.com/office/powerpoint/2010/main" val="21804723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12" grpId="0" animBg="1"/>
      <p:bldP spid="22" grpId="0" animBg="1"/>
      <p:bldP spid="24" grpId="0" animBg="1"/>
      <p:bldP spid="25" grpId="0" animBg="1"/>
      <p:bldP spid="26" grpId="0" animBg="1"/>
      <p:bldP spid="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12208-4971-0BCD-A455-FAA538155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B3C9ABD0-CAF6-B5F0-3057-4951022F72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860" y="658833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D30646E-C470-D1D6-3796-DE12807F1C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B96FD8-44A8-01ED-A911-DC6D219303D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FA4602-DEB9-EDF6-F0B8-D88D8400290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567D11-66B3-9611-EEDF-D306BE9C799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2950FB-3E96-8E1A-5554-851DFC09DEC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05834BF-42F0-DE52-E7A6-9580665DE2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F4C2AF2-3222-EBA1-80DE-867FEDD09D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9E16CCC-5BAF-8C4F-4846-9CD8B143BB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9EEDB13-E8C0-255D-24ED-25FE963386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088F066-4FF0-6623-277C-9181E6DE08D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8613A70E-5EFC-BF77-C530-43E077F6D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من يقرأ؟</a:t>
            </a:r>
            <a:br>
              <a:rPr lang="ar-MA" sz="2400" b="1" dirty="0">
                <a:cs typeface="Microsoft Uighur" panose="02000000000000000000" pitchFamily="2" charset="-78"/>
              </a:rPr>
            </a:br>
            <a:r>
              <a:rPr lang="ar-MA" sz="2200" i="1" dirty="0">
                <a:cs typeface="Microsoft Uighur" panose="02000000000000000000" pitchFamily="2" charset="-78"/>
              </a:rPr>
              <a:t>إعادة الشرائح لإتاحة فرصة القراءة للتلاميذ.</a:t>
            </a:r>
            <a:endParaRPr lang="fr-FR" sz="2400" i="1" dirty="0"/>
          </a:p>
        </p:txBody>
      </p:sp>
      <p:sp>
        <p:nvSpPr>
          <p:cNvPr id="2" name="Google Shape;1666;p201">
            <a:extLst>
              <a:ext uri="{FF2B5EF4-FFF2-40B4-BE49-F238E27FC236}">
                <a16:creationId xmlns:a16="http://schemas.microsoft.com/office/drawing/2014/main" id="{0DC9EE82-AFD9-BEA4-91A2-E1F9090914A3}"/>
              </a:ext>
            </a:extLst>
          </p:cNvPr>
          <p:cNvSpPr/>
          <p:nvPr/>
        </p:nvSpPr>
        <p:spPr>
          <a:xfrm>
            <a:off x="2588616" y="3895006"/>
            <a:ext cx="1689768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وَفي حالِ </a:t>
            </a:r>
            <a:endParaRPr lang="ar-MA" sz="5400" b="1" kern="0" dirty="0">
              <a:solidFill>
                <a:srgbClr val="000000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667;p201">
            <a:extLst>
              <a:ext uri="{FF2B5EF4-FFF2-40B4-BE49-F238E27FC236}">
                <a16:creationId xmlns:a16="http://schemas.microsoft.com/office/drawing/2014/main" id="{BD7FBF4E-425D-AA19-E85B-85115A39DEBF}"/>
              </a:ext>
            </a:extLst>
          </p:cNvPr>
          <p:cNvSpPr/>
          <p:nvPr/>
        </p:nvSpPr>
        <p:spPr>
          <a:xfrm>
            <a:off x="4504888" y="2493000"/>
            <a:ext cx="1929468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5400" b="1" kern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أَمّا إِذا</a:t>
            </a:r>
            <a:endParaRPr lang="ar-MA" sz="5400" b="1" kern="0" dirty="0">
              <a:solidFill>
                <a:srgbClr val="000000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668;p201">
            <a:extLst>
              <a:ext uri="{FF2B5EF4-FFF2-40B4-BE49-F238E27FC236}">
                <a16:creationId xmlns:a16="http://schemas.microsoft.com/office/drawing/2014/main" id="{73BEBB10-1D9C-13B3-4512-B01CB78374E0}"/>
              </a:ext>
            </a:extLst>
          </p:cNvPr>
          <p:cNvSpPr/>
          <p:nvPr/>
        </p:nvSpPr>
        <p:spPr>
          <a:xfrm>
            <a:off x="4572000" y="3907598"/>
            <a:ext cx="1862355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مِنَ </a:t>
            </a:r>
            <a:r>
              <a:rPr lang="ar-MA" sz="5400" b="1" kern="0" dirty="0" err="1">
                <a:solidFill>
                  <a:srgbClr val="0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ٱلْمُهِمِّ</a:t>
            </a: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  <p:sp>
        <p:nvSpPr>
          <p:cNvPr id="22" name="Google Shape;1669;p201">
            <a:extLst>
              <a:ext uri="{FF2B5EF4-FFF2-40B4-BE49-F238E27FC236}">
                <a16:creationId xmlns:a16="http://schemas.microsoft.com/office/drawing/2014/main" id="{CE70FF34-B3E7-BB69-DF20-022DBB8C104F}"/>
              </a:ext>
            </a:extLst>
          </p:cNvPr>
          <p:cNvSpPr/>
          <p:nvPr/>
        </p:nvSpPr>
        <p:spPr>
          <a:xfrm>
            <a:off x="622171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3306" y="71882"/>
                  <a:pt x="72889" y="-9205"/>
                  <a:pt x="156931" y="0"/>
                </a:cubicBezTo>
                <a:cubicBezTo>
                  <a:pt x="380030" y="24619"/>
                  <a:pt x="610840" y="-30227"/>
                  <a:pt x="790184" y="0"/>
                </a:cubicBezTo>
                <a:cubicBezTo>
                  <a:pt x="969528" y="30227"/>
                  <a:pt x="1185489" y="-18378"/>
                  <a:pt x="1398604" y="0"/>
                </a:cubicBezTo>
                <a:cubicBezTo>
                  <a:pt x="1493855" y="-2015"/>
                  <a:pt x="1556304" y="85869"/>
                  <a:pt x="1555535" y="156931"/>
                </a:cubicBezTo>
                <a:cubicBezTo>
                  <a:pt x="1584643" y="370998"/>
                  <a:pt x="1529531" y="616239"/>
                  <a:pt x="1555535" y="784638"/>
                </a:cubicBezTo>
                <a:cubicBezTo>
                  <a:pt x="1551135" y="877448"/>
                  <a:pt x="1487794" y="938735"/>
                  <a:pt x="1398604" y="941569"/>
                </a:cubicBezTo>
                <a:cubicBezTo>
                  <a:pt x="1255272" y="967946"/>
                  <a:pt x="935442" y="967980"/>
                  <a:pt x="815018" y="941569"/>
                </a:cubicBezTo>
                <a:cubicBezTo>
                  <a:pt x="694594" y="915158"/>
                  <a:pt x="373807" y="925835"/>
                  <a:pt x="156931" y="941569"/>
                </a:cubicBezTo>
                <a:cubicBezTo>
                  <a:pt x="71633" y="921527"/>
                  <a:pt x="6159" y="876589"/>
                  <a:pt x="0" y="784638"/>
                </a:cubicBezTo>
                <a:cubicBezTo>
                  <a:pt x="1558" y="538052"/>
                  <a:pt x="-24494" y="419932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1016" y="73659"/>
                  <a:pt x="90190" y="-7503"/>
                  <a:pt x="156931" y="0"/>
                </a:cubicBezTo>
                <a:cubicBezTo>
                  <a:pt x="364623" y="-31874"/>
                  <a:pt x="539091" y="8077"/>
                  <a:pt x="802601" y="0"/>
                </a:cubicBezTo>
                <a:cubicBezTo>
                  <a:pt x="1066111" y="-8077"/>
                  <a:pt x="1262295" y="-343"/>
                  <a:pt x="1398604" y="0"/>
                </a:cubicBezTo>
                <a:cubicBezTo>
                  <a:pt x="1465840" y="-8818"/>
                  <a:pt x="1538355" y="63506"/>
                  <a:pt x="1555535" y="156931"/>
                </a:cubicBezTo>
                <a:cubicBezTo>
                  <a:pt x="1532067" y="408098"/>
                  <a:pt x="1533168" y="653960"/>
                  <a:pt x="1555535" y="784638"/>
                </a:cubicBezTo>
                <a:cubicBezTo>
                  <a:pt x="1561350" y="868751"/>
                  <a:pt x="1483099" y="940460"/>
                  <a:pt x="1398604" y="941569"/>
                </a:cubicBezTo>
                <a:cubicBezTo>
                  <a:pt x="1237335" y="932636"/>
                  <a:pt x="983977" y="924696"/>
                  <a:pt x="752934" y="941569"/>
                </a:cubicBezTo>
                <a:cubicBezTo>
                  <a:pt x="521891" y="958443"/>
                  <a:pt x="279648" y="949899"/>
                  <a:pt x="156931" y="941569"/>
                </a:cubicBezTo>
                <a:cubicBezTo>
                  <a:pt x="86665" y="928305"/>
                  <a:pt x="-2391" y="881976"/>
                  <a:pt x="0" y="784638"/>
                </a:cubicBezTo>
                <a:cubicBezTo>
                  <a:pt x="30625" y="645826"/>
                  <a:pt x="26950" y="457919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 وَفي أَيِّ</a:t>
            </a:r>
            <a:endParaRPr lang="ar-MA" sz="5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1670;p201">
            <a:extLst>
              <a:ext uri="{FF2B5EF4-FFF2-40B4-BE49-F238E27FC236}">
                <a16:creationId xmlns:a16="http://schemas.microsoft.com/office/drawing/2014/main" id="{2A4D2280-75AE-5BB7-44BB-99E31BE92A82}"/>
              </a:ext>
            </a:extLst>
          </p:cNvPr>
          <p:cNvSpPr/>
          <p:nvPr/>
        </p:nvSpPr>
        <p:spPr>
          <a:xfrm>
            <a:off x="6839441" y="3907598"/>
            <a:ext cx="1584000" cy="910815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دَوْماً</a:t>
            </a:r>
            <a:endParaRPr lang="ar-SA" sz="5400" b="1" kern="0" dirty="0">
              <a:solidFill>
                <a:srgbClr val="000000"/>
              </a:solidFill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5" name="Google Shape;1671;p201">
            <a:extLst>
              <a:ext uri="{FF2B5EF4-FFF2-40B4-BE49-F238E27FC236}">
                <a16:creationId xmlns:a16="http://schemas.microsoft.com/office/drawing/2014/main" id="{2CAE8397-DFD1-EB30-F222-282C4F002D3D}"/>
              </a:ext>
            </a:extLst>
          </p:cNvPr>
          <p:cNvSpPr/>
          <p:nvPr/>
        </p:nvSpPr>
        <p:spPr>
          <a:xfrm>
            <a:off x="2588615" y="2495370"/>
            <a:ext cx="1689769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لا بُدَّ</a:t>
            </a:r>
          </a:p>
        </p:txBody>
      </p:sp>
      <p:sp>
        <p:nvSpPr>
          <p:cNvPr id="26" name="Google Shape;1672;p201">
            <a:extLst>
              <a:ext uri="{FF2B5EF4-FFF2-40B4-BE49-F238E27FC236}">
                <a16:creationId xmlns:a16="http://schemas.microsoft.com/office/drawing/2014/main" id="{18D86B03-F311-D00B-C1BB-2DF6A13FBEEC}"/>
              </a:ext>
            </a:extLst>
          </p:cNvPr>
          <p:cNvSpPr/>
          <p:nvPr/>
        </p:nvSpPr>
        <p:spPr>
          <a:xfrm>
            <a:off x="6839441" y="2493000"/>
            <a:ext cx="1584000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13050" y="66891"/>
                  <a:pt x="68044" y="-1301"/>
                  <a:pt x="156931" y="0"/>
                </a:cubicBezTo>
                <a:cubicBezTo>
                  <a:pt x="338397" y="-1055"/>
                  <a:pt x="522974" y="25327"/>
                  <a:pt x="777768" y="0"/>
                </a:cubicBezTo>
                <a:cubicBezTo>
                  <a:pt x="1032562" y="-25327"/>
                  <a:pt x="1096094" y="-11607"/>
                  <a:pt x="1398604" y="0"/>
                </a:cubicBezTo>
                <a:cubicBezTo>
                  <a:pt x="1480054" y="9542"/>
                  <a:pt x="1564197" y="67643"/>
                  <a:pt x="1555535" y="156931"/>
                </a:cubicBezTo>
                <a:cubicBezTo>
                  <a:pt x="1558191" y="388692"/>
                  <a:pt x="1546877" y="626975"/>
                  <a:pt x="1555535" y="784638"/>
                </a:cubicBezTo>
                <a:cubicBezTo>
                  <a:pt x="1560147" y="879837"/>
                  <a:pt x="1490119" y="945138"/>
                  <a:pt x="1398604" y="941569"/>
                </a:cubicBezTo>
                <a:cubicBezTo>
                  <a:pt x="1243545" y="957531"/>
                  <a:pt x="1054318" y="938628"/>
                  <a:pt x="790184" y="941569"/>
                </a:cubicBezTo>
                <a:cubicBezTo>
                  <a:pt x="526050" y="944510"/>
                  <a:pt x="400769" y="911685"/>
                  <a:pt x="156931" y="941569"/>
                </a:cubicBezTo>
                <a:cubicBezTo>
                  <a:pt x="65308" y="946494"/>
                  <a:pt x="2679" y="862991"/>
                  <a:pt x="0" y="784638"/>
                </a:cubicBezTo>
                <a:cubicBezTo>
                  <a:pt x="-11551" y="525311"/>
                  <a:pt x="-30047" y="428888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7119" y="61670"/>
                  <a:pt x="72107" y="-19453"/>
                  <a:pt x="156931" y="0"/>
                </a:cubicBezTo>
                <a:cubicBezTo>
                  <a:pt x="328791" y="-26882"/>
                  <a:pt x="558719" y="-21326"/>
                  <a:pt x="752934" y="0"/>
                </a:cubicBezTo>
                <a:cubicBezTo>
                  <a:pt x="947149" y="21326"/>
                  <a:pt x="1099997" y="-2913"/>
                  <a:pt x="1398604" y="0"/>
                </a:cubicBezTo>
                <a:cubicBezTo>
                  <a:pt x="1487210" y="2003"/>
                  <a:pt x="1561044" y="85370"/>
                  <a:pt x="1555535" y="156931"/>
                </a:cubicBezTo>
                <a:cubicBezTo>
                  <a:pt x="1547687" y="378933"/>
                  <a:pt x="1555162" y="651872"/>
                  <a:pt x="1555535" y="784638"/>
                </a:cubicBezTo>
                <a:cubicBezTo>
                  <a:pt x="1549320" y="862907"/>
                  <a:pt x="1468434" y="948734"/>
                  <a:pt x="1398604" y="941569"/>
                </a:cubicBezTo>
                <a:cubicBezTo>
                  <a:pt x="1119433" y="942063"/>
                  <a:pt x="1022617" y="951892"/>
                  <a:pt x="815018" y="941569"/>
                </a:cubicBezTo>
                <a:cubicBezTo>
                  <a:pt x="607419" y="931246"/>
                  <a:pt x="382092" y="952586"/>
                  <a:pt x="156931" y="941569"/>
                </a:cubicBezTo>
                <a:cubicBezTo>
                  <a:pt x="68959" y="921522"/>
                  <a:pt x="5160" y="875721"/>
                  <a:pt x="0" y="784638"/>
                </a:cubicBezTo>
                <a:cubicBezTo>
                  <a:pt x="11028" y="499908"/>
                  <a:pt x="5651" y="396454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وَسَطَ</a:t>
            </a:r>
          </a:p>
        </p:txBody>
      </p:sp>
      <p:sp>
        <p:nvSpPr>
          <p:cNvPr id="7" name="Google Shape;1666;p201">
            <a:extLst>
              <a:ext uri="{FF2B5EF4-FFF2-40B4-BE49-F238E27FC236}">
                <a16:creationId xmlns:a16="http://schemas.microsoft.com/office/drawing/2014/main" id="{ED317153-4980-5982-AB6D-FC7E261F1629}"/>
              </a:ext>
            </a:extLst>
          </p:cNvPr>
          <p:cNvSpPr/>
          <p:nvPr/>
        </p:nvSpPr>
        <p:spPr>
          <a:xfrm>
            <a:off x="622171" y="3907598"/>
            <a:ext cx="1717906" cy="93600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2120" y="86417"/>
                  <a:pt x="66170" y="-14752"/>
                  <a:pt x="156931" y="0"/>
                </a:cubicBezTo>
                <a:cubicBezTo>
                  <a:pt x="437048" y="17883"/>
                  <a:pt x="470972" y="4122"/>
                  <a:pt x="740517" y="0"/>
                </a:cubicBezTo>
                <a:cubicBezTo>
                  <a:pt x="1010062" y="-4122"/>
                  <a:pt x="1258576" y="-29782"/>
                  <a:pt x="1398604" y="0"/>
                </a:cubicBezTo>
                <a:cubicBezTo>
                  <a:pt x="1500264" y="-12852"/>
                  <a:pt x="1549180" y="90872"/>
                  <a:pt x="1555535" y="156931"/>
                </a:cubicBezTo>
                <a:cubicBezTo>
                  <a:pt x="1586790" y="452238"/>
                  <a:pt x="1529418" y="598879"/>
                  <a:pt x="1555535" y="784638"/>
                </a:cubicBezTo>
                <a:cubicBezTo>
                  <a:pt x="1551755" y="877324"/>
                  <a:pt x="1496008" y="924609"/>
                  <a:pt x="1398604" y="941569"/>
                </a:cubicBezTo>
                <a:cubicBezTo>
                  <a:pt x="1137699" y="948058"/>
                  <a:pt x="990558" y="937958"/>
                  <a:pt x="752934" y="941569"/>
                </a:cubicBezTo>
                <a:cubicBezTo>
                  <a:pt x="515310" y="945181"/>
                  <a:pt x="363213" y="929647"/>
                  <a:pt x="156931" y="941569"/>
                </a:cubicBezTo>
                <a:cubicBezTo>
                  <a:pt x="70519" y="938794"/>
                  <a:pt x="11016" y="871220"/>
                  <a:pt x="0" y="784638"/>
                </a:cubicBezTo>
                <a:cubicBezTo>
                  <a:pt x="-3346" y="523853"/>
                  <a:pt x="-30684" y="309904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-47" y="56878"/>
                  <a:pt x="64770" y="13933"/>
                  <a:pt x="156931" y="0"/>
                </a:cubicBezTo>
                <a:cubicBezTo>
                  <a:pt x="366354" y="16526"/>
                  <a:pt x="621983" y="-154"/>
                  <a:pt x="752934" y="0"/>
                </a:cubicBezTo>
                <a:cubicBezTo>
                  <a:pt x="883885" y="154"/>
                  <a:pt x="1247783" y="-17271"/>
                  <a:pt x="1398604" y="0"/>
                </a:cubicBezTo>
                <a:cubicBezTo>
                  <a:pt x="1489259" y="2516"/>
                  <a:pt x="1572537" y="67915"/>
                  <a:pt x="1555535" y="156931"/>
                </a:cubicBezTo>
                <a:cubicBezTo>
                  <a:pt x="1530700" y="283168"/>
                  <a:pt x="1558290" y="655335"/>
                  <a:pt x="1555535" y="784638"/>
                </a:cubicBezTo>
                <a:cubicBezTo>
                  <a:pt x="1556275" y="880164"/>
                  <a:pt x="1499828" y="940609"/>
                  <a:pt x="1398604" y="941569"/>
                </a:cubicBezTo>
                <a:cubicBezTo>
                  <a:pt x="1129452" y="914329"/>
                  <a:pt x="978249" y="943978"/>
                  <a:pt x="777768" y="941569"/>
                </a:cubicBezTo>
                <a:cubicBezTo>
                  <a:pt x="577287" y="939160"/>
                  <a:pt x="395901" y="912347"/>
                  <a:pt x="156931" y="941569"/>
                </a:cubicBezTo>
                <a:cubicBezTo>
                  <a:pt x="72208" y="932936"/>
                  <a:pt x="2605" y="867754"/>
                  <a:pt x="0" y="784638"/>
                </a:cubicBezTo>
                <a:cubicBezTo>
                  <a:pt x="31336" y="571813"/>
                  <a:pt x="19177" y="342512"/>
                  <a:pt x="0" y="156931"/>
                </a:cubicBezTo>
                <a:close/>
              </a:path>
            </a:pathLst>
          </a:custGeom>
          <a:solidFill>
            <a:srgbClr val="D6E9EA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5400" b="1" kern="0" dirty="0">
                <a:solidFill>
                  <a:srgbClr val="0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أَضْحى</a:t>
            </a:r>
          </a:p>
        </p:txBody>
      </p:sp>
    </p:spTree>
    <p:extLst>
      <p:ext uri="{BB962C8B-B14F-4D97-AF65-F5344CB8AC3E}">
        <p14:creationId xmlns:p14="http://schemas.microsoft.com/office/powerpoint/2010/main" val="2780828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12" grpId="0" animBg="1"/>
      <p:bldP spid="22" grpId="0" animBg="1"/>
      <p:bldP spid="24" grpId="0" animBg="1"/>
      <p:bldP spid="25" grpId="0" animBg="1"/>
      <p:bldP spid="26" grpId="0" animBg="1"/>
      <p:bldP spid="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A3FA16-1950-DDE5-179B-4B5BC182E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القراءة المشتركة ص 94. ستتدربون على قراءة فقرة بدقة وسرعة.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94C26E-C04F-C1CB-2F72-81ADA9337BB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F98285-572E-B949-5997-6C987E94EA0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713119-3C91-6028-6BBA-046E58002E0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679163-7518-A4ED-54DC-6383041D531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7C04D9-432C-6C75-14C0-312084E269C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BC1429F-DC55-14A4-8310-68824ED09A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79EBC04-3323-CEF9-6D66-48E8824964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0CEADB4-C149-9EFE-F850-091DF96F50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83F8F5-BE70-2355-898C-8CDE8DB6F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0EDBF8-3884-238B-3F87-84DAD63C52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2852" y="2118995"/>
            <a:ext cx="2656334" cy="382755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E286D0-926A-8C0E-B1C9-E7D67ECEA46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2BCAC51C-A912-6222-F346-9BBCD6D366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FA3915F-1A84-C0DC-38B3-8D8EE0D465A2}"/>
              </a:ext>
            </a:extLst>
          </p:cNvPr>
          <p:cNvSpPr/>
          <p:nvPr/>
        </p:nvSpPr>
        <p:spPr>
          <a:xfrm>
            <a:off x="3216654" y="2444069"/>
            <a:ext cx="2692533" cy="1230309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6115934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17CEA-B1B1-6029-20A5-946EBCF0C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5FDB49-4A30-0FAA-9877-BAF9C282E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أولا. تابعوا معي على كراساتكم. انتبهوا للنبر عند الاستفهام؟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097565-1F72-E027-AB1B-ADCC3DF20F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D79FEC9-D465-5484-4395-C2C0861835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975922-DB5A-D7F5-2B62-3ED9934B3E8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1FD96F-5F33-AE93-F739-093EC12B099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D939BA-E3B6-1C0D-ACD1-44B6F1C00E5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9FE08E-A5DC-348D-19CD-DF8F676A9CF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4E77E2E-61D2-8D7E-29E1-64554B6BCD0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781CED7-3992-F47B-3A6E-4961CC2028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4DEC559-E7F5-3045-0020-59BBF1920E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BC03502-F63B-8A38-CBDA-382B1BE630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CE61965-5D02-1198-13CC-7DB5002E498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5EAD381-6CA3-AD58-BFCC-B4582ACA7D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52852" y="2118995"/>
            <a:ext cx="2656334" cy="382755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39B287F-779F-2E71-8DFD-044DC8AEF389}"/>
              </a:ext>
            </a:extLst>
          </p:cNvPr>
          <p:cNvSpPr/>
          <p:nvPr/>
        </p:nvSpPr>
        <p:spPr>
          <a:xfrm>
            <a:off x="3216654" y="2444069"/>
            <a:ext cx="2692533" cy="1230309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0851807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CF616-85AE-2179-523E-7E63305EC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A723DB-0837-E548-1580-691C06F4C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اَلآن سنقرأ معا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انتبهوا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1D9770-1E73-CF3E-53D6-7250209611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558405-B32E-5DA3-DFC8-16FFB1BCB1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8A147E-02BB-C2ED-E70B-A5DF7E7E65C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32C2FF-C28C-5FC1-8D52-FA606EB39BC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36B5F0-27F8-4614-3E5F-74120CB60C4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B71903-B0DD-8BB6-B94F-186C2C8EFC9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A202A52-86EF-3125-595B-A6EEF1064B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7344A8F-172F-20A9-5AB7-B154107FC8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7676B5B-F4C8-7653-D068-4577D0DE48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02934C6-06FF-27AA-F219-B8A7CCC62A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19E6A17-6C7E-334A-1E24-254795D1BE1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EC645AA-F92F-073E-BE52-E618469118E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85000"/>
          </a:blip>
          <a:stretch>
            <a:fillRect/>
          </a:stretch>
        </p:blipFill>
        <p:spPr>
          <a:xfrm>
            <a:off x="477822" y="1897247"/>
            <a:ext cx="8213172" cy="3790694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87858787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FF8C6-FB0D-DFA5-60E2-63CD6951A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41F666-AA87-6205-3BE7-AF9C5A07F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buClr>
                <a:srgbClr val="AEABAB"/>
              </a:buClr>
              <a:buSzPts val="1400"/>
              <a:defRPr/>
            </a:pPr>
            <a:r>
              <a:rPr kumimoji="0" lang="ar-MA" sz="27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من يريد أن يقود القراءة؟ أنت تقرأ وهم يرددون بعدك.</a:t>
            </a:r>
            <a:b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</a:br>
            <a:r>
              <a:rPr lang="ar-MA" sz="2400" i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r>
              <a:rPr lang="ar-MA" sz="2400" i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D6A211-5ED1-B5D2-4DEC-2E2F6046AF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DD4712-61D3-9E18-62D5-01F1A9E295C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A31E37-5E23-F869-7104-783E5273978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C1846D-1A3C-8462-4CCC-B8B63814A09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8A5245-2519-A016-C304-56E79B4FBD2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48DBBFF-B01C-52A0-69B9-C2309582F1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0DD144B-DF23-210D-DC91-322A4531D3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2E9198A-9283-04DD-B898-78283633F1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9CC8375-02E2-C2AE-AAF6-307585F2B8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6AFA8EF-4529-D62D-EA7F-789FC0CD93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0DCE0326-0430-4882-5F19-FD813A91F1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8334E5-69B1-A39E-1FD6-37FCF99F133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85000"/>
          </a:blip>
          <a:stretch>
            <a:fillRect/>
          </a:stretch>
        </p:blipFill>
        <p:spPr>
          <a:xfrm>
            <a:off x="477822" y="1897247"/>
            <a:ext cx="8213172" cy="3790694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96684690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962D7-F930-9795-02D1-675CFC64E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3379A7-9BFB-1B96-7226-A51C7CA59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277" y="756000"/>
            <a:ext cx="6961096" cy="612000"/>
          </a:xfrm>
        </p:spPr>
        <p:txBody>
          <a:bodyPr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Dosis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كل ثنائي سيقرأ الفقرة قراءة معبرة، للفوز عليكما القراءة  قراءة معبرة وبصوت واحد. </a:t>
            </a:r>
            <a:endParaRPr kumimoji="0" lang="ar-MA" sz="2400" b="0" i="1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B3867C-3720-4CA7-34C7-DC9876BD52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E3C05B-247D-51C5-8EB7-163101B0422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53B6FE-E32E-0E9B-AA0A-DE5C5259DA1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78829A-4F69-9409-D564-3FDB4CAD9EA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672DA26-DFA5-9D85-DB84-4CCB6664A9F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A5E0DDC-8B3E-458E-FCC7-6834CD6D4F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45CA2EE-DD78-12A9-2FAA-BAEFB83872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5B7093D-41E2-FC46-2905-21CD162AF3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0F33E0E-73AB-BCD4-52B6-88810543BB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C8D2C12-685D-DBCC-BE50-C7EB2E8CB8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4B2626-AFB0-2093-773D-F460082826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85000"/>
          </a:blip>
          <a:stretch>
            <a:fillRect/>
          </a:stretch>
        </p:blipFill>
        <p:spPr>
          <a:xfrm>
            <a:off x="477822" y="1897247"/>
            <a:ext cx="8213172" cy="3790694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DCD29FDF-7B54-AC72-721E-02AB48158C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40201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3B18F9C-1B02-CC2B-E317-3E87C6EBFD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5359" y="942960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AC42B-3D9B-A009-AADB-ADFF776B7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1344CC-F979-BD16-45BB-03D9FEB75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 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46D50D-745D-B093-F18A-3604519E21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860" y="667222"/>
            <a:ext cx="828000" cy="828000"/>
          </a:xfr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AAF83B08-D39F-70F7-BE7D-DE34A4E9F214}"/>
              </a:ext>
            </a:extLst>
          </p:cNvPr>
          <p:cNvSpPr/>
          <p:nvPr/>
        </p:nvSpPr>
        <p:spPr>
          <a:xfrm>
            <a:off x="3611184" y="3089279"/>
            <a:ext cx="1980000" cy="1463056"/>
          </a:xfrm>
          <a:prstGeom prst="ellipse">
            <a:avLst/>
          </a:prstGeom>
          <a:solidFill>
            <a:srgbClr val="424D7C"/>
          </a:solidFill>
          <a:ln w="28575" cap="flat" cmpd="sng" algn="ctr">
            <a:solidFill>
              <a:srgbClr val="424D7B"/>
            </a:solidFill>
            <a:prstDash val="solid"/>
            <a:miter lim="800000"/>
          </a:ln>
          <a:effectLst>
            <a:softEdge rad="127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هذِهِ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E8D29E-271A-DF16-1684-44EC12842C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C3BDC8-099D-A39D-28F0-F3344A6B5C5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2C735C-B16D-629A-8BDB-1B2F159376F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983B08-94B9-7A08-99A7-F2E8109BC99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470022-DB33-5663-1AA6-0F6F181F3E1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51126F-6E82-7C7C-9587-0D3A0D2C07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1ECC5FC-C820-5C6E-E5EB-36FCA37C59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B3F1C30-5E16-5B5A-039A-CE3492E0D7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23C5FDB-FC64-6330-FA00-04C24E4044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FF6E3-D3DB-E716-69E4-24E8A7C502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FD88A46-087E-AB12-B1EB-EB88D79B1C1A}"/>
              </a:ext>
            </a:extLst>
          </p:cNvPr>
          <p:cNvSpPr/>
          <p:nvPr/>
        </p:nvSpPr>
        <p:spPr>
          <a:xfrm>
            <a:off x="5781304" y="1831449"/>
            <a:ext cx="2880000" cy="196169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buClr>
                <a:srgbClr val="000000"/>
              </a:buClr>
              <a:buSzPts val="3600"/>
            </a:pP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تَعَلَّمْتُ مُفْرَداتٍ جَديدَةً هِيَ:</a:t>
            </a:r>
          </a:p>
          <a:p>
            <a:pPr marL="0" lvl="3" algn="just" rtl="1"/>
            <a:r>
              <a:rPr lang="ar-MA" sz="24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عالَمٌ افْتِراضِيٌّ – لُغَةُ الْجَسَدِ - بَريدٌ إِلِكْترونِيٌّ – مَواقِعُ  التَّواصُلِ الِاجْتِماعِيِّ– تَواصُلٌ – حمامُ الزّاجِلِ.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20381ACC-9115-4D80-2956-9337E3E55F56}"/>
              </a:ext>
            </a:extLst>
          </p:cNvPr>
          <p:cNvCxnSpPr>
            <a:cxnSpLocks/>
            <a:stCxn id="5" idx="7"/>
          </p:cNvCxnSpPr>
          <p:nvPr/>
        </p:nvCxnSpPr>
        <p:spPr>
          <a:xfrm flipV="1">
            <a:off x="5301220" y="2983148"/>
            <a:ext cx="480084" cy="320391"/>
          </a:xfrm>
          <a:prstGeom prst="straightConnector1">
            <a:avLst/>
          </a:prstGeom>
          <a:noFill/>
          <a:ln w="38100" cap="rnd" cmpd="sng" algn="ctr">
            <a:solidFill>
              <a:srgbClr val="424D7B"/>
            </a:solidFill>
            <a:prstDash val="solid"/>
            <a:miter lim="800000"/>
            <a:tailEnd type="stealth"/>
          </a:ln>
          <a:effectLst/>
        </p:spPr>
      </p:cxn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30E73AA-24B7-EC9F-1D31-4735C2FC01B9}"/>
              </a:ext>
            </a:extLst>
          </p:cNvPr>
          <p:cNvSpPr/>
          <p:nvPr/>
        </p:nvSpPr>
        <p:spPr>
          <a:xfrm>
            <a:off x="541064" y="1877863"/>
            <a:ext cx="2880000" cy="191528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</a:pP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تَعَرَّفْنا حِكايَةً جَديدَةً</a:t>
            </a:r>
            <a:r>
              <a:rPr lang="f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بِعُنْوانِ:</a:t>
            </a:r>
          </a:p>
          <a:p>
            <a:pPr algn="ctr" defTabSz="914400" rtl="1">
              <a:buClr>
                <a:srgbClr val="000000"/>
              </a:buClr>
              <a:buSzPts val="3600"/>
            </a:pP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6B225352-66D2-349B-0849-677E9581FF69}"/>
              </a:ext>
            </a:extLst>
          </p:cNvPr>
          <p:cNvCxnSpPr>
            <a:cxnSpLocks/>
            <a:stCxn id="5" idx="4"/>
            <a:endCxn id="20" idx="0"/>
          </p:cNvCxnSpPr>
          <p:nvPr/>
        </p:nvCxnSpPr>
        <p:spPr>
          <a:xfrm flipH="1">
            <a:off x="4551305" y="4552335"/>
            <a:ext cx="49879" cy="214260"/>
          </a:xfrm>
          <a:prstGeom prst="straightConnector1">
            <a:avLst/>
          </a:prstGeom>
          <a:noFill/>
          <a:ln w="38100" cap="rnd" cmpd="sng" algn="ctr">
            <a:solidFill>
              <a:srgbClr val="424D7B"/>
            </a:solidFill>
            <a:prstDash val="solid"/>
            <a:miter lim="800000"/>
            <a:tailEnd type="stealth"/>
          </a:ln>
          <a:effectLst/>
        </p:spPr>
      </p:cxn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1AEF7694-CC70-AF10-FB2A-7062DE71ECEF}"/>
              </a:ext>
            </a:extLst>
          </p:cNvPr>
          <p:cNvSpPr/>
          <p:nvPr/>
        </p:nvSpPr>
        <p:spPr>
          <a:xfrm>
            <a:off x="3057833" y="4766595"/>
            <a:ext cx="2986944" cy="162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</a:pP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تَدَرَّبْنا عَلى قِراءَةِ كَلِماتٍ بَصَرِيَّةٍ جَديدَةٍ</a:t>
            </a:r>
            <a:r>
              <a:rPr lang="f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  <a:p>
            <a:pPr algn="ctr" defTabSz="914400" rtl="1">
              <a:buClr>
                <a:srgbClr val="000000"/>
              </a:buClr>
              <a:buSzPts val="3600"/>
            </a:pPr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لا بُدَّ – في أَيِّ – دَوْماً – أَمّا إِذا – أَضْحى – وَفي حالِ – مِنَ </a:t>
            </a:r>
            <a:r>
              <a:rPr lang="ar-MA" sz="2400" b="1" dirty="0" err="1">
                <a:solidFill>
                  <a:srgbClr val="C00000"/>
                </a:solidFill>
                <a:cs typeface="Microsoft Uighur" panose="02000000000000000000" pitchFamily="2" charset="-78"/>
              </a:rPr>
              <a:t>ٱلْمُهِمِّ</a:t>
            </a:r>
            <a:endParaRPr lang="ar-MA" sz="2400" b="1" dirty="0">
              <a:solidFill>
                <a:srgbClr val="C00000"/>
              </a:solidFill>
              <a:cs typeface="Microsoft Uighur" panose="02000000000000000000" pitchFamily="2" charset="-78"/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70786566-2F63-CBF5-3FA0-C7A16A6A6F7E}"/>
              </a:ext>
            </a:extLst>
          </p:cNvPr>
          <p:cNvCxnSpPr>
            <a:cxnSpLocks/>
            <a:stCxn id="5" idx="1"/>
          </p:cNvCxnSpPr>
          <p:nvPr/>
        </p:nvCxnSpPr>
        <p:spPr>
          <a:xfrm flipH="1" flipV="1">
            <a:off x="3421064" y="2973535"/>
            <a:ext cx="480084" cy="330004"/>
          </a:xfrm>
          <a:prstGeom prst="straightConnector1">
            <a:avLst/>
          </a:prstGeom>
          <a:noFill/>
          <a:ln w="38100" cap="rnd" cmpd="sng" algn="ctr">
            <a:solidFill>
              <a:srgbClr val="424D7B"/>
            </a:solidFill>
            <a:prstDash val="solid"/>
            <a:miter lim="800000"/>
            <a:tailEnd type="stealth"/>
          </a:ln>
          <a:effectLst/>
        </p:spPr>
      </p:cxnSp>
    </p:spTree>
    <p:extLst>
      <p:ext uri="{BB962C8B-B14F-4D97-AF65-F5344CB8AC3E}">
        <p14:creationId xmlns:p14="http://schemas.microsoft.com/office/powerpoint/2010/main" val="26271203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20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4B5785-5D8C-C5DE-FBAC-5583972B3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المطلوب على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 94. ضعوا علامة. 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3C4482C-575A-E7EC-6876-A88F5EC50E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5973" y="2276826"/>
            <a:ext cx="828000" cy="828000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28E1057-BBD0-9BA8-E786-A22BF3CEE3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BB242A-0B01-599C-F22D-42217465F07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77B743-92CC-DD38-68A2-99E3EC7EC1F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F0AB58-E78C-3558-53D6-9D1416CEE02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F0F9E9-B1F6-5EEF-E55D-5C3A51D493E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92DC997-4884-2140-B058-235E9BC3A8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F443E4-B261-A9C3-A30E-11B4FF63A4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824CD7-300D-CE37-CBB1-7C5F764EA2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7CA1A9D-CC60-A44E-461C-AAFC7DEBE1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64CF217-B2F8-8D63-7013-A9AC0FFC5E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7">
            <a:extLst>
              <a:ext uri="{FF2B5EF4-FFF2-40B4-BE49-F238E27FC236}">
                <a16:creationId xmlns:a16="http://schemas.microsoft.com/office/drawing/2014/main" id="{C8438501-A61C-AFDA-085B-EF00C1D89E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E3AA728-0FD8-0493-CFAE-E13C350EF9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52852" y="2118995"/>
            <a:ext cx="2656334" cy="382755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12232099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57FFF-F3D0-25CC-6EE8-104764E94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الحصة هم ........................................................................... </a:t>
            </a:r>
            <a:endParaRPr lang="fr-FR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8FF9652-59A3-E766-F69A-C549D79017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3269709" y="2822290"/>
            <a:ext cx="2604581" cy="2608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7B6A8CA-5D1B-0485-BAD9-DE4EC67167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B0EA3F-6A69-90FB-B050-B3EBB86A64A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C4F0FB-9B28-756A-4273-9E7DDF3693A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0E21DB-DE12-91EB-C16E-B422791ADDB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14CD0F-27BC-580A-3786-F3BF3D9DECE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9CDD8B4-15BC-05E8-6185-0A852C724B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8E7F9B-F7D4-2439-E7DE-A7485B05DA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4E9BBC8-88F1-5598-3542-04F53853293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58C2E04-3C63-8DBB-A10D-9288F33245D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6E3045-16C3-D55D-A307-39B94066CC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7">
            <a:extLst>
              <a:ext uri="{FF2B5EF4-FFF2-40B4-BE49-F238E27FC236}">
                <a16:creationId xmlns:a16="http://schemas.microsoft.com/office/drawing/2014/main" id="{C0711F95-DB0E-1996-63E1-8A5C789457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799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8">
            <a:extLst>
              <a:ext uri="{FF2B5EF4-FFF2-40B4-BE49-F238E27FC236}">
                <a16:creationId xmlns:a16="http://schemas.microsoft.com/office/drawing/2014/main" id="{44B50785-9E90-9AA8-C17E-50834B073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869475" y="954736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27045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424D7B"/>
                </a:solidFill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2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36874</TotalTime>
  <Words>2174</Words>
  <Application>Microsoft Office PowerPoint</Application>
  <PresentationFormat>Affichage à l'écran (4:3)</PresentationFormat>
  <Paragraphs>530</Paragraphs>
  <Slides>71</Slides>
  <Notes>1</Notes>
  <HiddenSlides>0</HiddenSlides>
  <MMClips>8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71</vt:i4>
      </vt:variant>
    </vt:vector>
  </HeadingPairs>
  <TitlesOfParts>
    <vt:vector size="102" baseType="lpstr">
      <vt:lpstr>Aptos</vt:lpstr>
      <vt:lpstr>Dosis Medium</vt:lpstr>
      <vt:lpstr>Calibri Light</vt:lpstr>
      <vt:lpstr>Microsoft Uighur</vt:lpstr>
      <vt:lpstr>Arial</vt:lpstr>
      <vt:lpstr>Dosis ExtraBold</vt:lpstr>
      <vt:lpstr>Wingdings</vt:lpstr>
      <vt:lpstr>Dosis SemiBold</vt:lpstr>
      <vt:lpstr>Calibri</vt:lpstr>
      <vt:lpstr>Modern Love</vt:lpstr>
      <vt:lpstr>Dosis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3_Env-Enseignant</vt:lpstr>
      <vt:lpstr>2_01- نشاط اعتيادي</vt:lpstr>
      <vt:lpstr>2_02- معــــــــــجم</vt:lpstr>
      <vt:lpstr>1_Thème Office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بكم، سنبدأ حصة اللغة العربية.</vt:lpstr>
      <vt:lpstr>قبل أن نبدأ حصة اليوم نتذكر شروط الحصول على نجمة التميز. </vt:lpstr>
      <vt:lpstr>ضعوا اللوحة والكراسة في القمطر.</vt:lpstr>
      <vt:lpstr>ستتدربون على قراءة فقرة بدقة وسرعة. أقف على ساكن. سأقرأ – تابعوا جيدا </vt:lpstr>
      <vt:lpstr>الآن سنمر لتحدي الطلاقة. سأسحب  5أسماء.</vt:lpstr>
      <vt:lpstr>أنادي على التلميذ الأول: ..........................................................</vt:lpstr>
      <vt:lpstr>أبطال الطلاقة هم ........................................................................... </vt:lpstr>
      <vt:lpstr>معجم</vt:lpstr>
      <vt:lpstr>ستتعلمون اليوم مفردات جديدة ستجدونها في الحكاية ونص القراءة، انتبهوا جيدا.</vt:lpstr>
      <vt:lpstr>نبدأ بتعريف كلمة "تَواصُلٌ".– نعيدُ قراءة  التعريف معا – رددوا </vt:lpstr>
      <vt:lpstr>هذا مشهد. من يعلق عليه باستعمال كلمة: تواصل؟     -من يقرأ الجملة؟</vt:lpstr>
      <vt:lpstr>والآن من يقرأ  "مواقع التواصل الاجتماعي".– نعيدُ قراءة  التعريف معا – رددوا </vt:lpstr>
      <vt:lpstr> سأركب "مواقع التواصل الاجتماعي" في جملة للتعليق على هذا المشهد. </vt:lpstr>
      <vt:lpstr>والآن هذا تعريف لكلمة "بريد إلكتروني". نعيدُ قراءة  التعريف معا – رددوا </vt:lpstr>
      <vt:lpstr>والآن هذا تعريف لكلمة "العالم الافتراضي". نعيدُ قراءة  التعريف معا – رددوا </vt:lpstr>
      <vt:lpstr> سأركب "عالم افتراضي" في جملة للتعليق على هذا المشهد.</vt:lpstr>
      <vt:lpstr>والآن هذا تعريف لكلمة "لغة الجسد". نعيدُ قراءة  التعريف معا – رددوا </vt:lpstr>
      <vt:lpstr>نتذكر المفردات التي تعرفنا عليها. من يقرأ؟ من يركب جملا مستعملا مفردة أو أكثر؟</vt:lpstr>
      <vt:lpstr>خذوا كراساتكم (الجزء 2)  ص 92. اكتبوا تاريخ اليوم. </vt:lpstr>
      <vt:lpstr>أكملوا النشاط "أتدرب مع زملائي" – لديكم دقيقة </vt:lpstr>
      <vt:lpstr>انتهى الوقت – في ثنائيات ناقشوا إجاباتكم </vt:lpstr>
      <vt:lpstr>نصحح. نبدأ بالكلمة « العالم الافتراضي"، ثم " لغة الجسد" ...                        - صححوا</vt:lpstr>
      <vt:lpstr>نمر إلى النشاط الموالي. من يقرأ التعليمة؟ أنجزوا فرديا – معكم أربع دقائق. </vt:lpstr>
      <vt:lpstr>انتهى الوقت. سأعين من يقرأ الجمل موظفا الكلمة المناسبة.  هل تتفقون؟</vt:lpstr>
      <vt:lpstr>انتبهوا للتصحيح.</vt:lpstr>
      <vt:lpstr>  الآن على دفاتركم. ركبوا جملا توظفون فيها الكلمتين: مناقشة – مواقع التواصل الاجتماعي. يصحح الأستاذ كتابيا ثم بشكل تفاعلي.</vt:lpstr>
      <vt:lpstr>Présentation PowerPoint</vt:lpstr>
      <vt:lpstr>سنتعرف اليوم على حكاية جديدة. قبل ذلك، هذه كلمات ستساعدنا على فهم الحكاية. من يقرأ؟</vt:lpstr>
      <vt:lpstr>انتبهوا، من يقرأ المقصود بـ"طَأْطَأَ"؟ (مثال: يُطَأْطِئُ الطِّفْلُ رَأْسَهُ أَمامَ والِدِهِ الَّذي يُعاتِبُهُ.).</vt:lpstr>
      <vt:lpstr>من يقرأ معنى كلمة "أَرْجاءٌ"؟</vt:lpstr>
      <vt:lpstr>من يقرأ معنى كلمة "حَوْزَتي"؟</vt:lpstr>
      <vt:lpstr>من يقرأ معنى كلمة "حمامُ الزّاجِلِ"؟</vt:lpstr>
      <vt:lpstr> الآن سنكتشف حكاية اليوم. سيكون عليكم توقع مضمونها. </vt:lpstr>
      <vt:lpstr> لاحظوا العنوان والصور. كل واحد منكم يقول توقعه حول مضمون الحكاية لزميله. </vt:lpstr>
      <vt:lpstr>انتباه، نمر إلى تقاسم التوقعات. من يريد أن يعرض توقعه موضحا ما الذي جعله يتوقع  ذلك؟</vt:lpstr>
      <vt:lpstr>والآن تستمعون للحكاية وتتحققون من توقعاتكم. أنصتوا جيدا.</vt:lpstr>
      <vt:lpstr>عرض الفيديو</vt:lpstr>
      <vt:lpstr>بعد الاستماع للحكاية، من كان توقعه قريبا من مضمون الحكاية؟ </vt:lpstr>
      <vt:lpstr>سأعيد تسميع الحكاية، حاولوا تذكر شخصيات الحكاية، المكان والزمان والأحداث. </vt:lpstr>
      <vt:lpstr>سأطرح عليكم أسئلة حول عناصر الحكاية. فكروا قبل الإجابة.</vt:lpstr>
      <vt:lpstr>ستجيبون شفهيا عن أسئلة لفهم الحكاية. نبدأ بالسؤال الأول ثم الثاني ثم الثالث.  </vt:lpstr>
      <vt:lpstr>من يقرأ الأجوبة؟</vt:lpstr>
      <vt:lpstr>خذوا ص 93. من يقرأ التعليمة؟ ما السؤال الأول؟  الثاني؟ ما المطلوب؟</vt:lpstr>
      <vt:lpstr>نصحح سؤالا سؤالا. من يقرأ السؤال الأول؟ من يقدم إجابته في جملة مفيدة؟ هل تتفقون؟</vt:lpstr>
      <vt:lpstr>انتبهوا للتصحيح.</vt:lpstr>
      <vt:lpstr>أحسنتم جميعا سنتابع حكايتنا غدا.</vt:lpstr>
      <vt:lpstr>Présentation PowerPoint</vt:lpstr>
      <vt:lpstr>Présentation PowerPoint</vt:lpstr>
      <vt:lpstr>قراءة</vt:lpstr>
      <vt:lpstr>ستتدربون على قراءة كلمات نصادفها كثيرا. ستساعدنا على القراءة بسرعة. تابعوا معي سأقرأ. </vt:lpstr>
      <vt:lpstr>الآن دوركم. من يقرأ؟  </vt:lpstr>
      <vt:lpstr>تلميذ آخر؟</vt:lpstr>
      <vt:lpstr>من يقرأ؟</vt:lpstr>
      <vt:lpstr>من يقرأ؟ إعادة الشرائح لإتاحة فرصة القراءة للتلاميذ.</vt:lpstr>
      <vt:lpstr>نمر إلى القراءة المشتركة ص 94. ستتدربون على قراءة فقرة بدقة وسرعة. </vt:lpstr>
      <vt:lpstr>سأقرأ أولا. تابعوا معي على كراساتكم. انتبهوا للنبر عند الاستفهام؟</vt:lpstr>
      <vt:lpstr>اَلآن سنقرأ معا. انتبهوا</vt:lpstr>
      <vt:lpstr>من يريد أن يقود القراءة؟ أنت تقرأ وهم يرددون بعدك. -يحرص الأستاذ على تتبع مشاركة الجميع في القراءة الجماعية. </vt:lpstr>
      <vt:lpstr>كل ثنائي سيقرأ الفقرة قراءة معبرة، للفوز عليكما القراءة  قراءة معبرة وبصوت واحد. </vt:lpstr>
      <vt:lpstr>اختتام الحصة</vt:lpstr>
      <vt:lpstr>ماذا تعلمتم اليوم؟ </vt:lpstr>
      <vt:lpstr>أنجزوا المطلوب على ص 94. ضعوا علامة. </vt:lpstr>
      <vt:lpstr>أبطال الحصة هم ...........................................................................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BTIHAJ.ELHAMDOUNI@taalim.ma</dc:creator>
  <cp:lastModifiedBy>EL HAMDOUNI BTIHAJ</cp:lastModifiedBy>
  <cp:revision>342</cp:revision>
  <dcterms:created xsi:type="dcterms:W3CDTF">2023-09-20T21:35:22Z</dcterms:created>
  <dcterms:modified xsi:type="dcterms:W3CDTF">2026-04-05T15:05:43Z</dcterms:modified>
</cp:coreProperties>
</file>