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4" r:id="rId8"/>
  </p:sldMasterIdLst>
  <p:notesMasterIdLst>
    <p:notesMasterId r:id="rId60"/>
  </p:notesMasterIdLst>
  <p:sldIdLst>
    <p:sldId id="2147482738" r:id="rId9"/>
    <p:sldId id="2147482841" r:id="rId10"/>
    <p:sldId id="2147482473" r:id="rId11"/>
    <p:sldId id="2147482693" r:id="rId12"/>
    <p:sldId id="2147482691" r:id="rId13"/>
    <p:sldId id="2134806141" r:id="rId14"/>
    <p:sldId id="2147482706" r:id="rId15"/>
    <p:sldId id="2134806601" r:id="rId16"/>
    <p:sldId id="2134806871" r:id="rId17"/>
    <p:sldId id="2147482739" r:id="rId18"/>
    <p:sldId id="2147482740" r:id="rId19"/>
    <p:sldId id="2147482732" r:id="rId20"/>
    <p:sldId id="2147482704" r:id="rId21"/>
    <p:sldId id="2147482351" r:id="rId22"/>
    <p:sldId id="2147482490" r:id="rId23"/>
    <p:sldId id="2147482367" r:id="rId24"/>
    <p:sldId id="2147482723" r:id="rId25"/>
    <p:sldId id="2147482749" r:id="rId26"/>
    <p:sldId id="2147482750" r:id="rId27"/>
    <p:sldId id="2147482844" r:id="rId28"/>
    <p:sldId id="2147482843" r:id="rId29"/>
    <p:sldId id="2147482751" r:id="rId30"/>
    <p:sldId id="2147482842" r:id="rId31"/>
    <p:sldId id="2147482845" r:id="rId32"/>
    <p:sldId id="2147482846" r:id="rId33"/>
    <p:sldId id="2147482847" r:id="rId34"/>
    <p:sldId id="2147482848" r:id="rId35"/>
    <p:sldId id="2147482370" r:id="rId36"/>
    <p:sldId id="2147482476" r:id="rId37"/>
    <p:sldId id="2134806689" r:id="rId38"/>
    <p:sldId id="2147482850" r:id="rId39"/>
    <p:sldId id="2147482851" r:id="rId40"/>
    <p:sldId id="2147482853" r:id="rId41"/>
    <p:sldId id="2147482371" r:id="rId42"/>
    <p:sldId id="2147482852" r:id="rId43"/>
    <p:sldId id="2147482849" r:id="rId44"/>
    <p:sldId id="2147482830" r:id="rId45"/>
    <p:sldId id="2147482755" r:id="rId46"/>
    <p:sldId id="2147482834" r:id="rId47"/>
    <p:sldId id="2147482831" r:id="rId48"/>
    <p:sldId id="2147482836" r:id="rId49"/>
    <p:sldId id="2147482837" r:id="rId50"/>
    <p:sldId id="2147482838" r:id="rId51"/>
    <p:sldId id="2147482839" r:id="rId52"/>
    <p:sldId id="2147482840" r:id="rId53"/>
    <p:sldId id="2147482833" r:id="rId54"/>
    <p:sldId id="2147482703" r:id="rId55"/>
    <p:sldId id="2134806712" r:id="rId56"/>
    <p:sldId id="2134806921" r:id="rId57"/>
    <p:sldId id="2134806149" r:id="rId58"/>
    <p:sldId id="2147482628" r:id="rId59"/>
  </p:sldIdLst>
  <p:sldSz cx="9144000" cy="6858000" type="screen4x3"/>
  <p:notesSz cx="6858000" cy="9144000"/>
  <p:embeddedFontLst>
    <p:embeddedFont>
      <p:font typeface="Abadi" panose="020B0604020104020204" pitchFamily="34" charset="0"/>
      <p:regular r:id="rId61"/>
      <p:bold r:id="rId62"/>
      <p:italic r:id="rId63"/>
      <p:boldItalic r:id="rId64"/>
    </p:embeddedFont>
    <p:embeddedFont>
      <p:font typeface="Cambria Math" panose="02040503050406030204" pitchFamily="18" charset="0"/>
      <p:regular r:id="rId65"/>
    </p:embeddedFon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Noto Sans Symbols" panose="020B0604020202020204" charset="0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424D7B"/>
    <a:srgbClr val="0097B2"/>
    <a:srgbClr val="106585"/>
    <a:srgbClr val="257390"/>
    <a:srgbClr val="0070C0"/>
    <a:srgbClr val="FCFDFD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1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16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7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36017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7410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0194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2369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27225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22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8792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9018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1589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0053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69300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6381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7320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63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12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11" Type="http://schemas.openxmlformats.org/officeDocument/2006/relationships/image" Target="../media/image25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360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4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11" Type="http://schemas.openxmlformats.org/officeDocument/2006/relationships/image" Target="../media/image33.png"/><Relationship Id="rId5" Type="http://schemas.openxmlformats.org/officeDocument/2006/relationships/image" Target="../media/image42.png"/><Relationship Id="rId10" Type="http://schemas.openxmlformats.org/officeDocument/2006/relationships/image" Target="../media/image3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2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4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4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56.png"/><Relationship Id="rId4" Type="http://schemas.openxmlformats.org/officeDocument/2006/relationships/image" Target="../media/image59.png"/><Relationship Id="rId9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57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57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3.png"/><Relationship Id="rId5" Type="http://schemas.openxmlformats.org/officeDocument/2006/relationships/image" Target="../media/image32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3.png"/><Relationship Id="rId4" Type="http://schemas.openxmlformats.org/officeDocument/2006/relationships/image" Target="../media/image25.png"/><Relationship Id="rId9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3.png"/><Relationship Id="rId7" Type="http://schemas.openxmlformats.org/officeDocument/2006/relationships/image" Target="../media/image2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29D355-8228-D203-6BB2-92B4B7F06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القراءة: استثمار النص (50د)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 (25د)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استماع وتحدث: مراجعة وتوليف (20د)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القراءة: توليف ومراجعة (20د)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إنتاج الكتابي: (25د)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إثرائية 20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97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40" y="887438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19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B2AEA4-FFB6-A112-77F3-436D7EA27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0038" y="1595036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0;p17">
            <a:extLst>
              <a:ext uri="{FF2B5EF4-FFF2-40B4-BE49-F238E27FC236}">
                <a16:creationId xmlns:a16="http://schemas.microsoft.com/office/drawing/2014/main" id="{70D0FC8D-10CD-369C-2876-8B2A8E0C912A}"/>
              </a:ext>
            </a:extLst>
          </p:cNvPr>
          <p:cNvSpPr txBox="1"/>
          <p:nvPr/>
        </p:nvSpPr>
        <p:spPr>
          <a:xfrm>
            <a:off x="2259228" y="6893437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endParaRPr sz="1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2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11B219-048C-1339-B5DD-1A817E4C21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7659079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05;p17">
            <a:extLst>
              <a:ext uri="{FF2B5EF4-FFF2-40B4-BE49-F238E27FC236}">
                <a16:creationId xmlns:a16="http://schemas.microsoft.com/office/drawing/2014/main" id="{EE865297-4D76-E552-83A1-591265832640}"/>
              </a:ext>
            </a:extLst>
          </p:cNvPr>
          <p:cNvSpPr txBox="1"/>
          <p:nvPr/>
        </p:nvSpPr>
        <p:spPr>
          <a:xfrm>
            <a:off x="2239190" y="815947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  التحدث: تثبيت وتوليف </a:t>
            </a:r>
            <a:endParaRPr dirty="0"/>
          </a:p>
        </p:txBody>
      </p:sp>
      <p:sp>
        <p:nvSpPr>
          <p:cNvPr id="29" name="Google Shape;206;p17">
            <a:extLst>
              <a:ext uri="{FF2B5EF4-FFF2-40B4-BE49-F238E27FC236}">
                <a16:creationId xmlns:a16="http://schemas.microsoft.com/office/drawing/2014/main" id="{3AA13B73-9C3A-6575-4976-120287F4303F}"/>
              </a:ext>
            </a:extLst>
          </p:cNvPr>
          <p:cNvSpPr txBox="1"/>
          <p:nvPr/>
        </p:nvSpPr>
        <p:spPr>
          <a:xfrm>
            <a:off x="4763409" y="7795723"/>
            <a:ext cx="1980854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514337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- 02استماع وتحدث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Google Shape;207;p17">
            <a:extLst>
              <a:ext uri="{FF2B5EF4-FFF2-40B4-BE49-F238E27FC236}">
                <a16:creationId xmlns:a16="http://schemas.microsoft.com/office/drawing/2014/main" id="{D18E0D5F-5280-CE91-8AAF-292E77007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139" y="7846008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139B6D-F47D-DE39-9260-8157FD619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8940603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0;p17">
            <a:extLst>
              <a:ext uri="{FF2B5EF4-FFF2-40B4-BE49-F238E27FC236}">
                <a16:creationId xmlns:a16="http://schemas.microsoft.com/office/drawing/2014/main" id="{65AFE87A-F565-86B1-95C7-54E2E4C889DF}"/>
              </a:ext>
            </a:extLst>
          </p:cNvPr>
          <p:cNvSpPr txBox="1"/>
          <p:nvPr/>
        </p:nvSpPr>
        <p:spPr>
          <a:xfrm>
            <a:off x="2297005" y="943260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قراءة: قراءات فردية و فهم.</a:t>
            </a:r>
            <a:endParaRPr dirty="0"/>
          </a:p>
        </p:txBody>
      </p:sp>
      <p:sp>
        <p:nvSpPr>
          <p:cNvPr id="33" name="Google Shape;211;p17">
            <a:extLst>
              <a:ext uri="{FF2B5EF4-FFF2-40B4-BE49-F238E27FC236}">
                <a16:creationId xmlns:a16="http://schemas.microsoft.com/office/drawing/2014/main" id="{6448693A-BAE9-0B07-4962-5CEEFE1EF6B0}"/>
              </a:ext>
            </a:extLst>
          </p:cNvPr>
          <p:cNvSpPr txBox="1"/>
          <p:nvPr/>
        </p:nvSpPr>
        <p:spPr>
          <a:xfrm>
            <a:off x="5929034" y="9108281"/>
            <a:ext cx="8101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- 03قراءة</a:t>
            </a:r>
            <a:endParaRPr dirty="0"/>
          </a:p>
        </p:txBody>
      </p:sp>
      <p:pic>
        <p:nvPicPr>
          <p:cNvPr id="34" name="Google Shape;212;p17">
            <a:extLst>
              <a:ext uri="{FF2B5EF4-FFF2-40B4-BE49-F238E27FC236}">
                <a16:creationId xmlns:a16="http://schemas.microsoft.com/office/drawing/2014/main" id="{9167BE6B-5BDF-D924-711B-99041208EB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083" y="9152699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0D7B8-BA2A-E187-9FBA-9C322590AB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6119" y="10236357"/>
            <a:ext cx="5525521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15;p17">
            <a:extLst>
              <a:ext uri="{FF2B5EF4-FFF2-40B4-BE49-F238E27FC236}">
                <a16:creationId xmlns:a16="http://schemas.microsoft.com/office/drawing/2014/main" id="{E6EA5D66-D3BF-C4E0-788D-46BBE52931BD}"/>
              </a:ext>
            </a:extLst>
          </p:cNvPr>
          <p:cNvSpPr txBox="1"/>
          <p:nvPr/>
        </p:nvSpPr>
        <p:spPr>
          <a:xfrm>
            <a:off x="2354681" y="1072835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توسيع فكرة (1)</a:t>
            </a:r>
            <a:endParaRPr dirty="0"/>
          </a:p>
        </p:txBody>
      </p:sp>
      <p:sp>
        <p:nvSpPr>
          <p:cNvPr id="37" name="Google Shape;216;p17">
            <a:extLst>
              <a:ext uri="{FF2B5EF4-FFF2-40B4-BE49-F238E27FC236}">
                <a16:creationId xmlns:a16="http://schemas.microsoft.com/office/drawing/2014/main" id="{C7D39076-17EB-4C67-DAA2-D6360CB73CAD}"/>
              </a:ext>
            </a:extLst>
          </p:cNvPr>
          <p:cNvSpPr txBox="1"/>
          <p:nvPr/>
        </p:nvSpPr>
        <p:spPr>
          <a:xfrm>
            <a:off x="5766901" y="10398168"/>
            <a:ext cx="1045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- 04قراءة/ كتابة</a:t>
            </a:r>
            <a:endParaRPr sz="1600" b="1" i="0" u="none" strike="noStrike" cap="none" dirty="0">
              <a:solidFill>
                <a:srgbClr val="424D7B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18;p17">
            <a:extLst>
              <a:ext uri="{FF2B5EF4-FFF2-40B4-BE49-F238E27FC236}">
                <a16:creationId xmlns:a16="http://schemas.microsoft.com/office/drawing/2014/main" id="{6EC76F59-E8E6-36B8-D1D1-8C31AC046D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997538" y="1038298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1987698" y="2072560"/>
            <a:ext cx="46351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سرد حكاية جديدة-التعبير عن حلم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926916" y="1733980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200" y="1670666"/>
            <a:ext cx="520886" cy="516152"/>
          </a:xfrm>
          <a:prstGeom prst="rect">
            <a:avLst/>
          </a:prstGeom>
        </p:spPr>
      </p:pic>
      <p:pic>
        <p:nvPicPr>
          <p:cNvPr id="56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E0C84A-B219-AAC7-79C3-38CB3D34DC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2793547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79713" y="2963824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32784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قراءات فردية وفهم.</a:t>
            </a:r>
          </a:p>
        </p:txBody>
      </p:sp>
      <p:pic>
        <p:nvPicPr>
          <p:cNvPr id="5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F5EFA5-AF76-AF22-DEF9-4054A5C1B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1598" y="3924592"/>
            <a:ext cx="5390219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05796" y="4036958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04- إنتاج كتابي</a:t>
            </a:r>
            <a:endParaRPr lang="f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061263" y="44605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مهارة الشرح</a:t>
            </a:r>
          </a:p>
        </p:txBody>
      </p:sp>
      <p:pic>
        <p:nvPicPr>
          <p:cNvPr id="62" name="Google Shape;212;p17">
            <a:extLst>
              <a:ext uri="{FF2B5EF4-FFF2-40B4-BE49-F238E27FC236}">
                <a16:creationId xmlns:a16="http://schemas.microsoft.com/office/drawing/2014/main" id="{C4EC6E26-55CA-D5F1-126D-F55D79BBE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9228" y="2866478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;p17">
            <a:extLst>
              <a:ext uri="{FF2B5EF4-FFF2-40B4-BE49-F238E27FC236}">
                <a16:creationId xmlns:a16="http://schemas.microsoft.com/office/drawing/2014/main" id="{49BFE7B3-918F-B55A-3CAA-CF5CAE6C12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642907" y="4023357"/>
            <a:ext cx="536339" cy="51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8AD232-D7A1-D2DE-B7CD-55995FC73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11599" y="520049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29605-A0B5-8273-CD01-F2BB09066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83" y="3942670"/>
            <a:ext cx="475903" cy="54753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178C85-4CF1-70B1-5CAC-91476C88DCA1}"/>
              </a:ext>
            </a:extLst>
          </p:cNvPr>
          <p:cNvSpPr txBox="1">
            <a:spLocks/>
          </p:cNvSpPr>
          <p:nvPr/>
        </p:nvSpPr>
        <p:spPr>
          <a:xfrm>
            <a:off x="1915261" y="547473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مغامرة قبعة</a:t>
            </a:r>
            <a:r>
              <a:rPr lang="ar-MA" dirty="0"/>
              <a:t> (ص 7 و8من كراسة "نصوصي القرائية للسنة الثالثة)</a:t>
            </a:r>
          </a:p>
        </p:txBody>
      </p:sp>
      <p:pic>
        <p:nvPicPr>
          <p:cNvPr id="9" name="Image 8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82E838ED-E9F1-E977-D1DC-BF2B795658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206224">
            <a:off x="6942535" y="5115799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30EB744-F9BF-540C-AAE2-105B5018AB2C}"/>
              </a:ext>
            </a:extLst>
          </p:cNvPr>
          <p:cNvSpPr txBox="1"/>
          <p:nvPr/>
        </p:nvSpPr>
        <p:spPr>
          <a:xfrm>
            <a:off x="4422529" y="5172498"/>
            <a:ext cx="2316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 (الحصة 2)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7597C6-8051-CBCB-D9EF-56318E4CA4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377" y="1655412"/>
            <a:ext cx="517514" cy="5957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C7A490-B043-8BC1-5649-98BD0654D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52" y="2849708"/>
            <a:ext cx="517514" cy="5957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987993-07DD-523A-B79B-DDC827E907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38" y="5076457"/>
            <a:ext cx="517514" cy="59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68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6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4" y="2807138"/>
            <a:ext cx="6790996" cy="748595"/>
            <a:chOff x="1236549" y="2851205"/>
            <a:chExt cx="6790996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حكاية وتوظيف الفعل الكلامي (أعبر عن حلم) في وضعيات.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510487"/>
            <a:ext cx="6696000" cy="77129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واستثماره.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254927"/>
            <a:ext cx="6790996" cy="784544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الشرح لتوضيح سبب وقوع نتيجة.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92EE6-283E-2DC5-1475-35AC59E66B60}"/>
              </a:ext>
            </a:extLst>
          </p:cNvPr>
          <p:cNvGrpSpPr/>
          <p:nvPr/>
        </p:nvGrpSpPr>
        <p:grpSpPr>
          <a:xfrm>
            <a:off x="1129004" y="4980972"/>
            <a:ext cx="6790996" cy="784545"/>
            <a:chOff x="1236549" y="2851205"/>
            <a:chExt cx="6790996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11920ED-0798-9D8F-7232-03FD14681B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701651-9551-26C4-B8AF-33FC4168FE2C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القراءة الإثرائية واستخلاص بعض القيم المروجة فيه.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984" y="1000536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54487" y="2690694"/>
            <a:ext cx="566751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 أفضل حكاية (10 د)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الفعل الكلامي "أعبر عن حلمي" في حوار. (10د)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A5BA8A-496E-C6AF-BBDD-DE53CFD2C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486" y="1807003"/>
            <a:ext cx="450125" cy="5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59600" y="684213"/>
            <a:ext cx="790604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E5B76C-D4C8-5E2E-9E3F-8BFAF6AC42A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AE0B04-0F14-621F-F5ED-121DEDFDE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AD36C2-0171-B95B-0EAC-9778A7DE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0797B0-152F-F5F5-D103-5669003CDD9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E4509-4D3C-F5C6-67EA-02F58CB9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029A66-B97E-75FC-742F-C500C8FB5E8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4AFA42-32BA-F569-5225-BD94D3EF00B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133E3EC-3004-0B9A-6EAB-683DAEC2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94CDA9-91A0-F7E1-5308-D954FA731BE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نتذكر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433FE1-6209-E2C6-36EF-BA0A931CD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C2AC7-4A34-2C34-0B8A-574D5262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A4E9D7-50FC-12E2-BC1A-DF3376120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24C8EC-7ED1-897B-A361-1306C6516A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9F5D3-6759-C620-A450-5427730B7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F80D2-1C93-6167-3A7F-FF98BED013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89A9A-0680-D1F0-2858-0670C10071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AF7A9-DEDB-B564-9138-C89742F773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F824F-AC5F-7489-260D-CE647AE168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84034E-709F-B6B3-BF4E-2416BAF1FE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F6689E3-285B-C363-B6AB-52A24A87B7D3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3495C9-B142-D5CD-6179-7546D9AA4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60659A-A1FB-D439-4950-D4FFC08DE6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ضعوا اللوحة والكراسة في القمطر.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Uighur" panose="02000000000000000000" pitchFamily="2" charset="-78"/>
                        <a:sym typeface="Wingdings" panose="05000000000000000000" pitchFamily="2" charset="2"/>
                      </a:rPr>
                      <m:t></m:t>
                    </m:r>
                  </m:oMath>
                </a14:m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r="-1337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68AD11-2DDC-BD33-8A8C-EB6D34ECBA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588F6C7-A2DE-E61B-E0F6-EADDBCF1AF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CEEC8B1C-DABD-0BF0-751A-29ACC94F4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775" y="1871663"/>
            <a:ext cx="7038975" cy="395922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AC5C7-7745-E1EA-6F40-90FDFC359E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F7A664E-CB31-40C4-A9D3-22BE2235F12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62E908-9779-EC2F-9543-C19757794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76488F-329F-19A8-7CAF-F338FF049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8F17D-8A63-0EB9-DD8F-7835A6ADBAA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784FEB1-F225-19F2-2EEE-E583D811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26B211-14BD-797D-E018-11784576CE7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475862-937F-31C1-038D-8C9145AC2D79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B3C14C3-ACFD-9BAF-B6B8-FC6EDA2E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699CF-ADBC-1D8F-B2E4-36104870BB1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العمل المنزلي الخاص بالحكاية. ستشاركون اليوم في تحدي أفضل حكاية.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504CC-90D3-1BD1-BED1-549EC42ED3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184AEB-E00E-B097-46C6-866CED294E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C109ACB5-5B73-81AF-2E0E-BD02A33C11B4}"/>
              </a:ext>
            </a:extLst>
          </p:cNvPr>
          <p:cNvSpPr txBox="1">
            <a:spLocks/>
          </p:cNvSpPr>
          <p:nvPr/>
        </p:nvSpPr>
        <p:spPr>
          <a:xfrm>
            <a:off x="2197165" y="3111073"/>
            <a:ext cx="3383346" cy="80892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B9FD344C-9779-C9B8-0428-06126552D9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1071" y="2303428"/>
            <a:ext cx="2879725" cy="287972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898B2C8-0DF0-088A-E6A5-6DB967696C8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3CE507-F470-1C4A-0643-9E18FBA3F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D60561E-0979-DE16-1275-D54A4F0F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D4D1F4-2338-D8B0-5CDA-D744470C425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609C8E5-68D4-D67C-64D3-4A1963AFC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EED364-C21B-B68F-6994-F90FD5D5DB9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63FFCA-3F37-5BFC-7698-BC3FFE32ED9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331E5B-966C-743A-C373-3B87FF1B6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6030AF-2D28-AE22-238E-79676073DE77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577A-5555-0AE9-899D-FB41C1CD4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767D90-D1D3-EF8A-4DA4-CC3C0689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يمر أمام زملائه ليسرد علينا حكايته الجديدة؟ (10 دقيقة)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تنتقى أفضل الحكايات وتعلق على المجلة الحائطية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2CF03F8-9922-2924-14C1-E033E94A5D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B5F6FEA-1F3D-6C22-2D11-862BDF253E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D7615FF-0CE2-EA19-A074-AC4430BD8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82DC0B-49FA-F468-44AD-E5B604E39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32" y="1140276"/>
            <a:ext cx="489882" cy="5639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CF941B-1FF0-00B5-AE62-20B921AD9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37" y="1458722"/>
            <a:ext cx="3186879" cy="1535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D84D8D-6D4C-7FF2-6AFB-036F196A0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877" y="4702380"/>
            <a:ext cx="3347139" cy="1827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928E41-4B3F-9092-7D10-DBDAD0775EB6}"/>
              </a:ext>
            </a:extLst>
          </p:cNvPr>
          <p:cNvGrpSpPr/>
          <p:nvPr/>
        </p:nvGrpSpPr>
        <p:grpSpPr>
          <a:xfrm>
            <a:off x="603043" y="3095648"/>
            <a:ext cx="6185973" cy="1504830"/>
            <a:chOff x="621690" y="3071794"/>
            <a:chExt cx="6185973" cy="150483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AAC065-2D32-6FCE-1F57-893CA6C4E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1981" y="3071794"/>
              <a:ext cx="2095682" cy="150483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A9BF38F-F7DB-3F71-B15C-D9EFA23B7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12968" y="3082975"/>
              <a:ext cx="1775614" cy="149364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CB4F2FA-1D92-676C-DE40-FDC5D8831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1690" y="3071794"/>
              <a:ext cx="1714649" cy="1493649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3D2E523-FF7E-ED06-FE1F-9BEF2D4891AC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ACA986A-C964-9831-B61E-7E565299AE7E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874471A-2714-DCB6-8CE0-C0B930AA69AE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151ABB6-05B1-04B5-E1D4-8997DD2D82BD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8E1AB75-4380-3B16-8F7C-D96C86B3FFD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A5A5317-C1BD-42C7-88A3-CBACC696D2F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92A7FFA-AF3A-64C6-657E-59688A2149C4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192AD26-3195-388C-EE0C-12888F378ED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97785C4-F4F7-30AD-BDA2-AF415045B823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7F9DBE2-03B2-DF0B-4B11-736C690D535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904D5431-AC7D-C42B-A13D-9FB0F0EE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285ACC7C-4F52-AA5E-9316-13FBA7674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C846CF2-0BB4-102F-1126-8C1A29B9EB9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87E0CB02-C9BC-5706-E43E-20403C7E9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5EF418D-0130-E278-069F-C3ECD3996D2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72144A1-2815-BAE8-97A8-66E1E74007D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688ACAE5-CBB4-42AD-18A1-F1DA69B67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47E17D9-1AC0-5711-FB21-73A88D05272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84181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71EB-5102-5192-3368-7DEE26532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B92052C-5DEB-B563-E828-86320FB6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تحدي أفضل حكاية هم ...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9E42B5E-C3F3-61DE-AB0B-82685D0AFA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5F346C-5984-80DA-3949-8C027590F7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0C25F39-BEA2-3A64-9333-FEDCB23458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26E1902-6D05-4ADB-2345-2AAA7FE76A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5324A98-4644-7D20-58D7-E824B6AD279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409BF3C-6F21-798D-D268-3097D9859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028BAD6-F838-CDC9-27C2-457936840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A6E805-EE69-F37B-FEBA-57E46BBD5DD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AC53852-C9C8-0959-DD43-0010467EB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2B58B7-118D-410F-0C8B-68AFC60EB13A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26BBCA9-F051-899E-2DB6-5C7A8A6FA4BB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6192C5E-EC3B-A4DA-9CA5-EF713517A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10D9037-1A2F-FBC1-4883-0D8E68949D3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1351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7F88-5173-07DB-64C7-D7EA94A1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5C49651-4D8D-E101-883C-8C6C7675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الوضعية التالية، ستجيبون باستعمال أساليب التعبير عن الحلم وبلغة عربية فصيحة. انتبهوا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8992FD1-4BCF-1785-6ECF-71621EBC0B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1486;p58">
            <a:extLst>
              <a:ext uri="{FF2B5EF4-FFF2-40B4-BE49-F238E27FC236}">
                <a16:creationId xmlns:a16="http://schemas.microsoft.com/office/drawing/2014/main" id="{7C955BB9-6A5F-63A2-3D63-CE3AC59DFC5F}"/>
              </a:ext>
            </a:extLst>
          </p:cNvPr>
          <p:cNvSpPr txBox="1"/>
          <p:nvPr/>
        </p:nvSpPr>
        <p:spPr>
          <a:xfrm>
            <a:off x="464011" y="1604641"/>
            <a:ext cx="769686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30A7CB-AD59-5198-E9BE-64625E47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C7505F-78F4-C3C1-E6B5-70E5C873EF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B5507-DB99-64C7-2659-2AA6A3445F38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ماذا تُريدُ أَنْ تُصْبِحَ عِنْدَما تَكْبَرُ؟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تَحْلُمُ أَنْ تَكونَ ................................؟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لِكَيْ / لِأَنَّني ..............................................................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49E77B9E-156F-CB7E-260C-4736CB7299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86615" y="1194357"/>
            <a:ext cx="691928" cy="69192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CDF272-1FC0-A585-2B0C-1B7E963FF6F2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5BEABB-B841-FEBD-1AF4-03540C586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6D0BAA-A501-F21C-66FA-A042EF8A9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C181FD-020A-5DFE-50FE-AF69929BC76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20CBA4B-8B43-D51F-6730-E3EAE65F2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F08616-D03E-6D1A-7591-6FCF6A603480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199B97-E0E7-CCE5-67EF-323219861F1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6D5A08-3746-E51E-4B1B-7299F0C2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8CFB7A-DF83-B28B-E684-8B7BB391DB8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83383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77" y="923611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قــــراءة</a:t>
            </a:r>
            <a:endParaRPr lang="fr-FR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5333" y="1058589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C71885-C145-4A78-A89E-E14842929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813350" y="2034000"/>
            <a:ext cx="7789894" cy="4824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6346132" y="2166394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23260" y="1967705"/>
            <a:ext cx="720974" cy="72589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33733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lang="ar-MA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F72E45-C8FF-9456-0670-E64C8B850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82" y="2034000"/>
            <a:ext cx="517514" cy="59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ستقرؤون نصا وتجيبون عن أسئلة. افتحوا كراساتكم على الصفحة 90.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419F6D-D6B5-6454-DDDC-0F6B699A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84" y="1932682"/>
            <a:ext cx="2449031" cy="3756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E0E22B-8E9E-F6C6-685B-F31C9A332FCA}"/>
              </a:ext>
            </a:extLst>
          </p:cNvPr>
          <p:cNvSpPr/>
          <p:nvPr/>
        </p:nvSpPr>
        <p:spPr>
          <a:xfrm>
            <a:off x="3376445" y="2291963"/>
            <a:ext cx="2325669" cy="11986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F4AB88-17C5-B686-7CA0-A388898BCF5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C71C9DF-3F78-B125-ADEB-8467D7A37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F19DFAE-4D84-D567-4003-84E46CABF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30FFA6-BA99-1443-5375-35C410E5C9B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8ADA8E-3E7F-F9F0-D8DF-6A519D8E2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40E9D3-67EE-B10D-02C2-47801799DF1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5CBF20-998E-4223-754D-50965597D5B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C1EE519-EC99-CAA9-1084-CF6B5BBE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D49F7D-C537-3A8B-FE42-0D8B4690E25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النص على الكراسة بطلاقة. سأعين من يقرأ: الكاتب-خالد- محمد-فاطمة. تابعوا.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953DA2-01EC-0191-C33E-892B7F14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E53F6F4-8C74-F7D1-CC4D-16E3F94D4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47E8F-1374-E831-C198-51922E550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84" y="1932682"/>
            <a:ext cx="2449031" cy="3756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D2428106-C429-EA5F-E995-6C40EB8E2D7B}"/>
              </a:ext>
            </a:extLst>
          </p:cNvPr>
          <p:cNvSpPr/>
          <p:nvPr/>
        </p:nvSpPr>
        <p:spPr>
          <a:xfrm>
            <a:off x="5900177" y="2419113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B3E03D-9D6E-5C2E-AE1F-37ED067ADC99}"/>
              </a:ext>
            </a:extLst>
          </p:cNvPr>
          <p:cNvSpPr/>
          <p:nvPr/>
        </p:nvSpPr>
        <p:spPr>
          <a:xfrm>
            <a:off x="3368494" y="2284011"/>
            <a:ext cx="2333620" cy="12225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E667C0-4E64-6832-3283-CCF63ADE3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1137037"/>
            <a:ext cx="740982" cy="8525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E5FC44A-F44A-EC37-87D7-583D96FC35F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25B8C0-F36C-1EBC-E871-689853CA7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951B17F-C66D-A296-DF0D-5CF3FA008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995BECA-81C9-4BE4-8A5A-2DB19E16AA8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F0E8911-626E-FF77-2328-DE093FCCA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7A1764-8A38-B957-4535-7DB966AAE916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35E5E2-784B-FC84-BB73-09949DA57DD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82BD8A0-1A72-5362-0D4C-A54F04B8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50934CF-475B-7B36-039A-BC94F5632B7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89" y="756000"/>
            <a:ext cx="693168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التعليمتين؟ ما المطلوب؟   -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للإجابة عن السؤالين (دقيقتان).</a:t>
            </a:r>
            <a:endParaRPr lang="fr-FR" sz="1400" dirty="0">
              <a:solidFill>
                <a:srgbClr val="FF000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02495E-1588-F530-6679-74BAFAF805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A156759-BAE4-CF53-E628-98DE349F95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17A30C-5A1D-4D09-B8BE-96B435604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84" y="1932682"/>
            <a:ext cx="2449031" cy="3756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84D6FB-4A72-C413-70FC-75E0A80C86AE}"/>
              </a:ext>
            </a:extLst>
          </p:cNvPr>
          <p:cNvSpPr/>
          <p:nvPr/>
        </p:nvSpPr>
        <p:spPr>
          <a:xfrm>
            <a:off x="3347484" y="4389120"/>
            <a:ext cx="2388758" cy="10336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923334-3395-DAB3-FD68-E9B8A12274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93849E-E6FE-1333-0E71-1D35F73D0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101DCB-9EB8-5E9D-520A-F4D2E1652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2879DB-16BA-A28F-E8D0-524B3439FFE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DFFCBDB-43C9-6B18-F057-3C777DAD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07BC07-026D-213D-2631-5A2E885FCD5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63A23F-FE2C-6C7E-967B-ABBFDB4694B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FC7E1A2-CA09-503D-3B6F-A145CD2F9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E6913-6266-C844-4B78-29090EED931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التعليمة 1؟ من يجيب؟ هل أنتم متفقون؟ -التعليمة الثانية؟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9C053C9-642C-F8CC-85AB-2CB73364C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5AD33C-7ABB-7422-5A0F-7F2B2C651C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CA9B07C-6F15-8774-9035-D0B6A0C264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F7A35C-3007-0463-475A-2B571BC35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20" y="2078258"/>
            <a:ext cx="7803681" cy="33295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5CA146-AD53-8EFC-81E9-BC77278F89BE}"/>
              </a:ext>
            </a:extLst>
          </p:cNvPr>
          <p:cNvSpPr txBox="1"/>
          <p:nvPr/>
        </p:nvSpPr>
        <p:spPr>
          <a:xfrm>
            <a:off x="882595" y="2902225"/>
            <a:ext cx="6726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ٱلْمَوادِّ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ٱلْمُسْتَخْدَمَةِ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مُنْتَجاتٍ مُفيدَةٍ لِلْإِنْسانِ.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87287F-CE95-D04D-A645-A2C45E8DF4BD}"/>
              </a:ext>
            </a:extLst>
          </p:cNvPr>
          <p:cNvSpPr txBox="1"/>
          <p:nvPr/>
        </p:nvSpPr>
        <p:spPr>
          <a:xfrm>
            <a:off x="4452730" y="4390445"/>
            <a:ext cx="2963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ٱلْمُخَلَّفاتِ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9098BB-6ABB-A834-A2B8-89911175B3D8}"/>
              </a:ext>
            </a:extLst>
          </p:cNvPr>
          <p:cNvSpPr txBox="1"/>
          <p:nvPr/>
        </p:nvSpPr>
        <p:spPr>
          <a:xfrm>
            <a:off x="1192696" y="4390444"/>
            <a:ext cx="2533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فَراشاتٍ وَلَوْحاتٍ رائِعَةٍ.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D21FDD-3886-2CF3-2934-373A244B6E68}"/>
              </a:ext>
            </a:extLst>
          </p:cNvPr>
          <p:cNvSpPr txBox="1"/>
          <p:nvPr/>
        </p:nvSpPr>
        <p:spPr>
          <a:xfrm>
            <a:off x="5796500" y="4899149"/>
            <a:ext cx="1738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فاطِمَةُ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638C44-D1BB-E1B8-D309-FF628C35C8BF}"/>
              </a:ext>
            </a:extLst>
          </p:cNvPr>
          <p:cNvSpPr txBox="1"/>
          <p:nvPr/>
        </p:nvSpPr>
        <p:spPr>
          <a:xfrm>
            <a:off x="1191152" y="4861113"/>
            <a:ext cx="2533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فَريقِ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9EAD59-C45B-D7D6-8797-A4F93BD255A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B2AAC35-373D-4412-235D-48D0EB97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48267C6-445A-8CF8-3290-6315ADC9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E1482B-6F53-A9AD-4D31-C6AD04CF73B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CB32DF-9208-02A8-BA7A-105DF6B2F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6C0B8A-2C95-6283-EFB6-541216A2FEE9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33F9D8-BD88-D226-3B17-A2A593E2208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A23080A-EF4A-A51C-3906-EFEE323DC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C70E77-A8B1-3786-4EEA-A8CEC54D053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6864-CE1C-4BBD-EBF0-D35BD190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E2A0-6660-A1A5-E4D6-1A7AD756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97E5D40-ED3F-0AE0-F290-C0061D24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FC9D017-0785-2D8D-1F4D-9CA2A803FC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C178C4-F3F3-5A6A-7310-DE4F3CC74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19" y="2078258"/>
            <a:ext cx="7803681" cy="332959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869333B-25F3-ECF5-8EA3-C63F67718856}"/>
              </a:ext>
            </a:extLst>
          </p:cNvPr>
          <p:cNvSpPr txBox="1"/>
          <p:nvPr/>
        </p:nvSpPr>
        <p:spPr>
          <a:xfrm>
            <a:off x="882595" y="2902225"/>
            <a:ext cx="6726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ٱلْمَوادِّ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ٱلْمُسْتَخْدَمَةِ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مُنْتَجاتٍ مُفيدَةٍ لِلْإِنْسانِ.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F27F16-5E33-4F56-53B6-71179CD30305}"/>
              </a:ext>
            </a:extLst>
          </p:cNvPr>
          <p:cNvSpPr txBox="1"/>
          <p:nvPr/>
        </p:nvSpPr>
        <p:spPr>
          <a:xfrm>
            <a:off x="4452730" y="4390445"/>
            <a:ext cx="2963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ٱلْمُخَلَّفاتِ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68ED5-A93C-CC7E-D891-AD8CF888F734}"/>
              </a:ext>
            </a:extLst>
          </p:cNvPr>
          <p:cNvSpPr txBox="1"/>
          <p:nvPr/>
        </p:nvSpPr>
        <p:spPr>
          <a:xfrm>
            <a:off x="1192696" y="4390444"/>
            <a:ext cx="2533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فَراشاتٍ وَلَوْحاتٍ رائِعَةٍ.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E4232A-BE55-7D94-1079-7EAE6948619E}"/>
              </a:ext>
            </a:extLst>
          </p:cNvPr>
          <p:cNvSpPr txBox="1"/>
          <p:nvPr/>
        </p:nvSpPr>
        <p:spPr>
          <a:xfrm>
            <a:off x="5796500" y="4899149"/>
            <a:ext cx="1738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فاطِمَةُ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07599C-E90F-F937-5C06-B7287804332E}"/>
              </a:ext>
            </a:extLst>
          </p:cNvPr>
          <p:cNvSpPr txBox="1"/>
          <p:nvPr/>
        </p:nvSpPr>
        <p:spPr>
          <a:xfrm>
            <a:off x="1191152" y="4861113"/>
            <a:ext cx="2533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فَريقِ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65E3986-FAC1-B667-070B-80F79BB936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6ECA76E-C442-43A0-3124-1FADC4573316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51ABEE7-2F7C-5808-01BD-DE13F01A2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2349509-EA5C-4FA3-8CD7-E16D24AD9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C976BA-4723-D9F7-3370-269CA284099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D69E245-EFE2-8A76-1F67-C2BBB9003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0B05245-61D5-5DF3-2126-4D886C8C415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10CE789-5E49-6DE3-2FC0-D4312751862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A81A74C-7C41-FD73-5CBE-B859B9A8B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DF9735-E36C-4ABD-4E7D-E73B12CA17F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229407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ED23E-2617-DE20-1BD6-B1272B9A8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81944-BA60-AE28-5CED-60251BD56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حولوا الفعل "حَصَدَ المحصولَ" في صيغة الأمر حسب ضمائر المخاطب.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B8A2275-3D19-0035-D925-30AC53DD48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A1C31E9-3EDC-572D-B53E-74155FC31A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7F3078-63BA-2C0D-788C-E2420CA8FA4C}"/>
              </a:ext>
            </a:extLst>
          </p:cNvPr>
          <p:cNvSpPr txBox="1"/>
          <p:nvPr/>
        </p:nvSpPr>
        <p:spPr>
          <a:xfrm>
            <a:off x="602090" y="2753237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3BCAF2-A854-2239-EE76-DF99BDD7012C}"/>
              </a:ext>
            </a:extLst>
          </p:cNvPr>
          <p:cNvSpPr txBox="1"/>
          <p:nvPr/>
        </p:nvSpPr>
        <p:spPr>
          <a:xfrm>
            <a:off x="5201461" y="2779074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8CF0F01-FA92-EE42-2EEA-59858CE4938A}"/>
              </a:ext>
            </a:extLst>
          </p:cNvPr>
          <p:cNvCxnSpPr>
            <a:cxnSpLocks/>
          </p:cNvCxnSpPr>
          <p:nvPr/>
        </p:nvCxnSpPr>
        <p:spPr>
          <a:xfrm flipH="1">
            <a:off x="4598816" y="287527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644D4FA-049F-B9AA-1729-1F301774DA33}"/>
              </a:ext>
            </a:extLst>
          </p:cNvPr>
          <p:cNvSpPr txBox="1"/>
          <p:nvPr/>
        </p:nvSpPr>
        <p:spPr>
          <a:xfrm>
            <a:off x="1431404" y="428328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............................................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24CFC97-2CE5-96CF-C87C-E4D9CD2E7444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حَصَدَ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B45C035-E317-A038-E5D2-C7885B5AE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D4C079B-D5C9-5210-EB82-C7496175E537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6C718F1-F7A6-B8ED-EEC5-5C7371A9A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1464D82-C077-A941-2A0C-A14AE776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334F9E-1BB9-B810-8E21-D1F2CE99CE6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81F8678-69AF-E0A0-DD94-3E49D55C2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59384EA-C588-A8B4-7EA7-F903A97269C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05A4912-E00E-BB90-4B25-81C6A1F25B3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5636830-7E1B-C3CC-64DE-17738BAB8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33D1A8F-2CA8-C6F6-1D6C-0A63E4CA37D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25897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6C4E-B7F4-2EEE-D9B7-FB6C0EED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D029F-F323-1604-5C19-C3FC42CD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564E955-047A-2D77-AA04-95B07217DB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FEC3656-1E8F-5F7A-362B-5BBE0F1798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531F4CC-29E0-9D8A-0790-623281BF6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D754AF-20E2-AB49-5616-ACC004501C51}"/>
              </a:ext>
            </a:extLst>
          </p:cNvPr>
          <p:cNvSpPr txBox="1"/>
          <p:nvPr/>
        </p:nvSpPr>
        <p:spPr>
          <a:xfrm>
            <a:off x="413456" y="2753237"/>
            <a:ext cx="3937504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اُحْصُد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اُحْصُد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640D4E-BE47-E5CF-B573-C4C5DD6BE0E0}"/>
              </a:ext>
            </a:extLst>
          </p:cNvPr>
          <p:cNvSpPr txBox="1"/>
          <p:nvPr/>
        </p:nvSpPr>
        <p:spPr>
          <a:xfrm>
            <a:off x="4858247" y="2779074"/>
            <a:ext cx="3910290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ts val="5000"/>
              </a:lnSpc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اُحْصُدِ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80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اُحْصُد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DA17A2-37B9-101A-6CCA-CAEEAF77060A}"/>
              </a:ext>
            </a:extLst>
          </p:cNvPr>
          <p:cNvCxnSpPr>
            <a:cxnSpLocks/>
          </p:cNvCxnSpPr>
          <p:nvPr/>
        </p:nvCxnSpPr>
        <p:spPr>
          <a:xfrm flipH="1">
            <a:off x="4598816" y="287527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35F3A2B-9F62-C410-FD70-A760A8045FF0}"/>
              </a:ext>
            </a:extLst>
          </p:cNvPr>
          <p:cNvSpPr txBox="1"/>
          <p:nvPr/>
        </p:nvSpPr>
        <p:spPr>
          <a:xfrm>
            <a:off x="1431404" y="428328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اُحْصُد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ٱلْمَحْصولَ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اُحْصُدْ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ٱلْمَحْصولَ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B8ABCE8-C285-2BFC-C04D-555198F21EFA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حَصَدَ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ٱلْمَحْصولَ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8D8972-ECCF-1E77-78D0-66881124AB2A}"/>
              </a:ext>
            </a:extLst>
          </p:cNvPr>
          <p:cNvSpPr txBox="1"/>
          <p:nvPr/>
        </p:nvSpPr>
        <p:spPr>
          <a:xfrm>
            <a:off x="6692001" y="1995337"/>
            <a:ext cx="2038543" cy="757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صيغَةُ </a:t>
            </a:r>
            <a:r>
              <a:rPr kumimoji="0" lang="ar-MA" sz="48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ٱلْأَمْرِ</a:t>
            </a:r>
            <a:r>
              <a:rPr kumimoji="0" lang="ar-MA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1DC6748-F399-D971-3CB7-FEF4973D2C83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B176E99-634D-C4C2-4D96-792A4F8A9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C5DD20E-BD0C-890F-8A5E-4EA4B2773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4504D5-763F-4FE7-13F8-59EAD9800F6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5880014-4D09-193C-BF65-EC1DDD5C4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03E813-7826-BA96-9876-1CEEADD676EA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1AE6961-610F-2CB0-2D5C-9FCA54B0B96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49EF2E2-29B4-1F8E-B413-224641B93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A78C7AA-23F0-5D43-A076-0DC041AB45D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57237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0CFE6-39DA-C120-D9F8-C893A7FE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794AF52-E385-8C17-D480-4A30FD6BE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47" y="1789044"/>
            <a:ext cx="2601357" cy="399012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029E39-40AF-A04F-3F10-67DF178B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الخاص بتوظيف الفعل الأمر. من يقرأ التعليمة؟ ما المطلوب؟ - 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E37C94F-E57F-F6FC-53C0-9C65AF1E2886}"/>
              </a:ext>
            </a:extLst>
          </p:cNvPr>
          <p:cNvSpPr/>
          <p:nvPr/>
        </p:nvSpPr>
        <p:spPr>
          <a:xfrm>
            <a:off x="3943848" y="2223039"/>
            <a:ext cx="2512612" cy="7746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DAB0EDE-CE80-8214-8876-1F005CAE2A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A9EEFBC-7341-7376-D7B2-1A15E2896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44E4CDB-A7C2-4CFE-B83A-00F1E01E0F17}"/>
              </a:ext>
            </a:extLst>
          </p:cNvPr>
          <p:cNvSpPr/>
          <p:nvPr/>
        </p:nvSpPr>
        <p:spPr>
          <a:xfrm>
            <a:off x="6662227" y="2339248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098710FE-B19F-4EA4-EEA9-78758CB28D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7B9834-CCBE-2AC0-0899-943FDDED98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9C8BEE-316B-F3B4-A260-E2DB0D6EF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B3F76EF-24C7-DBCC-230F-466685B20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6F7E7F-F546-57DB-484B-D73621CE7AA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D95550-3449-9563-4FDD-1B14C4D2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7FF4EE-A4E2-0B27-703A-7A024EB1F16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B3C2634-AE9E-B190-CB12-9D8726EF764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4378C1B-513A-323C-A66E-84513E522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0DDD2E-5187-DD5D-E4C6-26602448DDF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60838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5948-3A7F-5179-0419-436BB9DA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AA62B-D29B-FCBB-D763-7341C484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يتقاسم جوابه؟                           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CC4654-2BDC-31F2-16EC-C8D384D166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9F793A5-0071-1353-102B-7102D298C9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CD92E5-6316-8810-B77A-CA2971AF4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3" y="2444188"/>
            <a:ext cx="7849698" cy="268440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2680A79-E99A-7C3B-BECF-62C05502E2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EFC9FCB-2391-1CB5-FB7F-03DEB8505ADC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BBE7CC7-8C76-0232-26E2-DC423C430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F4113C-9A31-2EFC-94C4-C59818CEF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FABB90-6A68-2E35-3AFB-906121EDE7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07BFF1-E1DF-26CB-EC68-16F0E7011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81CABE-4467-FBDE-5615-15C0E7D2509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8D88E5-4741-BF20-8BBE-60BD5821485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8C4F1E-64E7-FDCA-B7DF-3EB77AAA1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9AEE8B-5198-F5C1-87C7-106D2063EEE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234640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D799-510E-AC48-5A01-063327933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80F81-E1EF-F856-B884-B0CBC262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 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B71375F-B17C-463B-EA04-A3A9C8AF65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B7EAF90-B162-AD1D-4FA0-9C3D3B29DE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92750E-80D1-36E8-5162-3C529BBFB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3" y="2444188"/>
            <a:ext cx="7849698" cy="268440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8A4AE4C-B79F-068B-F696-93FAD4E5F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43EB860-8D28-CB46-8667-576F6A79C3E2}"/>
              </a:ext>
            </a:extLst>
          </p:cNvPr>
          <p:cNvSpPr txBox="1"/>
          <p:nvPr/>
        </p:nvSpPr>
        <p:spPr>
          <a:xfrm>
            <a:off x="4882101" y="2979513"/>
            <a:ext cx="22246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اِفْحَصِ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 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راقِبِ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02D2D4-FED9-477A-4F82-1504BB29E91A}"/>
              </a:ext>
            </a:extLst>
          </p:cNvPr>
          <p:cNvSpPr txBox="1"/>
          <p:nvPr/>
        </p:nvSpPr>
        <p:spPr>
          <a:xfrm>
            <a:off x="4882101" y="3483714"/>
            <a:ext cx="2072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تَتَبَّعْ</a:t>
            </a:r>
            <a:r>
              <a:rPr lang="ar-MA" sz="32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 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راقِبْ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A53D6F-7F6E-A6C5-ABA7-7407700BBF91}"/>
              </a:ext>
            </a:extLst>
          </p:cNvPr>
          <p:cNvSpPr txBox="1"/>
          <p:nvPr/>
        </p:nvSpPr>
        <p:spPr>
          <a:xfrm>
            <a:off x="4882101" y="3992101"/>
            <a:ext cx="22246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خُذْ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7E946FE-967F-3672-602C-C3ED1450E3C5}"/>
              </a:ext>
            </a:extLst>
          </p:cNvPr>
          <p:cNvSpPr txBox="1"/>
          <p:nvPr/>
        </p:nvSpPr>
        <p:spPr>
          <a:xfrm>
            <a:off x="4882101" y="4500488"/>
            <a:ext cx="2072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اُحْصُدِ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CF96C49-8240-BFEE-C9C9-3DB000030550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CAC7DC7-23EB-2A6E-CF8F-67EF37BA6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4DC465C-FA24-9D8A-44F4-5B14BCEEB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B9655D-7B9E-1503-0162-D1264446311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3B54171-6E59-113D-293C-0E33DDFB0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2A29C6-1E78-A694-7303-799519C1A670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B3593D-4ABF-52BE-3499-1F21EAB6CD1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719B179-E537-BEEF-46D5-BE3F07859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09C9F7A-27ED-C363-941A-32EB5C471722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76682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F95C5-C343-B269-AF66-26E90435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C01FFC-923E-3662-52BB-0CC57AC7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يذكرنا بكيف نوضح اسما باستعمال صفات مضافة؟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2D22C4-7A75-6957-684A-8F1B87085B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A4C92F-021F-A4A4-333C-95ED613C5A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A3D64C-DD0F-A901-5C7F-10E79629E49C}"/>
              </a:ext>
            </a:extLst>
          </p:cNvPr>
          <p:cNvSpPr txBox="1"/>
          <p:nvPr/>
        </p:nvSpPr>
        <p:spPr>
          <a:xfrm>
            <a:off x="3365946" y="2844225"/>
            <a:ext cx="27883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8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اَلصِّفَةُ </a:t>
            </a:r>
            <a:r>
              <a:rPr lang="ar-MA" sz="48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ٱلْمُضافَةُ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948D24C-00F7-476F-A6FA-B4183F5AA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513E276-CF8A-979F-46F5-D1A07857F501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E32995-D90F-0EF9-6A43-FA6DBA577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878918-92F8-2CBC-D185-C8C0B03DB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643588-22A4-AACD-C39C-BC6E058952B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9FD3C-521B-6EE4-76D1-44137D4CB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BA0D723-5E25-D7E6-84CF-F15FA4E4EE6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70FC37-4DFC-5528-9125-26DB4EDB327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5B5298E-7E08-A0E8-6219-02AB250EE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1E8665-40C6-EC5E-FF97-BFD8B0CFC272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9446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803C2-9948-4C07-CB57-B50A0F1D5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E727C2-5371-761A-6219-16DE853C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C4EC272-9874-56F9-A13A-A7AE3461BA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470F80B-B3CE-6D35-3FDD-4059BE2E1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EE9ED7A-401E-3CB2-4E1E-523EBAFBB2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158AD7-1A7A-EAE1-A79B-E30A03891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56" y="2282478"/>
            <a:ext cx="7704488" cy="381952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A6D1FA-DECE-3F3F-A3D5-72B449736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466" y="1532195"/>
            <a:ext cx="756537" cy="75028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9B852E8-079F-FDE5-68E4-F2029ADFF1B3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BDE5089-D725-B623-3A57-7DEE914EC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506393F-27F6-CB40-DE80-EB2909C33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CD605B-DAB6-5C86-E9EA-712A8B2FC41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64051FF-9EB7-3A57-A50A-F8CE3F8F1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03626A4-731E-02F0-445C-893E2DC1A91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0B322D-9885-A6EE-A6D1-463257982FB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6ABC60A-0181-156A-ADB0-9CD055EC3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2FF386-086B-BB77-A7A9-B14DBD76A17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85959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5DC05-DD54-17BE-85AA-2CBD24C08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65B42-CC18-3914-8952-B83A67EC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أسماء. من يوضحها شفهيا باستعمال صفات مضافة.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توضيح أن الاسم بدون "ال" صفته المضافة تكون بدون "ال"، والعكس بالعكس.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792704-6E8D-D6A0-35CE-6C3550A657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6B46295-F32B-7502-8AD3-B92C1ED1CF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7960339-7612-522B-C729-99EED858EE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B7D28B-81F3-FFD5-68ED-10F3F9ACF373}"/>
              </a:ext>
            </a:extLst>
          </p:cNvPr>
          <p:cNvSpPr txBox="1"/>
          <p:nvPr/>
        </p:nvSpPr>
        <p:spPr>
          <a:xfrm>
            <a:off x="2989690" y="2701101"/>
            <a:ext cx="44551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عَمَلٌ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.........................................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70DAB4-C4DD-CFC7-6625-B6F8B5BCCF51}"/>
              </a:ext>
            </a:extLst>
          </p:cNvPr>
          <p:cNvSpPr txBox="1"/>
          <p:nvPr/>
        </p:nvSpPr>
        <p:spPr>
          <a:xfrm>
            <a:off x="2989690" y="3691392"/>
            <a:ext cx="44826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اَلْعمَلُ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.......................................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3F7A40-A906-F93C-4BD6-3AB6A1F00F8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068710-93CD-86C4-A602-998AEF1FD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D148058-6BC0-23D6-48B6-8EEE2371E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937C72A-2D7A-FAA0-6D0B-859DA60B3AE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E644A0-ADE1-21D6-ED98-C966D79CF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7DF2F3-4C00-BF88-2578-278AFF189AB9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25D42C-8D38-184B-2223-7ACE20A3B77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286722A-6ABD-144E-9C9D-B304F0FC3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0F0BB3-A540-451B-B957-D9F2733D30F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994672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03C90-3689-9FD4-7B01-2D3BD66B7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3AEE9-97A2-07B2-61AC-6B256BCB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أمثلة لصفات توضح كل اسم.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الاسم بدون "ال" تكون الصفة بدون "ال" والعكس بالعكس.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106FE40-EC3B-2522-6EF0-FB54F8DEC0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4F6F251-1451-44F3-ABDE-68A3A2165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4BCE7165-1C64-55BB-82A1-7FCC4325F7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D0B930-76D5-6563-BE28-7C87F6164E44}"/>
              </a:ext>
            </a:extLst>
          </p:cNvPr>
          <p:cNvSpPr txBox="1"/>
          <p:nvPr/>
        </p:nvSpPr>
        <p:spPr>
          <a:xfrm>
            <a:off x="1796996" y="2701101"/>
            <a:ext cx="5647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عَمَلٌ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سَهْلٌ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شاقٌّ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مُهِمٌّ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مُفيدٌ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نافِعٌ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...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161A5-0073-D189-6557-0BB83CEFF189}"/>
              </a:ext>
            </a:extLst>
          </p:cNvPr>
          <p:cNvSpPr txBox="1"/>
          <p:nvPr/>
        </p:nvSpPr>
        <p:spPr>
          <a:xfrm>
            <a:off x="803082" y="3691392"/>
            <a:ext cx="66692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اَلْعمَلُ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ٱلسَّهْلُ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ٱلشّاقُّ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ٱلْمُهِمُّ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ٱلْمُفيدُ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ٱلنّافِعُ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/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...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2875EA2-C276-CDA5-9635-8FBDC20E9969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04A08A-1CC5-82D0-1C63-63F678E91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6D5AF5-161C-7912-AF72-C2532550E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9FE887C-800C-E985-1B4B-2695168D365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059C62F-C839-9FA0-06C9-FAAEADDBC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5FEB40-3EC8-C0D6-DD57-6737D2B344CD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57F84F1-C28F-DC44-7F1C-B950DA67BFB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84187DF-6275-FC1A-2216-CF466B57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B360871-6C59-1A8D-F38C-7BCFDB9DBE8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4965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1511559" y="2921169"/>
            <a:ext cx="6251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نُنْشِدُ قَصيدَتَيْ "اَلْحَفْلَةُ"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وَ"أُغْنِيَّةٌ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لِبِلادي"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5A561C-043B-C21D-67CB-EAF8255738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</a:t>
            </a: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FE1BA73-05B9-B043-4060-441A9A63A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</a:rPr>
              <a:t>مهارة الشرح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144402" y="1902352"/>
            <a:ext cx="2071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3163" y="1054582"/>
            <a:ext cx="479081" cy="479081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6AD22F-3358-279D-2BD0-D848673F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7" y="1751273"/>
            <a:ext cx="619540" cy="71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الشرح.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الشَّرْحِ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77FF51-4F24-7D02-504A-837C2780F99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C6F1382-1014-1A3C-5B07-45A5B5C11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E0C232-A25C-46DE-728C-0C87AC84B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ADBA85-D1C7-F4D5-361E-3D5B8182278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966BEC-FA85-4EA4-3031-B2F36BC8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3FB2DA-A133-14A5-5819-454D95FFEF03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407194-1F58-E6C3-A70A-6B6C5A56649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6FDD87B-E316-9655-B2F8-1CE50B618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C4AD75-401F-D6FB-C113-4A116AA9DB15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A767-2FCD-C60D-568D-75C99B99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C28AE13-B603-E205-C877-71F918F7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89.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20C5A90-9A5F-019C-02FB-34FD8F984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90AD8F-8DFE-FBAE-07E1-596DA24A2E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6805C1D-3CC0-09A1-E39F-ED800BDA99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73D043-A56E-3F90-52E8-C072AD7C4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98" y="1854326"/>
            <a:ext cx="2831882" cy="434371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9F1390-E062-AF55-2E83-15929044E47D}"/>
              </a:ext>
            </a:extLst>
          </p:cNvPr>
          <p:cNvSpPr/>
          <p:nvPr/>
        </p:nvSpPr>
        <p:spPr>
          <a:xfrm>
            <a:off x="3359298" y="2544417"/>
            <a:ext cx="2667791" cy="16936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BADB8E-6710-AA12-E95C-69C63392C2BA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68E31BE-EA0D-AC62-6E0D-8BE5017C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36ED19-B30D-587B-B1E7-19C2E2AE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014F36-72F8-164E-FEC0-5020E6D24EE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0E3B737-6988-B09E-79FB-0CB934C75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127618-AEB7-19A2-24B1-39FA8664AF80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0F736-AB29-DA7F-2E18-B853B5BD9D8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60E7060-C18A-490D-9E96-3FA256D8C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A0A8CE-DD70-1404-46D1-BC28766F979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5914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6018-0EB0-5B49-6A0E-583258BA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31BE812-9970-793C-5EE0-F2AEFE24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الجدول بكتابة أسباب كل نتيجة مكتوبة على اليسار.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3247C6-04C0-41F0-3F68-F1C6881FA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180677-A1D4-02A1-7713-DE694D3B41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4D9D154-7513-3E2B-7A2D-F821B6EE5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59DCF1-7B3D-B8DA-8435-906395D84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34" y="1704227"/>
            <a:ext cx="7037249" cy="43633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BF9F646-A510-E0DC-5217-6E0D2541F5A7}"/>
              </a:ext>
            </a:extLst>
          </p:cNvPr>
          <p:cNvSpPr txBox="1"/>
          <p:nvPr/>
        </p:nvSpPr>
        <p:spPr>
          <a:xfrm>
            <a:off x="972603" y="2889370"/>
            <a:ext cx="2393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اَلنَّجاحُ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A8BFBD-6984-7738-F7D3-752AE77F9C33}"/>
              </a:ext>
            </a:extLst>
          </p:cNvPr>
          <p:cNvSpPr txBox="1"/>
          <p:nvPr/>
        </p:nvSpPr>
        <p:spPr>
          <a:xfrm>
            <a:off x="859838" y="5069277"/>
            <a:ext cx="2393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اِخْتِفاءُ مِهَنٍ قَديمَةٍ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19A167-F304-9D5A-0D7B-098717BF3937}"/>
              </a:ext>
            </a:extLst>
          </p:cNvPr>
          <p:cNvSpPr txBox="1"/>
          <p:nvPr/>
        </p:nvSpPr>
        <p:spPr>
          <a:xfrm>
            <a:off x="859838" y="3943596"/>
            <a:ext cx="2393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تَحْسينُ حَياةِ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ٱلْفَقيرِ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A92DA3-51A1-A9E4-6E3D-0B5AF728378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1C98AAF-B5C7-7766-F2A6-E0124B0F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AB3787C-5A18-F9AE-BC0F-671F5CA6B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A97662-1A86-99BC-F5BC-25173849B5A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9A852B-7500-FB6B-6A58-E4524AE83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3B10EB8-E6CD-0483-FA1B-7B1B89984588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17B2A1-07DF-7058-1B55-2B8FB5C3836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66450CE-C5A8-DB4B-ADF5-4ACA87E4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C3B5B6-B380-C8C4-48DC-CA19FE86EC31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13219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93EF7-B94F-97D1-F33E-5419FED3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FCE3483-7599-D797-F62E-38D2E5F3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نتذكر كيف نشرح سبب وقوع نتيجة معينة.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0056407-0F4D-6BA2-5DCC-00C5A5CFFC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633B052-7FD1-F677-58D7-22BFEDFF592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684B177-34B9-EE26-53E7-41EF84459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DBF25D-5515-05F0-E548-9170382DC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94" y="2271115"/>
            <a:ext cx="7853812" cy="342201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CC76F2-FFAC-359D-D403-D67D52EE1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2431" y="1416318"/>
            <a:ext cx="922100" cy="91447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1AD7C6-F20A-A307-5B43-2C8182A77952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841E92E-EB8C-AE80-CB41-B68A95220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93A4104-92A1-09F3-4527-F9E48D7DD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60E00C-68A7-2F5D-CF7A-DC122A957B9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44CB4B-A4E0-0CC2-F332-8E3FFE52E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F3430A-ADF2-B264-DB68-2FB2E6A18704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A2330E-1DE5-D9BA-0233-CB72B3917097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B2473E5-6719-8535-1100-EFE3B36D7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56F3CA4-4D76-39C3-92F6-4C56DC13EE31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01400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الواجب المنزلي. راجعوا إنجازكم ثم اكتبوه على كراساتكم. (5 دقائق)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6">
            <a:extLst>
              <a:ext uri="{FF2B5EF4-FFF2-40B4-BE49-F238E27FC236}">
                <a16:creationId xmlns:a16="http://schemas.microsoft.com/office/drawing/2014/main" id="{0D0CC138-D44F-4A02-15C4-2145AA491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9C972A-9224-84F3-E4D6-255A3CA7DF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3F63DC4-6B14-D25E-9306-004BA6A24F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4E5C604-9A65-8AB8-0BB5-06658CB6A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1600" y="1435764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178222-C388-495B-6593-D8D559220061}"/>
              </a:ext>
            </a:extLst>
          </p:cNvPr>
          <p:cNvSpPr txBox="1"/>
          <p:nvPr/>
        </p:nvSpPr>
        <p:spPr>
          <a:xfrm>
            <a:off x="3633746" y="1655599"/>
            <a:ext cx="3328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أَشَرَحُ سَبَبَ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ٱلنَّتيجَةِ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اَلـنَّجاحُ في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3C45C6-B0ED-86E8-9EE2-FA8BAB538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85" y="2055709"/>
            <a:ext cx="3029446" cy="42141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87B0FE9-F77C-BDB4-EABD-92047E7B75B7}"/>
              </a:ext>
            </a:extLst>
          </p:cNvPr>
          <p:cNvSpPr txBox="1"/>
          <p:nvPr/>
        </p:nvSpPr>
        <p:spPr>
          <a:xfrm>
            <a:off x="4444779" y="2778355"/>
            <a:ext cx="4205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نُحَقِّقُ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بِسَبَبِ/بِفَضْلِ.......</a:t>
            </a:r>
          </a:p>
          <a:p>
            <a:pPr algn="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5754E24-B5D1-8AEB-CF77-9906187A2F0B}"/>
              </a:ext>
            </a:extLst>
          </p:cNvPr>
          <p:cNvSpPr/>
          <p:nvPr/>
        </p:nvSpPr>
        <p:spPr>
          <a:xfrm>
            <a:off x="1232710" y="4334569"/>
            <a:ext cx="2819663" cy="15493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A435718-0EA9-AAA1-E566-5552698FC96D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6898ED6-146D-9A4B-D005-300684584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DE406E2-5738-F80C-9951-2FA0EBB95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22CC67C-5CDA-C75B-A21F-15AA4204C26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99790C3-7C54-1F3C-20CA-8877E9F0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FB4249-96CE-38B8-C1ED-2FA62796487E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8C5D7E-AD3F-EE81-7892-5B5A9A78A9C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F9DF287-DF80-9B88-1CB5-06815D47F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CA6CB6-E516-9FE6-F4DC-BE9645B5DE6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A98F9-33D8-E9CA-D55F-DFF1D6B5B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F88ABB-1EE9-77E9-4C9A-1C427BFA8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انتهى الوقت. نصحح. من يقرأ إنتاجه؟ أنصتوا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6">
            <a:extLst>
              <a:ext uri="{FF2B5EF4-FFF2-40B4-BE49-F238E27FC236}">
                <a16:creationId xmlns:a16="http://schemas.microsoft.com/office/drawing/2014/main" id="{85C348B5-1651-7CA6-5293-D3C14C37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AF07E0-3D72-CCD8-CA32-C4B3D9644B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D8941E0-80B1-09C3-7026-3F654DCAA0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D28075B-5FC5-F9E1-522F-DF4E556C8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1600" y="1435764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DCA40E-079B-C5A8-AA04-809C26E111BE}"/>
              </a:ext>
            </a:extLst>
          </p:cNvPr>
          <p:cNvSpPr txBox="1"/>
          <p:nvPr/>
        </p:nvSpPr>
        <p:spPr>
          <a:xfrm>
            <a:off x="3633746" y="1655599"/>
            <a:ext cx="3328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أَشَرَحُ سَبَبَ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ٱلنَّتيجَةِ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اَلـنَّجاحُ في </a:t>
            </a:r>
            <a:r>
              <a:rPr lang="ar-MA" sz="2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B0CC98-4B47-99C1-783C-3BF47E0BE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85" y="2055709"/>
            <a:ext cx="3029446" cy="42141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F4585CE-7EA2-A757-29A0-BC0E7E9E06F6}"/>
              </a:ext>
            </a:extLst>
          </p:cNvPr>
          <p:cNvSpPr txBox="1"/>
          <p:nvPr/>
        </p:nvSpPr>
        <p:spPr>
          <a:xfrm>
            <a:off x="4444779" y="2778355"/>
            <a:ext cx="4205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نُحَقِّقُ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بِسَبَبِ/بِفَضْلِ.......</a:t>
            </a:r>
          </a:p>
          <a:p>
            <a:pPr algn="r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0EB5B39-C265-5175-8FC3-528A1DA8093C}"/>
              </a:ext>
            </a:extLst>
          </p:cNvPr>
          <p:cNvSpPr/>
          <p:nvPr/>
        </p:nvSpPr>
        <p:spPr>
          <a:xfrm>
            <a:off x="1232710" y="4334569"/>
            <a:ext cx="2819663" cy="15493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B81AC6-3AE7-B042-F3BD-CDDD04E410AF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1DBBB04-E55A-4E01-C2FB-375C28085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EB4719-6796-9406-8D5C-957FD5D0D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89D90F-92D6-494A-CC48-EBF42243F6B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985D153-3D1A-951B-7A6F-9B85DA92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C61A704-FE9F-D137-8395-D65490018561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B0188D-EA25-E36D-BB2A-0DAC493E934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6C1190D-A5EA-4FE8-94D2-FB0E63AE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4557E17-F24D-2F9D-BCEB-9F2C5B4C875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9346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8511E-F7D9-77EB-8F01-95424FD1E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BAEB545-5578-1978-24C6-58F072AE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تتضمن أسباب النجاح، ومؤشرات/علامات  النجاح.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6">
            <a:extLst>
              <a:ext uri="{FF2B5EF4-FFF2-40B4-BE49-F238E27FC236}">
                <a16:creationId xmlns:a16="http://schemas.microsoft.com/office/drawing/2014/main" id="{F7C4BCBA-FAEE-FBBE-95F9-A50A8019C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D23DE9-7BAB-F5C6-70B9-AB88364E59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3F455A-B0FD-374F-D5B3-A993DB83FB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3807A89B-7068-09A9-D220-8BC4C08F0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0252" y="1915110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CA9DE2-20C8-D1F1-97DA-2D1394B1F2D8}"/>
              </a:ext>
            </a:extLst>
          </p:cNvPr>
          <p:cNvSpPr txBox="1"/>
          <p:nvPr/>
        </p:nvSpPr>
        <p:spPr>
          <a:xfrm>
            <a:off x="1348266" y="2083167"/>
            <a:ext cx="5891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أَشَرَحُ سَبَبَ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ٱلنَّتيجَةِ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اَلـنَّجاحُ في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08A0FA-4C73-520D-D418-A7C6A2A557BD}"/>
              </a:ext>
            </a:extLst>
          </p:cNvPr>
          <p:cNvSpPr txBox="1"/>
          <p:nvPr/>
        </p:nvSpPr>
        <p:spPr>
          <a:xfrm>
            <a:off x="771277" y="3290220"/>
            <a:ext cx="7434469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نُحَقِّقُ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بِفَضْلِ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ٱلطُّموحِ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وَٱلِاجْتِهادِ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مُراجَعَةِ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وَٱلانتِباهِ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ٱلقِسْمِ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وإِنْجازِ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ٱلْواجِباتِ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ٱلْمَنْزِلِيَّةِ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ٱلنّاجِحَ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يَفْهَمُ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 وَيَحْصُلُ عَلى مَعَدَّلاتٍ مُرْتَفِعَةٍ.  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2FB0286-D424-4468-BA86-E48896A26DB0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81F9109-9ABB-6106-0814-11809E10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95DD174-D035-2FEC-0071-0A18B34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F54600-37ED-46F1-2981-A6508402EFE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AB7E5F9-9956-5977-2935-8A9C67F70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2B9A07B-9F47-E78B-464D-65D20F899CA8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81EF15-BC2A-C576-B3A6-616A9662D8C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9782F19-9C34-9949-96C5-1B377F46F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315DF5-D384-105D-A74E-40587A01FD25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371092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عنوان القصة: مغامرة قبعة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B1713D-52DD-A417-8AC9-14B61B0F7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112019"/>
            <a:ext cx="692642" cy="79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158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القصة "مغامرة قبعة" ونستثمر مضامينها.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4B0B15-40A2-C0EF-FE76-D385C9E64079}"/>
              </a:ext>
            </a:extLst>
          </p:cNvPr>
          <p:cNvGrpSpPr/>
          <p:nvPr/>
        </p:nvGrpSpPr>
        <p:grpSpPr>
          <a:xfrm>
            <a:off x="1931607" y="126808"/>
            <a:ext cx="6208694" cy="292965"/>
            <a:chOff x="1939558" y="126808"/>
            <a:chExt cx="6208694" cy="2929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23D791-8662-8A9A-F8F2-AD2510B2F28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25A9BE-276D-8109-12AA-176788EC2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131CFA8-1E01-8EF3-217E-4F69CBE96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DEE0C0-06FA-79B9-865F-39DD11D1A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F7A6E8-8C22-AE68-F5DF-AFF14EC9389C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إثرائية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EC2D4-C6F8-DA60-FD55-7888A160F6BB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66C20D-D6DD-7F7B-6E9B-C8814845D32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8614853-DA40-B649-B6AA-3B706E7EF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211A44C-C69F-176D-3BEA-4E6AB362AC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715" y="2452117"/>
            <a:ext cx="2047216" cy="29176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C462EA-A116-A19A-2B6F-9FBC45634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62845">
            <a:off x="3917444" y="2348406"/>
            <a:ext cx="1917930" cy="28701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E385A8-D63A-857A-2A80-5C614C7EEB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709118">
            <a:off x="1657550" y="2574905"/>
            <a:ext cx="1922129" cy="287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0895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FE49-D8E6-ACEF-DEC1-271D06DC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85EC0F3-AB19-AE71-5764-2778AAE7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7 و8،  اقرؤا القصة قراءة هامسة وحددوا شخصياتها. 5 دقائق.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F41F920-D593-E2B2-A1B5-1A67351521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D77A7C9-BAE3-10ED-02E1-AD01300BE4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8465CA-0C45-C600-58AA-5FA1258122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E5134B-096F-7191-66C6-6FE00F8B7D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2C1AB06-9831-BD67-9767-490B9B4EE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488784-C6AA-FA73-A168-16991556F1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B98320-556B-6E4A-A32F-68D3A324BD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ECA563-A763-CA99-4739-2C3B639E96E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017B18-3604-FC26-CD6E-D718C20856C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E7318-8FC7-E083-239C-3CCFCDA4742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9F04DD-C210-573B-A3C1-128ACFA815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36D371-8424-8C04-16D4-FD8C0E50E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2845">
            <a:off x="4822512" y="2124472"/>
            <a:ext cx="1917930" cy="287011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667DD0-C8BC-4A9C-2AE6-3709C5ED57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09118">
            <a:off x="2562618" y="2350971"/>
            <a:ext cx="1922129" cy="287628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51CAC31-D9D1-88CD-BE00-F6AC58754878}"/>
              </a:ext>
            </a:extLst>
          </p:cNvPr>
          <p:cNvSpPr txBox="1"/>
          <p:nvPr/>
        </p:nvSpPr>
        <p:spPr>
          <a:xfrm>
            <a:off x="2458546" y="5302206"/>
            <a:ext cx="5411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الْقِصَّةِ؟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224140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أمامكم؟ آخر 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E76F6C-7711-50D8-8F10-B5F533650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ADDAA3-27A7-D740-38E4-925C771F4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648607-5CB7-056F-5669-AC85E21A3E5C}"/>
              </a:ext>
            </a:extLst>
          </p:cNvPr>
          <p:cNvSpPr txBox="1"/>
          <p:nvPr/>
        </p:nvSpPr>
        <p:spPr>
          <a:xfrm>
            <a:off x="2055743" y="2853204"/>
            <a:ext cx="5411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CCC0A52-F970-17EC-3FC3-127A50ACA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7193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15B10-0FDA-CE2D-64BD-ABFE1D670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93D280D-E4FF-41B6-566F-2DB1CC8F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E972A1-31A6-2CCE-01D5-509C2C94D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5C43F5-A64B-4C22-AC46-75CD88E5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FD6D5E-30FE-E2D3-EA90-0A47690D7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671ADB-24EC-E6D0-0276-22D755A135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B970FB-B1A4-0616-B3F5-A43A185A8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3F0100-40EC-927F-EFE9-CC0C42042D6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7C298A-A754-570E-1A4D-4BBDBA63CE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C53A5B-C0A4-B9D7-9AE9-F7446BB02EF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439DD-C251-84BB-5908-7395A8C4E5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EE1605-C6C3-A423-5B92-6D4C575945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ABD7D1-6A5F-0480-583A-0A5BC1514848}"/>
              </a:ext>
            </a:extLst>
          </p:cNvPr>
          <p:cNvSpPr txBox="1"/>
          <p:nvPr/>
        </p:nvSpPr>
        <p:spPr>
          <a:xfrm>
            <a:off x="1289902" y="2066026"/>
            <a:ext cx="6943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شَخْصِيّاتُ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اَلْقِرْدُ – اَلْبَطَّةُ – اَلْخَروفُ – اَلنَّمْلَةُ – اَلطّائِرُ.  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6D2DD9F-9E58-E179-2B28-F26C2EC8A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9743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D1CBA-D00C-8D12-A75A-EFB01098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05BB3-A9F3-C4C9-9E16-3F545A532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لعبت كل شخصية دورا في مغامرة القبعة. ما دور كل شخصية؟ 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4E5ECC-CCD2-7F65-3B60-D033564FF1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D950AF5-7745-1FCB-AC90-A99245888D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AD657E-184C-ED86-FA80-E2F118F00B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4C0274-97B7-5B88-C4D8-457EBC4DD6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7A4E5-5796-2A26-88D9-05CF2DA3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D5F0EA-BFF2-7648-37FB-3A3A94A61E2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62441F-C518-DA60-A3BA-CF9CF172F35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6A3F5-593B-69CE-3373-8015D3724EC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5E598-630B-ACC8-AF25-7E89841F8A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00EBF7-65A0-A981-05E4-BD83061C4F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9EE0814-E400-8358-D7A3-8E7A84B2C1BB}"/>
              </a:ext>
            </a:extLst>
          </p:cNvPr>
          <p:cNvSpPr txBox="1"/>
          <p:nvPr/>
        </p:nvSpPr>
        <p:spPr>
          <a:xfrm>
            <a:off x="1007186" y="1649685"/>
            <a:ext cx="71410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 دَوْرُ كُلِّ شَخْصِيَّةٍ؟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اَلْقِرْدُ 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اَلْبَطَّةُ: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اَلْخَروفُ: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اَلنَّمْلَةُ: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اَلطّائِرُ: 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B471DFD5-4B48-66F6-3CC2-CA58D590C9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5002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69C91-8627-530B-5DE0-51C42D61B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1D4F908-F0B5-5298-4DF9-96660C57A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من يقرأ دور كل شخصية؟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2B09EE5-5F21-4BAB-BE7E-C761E2C1A8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EB8DA97-0D3C-E583-1AE8-BA1B5C1930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FF26B7-5E9C-B8E2-1F4F-0D4B92460F5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26C495E-370F-4AE5-3844-5366AB78DEC8}"/>
              </a:ext>
            </a:extLst>
          </p:cNvPr>
          <p:cNvGrpSpPr/>
          <p:nvPr/>
        </p:nvGrpSpPr>
        <p:grpSpPr>
          <a:xfrm>
            <a:off x="3501562" y="131773"/>
            <a:ext cx="4646690" cy="288000"/>
            <a:chOff x="3501562" y="131773"/>
            <a:chExt cx="4646690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77C59D3-1D70-81DE-436F-24C9FEEDE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70B30C2-5CBE-86BB-9A23-84152886447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A6D5C15-0C4E-5083-E7E3-08F1D5659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A2C80C-5C51-CB7F-A77C-4B16325DE675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12BE069-71B2-E556-63A9-4C6AFCD2D36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2CE7839-833F-2210-B5A4-47C152FF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3D91E73-232A-7582-446B-39725BB031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6210B9-7329-D849-BDB1-1B513B9F6555}"/>
              </a:ext>
            </a:extLst>
          </p:cNvPr>
          <p:cNvSpPr txBox="1"/>
          <p:nvPr/>
        </p:nvSpPr>
        <p:spPr>
          <a:xfrm>
            <a:off x="5414839" y="1649685"/>
            <a:ext cx="30533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دَوْرُ كُلِّ شَخْصِيَّةٍ: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-اَلْقِرْدُ: 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-اَلْبَطَّةُ: 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-اَلْخَروفُ: 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-اَلنَّمْلَةُ: 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-اَلطّائِرُ: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D96848C-8628-71C5-3DAF-18FCF3D2F9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EEE7AB-43C3-545F-67D1-1842A575FEEE}"/>
              </a:ext>
            </a:extLst>
          </p:cNvPr>
          <p:cNvSpPr txBox="1"/>
          <p:nvPr/>
        </p:nvSpPr>
        <p:spPr>
          <a:xfrm>
            <a:off x="3365946" y="2413471"/>
            <a:ext cx="3721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لَعِبَ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بِٱلْقُبَّعَةِ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رَماها.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EAD92F-5BCE-A1CE-C47B-B9E682AA7197}"/>
              </a:ext>
            </a:extLst>
          </p:cNvPr>
          <p:cNvSpPr txBox="1"/>
          <p:nvPr/>
        </p:nvSpPr>
        <p:spPr>
          <a:xfrm>
            <a:off x="652095" y="3145614"/>
            <a:ext cx="6435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دَفَعَتِ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ٱلْقُبَّعَةَ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فَتَرَكَتْها عَلى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ٱلضِّفَّةِ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3860A6-63F6-0E60-0C32-A2C37927C032}"/>
              </a:ext>
            </a:extLst>
          </p:cNvPr>
          <p:cNvSpPr txBox="1"/>
          <p:nvPr/>
        </p:nvSpPr>
        <p:spPr>
          <a:xfrm>
            <a:off x="691308" y="3811330"/>
            <a:ext cx="6302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عَلِقَتِ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ٱلْقُبَّعَةُ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بِرَأْسِهِ وَرَكَضَ بِها.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1CC141-FB44-14CC-9632-E9FA61F15B1F}"/>
              </a:ext>
            </a:extLst>
          </p:cNvPr>
          <p:cNvSpPr txBox="1"/>
          <p:nvPr/>
        </p:nvSpPr>
        <p:spPr>
          <a:xfrm>
            <a:off x="1040971" y="4546966"/>
            <a:ext cx="5929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رَأَتِ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ٱلْقُبَّعَةَ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قُرْبَ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ٱلْجُحْرِ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وَدَفَعَتْها بَعيداً.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7D1585-854F-7DE8-309D-F1AEDB57B580}"/>
              </a:ext>
            </a:extLst>
          </p:cNvPr>
          <p:cNvSpPr txBox="1"/>
          <p:nvPr/>
        </p:nvSpPr>
        <p:spPr>
          <a:xfrm>
            <a:off x="3089748" y="5338726"/>
            <a:ext cx="399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أَعادَ </a:t>
            </a:r>
            <a:r>
              <a:rPr lang="ar-MA" sz="48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ٱلْقُبَّعَةَ</a:t>
            </a: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صاحِبَتِها.</a:t>
            </a:r>
            <a:endParaRPr lang="a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6187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6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D29F9-D9DC-C6F3-ABA5-249529E0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C395052-0BD8-98DA-9852-C7C9CE74E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 آخر. من يقرأ السؤال؟ من يجيب ؟ آخر؟  ما رأيكم؟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BDF7E91-82D4-6615-568F-6E5C6AE20B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3A5315-7165-3D57-2878-3F345C9B2D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4C44D09-E985-4C1F-8115-4E02F38AF9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6353B-25ED-8FAF-467F-A9A1738637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7F0800-2AC8-4E7F-F346-3F00407998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682D62-4ED2-C275-89FD-26B98D9F1921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A5D089-1F0C-D417-FF05-61F5CC2DFBE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199BFC-83C4-86CC-F15B-F7739DBD90C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381EA6-CCA5-42CB-B694-485C66C368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AA5FB2-B143-9CD6-94EE-7B90AFBDA5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ECEF3F-5768-D16A-5A88-659324C8B11C}"/>
              </a:ext>
            </a:extLst>
          </p:cNvPr>
          <p:cNvSpPr txBox="1"/>
          <p:nvPr/>
        </p:nvSpPr>
        <p:spPr>
          <a:xfrm>
            <a:off x="858741" y="2344320"/>
            <a:ext cx="7625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ٱلْقيمَةُ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نَتَعَلَّمُها مِنْ سُلوكِ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ٱلطّائِرِ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C158CA14-C07C-1BC7-57E8-BC606F924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80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436A3-4413-3CD1-B501-F2121CF8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8541F56-9B9E-4D48-39E6-5A3A2F71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FA200B9-94C9-7C5C-D529-B97A957DD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EDD2EA-92F6-BDE1-9F33-E2BA30915D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6970D2-6DAD-ED1F-B475-B0DA427BFF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9EF3FC-0A0C-654C-360D-EE13DB5F96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1CC0A5-DE5A-34C3-73B3-451417A20D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79D19F-EB87-D260-F942-3CBAE89978E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27D100-65D5-5E99-D8FA-756E3CAF779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5B92D5-22A7-6A09-8A2D-F88459ACED7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00B26A-93D1-A3A9-B7E4-BE00FCEC1D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4DFAA1-FCB0-C957-CFC6-25076F7419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2FF430-7573-20C7-33AB-5B4B573B6FCB}"/>
              </a:ext>
            </a:extLst>
          </p:cNvPr>
          <p:cNvSpPr txBox="1"/>
          <p:nvPr/>
        </p:nvSpPr>
        <p:spPr>
          <a:xfrm>
            <a:off x="1289902" y="3012231"/>
            <a:ext cx="6943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 أَنْ نَتَعَلَّمَ مِنْ سُلوكِ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ٱلطّائِرِ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قيمَةَ مُساعَدَةِ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وَإِرْجاعِ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ٱلْأَشْياءِ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أَصْحابِها.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A212A91-9C81-4058-4696-C95756A447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4864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3EFC-0361-20F4-C4CB-70FCB692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9A62BC-3F6B-50DF-1206-CAB94ABF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سرد القصة. أنصتوا. سأعين من يسرد القصة في فقرة قصيرة.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BF3BF91-086E-C110-DAED-D52E0927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6A36AC-9517-6F78-1EE7-5D99EB665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E655A49-8D98-1DF1-1C2C-B21D7B2D5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0303BC-2629-DBB9-270B-D9F85F7886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5F3CBD-52EA-10F4-F5E3-C6B01B48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627F3C-F922-C967-C72A-1997D23192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F5E09-3D19-8B58-FA73-CC399D531AA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57144-69E7-8A27-087B-F2C51A6E0FA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80362A1-40FF-F832-9E9B-3619F699E0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5E0A8B-F150-302B-D4F3-C88CA95B0182}"/>
              </a:ext>
            </a:extLst>
          </p:cNvPr>
          <p:cNvSpPr txBox="1"/>
          <p:nvPr/>
        </p:nvSpPr>
        <p:spPr>
          <a:xfrm>
            <a:off x="664182" y="3081669"/>
            <a:ext cx="7815635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أَسْرُدُ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ٱلْقِصَّةَ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بِأُسْلوبِيَ </a:t>
            </a:r>
            <a:r>
              <a:rPr kumimoji="0" lang="ar-MA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ٱلْخاصِّ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فِقْرَةٍ.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E76AE5-8FC3-F551-0288-963B44647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7BE4AC-DF7B-4292-87AB-CCF17CA7B1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341051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0732" y="180737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846534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0332" y="987759"/>
            <a:ext cx="437550" cy="4375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تَعَلَّمْتُم في هَذِهِ ٱلْحِصَّةِ؟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506163D-8AD2-2B5D-8018-ACC51E3641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C0FFE7-49A1-BBA1-9254-CA4E12C9884B}"/>
              </a:ext>
            </a:extLst>
          </p:cNvPr>
          <p:cNvSpPr/>
          <p:nvPr/>
        </p:nvSpPr>
        <p:spPr>
          <a:xfrm>
            <a:off x="1946396" y="2969598"/>
            <a:ext cx="6201856" cy="1449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يُقَدِّمْ شْرَحاً لِمِهْنَةٍ مِنَ </a:t>
            </a:r>
            <a:r>
              <a:rPr lang="ar-MA" sz="4400" b="1" kern="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ٱلْمِهَنِ</a:t>
            </a: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53123-D085-9CDB-EAB6-A158E1AE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F4D9B7-B683-864F-907A-8E57D754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 91، ضعوا العلامة أمام الواجب المنزلي (التمرين المؤطر).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EDB9009-BA14-F51E-EA53-D97A40B6D0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0183" y="2152953"/>
            <a:ext cx="900000" cy="900000"/>
          </a:xfrm>
        </p:spPr>
      </p:pic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B4C677A9-89BB-ED8E-4DC5-347247245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C24F13-15F9-439B-10FE-9763A303A6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A08EDB-15B2-BC7F-6ED8-A75A1DFED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9905AA-4538-A7B5-8F7C-572F0DCF0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50D1A7-F222-A5AB-88A9-548A0ED582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A9DE6-0BEC-7DCC-4BCF-6C20EC6093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7221B1-3BC0-8309-CF13-9BF3CE0DEBE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782022-BDF9-3B5E-0C23-5B29F13DE2E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D40FF-CF0F-E095-0CD7-0816846032C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4A15E50-F4DD-E311-A678-DE7BF37781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7C1FD7-D26D-D376-1630-73EE3A1DA0A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FE0663-6E75-0062-31A0-F7598C5A4E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9612" y="1791698"/>
            <a:ext cx="2969838" cy="43029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0CDF145-D078-A1E4-6FDD-798570350193}"/>
              </a:ext>
            </a:extLst>
          </p:cNvPr>
          <p:cNvSpPr/>
          <p:nvPr/>
        </p:nvSpPr>
        <p:spPr>
          <a:xfrm>
            <a:off x="3473540" y="4462002"/>
            <a:ext cx="2901982" cy="150942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84850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D19226-B9A4-8711-F31F-005187EC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E6F397-11BD-8272-5CBB-233AF5D82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8DBCAB-F341-35C1-8813-2478820F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276597-1BDA-EBDC-305E-D00A113EF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295B-C2C9-8526-EDB4-CAB78503B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9D852-28D6-DA2B-3EDE-BEE0114D77B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EBF003-AC92-033A-825F-043DB6E9AE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CE12-15EA-00CA-9839-19BC701EEE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193EAA-F3C5-AAA8-0C11-6CF3D0A127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FF96B-3817-7E5C-B1C9-74E3C8FF6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53A05BF2-C64D-FD38-F83F-38F6FBB02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14121</TotalTime>
  <Words>1608</Words>
  <Application>Microsoft Office PowerPoint</Application>
  <PresentationFormat>Affichage à l'écran (4:3)</PresentationFormat>
  <Paragraphs>396</Paragraphs>
  <Slides>51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72" baseType="lpstr">
      <vt:lpstr>Calibri</vt:lpstr>
      <vt:lpstr>Microsoft Uighur</vt:lpstr>
      <vt:lpstr>Dosis ExtraBold</vt:lpstr>
      <vt:lpstr>Dosis Medium</vt:lpstr>
      <vt:lpstr>Calibri Light</vt:lpstr>
      <vt:lpstr>Noto Sans Symbols</vt:lpstr>
      <vt:lpstr>Dosis</vt:lpstr>
      <vt:lpstr>Abadi</vt:lpstr>
      <vt:lpstr>Wingdings</vt:lpstr>
      <vt:lpstr>Modern Love</vt:lpstr>
      <vt:lpstr>Cambria Math</vt:lpstr>
      <vt:lpstr>Arial</vt:lpstr>
      <vt:lpstr>Dosis SemiBold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2_Thème Office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القمطر.</vt:lpstr>
      <vt:lpstr>خذوا العمل المنزلي الخاص بالحكاية. ستشاركون اليوم في تحدي أفضل حكاية.</vt:lpstr>
      <vt:lpstr>من يمر أمام زملائه ليسرد علينا حكايته الجديدة؟ (10 دقيقة)  تنتقى أفضل الحكايات وتعلق على المجلة الحائطية.</vt:lpstr>
      <vt:lpstr>الفائزون في تحدي أفضل حكاية هم ...</vt:lpstr>
      <vt:lpstr>سأقرأ الوضعية التالية، ستجيبون باستعمال أساليب التعبير عن الحلم وبلغة عربية فصيحة. انتبهوا</vt:lpstr>
      <vt:lpstr>قــــراءة</vt:lpstr>
      <vt:lpstr>اليوم ستقرؤون نصا وتجيبون عن أسئلة. افتحوا كراساتكم على الصفحة 90. </vt:lpstr>
      <vt:lpstr>نقرأ النص على الكراسة بطلاقة. سأعين من يقرأ: الكاتب-خالد- محمد-فاطمة. تابعوا. </vt:lpstr>
      <vt:lpstr>من يقرأ التعليمتين؟ ما المطلوب؟   -عودوا إلى النص للإجابة عن السؤالين (دقيقتان).</vt:lpstr>
      <vt:lpstr>نصحح. من يقرأ التعليمة 1؟ من يجيب؟ هل أنتم متفقون؟ -التعليمة الثانية؟</vt:lpstr>
      <vt:lpstr>انتبهوا للتصحيح.</vt:lpstr>
      <vt:lpstr>خذوا ألواحكم. حولوا الفعل "حَصَدَ المحصولَ" في صيغة الأمر حسب ضمائر المخاطب.</vt:lpstr>
      <vt:lpstr>انتبهوا للتصحيح.</vt:lpstr>
      <vt:lpstr>نمر إلى التمرين الخاص بتوظيف الفعل الأمر. من يقرأ التعليمة؟ ما المطلوب؟ - أنجزوا.</vt:lpstr>
      <vt:lpstr>نصحح جملة جملة. من يتقاسم جوابه؟                              </vt:lpstr>
      <vt:lpstr>هذه أجوبة أخرى. انتبهوا للتصحيح.</vt:lpstr>
      <vt:lpstr>والآن من يذكرنا بكيف نوضح اسما باستعمال صفات مضافة؟</vt:lpstr>
      <vt:lpstr>نتذكر جميعا.  </vt:lpstr>
      <vt:lpstr>هذه أسماء. من يوضحها شفهيا باستعمال صفات مضافة. توضيح أن الاسم بدون "ال" صفته المضافة تكون بدون "ال"، والعكس بالعكس.</vt:lpstr>
      <vt:lpstr>هذه أمثلة لصفات توضح كل اسم. إذا كان الاسم بدون "ال" تكون الصفة بدون "ال" والعكس بالعكس.</vt:lpstr>
      <vt:lpstr>ننشد جماعة. </vt:lpstr>
      <vt:lpstr>إنتاج كتابي</vt:lpstr>
      <vt:lpstr>سنواصل تدربنا اليوم على مهارة الشرح.</vt:lpstr>
      <vt:lpstr> خذوا الصفحة 89. </vt:lpstr>
      <vt:lpstr>أكملوا الجدول بكتابة أسباب كل نتيجة مكتوبة على اليسار.</vt:lpstr>
      <vt:lpstr> نتذكر كيف نشرح سبب وقوع نتيجة معينة. من يقرأ؟</vt:lpstr>
      <vt:lpstr> خذوا الواجب المنزلي. راجعوا إنجازكم ثم اكتبوه على كراساتكم. (5 دقائق)</vt:lpstr>
      <vt:lpstr> انتهى الوقت. نصحح. من يقرأ إنتاجه؟ أنصتوا للتصحيح.</vt:lpstr>
      <vt:lpstr>هذه إجابة تتضمن أسباب النجاح، ومؤشرات/علامات  النجاح. من يقرأ؟</vt:lpstr>
      <vt:lpstr>قــــراءة إثرائية</vt:lpstr>
      <vt:lpstr>نواصل قراءة القصة "مغامرة قبعة" ونستثمر مضامينها. </vt:lpstr>
      <vt:lpstr>الآن، على الصفحتين 7 و8،  اقرؤا القصة قراءة هامسة وحددوا شخصياتها. 5 دقائق.</vt:lpstr>
      <vt:lpstr>من يجيب عن السؤال أمامكم؟ آخر ؟ هل تتفقون؟ </vt:lpstr>
      <vt:lpstr>انتبهوا للتصحيح.</vt:lpstr>
      <vt:lpstr>لعبت كل شخصية دورا في مغامرة القبعة. ما دور كل شخصية؟  من يجيب؟</vt:lpstr>
      <vt:lpstr>انتبهوا للتصحيح. من يقرأ دور كل شخصية؟</vt:lpstr>
      <vt:lpstr>هذا سؤال آخر. من يقرأ السؤال؟ من يجيب ؟ آخر؟  ما رأيكم؟</vt:lpstr>
      <vt:lpstr>انتبهوا للتصحيح.</vt:lpstr>
      <vt:lpstr>نمر إلى سرد القصة. أنصتوا. سأعين من يسرد القصة في فقرة قصيرة.</vt:lpstr>
      <vt:lpstr>اختتام الحصة</vt:lpstr>
      <vt:lpstr>ماذا تَعَلَّمْتُم في هَذِهِ ٱلْحِصَّةِ؟</vt:lpstr>
      <vt:lpstr>على الصفحة 91، ضعوا العلامة أمام الواجب المنزلي (التمرين المؤطر).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151</cp:revision>
  <dcterms:created xsi:type="dcterms:W3CDTF">2023-09-20T21:35:22Z</dcterms:created>
  <dcterms:modified xsi:type="dcterms:W3CDTF">2026-04-03T14:54:22Z</dcterms:modified>
</cp:coreProperties>
</file>