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9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0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1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773" r:id="rId2"/>
    <p:sldMasterId id="2147483836" r:id="rId3"/>
    <p:sldMasterId id="2147483851" r:id="rId4"/>
    <p:sldMasterId id="2147483863" r:id="rId5"/>
    <p:sldMasterId id="2147483898" r:id="rId6"/>
    <p:sldMasterId id="2147483902" r:id="rId7"/>
    <p:sldMasterId id="2147483925" r:id="rId8"/>
    <p:sldMasterId id="2147483965" r:id="rId9"/>
    <p:sldMasterId id="2147483988" r:id="rId10"/>
    <p:sldMasterId id="2147484002" r:id="rId11"/>
    <p:sldMasterId id="2147484029" r:id="rId12"/>
  </p:sldMasterIdLst>
  <p:notesMasterIdLst>
    <p:notesMasterId r:id="rId87"/>
  </p:notesMasterIdLst>
  <p:sldIdLst>
    <p:sldId id="2147482901" r:id="rId13"/>
    <p:sldId id="2147482771" r:id="rId14"/>
    <p:sldId id="2147482836" r:id="rId15"/>
    <p:sldId id="2147482531" r:id="rId16"/>
    <p:sldId id="2147482691" r:id="rId17"/>
    <p:sldId id="2147482713" r:id="rId18"/>
    <p:sldId id="2147482728" r:id="rId19"/>
    <p:sldId id="2147482508" r:id="rId20"/>
    <p:sldId id="2147482966" r:id="rId21"/>
    <p:sldId id="2147482727" r:id="rId22"/>
    <p:sldId id="2147482766" r:id="rId23"/>
    <p:sldId id="2147482840" r:id="rId24"/>
    <p:sldId id="2147482846" r:id="rId25"/>
    <p:sldId id="2147482764" r:id="rId26"/>
    <p:sldId id="2147482848" r:id="rId27"/>
    <p:sldId id="2147482891" r:id="rId28"/>
    <p:sldId id="2147482897" r:id="rId29"/>
    <p:sldId id="2147482825" r:id="rId30"/>
    <p:sldId id="2147482765" r:id="rId31"/>
    <p:sldId id="2147482898" r:id="rId32"/>
    <p:sldId id="2147482899" r:id="rId33"/>
    <p:sldId id="2147482902" r:id="rId34"/>
    <p:sldId id="2147482816" r:id="rId35"/>
    <p:sldId id="2147482890" r:id="rId36"/>
    <p:sldId id="2147482903" r:id="rId37"/>
    <p:sldId id="2147482893" r:id="rId38"/>
    <p:sldId id="2147482882" r:id="rId39"/>
    <p:sldId id="2147482883" r:id="rId40"/>
    <p:sldId id="2147482884" r:id="rId41"/>
    <p:sldId id="2147482867" r:id="rId42"/>
    <p:sldId id="2147482798" r:id="rId43"/>
    <p:sldId id="2147482900" r:id="rId44"/>
    <p:sldId id="2147482904" r:id="rId45"/>
    <p:sldId id="2147482905" r:id="rId46"/>
    <p:sldId id="2147482906" r:id="rId47"/>
    <p:sldId id="2147482895" r:id="rId48"/>
    <p:sldId id="2147482888" r:id="rId49"/>
    <p:sldId id="2147482873" r:id="rId50"/>
    <p:sldId id="2147482521" r:id="rId51"/>
    <p:sldId id="2147482499" r:id="rId52"/>
    <p:sldId id="2147482510" r:id="rId53"/>
    <p:sldId id="2147482967" r:id="rId54"/>
    <p:sldId id="2147482968" r:id="rId55"/>
    <p:sldId id="2147482969" r:id="rId56"/>
    <p:sldId id="2147482970" r:id="rId57"/>
    <p:sldId id="2147482971" r:id="rId58"/>
    <p:sldId id="2147482972" r:id="rId59"/>
    <p:sldId id="2147482973" r:id="rId60"/>
    <p:sldId id="2147482974" r:id="rId61"/>
    <p:sldId id="2147482975" r:id="rId62"/>
    <p:sldId id="2147482976" r:id="rId63"/>
    <p:sldId id="2147482977" r:id="rId64"/>
    <p:sldId id="2147482978" r:id="rId65"/>
    <p:sldId id="2147482979" r:id="rId66"/>
    <p:sldId id="2147482980" r:id="rId67"/>
    <p:sldId id="2147482981" r:id="rId68"/>
    <p:sldId id="2147482982" r:id="rId69"/>
    <p:sldId id="2147482983" r:id="rId70"/>
    <p:sldId id="2147482984" r:id="rId71"/>
    <p:sldId id="2147482985" r:id="rId72"/>
    <p:sldId id="2147482986" r:id="rId73"/>
    <p:sldId id="2147482987" r:id="rId74"/>
    <p:sldId id="2147482988" r:id="rId75"/>
    <p:sldId id="2147482989" r:id="rId76"/>
    <p:sldId id="2147482990" r:id="rId77"/>
    <p:sldId id="2147482991" r:id="rId78"/>
    <p:sldId id="2147482992" r:id="rId79"/>
    <p:sldId id="2147482993" r:id="rId80"/>
    <p:sldId id="2147482994" r:id="rId81"/>
    <p:sldId id="2147482995" r:id="rId82"/>
    <p:sldId id="2147482996" r:id="rId83"/>
    <p:sldId id="2147482997" r:id="rId84"/>
    <p:sldId id="2147482998" r:id="rId85"/>
    <p:sldId id="2147482999" r:id="rId86"/>
  </p:sldIdLst>
  <p:sldSz cx="9144000" cy="6858000" type="screen4x3"/>
  <p:notesSz cx="6858000" cy="9144000"/>
  <p:embeddedFontLst>
    <p:embeddedFont>
      <p:font typeface="Abadi" panose="020B0604020104020204" pitchFamily="34" charset="0"/>
      <p:regular r:id="rId88"/>
      <p:bold r:id="rId89"/>
      <p:italic r:id="rId90"/>
      <p:boldItalic r:id="rId91"/>
    </p:embeddedFon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  <p:bold r:id="rId96"/>
    </p:embeddedFont>
    <p:embeddedFont>
      <p:font typeface="Dosis SemiBold" pitchFamily="2" charset="0"/>
      <p:regular r:id="rId97"/>
      <p:bold r:id="rId98"/>
    </p:embeddedFont>
    <p:embeddedFont>
      <p:font typeface="Microsoft Uighur" panose="02000000000000000000" pitchFamily="2" charset="-78"/>
      <p:regular r:id="rId99"/>
      <p:bold r:id="rId100"/>
    </p:embeddedFont>
    <p:embeddedFont>
      <p:font typeface="Noto Sans Symbols" panose="020B0604020202020204" charset="0"/>
      <p:regular r:id="rId101"/>
      <p:bold r:id="rId10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E7E6E6"/>
    <a:srgbClr val="DDF1EC"/>
    <a:srgbClr val="D6E9EA"/>
    <a:srgbClr val="00ABA3"/>
    <a:srgbClr val="00ACA4"/>
    <a:srgbClr val="414C79"/>
    <a:srgbClr val="C6C6C6"/>
    <a:srgbClr val="14B3AB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1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92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slide" Target="slides/slide72.xml"/><Relationship Id="rId89" Type="http://schemas.openxmlformats.org/officeDocument/2006/relationships/font" Target="fonts/font2.fntdata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102" Type="http://schemas.openxmlformats.org/officeDocument/2006/relationships/font" Target="fonts/font15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59" Type="http://schemas.openxmlformats.org/officeDocument/2006/relationships/slide" Target="slides/slide47.xml"/><Relationship Id="rId129" Type="http://schemas.openxmlformats.org/officeDocument/2006/relationships/presProps" Target="pres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7.fntdata"/><Relationship Id="rId99" Type="http://schemas.openxmlformats.org/officeDocument/2006/relationships/font" Target="fonts/font12.fntdata"/><Relationship Id="rId101" Type="http://schemas.openxmlformats.org/officeDocument/2006/relationships/font" Target="fonts/font14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4" Type="http://schemas.openxmlformats.org/officeDocument/2006/relationships/slide" Target="slides/slide12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66" Type="http://schemas.openxmlformats.org/officeDocument/2006/relationships/slide" Target="slides/slide54.xml"/><Relationship Id="rId87" Type="http://schemas.openxmlformats.org/officeDocument/2006/relationships/notesMaster" Target="notesMasters/notesMaster1.xml"/><Relationship Id="rId131" Type="http://schemas.openxmlformats.org/officeDocument/2006/relationships/theme" Target="theme/theme1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56" Type="http://schemas.openxmlformats.org/officeDocument/2006/relationships/slide" Target="slides/slide44.xml"/><Relationship Id="rId77" Type="http://schemas.openxmlformats.org/officeDocument/2006/relationships/slide" Target="slides/slide65.xml"/><Relationship Id="rId100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3.xml"/><Relationship Id="rId46" Type="http://schemas.openxmlformats.org/officeDocument/2006/relationships/slide" Target="slides/slide34.xml"/><Relationship Id="rId6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529A69C1-A918-C144-A813-CD885A2E6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1750910-A08D-E866-54ED-4D77C92633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F094AB63-E33A-500C-1DD0-E95BCD7E72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281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8750BEF-5B50-6647-E111-205810E71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96DE4226-7FEC-1CEF-8986-44A103A660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D94E617-B321-72B4-9D3D-82EDB1D2B3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AA8A6C4A-1D8A-0951-5F30-9A4CC58F6EB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7369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077833D1-F005-1725-7083-D9929B5F5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1CB6700-EDC3-1DC8-88D3-0DF97A3AC7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2B7AE0A-20D3-F39A-2E30-D7BA07E0A4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E5C140C9-96A2-0493-6536-47FA5A7DC8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9866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A107BE61-92D6-1D3D-9649-1E5FEA858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95281FF3-8C9C-1407-71AA-0386B37C1B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CE7399D6-2768-294F-2894-2BC5DE4B4B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E858EBB0-2873-2AEC-5BB0-D3746D46B8B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7071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A47666BE-5A0F-49B9-FA9B-996263D24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C873B794-0B11-A598-6566-B3FC96D325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A2688EA-DA65-A060-2153-1F74D0756C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7A982C05-13DF-CD74-3B84-B953CE8033F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3542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E722797E-4FC0-E88D-B3C3-24F9D5F8E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BE83B0C5-4CDD-63D3-2242-FB54E9AFFC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0C382889-2FA6-BECD-3B3F-C659DE49C2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BA8E2360-4F97-9D46-68F4-A76F7304ED0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8570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1CE830E-6693-87DA-7DBF-5D46C133F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B40A6D9-BC50-BAD2-76C6-4CF5C3FDF9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B0D3DEB-4F22-5896-0FAC-D651EE4C83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6CA4802B-68A7-77B0-1514-35BC980F3F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7940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4706EF0-BE61-7288-BA3F-3C4CD1FD3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1CBABF69-8A38-048E-8AD4-339F373C24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9843CC18-ED03-B7EE-A69E-12ECB8BAFF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59B820F-5D9D-2836-E710-8404860E84D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9838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D0AA30B7-3102-D5F1-F94C-815FEEDEA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BF3EC7F-041B-2F63-6800-CE30D30996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795BBDE5-9079-84D1-46BD-612DC31625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66416014-5006-4AB0-D37B-7A141FE9C2E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7694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A31EE79-8251-1A21-AFC3-92F1546AB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C4770AA-2565-C337-76FD-ABF91B8A2B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64D5271-DA94-4B50-323F-1A30D2686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143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09CDF70-CDC2-C5D6-2354-48FD8AF39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AE26CEE1-981F-D1B2-487A-535E201C52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C39C1F-B751-6414-71AD-4754FA8EE3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91EB4891-1D31-145A-8C7D-A0CF31E9F0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2767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2DECB2FB-40F5-E2B7-D8FD-8D4645815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7E7F909E-4BAD-237A-5942-0F52B342B8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A1B26792-E649-0DD6-495D-22B97E1805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018410CF-3D9D-2B3B-DD80-9F246556E47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770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CCB8DC50-0E06-23F3-068D-897A2A9E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F8A759C2-702A-AC77-DE80-7166EF414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082C626F-8B50-2397-E7C3-D55BA889A1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FE0301A2-958F-DC1E-3668-45F75A725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8222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7EED47AD-C4FB-9AB8-0229-A64E08906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B59E34A-9DF5-F031-FC1D-D2A8631982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061203B8-9578-E997-0D9C-DE14F51A4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F46D5590-6D7C-B766-74CA-36070CB8F12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330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415CE3DB-167F-EE3C-5308-C39D45A75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DC7D8FFF-C1CE-2CB1-C4A3-068CB66A49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8F3B9D11-89B6-434D-56C3-B77D882D77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57EC7D40-E8B9-0745-63B0-14437013EF4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8839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2FCA313D-F983-B7BB-04C6-3F0189B6D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B57FFF0D-7FFA-393E-EA8D-5383CF7058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7803B2C-0E7E-7B15-3D22-5251FD3AC0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4A5B3D9A-9523-B372-43E5-256B5F61D5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0602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25703D12-1530-069B-B8DF-640D6A66F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9C61DC51-03A6-C49D-A34C-20657B97B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39F5BBF-0F8D-42A1-75F4-F5630AC179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8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7E91F457-08A8-9F76-A786-95BD7D4E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5E45E3DB-E1B6-2470-4565-EC6DE3D6D1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C12CB6ED-49A8-6060-CCE9-5F29F5ECD4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91A8AEC8-DE47-2244-7227-6677FD24A3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38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03369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529A69C1-A918-C144-A813-CD885A2E6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1750910-A08D-E866-54ED-4D77C92633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F094AB63-E33A-500C-1DD0-E95BCD7E72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2810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8750BEF-5B50-6647-E111-205810E71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96DE4226-7FEC-1CEF-8986-44A103A660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D94E617-B321-72B4-9D3D-82EDB1D2B3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AA8A6C4A-1D8A-0951-5F30-9A4CC58F6EB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73694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077833D1-F005-1725-7083-D9929B5F5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1CB6700-EDC3-1DC8-88D3-0DF97A3AC7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2B7AE0A-20D3-F39A-2E30-D7BA07E0A4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E5C140C9-96A2-0493-6536-47FA5A7DC8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98660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A107BE61-92D6-1D3D-9649-1E5FEA858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95281FF3-8C9C-1407-71AA-0386B37C1B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CE7399D6-2768-294F-2894-2BC5DE4B4B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E858EBB0-2873-2AEC-5BB0-D3746D46B8B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70716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A47666BE-5A0F-49B9-FA9B-996263D24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C873B794-0B11-A598-6566-B3FC96D325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A2688EA-DA65-A060-2153-1F74D0756C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7A982C05-13DF-CD74-3B84-B953CE8033F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35424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E722797E-4FC0-E88D-B3C3-24F9D5F8E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BE83B0C5-4CDD-63D3-2242-FB54E9AFFC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0C382889-2FA6-BECD-3B3F-C659DE49C2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BA8E2360-4F97-9D46-68F4-A76F7304ED0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85707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1CE830E-6693-87DA-7DBF-5D46C133F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B40A6D9-BC50-BAD2-76C6-4CF5C3FDF9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B0D3DEB-4F22-5896-0FAC-D651EE4C83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6CA4802B-68A7-77B0-1514-35BC980F3F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79409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4706EF0-BE61-7288-BA3F-3C4CD1FD3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1CBABF69-8A38-048E-8AD4-339F373C24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9843CC18-ED03-B7EE-A69E-12ECB8BAFF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59B820F-5D9D-2836-E710-8404860E84D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98382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D0AA30B7-3102-D5F1-F94C-815FEEDEA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BF3EC7F-041B-2F63-6800-CE30D30996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795BBDE5-9079-84D1-46BD-612DC31625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66416014-5006-4AB0-D37B-7A141FE9C2E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76945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A31EE79-8251-1A21-AFC3-92F1546AB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C4770AA-2565-C337-76FD-ABF91B8A2B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64D5271-DA94-4B50-323F-1A30D2686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1435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09CDF70-CDC2-C5D6-2354-48FD8AF39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AE26CEE1-981F-D1B2-487A-535E201C52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C39C1F-B751-6414-71AD-4754FA8EE3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91EB4891-1D31-145A-8C7D-A0CF31E9F0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27673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2DECB2FB-40F5-E2B7-D8FD-8D4645815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7E7F909E-4BAD-237A-5942-0F52B342B8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A1B26792-E649-0DD6-495D-22B97E1805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018410CF-3D9D-2B3B-DD80-9F246556E47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64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7709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CCB8DC50-0E06-23F3-068D-897A2A9E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F8A759C2-702A-AC77-DE80-7166EF414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082C626F-8B50-2397-E7C3-D55BA889A1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FE0301A2-958F-DC1E-3668-45F75A725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65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82221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7EED47AD-C4FB-9AB8-0229-A64E08906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B59E34A-9DF5-F031-FC1D-D2A8631982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061203B8-9578-E997-0D9C-DE14F51A4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F46D5590-6D7C-B766-74CA-36070CB8F12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3305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415CE3DB-167F-EE3C-5308-C39D45A75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DC7D8FFF-C1CE-2CB1-C4A3-068CB66A49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8F3B9D11-89B6-434D-56C3-B77D882D77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57EC7D40-E8B9-0745-63B0-14437013EF4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88394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2FCA313D-F983-B7BB-04C6-3F0189B6D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B57FFF0D-7FFA-393E-EA8D-5383CF7058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7803B2C-0E7E-7B15-3D22-5251FD3AC0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4A5B3D9A-9523-B372-43E5-256B5F61D5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06020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25703D12-1530-069B-B8DF-640D6A66F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9C61DC51-03A6-C49D-A34C-20657B97B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39F5BBF-0F8D-42A1-75F4-F5630AC179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87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7E91F457-08A8-9F76-A786-95BD7D4E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5E45E3DB-E1B6-2470-4565-EC6DE3D6D1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C12CB6ED-49A8-6060-CCE9-5F29F5ECD4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91A8AEC8-DE47-2244-7227-6677FD24A3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0336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28/04/2026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49838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942354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75134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647027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808307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51035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09759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00856185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3131894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4497544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22845595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36551890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96973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89997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675636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30077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776672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15137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50719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49542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4678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672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55032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693174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0537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94443-99F3-229C-6CD7-BA0F32DB5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3667385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67645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0218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52432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65448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03829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0768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96547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51225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486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121656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481156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0391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2216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526567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19611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91647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87166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0805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480405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798490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57239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1112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5600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25988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50453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47421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image" Target="../media/image3.jpg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4.xml"/><Relationship Id="rId21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slideLayout" Target="../slideLayouts/slideLayout148.xml"/><Relationship Id="rId25" Type="http://schemas.openxmlformats.org/officeDocument/2006/relationships/image" Target="../media/image14.jpg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20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23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41.xml"/><Relationship Id="rId19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Relationship Id="rId22" Type="http://schemas.openxmlformats.org/officeDocument/2006/relationships/slideLayout" Target="../slideLayouts/slideLayout15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slideLayout" Target="../slideLayouts/slideLayout172.xml"/><Relationship Id="rId26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57.xml"/><Relationship Id="rId21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5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20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24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23" Type="http://schemas.openxmlformats.org/officeDocument/2006/relationships/slideLayout" Target="../slideLayouts/slideLayout177.xml"/><Relationship Id="rId28" Type="http://schemas.openxmlformats.org/officeDocument/2006/relationships/image" Target="../media/image15.bin"/><Relationship Id="rId10" Type="http://schemas.openxmlformats.org/officeDocument/2006/relationships/slideLayout" Target="../slideLayouts/slideLayout164.xml"/><Relationship Id="rId19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Relationship Id="rId22" Type="http://schemas.openxmlformats.org/officeDocument/2006/relationships/slideLayout" Target="../slideLayouts/slideLayout176.xml"/><Relationship Id="rId27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  <p:sldLayoutId id="2147483794" r:id="rId18"/>
    <p:sldLayoutId id="2147483795" r:id="rId19"/>
    <p:sldLayoutId id="2147483796" r:id="rId20"/>
    <p:sldLayoutId id="2147483804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40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  <p:sldLayoutId id="2147484026" r:id="rId22"/>
    <p:sldLayoutId id="214748402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77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  <p:sldLayoutId id="2147484020" r:id="rId18"/>
    <p:sldLayoutId id="2147484021" r:id="rId19"/>
    <p:sldLayoutId id="2147484022" r:id="rId20"/>
    <p:sldLayoutId id="2147484023" r:id="rId21"/>
    <p:sldLayoutId id="2147484024" r:id="rId22"/>
    <p:sldLayoutId id="2147484025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69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43" r:id="rId14"/>
    <p:sldLayoutId id="2147484044" r:id="rId15"/>
    <p:sldLayoutId id="2147484045" r:id="rId16"/>
    <p:sldLayoutId id="2147484046" r:id="rId17"/>
    <p:sldLayoutId id="2147484047" r:id="rId18"/>
    <p:sldLayoutId id="2147484048" r:id="rId19"/>
    <p:sldLayoutId id="2147484049" r:id="rId20"/>
    <p:sldLayoutId id="2147484050" r:id="rId21"/>
    <p:sldLayoutId id="2147484051" r:id="rId22"/>
    <p:sldLayoutId id="2147484052" r:id="rId23"/>
    <p:sldLayoutId id="2147484053" r:id="rId24"/>
    <p:sldLayoutId id="2147484054" r:id="rId25"/>
    <p:sldLayoutId id="2147484055" r:id="rId2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1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gif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72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2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4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10" Type="http://schemas.openxmlformats.org/officeDocument/2006/relationships/image" Target="../media/image46.png"/><Relationship Id="rId4" Type="http://schemas.openxmlformats.org/officeDocument/2006/relationships/image" Target="../media/image34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0.gif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10" Type="http://schemas.openxmlformats.org/officeDocument/2006/relationships/image" Target="../media/image57.png"/><Relationship Id="rId4" Type="http://schemas.openxmlformats.org/officeDocument/2006/relationships/image" Target="../media/image34.png"/><Relationship Id="rId9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0.gif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7F7C0B-B32F-73B7-215B-EB749A5B3F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42" b="332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7EE6A3-2236-47F8-36E9-AFBE2D278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113" y="4935483"/>
            <a:ext cx="2615773" cy="60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8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683929" y="1777136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</a:rPr>
              <a:t>أنشطة اعتيادية</a:t>
            </a: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</a:rPr>
              <a:t>دعم وإغناء </a:t>
            </a:r>
            <a:endParaRPr lang="ar-MA" sz="1200" dirty="0"/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ألعاب تربوية</a:t>
            </a:r>
            <a:endParaRPr lang="ar-MA" sz="1200" dirty="0">
              <a:solidFill>
                <a:srgbClr val="757575"/>
              </a:solidFill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849175" y="2358079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</a:rPr>
              <a:t>تمرير رائزي الرياضيات والفرنسية</a:t>
            </a: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lang="ar-MA" sz="1200" dirty="0">
                <a:solidFill>
                  <a:srgbClr val="757575"/>
                </a:solidFill>
              </a:rPr>
              <a:t>أنشطة اعتيادية </a:t>
            </a: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تصحيح الاختبارات الكتابية</a:t>
            </a:r>
            <a:endParaRPr lang="ar-MA" sz="1200" dirty="0">
              <a:solidFill>
                <a:srgbClr val="757575"/>
              </a:solidFill>
            </a:endParaRP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</a:rPr>
              <a:t>دعم وإغناء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ألعاب تربوية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4" name="Image 23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B77D57D-6A8B-7033-D489-56B7AA392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08797" y="3603301"/>
            <a:ext cx="3831420" cy="1362012"/>
          </a:xfrm>
          <a:prstGeom prst="rect">
            <a:avLst/>
          </a:prstGeom>
        </p:spPr>
      </p:pic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318DDC97-778D-6121-B088-D81A90F1673D}"/>
              </a:ext>
            </a:extLst>
          </p:cNvPr>
          <p:cNvSpPr txBox="1">
            <a:spLocks/>
          </p:cNvSpPr>
          <p:nvPr/>
        </p:nvSpPr>
        <p:spPr>
          <a:xfrm>
            <a:off x="4889220" y="40724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 algn="r" rtl="1"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تمرير الاختبارات الكتابية ( الجزء1 والجزء2)</a:t>
            </a: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E923BE71-833A-74E3-76D1-A5F3D9B36A4A}"/>
              </a:ext>
            </a:extLst>
          </p:cNvPr>
          <p:cNvSpPr/>
          <p:nvPr/>
        </p:nvSpPr>
        <p:spPr>
          <a:xfrm>
            <a:off x="7049478" y="36033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800" b="1" dirty="0">
                <a:solidFill>
                  <a:srgbClr val="424D7B"/>
                </a:solidFill>
                <a:latin typeface="Dosis ExtraBold" pitchFamily="2" charset="0"/>
              </a:rPr>
              <a:t>اليوم2 </a:t>
            </a:r>
            <a:r>
              <a:rPr lang="fr-MA" sz="18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 - </a:t>
            </a:r>
            <a:endParaRPr lang="ar-MA" sz="1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72889" y="1508705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تقويم جماعي : فهم المقرو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ء/ </a:t>
            </a:r>
            <a:r>
              <a:rPr lang="ar-MA" baseline="0" dirty="0">
                <a:cs typeface="Microsoft Uighur" panose="02000000000000000000" pitchFamily="2" charset="-78"/>
              </a:rPr>
              <a:t>توظيف الظواهر اللغوية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3415957" y="2790288"/>
            <a:ext cx="3191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الجزء الأول- فهم المقروء – توظيف الظواهر اللغوية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48DBE0-7571-B53B-4F4B-D755DB008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170" y="3947336"/>
            <a:ext cx="5472000" cy="140587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7AC32AAC-12EA-233B-8D85-1816C6B26186}"/>
              </a:ext>
            </a:extLst>
          </p:cNvPr>
          <p:cNvSpPr txBox="1">
            <a:spLocks/>
          </p:cNvSpPr>
          <p:nvPr/>
        </p:nvSpPr>
        <p:spPr>
          <a:xfrm>
            <a:off x="2119562" y="444772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تقويم جماعي : فهم المسموع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/ </a:t>
            </a:r>
            <a:r>
              <a:rPr lang="ar-MA" baseline="0" dirty="0">
                <a:cs typeface="Microsoft Uighur" panose="02000000000000000000" pitchFamily="2" charset="-78"/>
              </a:rPr>
              <a:t>الإنتاج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25A77C-1FEF-7E45-79F2-E7C647C770DF}"/>
              </a:ext>
            </a:extLst>
          </p:cNvPr>
          <p:cNvSpPr txBox="1"/>
          <p:nvPr/>
        </p:nvSpPr>
        <p:spPr>
          <a:xfrm>
            <a:off x="3924857" y="4083980"/>
            <a:ext cx="2699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الجزء الثاني- 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المسموع – الإنتاج الكتابي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2D93AE0-F6F9-AA16-799F-6D88EEC79B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4511" y="413426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17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803712" y="173148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817236" y="237014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24">
            <a:extLst>
              <a:ext uri="{FF2B5EF4-FFF2-40B4-BE49-F238E27FC236}">
                <a16:creationId xmlns:a16="http://schemas.microsoft.com/office/drawing/2014/main" id="{044DC255-5CF9-A726-B3D7-65962874AF96}"/>
              </a:ext>
            </a:extLst>
          </p:cNvPr>
          <p:cNvSpPr/>
          <p:nvPr/>
        </p:nvSpPr>
        <p:spPr>
          <a:xfrm>
            <a:off x="6851337" y="3154205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628650" y="1342533"/>
            <a:ext cx="6154484" cy="5159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(LF2 )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التحدث 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المسموع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(CO1,CO2</a:t>
            </a:r>
            <a:r>
              <a:rPr lang="ar-S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lang="ar-MA" sz="2400" b="1" dirty="0">
              <a:solidFill>
                <a:srgbClr val="70B1B6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المعجم ( </a:t>
            </a:r>
            <a:r>
              <a:rPr lang="fr-FR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V1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,V2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المقروء 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LC1, LC2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)؛ </a:t>
            </a:r>
            <a:endParaRPr lang="ar-MA" sz="2400" b="1" dirty="0">
              <a:solidFill>
                <a:srgbClr val="70B1B6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(OL2 ) 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الإنتاج الكتابي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(PE1) 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Oval 24">
            <a:extLst>
              <a:ext uri="{FF2B5EF4-FFF2-40B4-BE49-F238E27FC236}">
                <a16:creationId xmlns:a16="http://schemas.microsoft.com/office/drawing/2014/main" id="{10812664-B607-4C62-5984-E89A1E7323F0}"/>
              </a:ext>
            </a:extLst>
          </p:cNvPr>
          <p:cNvSpPr/>
          <p:nvPr/>
        </p:nvSpPr>
        <p:spPr>
          <a:xfrm>
            <a:off x="6851337" y="458997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24">
            <a:extLst>
              <a:ext uri="{FF2B5EF4-FFF2-40B4-BE49-F238E27FC236}">
                <a16:creationId xmlns:a16="http://schemas.microsoft.com/office/drawing/2014/main" id="{99760207-E1A0-0E6C-A8E2-FEE8FDA2A13B}"/>
              </a:ext>
            </a:extLst>
          </p:cNvPr>
          <p:cNvSpPr/>
          <p:nvPr/>
        </p:nvSpPr>
        <p:spPr>
          <a:xfrm>
            <a:off x="6851337" y="521091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24">
            <a:extLst>
              <a:ext uri="{FF2B5EF4-FFF2-40B4-BE49-F238E27FC236}">
                <a16:creationId xmlns:a16="http://schemas.microsoft.com/office/drawing/2014/main" id="{F1350274-88E4-8280-F8D1-9F69268058E2}"/>
              </a:ext>
            </a:extLst>
          </p:cNvPr>
          <p:cNvSpPr/>
          <p:nvPr/>
        </p:nvSpPr>
        <p:spPr>
          <a:xfrm>
            <a:off x="6851337" y="6007189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24">
            <a:extLst>
              <a:ext uri="{FF2B5EF4-FFF2-40B4-BE49-F238E27FC236}">
                <a16:creationId xmlns:a16="http://schemas.microsoft.com/office/drawing/2014/main" id="{B1EE673B-2F9C-2450-2D92-A51C44E8FD49}"/>
              </a:ext>
            </a:extLst>
          </p:cNvPr>
          <p:cNvSpPr/>
          <p:nvPr/>
        </p:nvSpPr>
        <p:spPr>
          <a:xfrm>
            <a:off x="6851337" y="384208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 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 السلوك.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dirty="0"/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037E10-2D56-00A2-2288-5C0EE8A0D2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AF4B72-D9A0-4D52-AB63-F7D50009573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5CE12E-514F-DE97-CED3-A0AD5C8C48D2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7A3FA5-C4B1-5905-8797-62DD1844AF9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1C3382-9505-0B16-7761-34EFD7C6730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المقروء وتوظيف الظواهر اللغوية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D9885F-FFCA-0826-4080-04A6A892E60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أَرْفَعُ أُصْبُعي عند الانتهاء من الإجابة بهدوء.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للتعليمات. </a:t>
            </a:r>
          </a:p>
        </p:txBody>
      </p:sp>
      <p:pic>
        <p:nvPicPr>
          <p:cNvPr id="19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BEEBD1-A535-B329-817C-270005903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4E4871-9CD9-BABC-EF3B-9FD9C38973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7E194D-115B-62EC-6233-60A712936B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42032A-866E-C78A-627A-188195254F0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D0646B-CBCE-63CE-62DF-86E7A9C33892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9F916C-3E78-5E89-A807-7888391EDA00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المقروء وتوظيف الظواهر اللغوية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9C7EB1-DB72-656B-84DD-02860F245FC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EFC4EB-59B8-B1C5-5AA1-1C4110DEE3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055936-47DB-5DD2-44F1-723ED744C47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2744D9-5778-D440-A94B-936035D08BC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BA5715-4503-D6FE-8457-2CF9EA3FC92D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B79DCA-5105-4655-A303-F9FEC23C7FED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المقروء وتوظيف الظواهر اللغوية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9DF16-1923-6A7E-79A1-8E21C290EEB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A624ED9-D6DB-DAC4-D412-2F85C5929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228460A3-4A00-38F4-DBF2-08C0D7969A45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02A73C-BC8B-D326-0905-80719AA33593}"/>
              </a:ext>
            </a:extLst>
          </p:cNvPr>
          <p:cNvSpPr txBox="1"/>
          <p:nvPr/>
        </p:nvSpPr>
        <p:spPr>
          <a:xfrm>
            <a:off x="1294429" y="2517834"/>
            <a:ext cx="636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النموذج الأول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953DE5-9A4F-2DFF-EAB8-6767C972CB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455A9C-78B5-2964-D8C0-FB5274EE1C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572E204-83EF-AA20-374C-A4A47C6E093C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2E671F-CD92-887C-B60F-1B74A2E0BD11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C1154F1-15A7-9E02-D973-A094C9EB0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7BADC7-8A3E-D454-03B2-C057F20022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8DD0D6-52E0-F487-5FD1-6094D337DDE9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A8FD3C-05D7-BEAC-52EA-3CD9B4A7F269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الإملاء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3EA2FAE-8E1E-7712-1C81-4CB20140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يتحقق الأستاذ من نموذج الاختبار المعتمد قبل عرضه أثناء التمرير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1653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المعجم وفهم المقروء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توظيف الظواهر اللغوية المدروسة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11D2E65-72C8-5BE7-C75D-0CAD63057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الجزء الأول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موجهات تمرير رائز المعجم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1775248"/>
            <a:ext cx="72771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يمرر رائز المعجم جماعيا وتحرر الإجابات على كراسة التقويم؛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يشرح الأستاذ المطلوب من المتعلمين(ات)، ويقدم التمرين جملة </a:t>
            </a:r>
            <a:r>
              <a:rPr lang="ar-MA" sz="3200" b="1" kern="12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جملة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لتخفيف الحمولة المعرفية؛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بعد كل جملة يترك لهم مدة كافية للإجابة كتابة على أوراقهم؛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4. يقرأ الأستاذ الكلمات ويطلب من المتعلمين ملء جدول عائلة الكلمة بما يناسب.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209EA-2CFE-E2C5-C02D-9003FEB42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4514A365-DEAC-D582-41A1-F9881B1751C2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موجهات تمرير رائز فهم المقروء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6A8046-744B-0680-D639-483F7B083755}"/>
              </a:ext>
            </a:extLst>
          </p:cNvPr>
          <p:cNvSpPr txBox="1"/>
          <p:nvPr/>
        </p:nvSpPr>
        <p:spPr>
          <a:xfrm>
            <a:off x="628650" y="1775248"/>
            <a:ext cx="72771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يمرر رائز فهم المقروء جماعيا وتحرر الإجابات على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كراسة التقويم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2. يوجه الأستاذ المتعلمين إلى قراءة النص؛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3. يقرأ الأستاذ السؤال ويشرح المطلوب للمتعلمين، ويقدم لهم التمارين بشكل متدرج واحدا فواحدا 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4. بعد كل تمرين يترك لهم مدة  كافية لاختيار الجواب الصحيح وكتابته على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الكراسة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148839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A78D-5A73-6C56-816A-2D85657F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C980BD9B-F40D-63E1-A73A-0D9520C63124}"/>
              </a:ext>
            </a:extLst>
          </p:cNvPr>
          <p:cNvSpPr txBox="1">
            <a:spLocks/>
          </p:cNvSpPr>
          <p:nvPr/>
        </p:nvSpPr>
        <p:spPr>
          <a:xfrm>
            <a:off x="628650" y="1521779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موجهات تمرير رائز توظيف الظواهر اللغوية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0EB748-C582-C0CC-B99A-EE71D874CCCC}"/>
              </a:ext>
            </a:extLst>
          </p:cNvPr>
          <p:cNvSpPr txBox="1"/>
          <p:nvPr/>
        </p:nvSpPr>
        <p:spPr>
          <a:xfrm>
            <a:off x="933450" y="2835984"/>
            <a:ext cx="7277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يمرر رائز توظيف الظواهر جماعيا وتحرر الإجابات على كراسة التقويم؛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يوجه الأستاذ المتعلمين إلى الأسئلة المعروضة على الشاشة؛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يشرح الأستاذ المطلوب للمتعلمين، ويقدم لهم التمرين بشكل متدرج. </a:t>
            </a:r>
          </a:p>
        </p:txBody>
      </p:sp>
    </p:spTree>
    <p:extLst>
      <p:ext uri="{BB962C8B-B14F-4D97-AF65-F5344CB8AC3E}">
        <p14:creationId xmlns:p14="http://schemas.microsoft.com/office/powerpoint/2010/main" val="346664966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384542" y="2862581"/>
            <a:ext cx="8374915" cy="2311519"/>
          </a:xfrm>
          <a:prstGeom prst="roundRect">
            <a:avLst>
              <a:gd name="adj" fmla="val 8723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ملاحظة الصور؛</a:t>
            </a:r>
          </a:p>
          <a:p>
            <a:pPr lvl="0" algn="r" rtl="1">
              <a:lnSpc>
                <a:spcPct val="200000"/>
              </a:lnSpc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توجيه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المتعلمين إلى تمريني المعجم 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V2-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457200" lvl="0" indent="-457200" algn="r" defTabSz="457200" rtl="1">
              <a:lnSpc>
                <a:spcPct val="200000"/>
              </a:lnSpc>
              <a:buClrTx/>
              <a:buFontTx/>
              <a:buAutoNum type="arabicPeriod" startAt="3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التمرين 1 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ثم التمرين 1 (</a:t>
            </a:r>
            <a:r>
              <a:rPr lang="f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ويطالب المتعلمين بالإجابة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3321698" y="1225435"/>
            <a:ext cx="2500604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المعجم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2826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487C59B3-29B4-9EEE-5454-537E81637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2E1627A-4454-1146-5707-39A8135393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عرض صور التمرين 1 إذا لم تكن واضحة في النسخ الورقية – 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4EA765B-CA61-E5BC-6E01-BE3229EB9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A53D863-1887-5767-0505-BD1B47C711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504E42B-E8B7-0807-1ACC-2F38039A40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635370A8-04DC-B17D-ACF6-280825ADF8C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1D3E03-3029-5FFC-C78E-D666411C5AC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FA229-9CD6-BB96-22B4-E0148CA679E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0B5823-0425-B860-8DEC-777D0A2647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502E8A7-9EBF-A3D2-DD8D-CFCF2DAB3185}"/>
              </a:ext>
            </a:extLst>
          </p:cNvPr>
          <p:cNvSpPr txBox="1"/>
          <p:nvPr/>
        </p:nvSpPr>
        <p:spPr>
          <a:xfrm>
            <a:off x="2831883" y="144435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1600" dirty="0">
              <a:solidFill>
                <a:srgbClr val="C000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C5FCE2D-D074-AEFE-7B75-80A82CC7A1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9159" y="2301617"/>
            <a:ext cx="2487519" cy="17012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1E7DEF-D882-CA2B-ABAB-733F585AD3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9035" y="4572229"/>
            <a:ext cx="2367644" cy="16839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D89497-FE56-F6B5-3E3E-F3DEC01F30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3652" y="2301617"/>
            <a:ext cx="2368721" cy="170121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265647-67C8-AC48-6E68-913F237ADC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652" y="4599571"/>
            <a:ext cx="2368720" cy="162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9596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9C4C4F60-8662-B21B-5D18-FA6CD4E82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5F23762A-360F-BCCD-9141-194EA9FE3A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9A2D43-8012-96E3-C5BC-5E3E23381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D1272F-3F76-670D-E79A-67FFE54EB5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004E986-CF3E-3F01-3BD6-6E6826726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0600919-F655-859E-BEAC-328F3ECED3B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AE9186-1EAE-7CE1-6D87-9807A7849E03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E03967-8FD9-D6B0-D01F-966F906FE71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A3CB47-DDA4-516E-CAF0-14B0EB0D6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9705857-E6AF-4903-8526-BF7A2359BA65}"/>
              </a:ext>
            </a:extLst>
          </p:cNvPr>
          <p:cNvSpPr txBox="1"/>
          <p:nvPr/>
        </p:nvSpPr>
        <p:spPr>
          <a:xfrm>
            <a:off x="3050888" y="3290753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114F450-C798-9CB7-D6A5-0F94AE6D0E2A}"/>
              </a:ext>
            </a:extLst>
          </p:cNvPr>
          <p:cNvGrpSpPr/>
          <p:nvPr/>
        </p:nvGrpSpPr>
        <p:grpSpPr>
          <a:xfrm>
            <a:off x="444240" y="2025024"/>
            <a:ext cx="8255520" cy="612000"/>
            <a:chOff x="335479" y="1769688"/>
            <a:chExt cx="7081072" cy="33400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DB135EC-C330-9D14-C907-C099DFB5032B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V</a:t>
              </a:r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dobe Arabic" panose="02040503050201020203" pitchFamily="18" charset="-78"/>
                </a:rPr>
                <a:t>1</a:t>
              </a:r>
              <a:endParaRPr lang="ar-MA" sz="2000" dirty="0">
                <a:solidFill>
                  <a:schemeClr val="tx1"/>
                </a:solidFill>
                <a:effectLst/>
                <a:latin typeface="Abhaya Libre ExtraBold" panose="02000803000000000000" pitchFamily="2" charset="0"/>
                <a:ea typeface="Calibri" panose="020F0502020204030204" pitchFamily="34" charset="0"/>
                <a:cs typeface="Adobe Arabic" panose="02040503050201020203" pitchFamily="18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313EAB9-1B93-C737-753E-5EDC26883172}"/>
                </a:ext>
              </a:extLst>
            </p:cNvPr>
            <p:cNvSpPr/>
            <p:nvPr/>
          </p:nvSpPr>
          <p:spPr>
            <a:xfrm>
              <a:off x="2395419" y="1769688"/>
              <a:ext cx="4232227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فهم مفردات مرتبطة بالمجال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E142AF-5F3C-FD5D-97FD-A1ABA8894CCD}"/>
                </a:ext>
              </a:extLst>
            </p:cNvPr>
            <p:cNvGrpSpPr/>
            <p:nvPr/>
          </p:nvGrpSpPr>
          <p:grpSpPr>
            <a:xfrm>
              <a:off x="335479" y="1769688"/>
              <a:ext cx="1990955" cy="334001"/>
              <a:chOff x="500688" y="1544368"/>
              <a:chExt cx="1990955" cy="33400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3A4607C-5D8F-3E22-CF78-974F5F354CB0}"/>
                  </a:ext>
                </a:extLst>
              </p:cNvPr>
              <p:cNvSpPr/>
              <p:nvPr/>
            </p:nvSpPr>
            <p:spPr>
              <a:xfrm>
                <a:off x="1725370" y="1544368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BA7E95E-2997-2669-B703-DF684FF1E1FC}"/>
                  </a:ext>
                </a:extLst>
              </p:cNvPr>
              <p:cNvSpPr/>
              <p:nvPr/>
            </p:nvSpPr>
            <p:spPr>
              <a:xfrm>
                <a:off x="500688" y="1546166"/>
                <a:ext cx="1083547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26447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E8C89B08-6FA3-8B89-9025-1E698AADC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8F4CC698-95B7-5201-5C5F-906C9F7C2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97C4E32-1BAB-D486-D15D-60FCB70AA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20557B6-C405-9023-8E6F-1CC643B179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941D5-10E4-F5D0-2574-72EE77F2C7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C3A7BA3-74FF-7CDA-56A6-2C484807625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6FAED2-E8B3-C054-11B6-D88368E16FBC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4996362-9CD3-4C6C-AC84-E1C15EF4AC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EFA7BD-4180-9EFD-F43F-5E455CDEBB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A3603D-FD13-429C-22BE-05D34840D651}"/>
              </a:ext>
            </a:extLst>
          </p:cNvPr>
          <p:cNvSpPr txBox="1"/>
          <p:nvPr/>
        </p:nvSpPr>
        <p:spPr>
          <a:xfrm>
            <a:off x="3189922" y="3297704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648669B-017E-8646-5335-21E7B0219B26}"/>
              </a:ext>
            </a:extLst>
          </p:cNvPr>
          <p:cNvGrpSpPr/>
          <p:nvPr/>
        </p:nvGrpSpPr>
        <p:grpSpPr>
          <a:xfrm>
            <a:off x="408977" y="1994451"/>
            <a:ext cx="7994263" cy="612002"/>
            <a:chOff x="335479" y="1769687"/>
            <a:chExt cx="7081072" cy="33400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4F86244-822B-97A3-CC4E-C662C7190CA4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V</a:t>
              </a:r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dobe Arabic" panose="02040503050201020203" pitchFamily="18" charset="-78"/>
                </a:rPr>
                <a:t>2</a:t>
              </a:r>
              <a:endParaRPr lang="ar-MA" sz="2000" dirty="0">
                <a:solidFill>
                  <a:schemeClr val="tx1"/>
                </a:solidFill>
                <a:effectLst/>
                <a:latin typeface="Abhaya Libre ExtraBold" panose="02000803000000000000" pitchFamily="2" charset="0"/>
                <a:ea typeface="Calibri" panose="020F0502020204030204" pitchFamily="34" charset="0"/>
                <a:cs typeface="Adobe Arabic" panose="02040503050201020203" pitchFamily="18" charset="-78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C6FA88F-0920-ADF0-E2B6-0E217FA86812}"/>
                </a:ext>
              </a:extLst>
            </p:cNvPr>
            <p:cNvSpPr/>
            <p:nvPr/>
          </p:nvSpPr>
          <p:spPr>
            <a:xfrm>
              <a:off x="2313857" y="1769688"/>
              <a:ext cx="4313789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إنتاج مفردات من المعجم بتوظيف إستراتيجية عائلة الكلمة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9C750E-0CC0-CABD-A0F5-1671A4556D16}"/>
                </a:ext>
              </a:extLst>
            </p:cNvPr>
            <p:cNvGrpSpPr/>
            <p:nvPr/>
          </p:nvGrpSpPr>
          <p:grpSpPr>
            <a:xfrm>
              <a:off x="335479" y="1769687"/>
              <a:ext cx="1869668" cy="334002"/>
              <a:chOff x="500688" y="1544367"/>
              <a:chExt cx="1869668" cy="334002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DFE708FE-5E78-2ED2-3612-2DE6619D56A5}"/>
                  </a:ext>
                </a:extLst>
              </p:cNvPr>
              <p:cNvSpPr/>
              <p:nvPr/>
            </p:nvSpPr>
            <p:spPr>
              <a:xfrm>
                <a:off x="1604083" y="1544367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F9B181A-C02D-0F80-A01F-1EEF2895EC76}"/>
                  </a:ext>
                </a:extLst>
              </p:cNvPr>
              <p:cNvSpPr/>
              <p:nvPr/>
            </p:nvSpPr>
            <p:spPr>
              <a:xfrm>
                <a:off x="500688" y="1546166"/>
                <a:ext cx="994686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186995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 فهم المقروء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فهم المقروء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2B539-F7DB-E311-EB4D-6C1B306C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E00E770-647D-BB05-337D-445DB2F2FB7E}"/>
              </a:ext>
            </a:extLst>
          </p:cNvPr>
          <p:cNvSpPr txBox="1"/>
          <p:nvPr/>
        </p:nvSpPr>
        <p:spPr>
          <a:xfrm>
            <a:off x="438365" y="2232160"/>
            <a:ext cx="8131629" cy="3602156"/>
          </a:xfrm>
          <a:prstGeom prst="roundRect">
            <a:avLst>
              <a:gd name="adj" fmla="val 7981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النص مرتين؛</a:t>
            </a:r>
          </a:p>
          <a:p>
            <a:pPr marR="0" lvl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أسئلة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الفهم؛</a:t>
            </a:r>
          </a:p>
          <a:p>
            <a:pPr marR="0" lvl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الأول ويطالب المتعلمين بالإجابة، ثم يقرأ السؤال الثاني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2E9C38-6503-CED4-376C-8AC96CD86F54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فهم المقروء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LC1</a:t>
            </a:r>
            <a:r>
              <a:rPr lang="fr-MA" sz="3200" dirty="0">
                <a:solidFill>
                  <a:schemeClr val="accent1">
                    <a:lumMod val="50000"/>
                  </a:schemeClr>
                </a:solidFill>
              </a:rPr>
              <a:t>- LC2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63797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F7C07771-7D62-1B93-5A41-33B96849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94DD1FB-981E-6663-E44B-AF1A65D772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976C2A9-A601-C34B-48E1-E92CB6204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E8AABAA-8943-FA4B-6293-CAEB8FB011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C08611B-65A2-54C4-C5C0-2FD0EDD218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D9E31AB-B12A-4A2C-CD50-37B85B9ABA82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89ED99-755B-CFC4-91DF-55E731B6E5A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D7B9914-8DF5-6AC7-2376-B2FE0C4FA5C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462539-E993-02FA-2CEF-70DFFC467C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5AF3ABD-7AC7-7F6A-8E96-065CE06517AC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5C41804-C1A1-402E-4CF4-B4972EF36910}"/>
              </a:ext>
            </a:extLst>
          </p:cNvPr>
          <p:cNvGrpSpPr/>
          <p:nvPr/>
        </p:nvGrpSpPr>
        <p:grpSpPr>
          <a:xfrm>
            <a:off x="436807" y="2078428"/>
            <a:ext cx="8270386" cy="515482"/>
            <a:chOff x="304800" y="1769688"/>
            <a:chExt cx="7111751" cy="334001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AE534B0-3040-FCF8-3DC5-CB43CBBC4DD1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LC1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3D6B871-843F-12B5-68A0-8058B89CBBB0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أستخرج  معلومات صريحة  من نصوص أدبية أو معلوماتية 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89D45C4-C426-CFEF-816F-C9AB831A683B}"/>
                </a:ext>
              </a:extLst>
            </p:cNvPr>
            <p:cNvGrpSpPr/>
            <p:nvPr/>
          </p:nvGrpSpPr>
          <p:grpSpPr>
            <a:xfrm>
              <a:off x="304800" y="1771486"/>
              <a:ext cx="1753864" cy="332203"/>
              <a:chOff x="470009" y="1546166"/>
              <a:chExt cx="1753864" cy="332203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ACC94F36-0866-5879-08DF-5AE5FB7627AF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D43692-CB7B-75A9-DAD4-B107E8399CCB}"/>
                  </a:ext>
                </a:extLst>
              </p:cNvPr>
              <p:cNvSpPr/>
              <p:nvPr/>
            </p:nvSpPr>
            <p:spPr>
              <a:xfrm>
                <a:off x="470009" y="1546166"/>
                <a:ext cx="91860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997422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04EC4CCD-3BB1-07D7-E3F9-A742DEA1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FDA1A26F-6E91-7BA8-47AC-70E283FA6D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C5DFE8-E255-C12E-CEDE-8BF5BF164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0A99656-B462-92B7-0C39-F1B0EECF1A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1857779-E8C0-F6D7-E955-D4C49D12C6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A3A2DC6-EC32-C107-565C-0FA7423409F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B5AB73-1D4A-54BD-6B32-D66E71998BC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18947C-5BE4-2534-9A2D-0C9E1038712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8F8A6D-7FCF-CB30-BF60-81E1E76361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27BDC71-771C-06E4-DF85-1E94A958B192}"/>
              </a:ext>
            </a:extLst>
          </p:cNvPr>
          <p:cNvSpPr txBox="1"/>
          <p:nvPr/>
        </p:nvSpPr>
        <p:spPr>
          <a:xfrm>
            <a:off x="3297984" y="3301563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2</a:t>
            </a:r>
            <a:endParaRPr lang="fr-FR" sz="3200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9265425-4D28-80C0-81CF-DA8F9B0FC114}"/>
              </a:ext>
            </a:extLst>
          </p:cNvPr>
          <p:cNvGrpSpPr/>
          <p:nvPr/>
        </p:nvGrpSpPr>
        <p:grpSpPr>
          <a:xfrm>
            <a:off x="436807" y="2078428"/>
            <a:ext cx="8270386" cy="515482"/>
            <a:chOff x="304800" y="1769688"/>
            <a:chExt cx="7111751" cy="334001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FF842F5-6372-F3CE-6CFC-C24E48B27EBA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LC1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3DBDDA6-0C7E-E58F-121E-28F9973D1EB3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أستخرج  معلومات صريحة  من نصوص أدبية أو معلوماتية 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DDAC846-95EE-BC4D-AE1B-E571B1A821EC}"/>
                </a:ext>
              </a:extLst>
            </p:cNvPr>
            <p:cNvGrpSpPr/>
            <p:nvPr/>
          </p:nvGrpSpPr>
          <p:grpSpPr>
            <a:xfrm>
              <a:off x="304800" y="1771486"/>
              <a:ext cx="1753864" cy="332203"/>
              <a:chOff x="470009" y="1546166"/>
              <a:chExt cx="1753864" cy="332203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6DCC2194-C2F8-D78C-C3A6-3131249A7772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26A40C-D490-6F3D-2037-3620357E7396}"/>
                  </a:ext>
                </a:extLst>
              </p:cNvPr>
              <p:cNvSpPr/>
              <p:nvPr/>
            </p:nvSpPr>
            <p:spPr>
              <a:xfrm>
                <a:off x="470009" y="1546166"/>
                <a:ext cx="91860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165439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EFD9CEC0-8355-DA32-6D79-59B1B8DAB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E25FA8DF-3BF4-D400-60B0-5DCB3C37CA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9854E00-7136-F22F-5F77-C8A63A36C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11F3A8-9ECE-BF58-70BD-5A164E2D98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6225BED-4150-BAD8-77A5-C80BB6DB56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44F8EDA-7220-20E2-5224-CEA45264AE0C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B19636-A3AB-103F-8BCF-488CF11DC2C2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75A822-7C16-5777-5780-AE4794468E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0515C3-ED24-4096-5267-AE8BD8F86A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B2C4D39-EFC2-CBA6-E7E6-8993357E39B5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9761F9-651A-2CAB-0A9C-D94E0FD5977C}"/>
              </a:ext>
            </a:extLst>
          </p:cNvPr>
          <p:cNvGrpSpPr/>
          <p:nvPr/>
        </p:nvGrpSpPr>
        <p:grpSpPr>
          <a:xfrm>
            <a:off x="436807" y="2053568"/>
            <a:ext cx="8270386" cy="518875"/>
            <a:chOff x="512962" y="1769688"/>
            <a:chExt cx="6903589" cy="33220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306F455-4A70-6047-B92D-D0D018552575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LC2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4B2027E-0369-0C71-1541-69582A47ED73}"/>
                </a:ext>
              </a:extLst>
            </p:cNvPr>
            <p:cNvSpPr/>
            <p:nvPr/>
          </p:nvSpPr>
          <p:spPr>
            <a:xfrm>
              <a:off x="2430403" y="1769688"/>
              <a:ext cx="4197244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أستخرج  معلومات ضمنية  من نصوص أدبية أو معلوماتية </a:t>
              </a: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A8FC2089-BC8A-37A2-FD5A-5D76154455AE}"/>
                </a:ext>
              </a:extLst>
            </p:cNvPr>
            <p:cNvGrpSpPr/>
            <p:nvPr/>
          </p:nvGrpSpPr>
          <p:grpSpPr>
            <a:xfrm>
              <a:off x="512962" y="1769688"/>
              <a:ext cx="1831004" cy="332203"/>
              <a:chOff x="678171" y="1544368"/>
              <a:chExt cx="1831004" cy="332203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A45FC78-D12C-8915-FEB8-770C6A61C264}"/>
                  </a:ext>
                </a:extLst>
              </p:cNvPr>
              <p:cNvSpPr/>
              <p:nvPr/>
            </p:nvSpPr>
            <p:spPr>
              <a:xfrm>
                <a:off x="1742902" y="1544368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79F43AD-D552-1D1B-38BB-42E90C6742C0}"/>
                  </a:ext>
                </a:extLst>
              </p:cNvPr>
              <p:cNvSpPr/>
              <p:nvPr/>
            </p:nvSpPr>
            <p:spPr>
              <a:xfrm>
                <a:off x="678171" y="1544368"/>
                <a:ext cx="91860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904695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توظيف الظواهر اللغوية المدروسة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توظيف الظواهر اللغوية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79E156F8-F5EF-BAA4-BE92-959064456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5D3CB096-E494-F22C-90B6-AF422B5BD1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تركيب الجملة الأولى ثم الثانية  على كراساتهم في المكان المناسب.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870E45A-13E4-264B-62D0-8F935C687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A12D273-8B1A-8A6E-727B-F05A75E70A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1EE014-5FA9-5204-BD33-AB096DB37E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A39E17B-3776-5C68-6BC3-F352DBBFAF6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E5F369-A712-D44C-3003-28A3EA9F41CA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7F87D4B-407B-5876-FA4A-6B4FFBFEAD0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B5320-AC43-22BB-E6DA-095F6BA3B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B44D54C-55AE-389D-1EF2-35AF2FAEB85B}"/>
              </a:ext>
            </a:extLst>
          </p:cNvPr>
          <p:cNvGrpSpPr/>
          <p:nvPr/>
        </p:nvGrpSpPr>
        <p:grpSpPr>
          <a:xfrm>
            <a:off x="470154" y="2079254"/>
            <a:ext cx="7951833" cy="508068"/>
            <a:chOff x="289560" y="1769688"/>
            <a:chExt cx="7126991" cy="33400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2AD6481-B9E5-E9E8-407F-AEC9EDF8215E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OL1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FD4A21-5628-344B-AA25-17C466532671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أوظف الظواهر اللغوية لتركيب جمل معتمدا على القرار النحوي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7252A6D-5F7B-2569-6C00-F8A8336F0F71}"/>
                </a:ext>
              </a:extLst>
            </p:cNvPr>
            <p:cNvGrpSpPr/>
            <p:nvPr/>
          </p:nvGrpSpPr>
          <p:grpSpPr>
            <a:xfrm>
              <a:off x="289560" y="1771486"/>
              <a:ext cx="1769104" cy="332203"/>
              <a:chOff x="454769" y="1546166"/>
              <a:chExt cx="1769104" cy="33220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577E07-55A2-33F9-C826-D36F6340DB6C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01572D49-766B-5F3D-DCE2-883CC1962F5D}"/>
                  </a:ext>
                </a:extLst>
              </p:cNvPr>
              <p:cNvSpPr/>
              <p:nvPr/>
            </p:nvSpPr>
            <p:spPr>
              <a:xfrm>
                <a:off x="454769" y="1546166"/>
                <a:ext cx="93384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5823A63-799B-3AE4-EEF2-FC0CCE3F42C1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6264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26A8676-1051-0DB9-953D-53F7B1699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F3CA4FDB-67A5-0F7A-33C6-6C3BDA36A1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إتمام الكلمات بهمزة مناسبة.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6C04EB2-01C6-4152-8BCE-8318BDD3C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3CEA81A-77E0-566E-7DC0-793413A802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186BA6-F951-E101-AF95-7A1CFB60FA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2C6AB72-B935-1763-06A1-FF25D7887184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16B548-218C-4F29-1172-368CDB07E32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4E1909-F243-FF11-79FC-34216BC5B1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E47050-3272-E50E-08A9-AE19833A80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8B672C6-8A14-C054-A74C-8FCC1CF404CB}"/>
              </a:ext>
            </a:extLst>
          </p:cNvPr>
          <p:cNvGrpSpPr/>
          <p:nvPr/>
        </p:nvGrpSpPr>
        <p:grpSpPr>
          <a:xfrm>
            <a:off x="470154" y="2079254"/>
            <a:ext cx="7951833" cy="508068"/>
            <a:chOff x="289560" y="1769688"/>
            <a:chExt cx="7126991" cy="33400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1E0F0BE-59EB-9367-11BC-65291FB317F1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OL1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1D49C78-40B2-B225-B8A7-ECD012969FAF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أوظف الظواهر اللغوية لتركيب جمل معتمدا على القرار النحوي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53F90D0-605C-F661-69EE-79084F7D5BFD}"/>
                </a:ext>
              </a:extLst>
            </p:cNvPr>
            <p:cNvGrpSpPr/>
            <p:nvPr/>
          </p:nvGrpSpPr>
          <p:grpSpPr>
            <a:xfrm>
              <a:off x="289560" y="1771486"/>
              <a:ext cx="1769104" cy="332203"/>
              <a:chOff x="454769" y="1546166"/>
              <a:chExt cx="1769104" cy="33220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9DFDDD7-EF29-20D8-D6B7-B5B36C76A7C8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C65FD4AC-62B3-487F-C6A4-2D72C7982DAA}"/>
                  </a:ext>
                </a:extLst>
              </p:cNvPr>
              <p:cNvSpPr/>
              <p:nvPr/>
            </p:nvSpPr>
            <p:spPr>
              <a:xfrm>
                <a:off x="454769" y="1546166"/>
                <a:ext cx="93384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14F4C2F6-BA12-B7CE-93C8-45C9A4605DCA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2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39122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97C28-591B-383E-326A-A48BB872C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3B7651C-B045-B022-1A95-B094828FD6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7663D09-7057-56AC-0E9B-71CEB6E8ED8D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5737EFF-A3B2-1D5A-9114-B100DAF232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298DFFC-4007-EB6C-43F9-4B41A1D1DA6A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فهم المسموع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الإنتاج الكتابي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5F20ACA-69D7-4828-2A42-9505AD8FA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الجزء الثاني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5566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C1A52EC-4B21-CC17-2AFC-6CF281437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66E09190-921A-BFE7-91F7-51A2EAEFA0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7ABBB61-B6E9-5BDA-C0AC-836FCA083D8E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48FA72-C2FF-2E75-5DB3-5B3DD917A968}"/>
              </a:ext>
            </a:extLst>
          </p:cNvPr>
          <p:cNvSpPr txBox="1"/>
          <p:nvPr/>
        </p:nvSpPr>
        <p:spPr>
          <a:xfrm>
            <a:off x="1294429" y="2228671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فهم المسموع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C0DC25-2887-FFB3-29A0-71D102A71E07}"/>
              </a:ext>
            </a:extLst>
          </p:cNvPr>
          <p:cNvSpPr txBox="1"/>
          <p:nvPr/>
        </p:nvSpPr>
        <p:spPr>
          <a:xfrm>
            <a:off x="2209093" y="3931929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فهم المسموع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CO1 – CO2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9E2A32-A6AE-336B-6C54-809867A4B4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FBC69C-EB2F-1301-3686-A23AC74025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72B3EA-4DF4-4B75-7D17-34F552C5E5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D7D635-7B56-A1F5-C2E0-434D32A68D21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192060-C2A7-6851-90A4-B79B43B13930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F46F76-EBC4-473E-0E55-FCC812834F5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51031413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B956-900D-A75C-2047-782712CF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DA124D8-C1D5-84BE-35CD-D7F18E98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2421411"/>
            <a:ext cx="8279376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تمرير جماعي على كراسة التقويم.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تسميع النص مرتين، بعد شد انتباه كل المتعلمين.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يقرأ الأستاذ السؤال بتأن مع الاقتراحات. يشرح المطلوب دون التلميح بالجواب. يشرح كيفية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أن يتأكد من فهم المطلوب، يعطي الأستاذ إشارة البدء في الجواب.</a:t>
            </a:r>
            <a:b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لا يمر الأستاذ إلى السؤال الموالي إلا بعد الإجابة عن السؤال السابق. 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يجيب المتعلمون عن كل سؤال بوضع علامة (</a:t>
            </a:r>
            <a:r>
              <a:rPr kumimoji="0" lang="fr-F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تحت أو أمام الجواب الصحيح حسب المطلوب في السؤال</a:t>
            </a:r>
            <a:r>
              <a:rPr kumimoji="0" lang="f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في السؤال الخاص بترتيب الجمل حسب ورودها في النص، يقرأ الأستاذ الجمل قبل أن يبدأ المتعلمون في الترتيب.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تصحيح الإنجازات بناء على عناصر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a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B0102CAE-4C3B-6AD5-44D3-9C206CE4E75B}"/>
              </a:ext>
            </a:extLst>
          </p:cNvPr>
          <p:cNvSpPr txBox="1">
            <a:spLocks/>
          </p:cNvSpPr>
          <p:nvPr/>
        </p:nvSpPr>
        <p:spPr>
          <a:xfrm>
            <a:off x="628650" y="881492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موجهات تمرير رائز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68942722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506185" y="2139027"/>
            <a:ext cx="8131629" cy="3636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الاستماع إلى النص؛</a:t>
            </a:r>
            <a:endParaRPr lang="ar-MA" sz="2400" b="1" noProof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r" defTabSz="457200" rtl="1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أسئلة فهم المسموع؛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الأول ويطالب المتعلمين بالإجابة، ثم يقرأ السؤال الثاني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2561781" y="1171620"/>
            <a:ext cx="4371167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فهم المسموع </a:t>
            </a:r>
            <a:r>
              <a:rPr lang="fr-MA" sz="3200" dirty="0">
                <a:solidFill>
                  <a:srgbClr val="4472C4">
                    <a:lumMod val="50000"/>
                  </a:srgbClr>
                </a:solidFill>
              </a:rPr>
              <a:t>CO1-CO2</a:t>
            </a:r>
            <a:r>
              <a:rPr lang="ar-MA" sz="3200" dirty="0">
                <a:solidFill>
                  <a:srgbClr val="4472C4">
                    <a:lumMod val="50000"/>
                  </a:srgbClr>
                </a:solidFill>
              </a:rPr>
              <a:t> 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124629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B09881E-6431-7532-614D-2816D49CE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EC19EEFA-15E5-2D91-4570-43F62D9699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 الكراسات، بعد سماع الحكاية سوف تجيبون عن الأسئلة.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BEB623-D5D3-44B4-DBCC-6C7CDB065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2D2476-8331-B68F-078B-3ACC7421A5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82A84F-3B1E-E004-2A88-B3299BD861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7731AA-8303-973C-82AB-4817A858A6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92749C-BF01-515C-2A23-95BFF63CC1A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2C0924-1EB7-C2BC-7241-4F186541694B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C200F-AF2C-9ED0-7951-078F7B9F1B3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 descr="Une image contenant sourire, Dessin animé, Anim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A9C878C-E9B4-C664-7240-DDA3FB18F5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5446" y="1665593"/>
            <a:ext cx="3597442" cy="37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1119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7297F77-7E22-E1E0-7BBD-37BCCC6FB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73E76A7-FFCA-D071-B091-B6E76F1E47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2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يسمع الأستاذ النص للمتعلمين  ثلاث مرات.</a:t>
            </a:r>
            <a:endParaRPr sz="22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05D8C6-CE90-1019-216D-B389339A3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2" name="Titre 3">
            <a:extLst>
              <a:ext uri="{FF2B5EF4-FFF2-40B4-BE49-F238E27FC236}">
                <a16:creationId xmlns:a16="http://schemas.microsoft.com/office/drawing/2014/main" id="{AC5BE859-D219-9099-FFC2-A3AA33428270}"/>
              </a:ext>
            </a:extLst>
          </p:cNvPr>
          <p:cNvSpPr txBox="1">
            <a:spLocks/>
          </p:cNvSpPr>
          <p:nvPr/>
        </p:nvSpPr>
        <p:spPr>
          <a:xfrm>
            <a:off x="458949" y="1966154"/>
            <a:ext cx="8226101" cy="4325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ct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ctr" rtl="1"/>
            <a:r>
              <a:rPr lang="ar-SA" sz="160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مِزْمارُ مَرْيَمَ</a:t>
            </a:r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ctr" rtl="1"/>
            <a:endParaRPr lang="f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شَعَرَتْ مَرْيَمُ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بِٱلْخَجَلِ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حينَ جاءَتْ إِلى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ٱلنّادي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أَوَّلَ مَرَّةٍ. جَلَسَتْ وَحْدَها في صَمْتٍ، وَهِيَ تُراقِبُ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ٱلْبَناتُ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يَلْعَبْنَ وَيَتَبَادَلْنَ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ٱلضَّحَكاتِ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في مَرَحٍ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كانَتْ مَرْيَمُ تَحْمِلُ في حَقيبَتِها مِزْمارَها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ٱلْخَشَبِيَّ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ٱلصَّغيرَ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لِأَنَّها تُحِبُّ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ٱلْموسيقى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كَثيراً، وَتَجِدُ فيها طَريقَةً جَميلَةً لِلتَّعْبيرِ عَمّا في قَلْبِها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فَجْأَةً، أَخْرَجَتْ مِزْمارَها، وَبَدَأَتْ تَعْزِفُ لَحْناً عَذْباً. 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 </a:t>
            </a: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 </a:t>
            </a: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529B52-02A7-0CBD-22B1-D1F3084B22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24A9DB-56FE-21BD-92F5-318316CCE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8A6804-814F-E9C3-52BF-1BC026498F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99D5C2-BC8E-F6A0-E093-BEA96057AC74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3D8361-33F6-2453-4F0F-9A3D1B63AEA8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111AFB-A1D7-EB55-D95E-95DEC55A817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9" name="Google Shape;1362;p11">
            <a:extLst>
              <a:ext uri="{FF2B5EF4-FFF2-40B4-BE49-F238E27FC236}">
                <a16:creationId xmlns:a16="http://schemas.microsoft.com/office/drawing/2014/main" id="{8A97BEDE-E5EF-07D1-A6E9-266E43EF0A4B}"/>
              </a:ext>
            </a:extLst>
          </p:cNvPr>
          <p:cNvSpPr txBox="1">
            <a:spLocks/>
          </p:cNvSpPr>
          <p:nvPr/>
        </p:nvSpPr>
        <p:spPr>
          <a:xfrm>
            <a:off x="632374" y="743301"/>
            <a:ext cx="6840000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457200">
              <a:lnSpc>
                <a:spcPct val="100000"/>
              </a:lnSpc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النص مرتين </a:t>
            </a:r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4278604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7D1B9C5C-BBD7-B8A4-03B1-0C2AD1880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4D972E92-401E-73BF-9642-1B564B7BC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2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يسمع الأستاذ النص للمتعلمين  ثلاث مرات.</a:t>
            </a:r>
            <a:endParaRPr sz="22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F7C133-7D6E-4159-11BF-09DEB586E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AD857-E51E-60CA-F997-C532FB2A55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8C7FF-B25E-C294-07A7-6A4BF18D06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A3EBD1-22FE-DED0-5A3F-6904A090BB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2E852D-7B9C-BF2A-EDF2-40C85507202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D19C2D-0326-6D55-F251-44D9318AFFF9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AAA590-171E-244D-1536-96F1A554A08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9" name="Google Shape;1362;p11">
            <a:extLst>
              <a:ext uri="{FF2B5EF4-FFF2-40B4-BE49-F238E27FC236}">
                <a16:creationId xmlns:a16="http://schemas.microsoft.com/office/drawing/2014/main" id="{6DBC2AAB-E6FA-EDAF-52F7-EBA4E1E58A8C}"/>
              </a:ext>
            </a:extLst>
          </p:cNvPr>
          <p:cNvSpPr txBox="1">
            <a:spLocks/>
          </p:cNvSpPr>
          <p:nvPr/>
        </p:nvSpPr>
        <p:spPr>
          <a:xfrm>
            <a:off x="632374" y="743301"/>
            <a:ext cx="6840000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457200">
              <a:lnSpc>
                <a:spcPct val="100000"/>
              </a:lnSpc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النص مرتين </a:t>
            </a:r>
            <a:endParaRPr lang="ar-MA" dirty="0"/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670A51C-9A2D-C7F1-7163-D72DD611FE69}"/>
              </a:ext>
            </a:extLst>
          </p:cNvPr>
          <p:cNvSpPr txBox="1">
            <a:spLocks/>
          </p:cNvSpPr>
          <p:nvPr/>
        </p:nvSpPr>
        <p:spPr>
          <a:xfrm>
            <a:off x="458949" y="1902634"/>
            <a:ext cx="8226101" cy="444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</a:t>
            </a:r>
            <a:r>
              <a:rPr lang="a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ِ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نْتَشَرَتِ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ٱلنَّغَماتُ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في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ٱلْمَكانِ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فَتَوَقَّفَتِ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ٱلْبَناتُ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عَنِ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ٱللَّعِبِ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وَهُنَّ يُنْصِتْنَ إِلى هذا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ٱلصَّوْتِ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ٱلْجَميلِ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اِقْتَرَبْنَ مِنْها، وَوَقَفْنَ يَسْتَمِعْنَ في إِعْجابٍ. وَما إِنْ فَرَغَتْ مِنَ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ٱلْعَزْفِ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حَتّى صَفَّقْنَ لَها بِفَرَحٍ. قالَتْ إِحْداهُنَّ في دَهْشَةٍ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ما أَحْلى عَزْفَكِ! لِمَ لا تُشارِكينَنا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ٱللَّعِبَ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؟</a:t>
            </a: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اِبْتَسَمَتْ مَرْيَمُ في سَعادَةٍ، وَنَسِيَتْ خَجَلَها تَماماً. لَقَدْ ساعَدَتْها هِوايَتُها في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ٱلتَّعَرُّفِ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إِلى صَديقاتٍ جَديداتٍ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20000"/>
              </a:lnSpc>
            </a:pP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b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</a:b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-</a:t>
            </a: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335614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9B255294-08D4-D568-FAC2-2CD07B773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66253781-31F5-DABB-7E87-8AD9654833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وضع العلامة أمام الجواب الصحيح.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2F663BE-A1D5-FB25-3DC0-E56D30505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B001028-C366-5863-1D5A-1AB8A46EC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055FF8E-9408-BA23-0017-5966620265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B82F779-EC3D-555C-84EC-796EE791DF9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98E2B5-3807-FDD2-424B-7C60117ADAA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24A115F-A527-7B91-2094-A29B2C5B4B5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E81F8C-938B-9AA1-E701-159C8AAEFC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E40CDA1-0BBC-1C29-B76F-97E20344B198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F81F189-5E92-8037-794E-9DA61D40F6BC}"/>
              </a:ext>
            </a:extLst>
          </p:cNvPr>
          <p:cNvGrpSpPr/>
          <p:nvPr/>
        </p:nvGrpSpPr>
        <p:grpSpPr>
          <a:xfrm>
            <a:off x="585430" y="2247570"/>
            <a:ext cx="7973140" cy="473995"/>
            <a:chOff x="292433" y="1769688"/>
            <a:chExt cx="7124118" cy="33400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85ACAE7-FB35-E17D-01D7-60ECCDAEF8AE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CO1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2CA5702-6464-CA2E-D536-5B2B675DE753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أسترجع  وأستنتج  معلومات صريحة  وضمنية واردة في نص مسمع</a:t>
              </a: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49F4D76-05AE-22D7-DB63-3B3CB7A0244A}"/>
                </a:ext>
              </a:extLst>
            </p:cNvPr>
            <p:cNvGrpSpPr/>
            <p:nvPr/>
          </p:nvGrpSpPr>
          <p:grpSpPr>
            <a:xfrm>
              <a:off x="292433" y="1771486"/>
              <a:ext cx="1766231" cy="332203"/>
              <a:chOff x="457642" y="1546166"/>
              <a:chExt cx="1766231" cy="33220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B37A820-01EE-D695-6BEC-23607D0F1945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BF4A695-C707-8BD6-B410-6546F5934932}"/>
                  </a:ext>
                </a:extLst>
              </p:cNvPr>
              <p:cNvSpPr/>
              <p:nvPr/>
            </p:nvSpPr>
            <p:spPr>
              <a:xfrm>
                <a:off x="457642" y="1546166"/>
                <a:ext cx="930976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99036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77289F9F-7A38-1D19-8F8B-55583D647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B5F9BEA3-C66A-0257-000A-D883997463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ترتيب الجمل حسب ورودها في النص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C50380-5F6D-A4D6-EE0B-A05CBEF54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2CF207-28B3-E375-E407-7F72C6CCD9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1BC777F-2D0A-2808-C277-7D104CC2E8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7AA32B7-16B4-8F0E-DDC6-8D18F555E751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A0D1391-5766-AE35-E978-7AE752ABDDA1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FE07EA-821A-3173-5168-7000B12FD35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639B28-6B1B-1773-75C3-E7D745F18F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E15061D-39FE-AFA4-6E4D-B23BD675C718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E05C7CE-1C1A-B0A1-E814-D4295C4889DD}"/>
              </a:ext>
            </a:extLst>
          </p:cNvPr>
          <p:cNvGrpSpPr/>
          <p:nvPr/>
        </p:nvGrpSpPr>
        <p:grpSpPr>
          <a:xfrm>
            <a:off x="461174" y="2254070"/>
            <a:ext cx="8221652" cy="471443"/>
            <a:chOff x="325543" y="1769688"/>
            <a:chExt cx="7091008" cy="33400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A9B8721-6A3A-9108-5B74-0201D8A6E542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noProof="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CO2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14D1881-EA7E-27FB-98B9-253B967E620F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noProof="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أعيد  إنتاج  النص المسموع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1F34B24-8F63-72C2-F970-6B5BEA6AC7D8}"/>
                </a:ext>
              </a:extLst>
            </p:cNvPr>
            <p:cNvGrpSpPr/>
            <p:nvPr/>
          </p:nvGrpSpPr>
          <p:grpSpPr>
            <a:xfrm>
              <a:off x="325543" y="1771486"/>
              <a:ext cx="1733121" cy="332203"/>
              <a:chOff x="490752" y="1546166"/>
              <a:chExt cx="1733121" cy="33220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2D3514A-C072-C579-8750-5A5ECE003FD2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noProof="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8CC58C55-BA8E-F0CD-B617-BFC10009A9DA}"/>
                  </a:ext>
                </a:extLst>
              </p:cNvPr>
              <p:cNvSpPr/>
              <p:nvPr/>
            </p:nvSpPr>
            <p:spPr>
              <a:xfrm>
                <a:off x="490752" y="1546166"/>
                <a:ext cx="897865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056724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6F2560AD-4073-2586-630A-87765AD8F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A8F0EC0-D63D-2F15-420E-60DD3281DB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اختيار الجملة المناسبة لقصة "مزمار مريم"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17EB37-EE19-B79A-3EA6-3342F3606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3BBD7B-722F-EB8B-7125-025D828195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AF48C37-5EBE-2B4C-B968-1DED0368F1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19B417E-23A9-FEBA-A8DE-39AA721A0429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86A787-B7BE-C961-761C-1ADFB76BCC1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4E517BD-8085-23B8-7CB2-81B2EE8D170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B8292D-8576-EA32-A494-B233156CBA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D6C8524-B03D-BC6A-5FC8-D9E898C02871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2</a:t>
            </a:r>
            <a:endParaRPr lang="fr-FR" sz="3200" dirty="0">
              <a:solidFill>
                <a:srgbClr val="C00000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455EBFC-5924-BB05-660D-3B8A92EF0E71}"/>
              </a:ext>
            </a:extLst>
          </p:cNvPr>
          <p:cNvGrpSpPr/>
          <p:nvPr/>
        </p:nvGrpSpPr>
        <p:grpSpPr>
          <a:xfrm>
            <a:off x="461174" y="2254070"/>
            <a:ext cx="8221652" cy="471443"/>
            <a:chOff x="325543" y="1769688"/>
            <a:chExt cx="7091008" cy="33400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694B91C-02C2-164F-8574-1A53B268D7B1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noProof="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CO2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863147B-DF4C-6452-E7FD-461C2DF863A2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noProof="0" dirty="0">
                  <a:solidFill>
                    <a:schemeClr val="tx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أعيد  إنتاج  النص المسموع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319CD43-6FD7-2A87-5FB7-4214FABCE661}"/>
                </a:ext>
              </a:extLst>
            </p:cNvPr>
            <p:cNvGrpSpPr/>
            <p:nvPr/>
          </p:nvGrpSpPr>
          <p:grpSpPr>
            <a:xfrm>
              <a:off x="325543" y="1771486"/>
              <a:ext cx="1733121" cy="332203"/>
              <a:chOff x="490752" y="1546166"/>
              <a:chExt cx="1733121" cy="33220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84FBFD-6EA0-A123-C7B5-6A08B1E64601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noProof="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20E8DCAA-10F7-FB46-1D21-390C880A1AFE}"/>
                  </a:ext>
                </a:extLst>
              </p:cNvPr>
              <p:cNvSpPr/>
              <p:nvPr/>
            </p:nvSpPr>
            <p:spPr>
              <a:xfrm>
                <a:off x="490752" y="1546166"/>
                <a:ext cx="897865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626499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3EC819D-5E8F-5971-6F8F-751F01C5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1B5CB8AA-1B90-92CD-12D8-9D1EBC9D30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C7BE2FED-663E-60F0-4D7B-EDBD4C80E5CF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02F8FE-0B91-2A30-29C8-01B347DC5854}"/>
              </a:ext>
            </a:extLst>
          </p:cNvPr>
          <p:cNvSpPr txBox="1"/>
          <p:nvPr/>
        </p:nvSpPr>
        <p:spPr>
          <a:xfrm>
            <a:off x="1294429" y="2228671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7200" b="1" i="0" u="none" strike="noStrike" kern="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148E75-ADF5-C63B-5B60-352A54DC5FE2}"/>
              </a:ext>
            </a:extLst>
          </p:cNvPr>
          <p:cNvSpPr txBox="1"/>
          <p:nvPr/>
        </p:nvSpPr>
        <p:spPr>
          <a:xfrm>
            <a:off x="2209093" y="3931929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الإنتاج الكتابي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PE1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7327861-E0B8-A069-DBD5-AE7EC907F2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ECA969-5FD6-41EB-D64C-3FB7D4B5E5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D958C5-79C7-77D2-CDA2-976F867CB0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33499D-5B00-338A-3DD3-1217FFAE31FC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842C88-7D35-A738-8BD5-97F8D3961AAE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B3237-FCC8-9650-C67C-C51A9E37F65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3880374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6824E-C03E-54F3-A0CC-1C481566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039E5E9-B702-B685-9A59-C884ED8014E3}"/>
              </a:ext>
            </a:extLst>
          </p:cNvPr>
          <p:cNvSpPr txBox="1"/>
          <p:nvPr/>
        </p:nvSpPr>
        <p:spPr>
          <a:xfrm>
            <a:off x="823426" y="3019473"/>
            <a:ext cx="7497147" cy="22048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المشاهد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؛</a:t>
            </a:r>
            <a:endParaRPr lang="a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r" defTabSz="457200" rtl="1">
              <a:lnSpc>
                <a:spcPct val="200000"/>
              </a:lnSpc>
              <a:buClrTx/>
              <a:buFontTx/>
              <a:buAutoNum type="arabicPeriod"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ملء بطاقة الهواية بما يناسب؛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التمرين 1 ويطالب المتعلمين بالإجابة عنه.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38369E-CB40-33CF-8209-8FC9352F8D3C}"/>
              </a:ext>
            </a:extLst>
          </p:cNvPr>
          <p:cNvSpPr txBox="1"/>
          <p:nvPr/>
        </p:nvSpPr>
        <p:spPr>
          <a:xfrm>
            <a:off x="2561781" y="1171620"/>
            <a:ext cx="4371167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الإنتاج الكتابي</a:t>
            </a:r>
            <a:r>
              <a:rPr lang="fr-MA" sz="3200" dirty="0">
                <a:solidFill>
                  <a:srgbClr val="4472C4">
                    <a:lumMod val="50000"/>
                  </a:srgbClr>
                </a:solidFill>
              </a:rPr>
              <a:t>PE1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027094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8470A910-9466-B86C-2EFE-1E8FEB7D6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C675463C-CC79-B3E0-A66E-BBAE8BC6AC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756000"/>
            <a:ext cx="714812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عرض صور التمرين 1 إذا لم تكن واضحة في النسخ الورقية – يقرأ التعليمة ويطلب من المتعلمين ملء البطاقة باعتماد المشهدين.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9ECD8B-88BA-C9EF-9A83-866544046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A39404-714B-7D4D-C225-624508A947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3F6C17-3CB8-D979-D5F7-8BF584C2B6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96F4EF-50C8-53BD-2EC1-A28CC7CD85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32FEC7-32CF-4E88-71C7-C9E911A92FC4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A46CF-7159-3AB3-0195-797D1282E78B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FE916F-7DFC-2C78-BA42-27A2AB493CC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7FB945A-F7B5-8B21-EF5E-101632C6A0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4528" y="2992512"/>
            <a:ext cx="2461256" cy="3581384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057D159-F53E-47C5-FE20-6B808EB7F17E}"/>
              </a:ext>
            </a:extLst>
          </p:cNvPr>
          <p:cNvGrpSpPr/>
          <p:nvPr/>
        </p:nvGrpSpPr>
        <p:grpSpPr>
          <a:xfrm>
            <a:off x="520811" y="1923391"/>
            <a:ext cx="7848945" cy="478747"/>
            <a:chOff x="199877" y="1769688"/>
            <a:chExt cx="7216674" cy="33400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9147526-CC1C-6764-2A37-8685D15B8B99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tx1"/>
                  </a:solidFill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</a:rPr>
                <a:t>PE1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C76E730-A191-DD28-83F6-3906FF5A260C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dirty="0">
                  <a:solidFill>
                    <a:schemeClr val="bg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أعبر  بكتابة جمل موظفا مهارات التعليق على مشاهد</a:t>
              </a: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7C579D1-384B-0799-C298-B9EEDC74593F}"/>
                </a:ext>
              </a:extLst>
            </p:cNvPr>
            <p:cNvGrpSpPr/>
            <p:nvPr/>
          </p:nvGrpSpPr>
          <p:grpSpPr>
            <a:xfrm>
              <a:off x="199877" y="1771486"/>
              <a:ext cx="1858787" cy="332203"/>
              <a:chOff x="365086" y="1546166"/>
              <a:chExt cx="1858787" cy="332203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041EBF8-4068-3018-2482-EA4A3BE0F8F3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التحكم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C89A3DE-F29A-5F90-FD71-1368D153FEBA}"/>
                  </a:ext>
                </a:extLst>
              </p:cNvPr>
              <p:cNvSpPr/>
              <p:nvPr/>
            </p:nvSpPr>
            <p:spPr>
              <a:xfrm>
                <a:off x="365086" y="1546166"/>
                <a:ext cx="1023531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tx1"/>
                    </a:solidFill>
                    <a:effectLst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</a:rPr>
                  <a:t>10/ .....</a:t>
                </a:r>
              </a:p>
            </p:txBody>
          </p:sp>
        </p:grp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C39E00FB-7521-94CC-9509-9BD6A988EF4C}"/>
              </a:ext>
            </a:extLst>
          </p:cNvPr>
          <p:cNvSpPr txBox="1"/>
          <p:nvPr/>
        </p:nvSpPr>
        <p:spPr>
          <a:xfrm>
            <a:off x="3520750" y="261483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59697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93" y="744718"/>
            <a:ext cx="7369736" cy="612000"/>
          </a:xfrm>
        </p:spPr>
        <p:txBody>
          <a:bodyPr>
            <a:normAutofit/>
          </a:bodyPr>
          <a:lstStyle/>
          <a:p>
            <a:pPr algn="r" rtl="0"/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في المنزل، تدربوا على قراءة النص ص 120. </a:t>
            </a:r>
            <a:endParaRPr lang="fr-US"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606877" y="3953846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AB7DA30-BA95-1611-5DB8-5DBCE0F443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6FBF97-CF82-3A73-C127-46317FD6DB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BCA8FD-C76D-425B-68AC-999393AC1C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87A16D-B05E-4E40-37CF-5EDE6C1AAA0A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AA4BB7-A57B-5A42-15EE-E20CCB9FC8DE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/>
                <a:cs typeface="Arial" panose="020B0604020202020204" pitchFamily="34" charset="0"/>
              </a:rPr>
              <a:t>تقويم فهم المقروء وتوظيف الظواهر اللغوية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ADB1C5-3F65-ACCC-F4DA-63D38EEA36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65B945-3D77-E879-3C9F-544D43851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4495" y="1575854"/>
            <a:ext cx="3755010" cy="491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A624ED9-D6DB-DAC4-D412-2F85C5929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228460A3-4A00-38F4-DBF2-08C0D7969A45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02A73C-BC8B-D326-0905-80719AA33593}"/>
              </a:ext>
            </a:extLst>
          </p:cNvPr>
          <p:cNvSpPr txBox="1"/>
          <p:nvPr/>
        </p:nvSpPr>
        <p:spPr>
          <a:xfrm>
            <a:off x="1294429" y="2517834"/>
            <a:ext cx="636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النموذج الثاني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953DE5-9A4F-2DFF-EAB8-6767C972CB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455A9C-78B5-2964-D8C0-FB5274EE1C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572E204-83EF-AA20-374C-A4A47C6E093C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2E671F-CD92-887C-B60F-1B74A2E0BD11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C1154F1-15A7-9E02-D973-A094C9EB0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7BADC7-8A3E-D454-03B2-C057F20022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8DD0D6-52E0-F487-5FD1-6094D337DDE9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A8FD3C-05D7-BEAC-52EA-3CD9B4A7F269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3EA2FAE-8E1E-7712-1C81-4CB20140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يتحقق الأستاذ من نموذج الاختبار المعتمد قبل عرضه أثناء التمرير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29287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 المعجم وفهم المقروء؛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توظيف الظواهر اللغوية المدروسة.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11D2E65-72C8-5BE7-C75D-0CAD63057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الجزء الأول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814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موجهات تمرير رائز المعجم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1775248"/>
            <a:ext cx="72771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يمرر رائز المعجم جماعيا وتحرر الإجابات على كراسة التقويم؛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2. يشرح الأستاذ المطلوب من المتعلمين(ات)، ويقدم التمرين جملة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جملة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لتخفيف الحمولة المعرفية؛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3. بعد كل جملة يترك لهم مدة كافية للإجابة كتابة على أوراقهم؛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4. يقرأ الأستاذ الكلمات ويطلب من المتعلمين ملء جدول عائلة الكلمة بما يناسب.</a:t>
            </a:r>
          </a:p>
        </p:txBody>
      </p:sp>
    </p:spTree>
    <p:extLst>
      <p:ext uri="{BB962C8B-B14F-4D97-AF65-F5344CB8AC3E}">
        <p14:creationId xmlns:p14="http://schemas.microsoft.com/office/powerpoint/2010/main" val="284536378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209EA-2CFE-E2C5-C02D-9003FEB42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4514A365-DEAC-D582-41A1-F9881B1751C2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موجهات تمرير رائز فهم المقروء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6A8046-744B-0680-D639-483F7B083755}"/>
              </a:ext>
            </a:extLst>
          </p:cNvPr>
          <p:cNvSpPr txBox="1"/>
          <p:nvPr/>
        </p:nvSpPr>
        <p:spPr>
          <a:xfrm>
            <a:off x="531845" y="1926970"/>
            <a:ext cx="777624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يمرر رائز فهم المقروء جماعيا وتحرر الإجابات على كراسة التقويم؛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2. يوجه الأستاذ المتعلمين إلى قراءة النص؛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3. يقرأ الأستاذ السؤال ويشرح المطلوب للمتعلمين، ويقدم لهم التمارين بشكل متدرج واحدا فواحدا 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4. بعد كل تمرين يترك لهم مدة  كافية لاختيار الجواب الصحيح وكتابته على الكراسة.</a:t>
            </a:r>
          </a:p>
        </p:txBody>
      </p:sp>
    </p:spTree>
    <p:extLst>
      <p:ext uri="{BB962C8B-B14F-4D97-AF65-F5344CB8AC3E}">
        <p14:creationId xmlns:p14="http://schemas.microsoft.com/office/powerpoint/2010/main" val="190328065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A78D-5A73-6C56-816A-2D85657F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C980BD9B-F40D-63E1-A73A-0D9520C63124}"/>
              </a:ext>
            </a:extLst>
          </p:cNvPr>
          <p:cNvSpPr txBox="1">
            <a:spLocks/>
          </p:cNvSpPr>
          <p:nvPr/>
        </p:nvSpPr>
        <p:spPr>
          <a:xfrm>
            <a:off x="628650" y="1521779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موجهات تمرير رائز توظيف الظواهر اللغوية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0EB748-C582-C0CC-B99A-EE71D874CCCC}"/>
              </a:ext>
            </a:extLst>
          </p:cNvPr>
          <p:cNvSpPr txBox="1"/>
          <p:nvPr/>
        </p:nvSpPr>
        <p:spPr>
          <a:xfrm>
            <a:off x="933450" y="2835984"/>
            <a:ext cx="7277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يمرر رائز توظيف الظواهر جماعيا وتحرر الإجابات على كراسة التقويم؛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2. يوجه الأستاذ المتعلمين إلى الأسئلة المعروضة على الشاشة؛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3. يشرح الأستاذ المطلوب للمتعلمين، ويقدم لهم التمرين بشكل متدرج. </a:t>
            </a:r>
          </a:p>
        </p:txBody>
      </p:sp>
    </p:spTree>
    <p:extLst>
      <p:ext uri="{BB962C8B-B14F-4D97-AF65-F5344CB8AC3E}">
        <p14:creationId xmlns:p14="http://schemas.microsoft.com/office/powerpoint/2010/main" val="250085636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384542" y="2862581"/>
            <a:ext cx="8374915" cy="2311519"/>
          </a:xfrm>
          <a:prstGeom prst="roundRect">
            <a:avLst>
              <a:gd name="adj" fmla="val 8723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ملاحظة الصور؛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2. توجيه المتعلمين إلى تمريني المعجم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V2-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يقرأ الأستاذ التمرين 1 (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) ثم التمرين 1 (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)ويطالب المتعلمين بالإجابة.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3321698" y="1225435"/>
            <a:ext cx="2500604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المعجم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64223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487C59B3-29B4-9EEE-5454-537E81637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2E1627A-4454-1146-5707-39A8135393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عرض صور التمرين 1 إذا لم تكن واضحة في النسخ الورقية – 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4EA765B-CA61-E5BC-6E01-BE3229EB9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A53D863-1887-5767-0505-BD1B47C711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504E42B-E8B7-0807-1ACC-2F38039A40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635370A8-04DC-B17D-ACF6-280825ADF8C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1D3E03-3029-5FFC-C78E-D666411C5AC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FA229-9CD6-BB96-22B4-E0148CA679E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0B5823-0425-B860-8DEC-777D0A2647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502E8A7-9EBF-A3D2-DD8D-CFCF2DAB3185}"/>
              </a:ext>
            </a:extLst>
          </p:cNvPr>
          <p:cNvSpPr txBox="1"/>
          <p:nvPr/>
        </p:nvSpPr>
        <p:spPr>
          <a:xfrm>
            <a:off x="2831883" y="144435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C3A636-08DC-7BD5-A7EB-2499920CF8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5812" y="2301617"/>
            <a:ext cx="2440866" cy="17012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A23AE3-CF2F-C914-8F19-959F511EC0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2022" y="4599571"/>
            <a:ext cx="2440866" cy="170121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DB1A579-D7B8-A777-596F-4480D18CC1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6610" y="2301617"/>
            <a:ext cx="2367643" cy="16281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8C94ED-ED65-D632-2E31-56186464F6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4555" y="4599571"/>
            <a:ext cx="2440866" cy="162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6462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9C4C4F60-8662-B21B-5D18-FA6CD4E82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5F23762A-360F-BCCD-9141-194EA9FE3A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9A2D43-8012-96E3-C5BC-5E3E23381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D1272F-3F76-670D-E79A-67FFE54EB5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004E986-CF3E-3F01-3BD6-6E6826726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0600919-F655-859E-BEAC-328F3ECED3B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AE9186-1EAE-7CE1-6D87-9807A7849E03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E03967-8FD9-D6B0-D01F-966F906FE71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A3CB47-DDA4-516E-CAF0-14B0EB0D6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9705857-E6AF-4903-8526-BF7A2359BA65}"/>
              </a:ext>
            </a:extLst>
          </p:cNvPr>
          <p:cNvSpPr txBox="1"/>
          <p:nvPr/>
        </p:nvSpPr>
        <p:spPr>
          <a:xfrm>
            <a:off x="3050888" y="3290753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114F450-C798-9CB7-D6A5-0F94AE6D0E2A}"/>
              </a:ext>
            </a:extLst>
          </p:cNvPr>
          <p:cNvGrpSpPr/>
          <p:nvPr/>
        </p:nvGrpSpPr>
        <p:grpSpPr>
          <a:xfrm>
            <a:off x="444240" y="2025024"/>
            <a:ext cx="8255520" cy="612000"/>
            <a:chOff x="335479" y="1769688"/>
            <a:chExt cx="7081072" cy="33400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DB135EC-C330-9D14-C907-C099DFB5032B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V</a:t>
              </a: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dobe Arabic" panose="02040503050201020203" pitchFamily="18" charset="-78"/>
                  <a:sym typeface="Arial"/>
                </a:rPr>
                <a:t>1</a:t>
              </a:r>
              <a:endPara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haya Libre ExtraBold" panose="02000803000000000000" pitchFamily="2" charset="0"/>
                <a:ea typeface="Calibri" panose="020F0502020204030204" pitchFamily="34" charset="0"/>
                <a:cs typeface="Adobe Arabic" panose="02040503050201020203" pitchFamily="18" charset="-78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313EAB9-1B93-C737-753E-5EDC26883172}"/>
                </a:ext>
              </a:extLst>
            </p:cNvPr>
            <p:cNvSpPr/>
            <p:nvPr/>
          </p:nvSpPr>
          <p:spPr>
            <a:xfrm>
              <a:off x="2395419" y="1769688"/>
              <a:ext cx="4232227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فهم مفردات مرتبطة بالمجال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E142AF-5F3C-FD5D-97FD-A1ABA8894CCD}"/>
                </a:ext>
              </a:extLst>
            </p:cNvPr>
            <p:cNvGrpSpPr/>
            <p:nvPr/>
          </p:nvGrpSpPr>
          <p:grpSpPr>
            <a:xfrm>
              <a:off x="335479" y="1769688"/>
              <a:ext cx="1990955" cy="334001"/>
              <a:chOff x="500688" y="1544368"/>
              <a:chExt cx="1990955" cy="334001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3A4607C-5D8F-3E22-CF78-974F5F354CB0}"/>
                  </a:ext>
                </a:extLst>
              </p:cNvPr>
              <p:cNvSpPr/>
              <p:nvPr/>
            </p:nvSpPr>
            <p:spPr>
              <a:xfrm>
                <a:off x="1725370" y="1544368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BA7E95E-2997-2669-B703-DF684FF1E1FC}"/>
                  </a:ext>
                </a:extLst>
              </p:cNvPr>
              <p:cNvSpPr/>
              <p:nvPr/>
            </p:nvSpPr>
            <p:spPr>
              <a:xfrm>
                <a:off x="500688" y="1546166"/>
                <a:ext cx="1083547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033229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E8C89B08-6FA3-8B89-9025-1E698AADC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8F4CC698-95B7-5201-5C5F-906C9F7C2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97C4E32-1BAB-D486-D15D-60FCB70AA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20557B6-C405-9023-8E6F-1CC643B179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941D5-10E4-F5D0-2574-72EE77F2C7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C3A7BA3-74FF-7CDA-56A6-2C484807625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6FAED2-E8B3-C054-11B6-D88368E16FBC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4996362-9CD3-4C6C-AC84-E1C15EF4AC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EFA7BD-4180-9EFD-F43F-5E455CDEBB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A3603D-FD13-429C-22BE-05D34840D651}"/>
              </a:ext>
            </a:extLst>
          </p:cNvPr>
          <p:cNvSpPr txBox="1"/>
          <p:nvPr/>
        </p:nvSpPr>
        <p:spPr>
          <a:xfrm>
            <a:off x="3189922" y="3297704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648669B-017E-8646-5335-21E7B0219B26}"/>
              </a:ext>
            </a:extLst>
          </p:cNvPr>
          <p:cNvGrpSpPr/>
          <p:nvPr/>
        </p:nvGrpSpPr>
        <p:grpSpPr>
          <a:xfrm>
            <a:off x="408977" y="1994451"/>
            <a:ext cx="7994263" cy="612002"/>
            <a:chOff x="335479" y="1769687"/>
            <a:chExt cx="7081072" cy="33400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4F86244-822B-97A3-CC4E-C662C7190CA4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V</a:t>
              </a: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dobe Arabic" panose="02040503050201020203" pitchFamily="18" charset="-78"/>
                  <a:sym typeface="Arial"/>
                </a:rPr>
                <a:t>2</a:t>
              </a:r>
              <a:endPara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haya Libre ExtraBold" panose="02000803000000000000" pitchFamily="2" charset="0"/>
                <a:ea typeface="Calibri" panose="020F0502020204030204" pitchFamily="34" charset="0"/>
                <a:cs typeface="Adobe Arabic" panose="02040503050201020203" pitchFamily="18" charset="-78"/>
                <a:sym typeface="Arial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C6FA88F-0920-ADF0-E2B6-0E217FA86812}"/>
                </a:ext>
              </a:extLst>
            </p:cNvPr>
            <p:cNvSpPr/>
            <p:nvPr/>
          </p:nvSpPr>
          <p:spPr>
            <a:xfrm>
              <a:off x="2313857" y="1769688"/>
              <a:ext cx="4313789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إنتاج مفردات من المعجم بتوظيف إستراتيجية عائلة الكلمة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9C750E-0CC0-CABD-A0F5-1671A4556D16}"/>
                </a:ext>
              </a:extLst>
            </p:cNvPr>
            <p:cNvGrpSpPr/>
            <p:nvPr/>
          </p:nvGrpSpPr>
          <p:grpSpPr>
            <a:xfrm>
              <a:off x="335479" y="1769687"/>
              <a:ext cx="1869668" cy="334002"/>
              <a:chOff x="500688" y="1544367"/>
              <a:chExt cx="1869668" cy="334002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DFE708FE-5E78-2ED2-3612-2DE6619D56A5}"/>
                  </a:ext>
                </a:extLst>
              </p:cNvPr>
              <p:cNvSpPr/>
              <p:nvPr/>
            </p:nvSpPr>
            <p:spPr>
              <a:xfrm>
                <a:off x="1604083" y="1544367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F9B181A-C02D-0F80-A01F-1EEF2895EC76}"/>
                  </a:ext>
                </a:extLst>
              </p:cNvPr>
              <p:cNvSpPr/>
              <p:nvPr/>
            </p:nvSpPr>
            <p:spPr>
              <a:xfrm>
                <a:off x="500688" y="1546166"/>
                <a:ext cx="994686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9243095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 فهم المقروء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فهم المقروء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4723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2B539-F7DB-E311-EB4D-6C1B306C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E00E770-647D-BB05-337D-445DB2F2FB7E}"/>
              </a:ext>
            </a:extLst>
          </p:cNvPr>
          <p:cNvSpPr txBox="1"/>
          <p:nvPr/>
        </p:nvSpPr>
        <p:spPr>
          <a:xfrm>
            <a:off x="438365" y="2232160"/>
            <a:ext cx="8131629" cy="3801538"/>
          </a:xfrm>
          <a:prstGeom prst="roundRect">
            <a:avLst>
              <a:gd name="adj" fmla="val 7981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قراءة النص مرتين؛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2.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أسئلة الفهم؛</a:t>
            </a:r>
          </a:p>
          <a:p>
            <a:pPr marL="457200" marR="0" lvl="0" indent="-4572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AutoNum type="arabicPeriod" startAt="3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يقرأ الأستاذ السؤال الأول ويطالب المتعلمين بالإجابة، ثم يقرأ السؤال الثاني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2E9C38-6503-CED4-376C-8AC96CD86F54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فهم المقروء </a:t>
            </a: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LC1</a:t>
            </a:r>
            <a:r>
              <a:rPr kumimoji="0" lang="f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LC2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767886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F7C07771-7D62-1B93-5A41-33B96849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94DD1FB-981E-6663-E44B-AF1A65D772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976C2A9-A601-C34B-48E1-E92CB6204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E8AABAA-8943-FA4B-6293-CAEB8FB011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C08611B-65A2-54C4-C5C0-2FD0EDD218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D9E31AB-B12A-4A2C-CD50-37B85B9ABA82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89ED99-755B-CFC4-91DF-55E731B6E5A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D7B9914-8DF5-6AC7-2376-B2FE0C4FA5C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462539-E993-02FA-2CEF-70DFFC467C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5AF3ABD-7AC7-7F6A-8E96-065CE06517AC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5C41804-C1A1-402E-4CF4-B4972EF36910}"/>
              </a:ext>
            </a:extLst>
          </p:cNvPr>
          <p:cNvGrpSpPr/>
          <p:nvPr/>
        </p:nvGrpSpPr>
        <p:grpSpPr>
          <a:xfrm>
            <a:off x="436807" y="2078428"/>
            <a:ext cx="8270386" cy="515482"/>
            <a:chOff x="304800" y="1769688"/>
            <a:chExt cx="7111751" cy="334001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AE534B0-3040-FCF8-3DC5-CB43CBBC4DD1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LC1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3D6B871-843F-12B5-68A0-8058B89CBBB0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أستخرج  معلومات صريحة  من نصوص أدبية أو معلوماتية 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89D45C4-C426-CFEF-816F-C9AB831A683B}"/>
                </a:ext>
              </a:extLst>
            </p:cNvPr>
            <p:cNvGrpSpPr/>
            <p:nvPr/>
          </p:nvGrpSpPr>
          <p:grpSpPr>
            <a:xfrm>
              <a:off x="304800" y="1771486"/>
              <a:ext cx="1753864" cy="332203"/>
              <a:chOff x="470009" y="1546166"/>
              <a:chExt cx="1753864" cy="332203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ACC94F36-0866-5879-08DF-5AE5FB7627AF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D43692-CB7B-75A9-DAD4-B107E8399CCB}"/>
                  </a:ext>
                </a:extLst>
              </p:cNvPr>
              <p:cNvSpPr/>
              <p:nvPr/>
            </p:nvSpPr>
            <p:spPr>
              <a:xfrm>
                <a:off x="470009" y="1546166"/>
                <a:ext cx="91860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016934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04EC4CCD-3BB1-07D7-E3F9-A742DEA1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FDA1A26F-6E91-7BA8-47AC-70E283FA6D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C5DFE8-E255-C12E-CEDE-8BF5BF164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0A99656-B462-92B7-0C39-F1B0EECF1A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1857779-E8C0-F6D7-E955-D4C49D12C6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A3A2DC6-EC32-C107-565C-0FA7423409F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B5AB73-1D4A-54BD-6B32-D66E71998BC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18947C-5BE4-2534-9A2D-0C9E1038712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8F8A6D-7FCF-CB30-BF60-81E1E76361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27BDC71-771C-06E4-DF85-1E94A958B192}"/>
              </a:ext>
            </a:extLst>
          </p:cNvPr>
          <p:cNvSpPr txBox="1"/>
          <p:nvPr/>
        </p:nvSpPr>
        <p:spPr>
          <a:xfrm>
            <a:off x="3297984" y="3301563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2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9265425-4D28-80C0-81CF-DA8F9B0FC114}"/>
              </a:ext>
            </a:extLst>
          </p:cNvPr>
          <p:cNvGrpSpPr/>
          <p:nvPr/>
        </p:nvGrpSpPr>
        <p:grpSpPr>
          <a:xfrm>
            <a:off x="436807" y="2078428"/>
            <a:ext cx="8270386" cy="515482"/>
            <a:chOff x="304800" y="1769688"/>
            <a:chExt cx="7111751" cy="334001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FF842F5-6372-F3CE-6CFC-C24E48B27EBA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LC1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3DBDDA6-0C7E-E58F-121E-28F9973D1EB3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أستخرج  معلومات صريحة  من نصوص أدبية أو معلوماتية 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DDAC846-95EE-BC4D-AE1B-E571B1A821EC}"/>
                </a:ext>
              </a:extLst>
            </p:cNvPr>
            <p:cNvGrpSpPr/>
            <p:nvPr/>
          </p:nvGrpSpPr>
          <p:grpSpPr>
            <a:xfrm>
              <a:off x="304800" y="1771486"/>
              <a:ext cx="1753864" cy="332203"/>
              <a:chOff x="470009" y="1546166"/>
              <a:chExt cx="1753864" cy="332203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6DCC2194-C2F8-D78C-C3A6-3131249A7772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526A40C-D490-6F3D-2037-3620357E7396}"/>
                  </a:ext>
                </a:extLst>
              </p:cNvPr>
              <p:cNvSpPr/>
              <p:nvPr/>
            </p:nvSpPr>
            <p:spPr>
              <a:xfrm>
                <a:off x="470009" y="1546166"/>
                <a:ext cx="91860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289326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EFD9CEC0-8355-DA32-6D79-59B1B8DAB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E25FA8DF-3BF4-D400-60B0-5DCB3C37CA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9854E00-7136-F22F-5F77-C8A63A36C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11F3A8-9ECE-BF58-70BD-5A164E2D98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6225BED-4150-BAD8-77A5-C80BB6DB56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44F8EDA-7220-20E2-5224-CEA45264AE0C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B19636-A3AB-103F-8BCF-488CF11DC2C2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75A822-7C16-5777-5780-AE4794468E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0515C3-ED24-4096-5267-AE8BD8F86A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B2C4D39-EFC2-CBA6-E7E6-8993357E39B5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9761F9-651A-2CAB-0A9C-D94E0FD5977C}"/>
              </a:ext>
            </a:extLst>
          </p:cNvPr>
          <p:cNvGrpSpPr/>
          <p:nvPr/>
        </p:nvGrpSpPr>
        <p:grpSpPr>
          <a:xfrm>
            <a:off x="436807" y="2053568"/>
            <a:ext cx="8270386" cy="518875"/>
            <a:chOff x="512962" y="1769688"/>
            <a:chExt cx="6903589" cy="33220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306F455-4A70-6047-B92D-D0D018552575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LC2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4B2027E-0369-0C71-1541-69582A47ED73}"/>
                </a:ext>
              </a:extLst>
            </p:cNvPr>
            <p:cNvSpPr/>
            <p:nvPr/>
          </p:nvSpPr>
          <p:spPr>
            <a:xfrm>
              <a:off x="2430403" y="1769688"/>
              <a:ext cx="4197244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أستخرج  معلومات ضمنية  من نصوص أدبية أو معلوماتية </a:t>
              </a: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A8FC2089-BC8A-37A2-FD5A-5D76154455AE}"/>
                </a:ext>
              </a:extLst>
            </p:cNvPr>
            <p:cNvGrpSpPr/>
            <p:nvPr/>
          </p:nvGrpSpPr>
          <p:grpSpPr>
            <a:xfrm>
              <a:off x="512962" y="1769688"/>
              <a:ext cx="1831004" cy="332203"/>
              <a:chOff x="678171" y="1544368"/>
              <a:chExt cx="1831004" cy="332203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A45FC78-D12C-8915-FEB8-770C6A61C264}"/>
                  </a:ext>
                </a:extLst>
              </p:cNvPr>
              <p:cNvSpPr/>
              <p:nvPr/>
            </p:nvSpPr>
            <p:spPr>
              <a:xfrm>
                <a:off x="1742902" y="1544368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79F43AD-D552-1D1B-38BB-42E90C6742C0}"/>
                  </a:ext>
                </a:extLst>
              </p:cNvPr>
              <p:cNvSpPr/>
              <p:nvPr/>
            </p:nvSpPr>
            <p:spPr>
              <a:xfrm>
                <a:off x="678171" y="1544368"/>
                <a:ext cx="91860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909214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توظيف الظواهر اللغوية المدروسة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توظيف الظواهر اللغوية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6393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79E156F8-F5EF-BAA4-BE92-959064456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5D3CB096-E494-F22C-90B6-AF422B5BD1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تركيب الجملة الأولى ثم الثانية  على كراساتهم في المكان المناسب.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870E45A-13E4-264B-62D0-8F935C687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A12D273-8B1A-8A6E-727B-F05A75E70A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1EE014-5FA9-5204-BD33-AB096DB37E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A39E17B-3776-5C68-6BC3-F352DBBFAF6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E5F369-A712-D44C-3003-28A3EA9F41CA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7F87D4B-407B-5876-FA4A-6B4FFBFEAD0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B5320-AC43-22BB-E6DA-095F6BA3B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B44D54C-55AE-389D-1EF2-35AF2FAEB85B}"/>
              </a:ext>
            </a:extLst>
          </p:cNvPr>
          <p:cNvGrpSpPr/>
          <p:nvPr/>
        </p:nvGrpSpPr>
        <p:grpSpPr>
          <a:xfrm>
            <a:off x="470154" y="2079254"/>
            <a:ext cx="7951833" cy="508068"/>
            <a:chOff x="289560" y="1769688"/>
            <a:chExt cx="7126991" cy="33400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2AD6481-B9E5-E9E8-407F-AEC9EDF8215E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OL1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7FD4A21-5628-344B-AA25-17C466532671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أوظف الظواهر اللغوية لتركيب جمل معتمدا على القرار النحوي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7252A6D-5F7B-2569-6C00-F8A8336F0F71}"/>
                </a:ext>
              </a:extLst>
            </p:cNvPr>
            <p:cNvGrpSpPr/>
            <p:nvPr/>
          </p:nvGrpSpPr>
          <p:grpSpPr>
            <a:xfrm>
              <a:off x="289560" y="1771486"/>
              <a:ext cx="1769104" cy="332203"/>
              <a:chOff x="454769" y="1546166"/>
              <a:chExt cx="1769104" cy="33220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577E07-55A2-33F9-C826-D36F6340DB6C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01572D49-766B-5F3D-DCE2-883CC1962F5D}"/>
                  </a:ext>
                </a:extLst>
              </p:cNvPr>
              <p:cNvSpPr/>
              <p:nvPr/>
            </p:nvSpPr>
            <p:spPr>
              <a:xfrm>
                <a:off x="454769" y="1546166"/>
                <a:ext cx="93384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5823A63-799B-3AE4-EEF2-FC0CCE3F42C1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901068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26A8676-1051-0DB9-953D-53F7B1699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F3CA4FDB-67A5-0F7A-33C6-6C3BDA36A1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إتمام الكلمات بهمزة مناسبة.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6C04EB2-01C6-4152-8BCE-8318BDD3C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3CEA81A-77E0-566E-7DC0-793413A802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186BA6-F951-E101-AF95-7A1CFB60FA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2C6AB72-B935-1763-06A1-FF25D7887184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16B548-218C-4F29-1172-368CDB07E32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4E1909-F243-FF11-79FC-34216BC5B1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E47050-3272-E50E-08A9-AE19833A80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8B672C6-8A14-C054-A74C-8FCC1CF404CB}"/>
              </a:ext>
            </a:extLst>
          </p:cNvPr>
          <p:cNvGrpSpPr/>
          <p:nvPr/>
        </p:nvGrpSpPr>
        <p:grpSpPr>
          <a:xfrm>
            <a:off x="470154" y="2079254"/>
            <a:ext cx="7951833" cy="508068"/>
            <a:chOff x="289560" y="1769688"/>
            <a:chExt cx="7126991" cy="33400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1E0F0BE-59EB-9367-11BC-65291FB317F1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OL1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1D49C78-40B2-B225-B8A7-ECD012969FAF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أوظف الظواهر اللغوية لتركيب جمل معتمدا على القرار النحوي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53F90D0-605C-F661-69EE-79084F7D5BFD}"/>
                </a:ext>
              </a:extLst>
            </p:cNvPr>
            <p:cNvGrpSpPr/>
            <p:nvPr/>
          </p:nvGrpSpPr>
          <p:grpSpPr>
            <a:xfrm>
              <a:off x="289560" y="1771486"/>
              <a:ext cx="1769104" cy="332203"/>
              <a:chOff x="454769" y="1546166"/>
              <a:chExt cx="1769104" cy="33220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9DFDDD7-EF29-20D8-D6B7-B5B36C76A7C8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C65FD4AC-62B3-487F-C6A4-2D72C7982DAA}"/>
                  </a:ext>
                </a:extLst>
              </p:cNvPr>
              <p:cNvSpPr/>
              <p:nvPr/>
            </p:nvSpPr>
            <p:spPr>
              <a:xfrm>
                <a:off x="454769" y="1546166"/>
                <a:ext cx="933848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14F4C2F6-BA12-B7CE-93C8-45C9A4605DCA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2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478363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97C28-591B-383E-326A-A48BB872C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3B7651C-B045-B022-1A95-B094828FD6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7663D09-7057-56AC-0E9B-71CEB6E8ED8D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5737EFF-A3B2-1D5A-9114-B100DAF232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298DFFC-4007-EB6C-43F9-4B41A1D1DA6A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 فهم المسموع؛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الإنتاج الكتابي.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5F20ACA-69D7-4828-2A42-9505AD8FA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الجزء الثاني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3571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C1A52EC-4B21-CC17-2AFC-6CF281437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66E09190-921A-BFE7-91F7-51A2EAEFA0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7ABBB61-B6E9-5BDA-C0AC-836FCA083D8E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48FA72-C2FF-2E75-5DB3-5B3DD917A968}"/>
              </a:ext>
            </a:extLst>
          </p:cNvPr>
          <p:cNvSpPr txBox="1"/>
          <p:nvPr/>
        </p:nvSpPr>
        <p:spPr>
          <a:xfrm>
            <a:off x="1294429" y="2228671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فهم المسموع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C0DC25-2887-FFB3-29A0-71D102A71E07}"/>
              </a:ext>
            </a:extLst>
          </p:cNvPr>
          <p:cNvSpPr txBox="1"/>
          <p:nvPr/>
        </p:nvSpPr>
        <p:spPr>
          <a:xfrm>
            <a:off x="2209093" y="3931929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فهم المسموع </a:t>
            </a: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CO1 – CO2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9E2A32-A6AE-336B-6C54-809867A4B4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FBC69C-EB2F-1301-3686-A23AC74025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72B3EA-4DF4-4B75-7D17-34F552C5E5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D7D635-7B56-A1F5-C2E0-434D32A68D21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192060-C2A7-6851-90A4-B79B43B13930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المسموع والإنتاج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F46F76-EBC4-473E-0E55-FCC812834F5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7615658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B956-900D-A75C-2047-782712CF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DA124D8-C1D5-84BE-35CD-D7F18E98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2421411"/>
            <a:ext cx="8279376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تمرير جماعي على كراسة التقويم.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تسميع النص مرتين، بعد شد انتباه كل المتعلمين.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يقرأ الأستاذ السؤال بتأن مع الاقتراحات. يشرح المطلوب دون التلميح بالجواب. يشرح كيفية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أن يتأكد من فهم المطلوب، يعطي الأستاذ إشارة البدء في الجواب.</a:t>
            </a:r>
            <a:b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لا يمر الأستاذ إلى السؤال الموالي إلا بعد الإجابة عن السؤال السابق. 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يجيب المتعلمون عن كل سؤال بوضع علامة (</a:t>
            </a:r>
            <a:r>
              <a:rPr kumimoji="0" lang="fr-F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تحت أو أمام الجواب الصحيح حسب المطلوب في السؤال</a:t>
            </a:r>
            <a:r>
              <a:rPr kumimoji="0" lang="f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في السؤال الخاص بترتيب الجمل حسب ورودها في النص، يقرأ الأستاذ الجمل قبل أن يبدأ المتعلمون في الترتيب.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تصحيح الإنجازات بناء على عناصر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a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B0102CAE-4C3B-6AD5-44D3-9C206CE4E75B}"/>
              </a:ext>
            </a:extLst>
          </p:cNvPr>
          <p:cNvSpPr txBox="1">
            <a:spLocks/>
          </p:cNvSpPr>
          <p:nvPr/>
        </p:nvSpPr>
        <p:spPr>
          <a:xfrm>
            <a:off x="628650" y="881492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موجهات تمرير رائز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82607580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506185" y="2139027"/>
            <a:ext cx="8131629" cy="3636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الاستماع إلى النص؛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أسئلة فهم المسموع؛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يقرأ الأستاذ السؤال الأول ويطالب المتعلمين بالإجابة، ثم يقرأ السؤال الثاني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2561781" y="1171620"/>
            <a:ext cx="4371167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فهم المسموع</a:t>
            </a:r>
            <a:r>
              <a:rPr kumimoji="0" lang="f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CO1-CO2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492147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B09881E-6431-7532-614D-2816D49CE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EC19EEFA-15E5-2D91-4570-43F62D9699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 الكراسات، بعد سماع الحكاية سوف تجيبون عن الأسئلة.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BEB623-D5D3-44B4-DBCC-6C7CDB065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2D2476-8331-B68F-078B-3ACC7421A5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82A84F-3B1E-E004-2A88-B3299BD861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7731AA-8303-973C-82AB-4817A858A6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92749C-BF01-515C-2A23-95BFF63CC1A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2C0924-1EB7-C2BC-7241-4F186541694B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C200F-AF2C-9ED0-7951-078F7B9F1B3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Image 9" descr="Une image contenant sourire, Dessin animé, Anim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A9C878C-E9B4-C664-7240-DDA3FB18F5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5446" y="1665593"/>
            <a:ext cx="3597442" cy="37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0600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7297F77-7E22-E1E0-7BBD-37BCCC6FB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73E76A7-FFCA-D071-B091-B6E76F1E47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2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يسمع الأستاذ النص للمتعلمين  ثلاث مرات.</a:t>
            </a:r>
            <a:endParaRPr sz="22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05D8C6-CE90-1019-216D-B389339A3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2" name="Titre 3">
            <a:extLst>
              <a:ext uri="{FF2B5EF4-FFF2-40B4-BE49-F238E27FC236}">
                <a16:creationId xmlns:a16="http://schemas.microsoft.com/office/drawing/2014/main" id="{AC5BE859-D219-9099-FFC2-A3AA33428270}"/>
              </a:ext>
            </a:extLst>
          </p:cNvPr>
          <p:cNvSpPr txBox="1">
            <a:spLocks/>
          </p:cNvSpPr>
          <p:nvPr/>
        </p:nvSpPr>
        <p:spPr>
          <a:xfrm>
            <a:off x="458949" y="1588552"/>
            <a:ext cx="8226101" cy="4756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اَلْأَنيسُ </a:t>
            </a:r>
            <a:r>
              <a:rPr kumimoji="0" lang="ar-SA" sz="1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ٱلْوَفِيُّ</a:t>
            </a:r>
            <a:endParaRPr kumimoji="0" lang="fr-FR" sz="1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just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كانَتْ سَلْمى تَجْلِسُ وَحْدَها في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ٱلْغُرْفَةِ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تِلْكَ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ٱللَّيْلَةَ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. فَجْأَةً، هَبَّتْ عاصِفَةٌ قَوِيَّةٌ، وَسَمِعَتْ صَوْتَ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ٱلرّيحِ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وَهِيَ تَهُزُّ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ٱلنَّوافِذَ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بِعُنْفٍ. شَعَرَتْ بِخَوْفٍ شَديدٍ، فَأَسْرَعَتْ إِلى سَريرِها، وَتَغَطَّتْ بِلِحافِها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ٱلدّافِئِ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، ثُمَّ نَظَرَتْ إِلى خِزانَتِها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ٱلصَّغيرَةِ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في صَمْتٍ، فَتَذَكَّرَتْ هِوايَتَها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ٱلْمُفَضَّلَةَ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. مَدَّتْ يَدَها نَحْوَ رَفِّ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ٱلْكُتُبِ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، وَأَخَذَتْ كِتاباً مُصَوَّراً يَحْكي قِصَّةً عَنْ حَيَواناتِ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kumimoji="0" lang="fr-M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 </a:t>
            </a:r>
            <a:endParaRPr kumimoji="0" lang="fr-MA" sz="1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529B52-02A7-0CBD-22B1-D1F3084B22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24A9DB-56FE-21BD-92F5-318316CCE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8A6804-814F-E9C3-52BF-1BC026498F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99D5C2-BC8E-F6A0-E093-BEA96057AC74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3D8361-33F6-2453-4F0F-9A3D1B63AEA8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111AFB-A1D7-EB55-D95E-95DEC55A817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Google Shape;1362;p11">
            <a:extLst>
              <a:ext uri="{FF2B5EF4-FFF2-40B4-BE49-F238E27FC236}">
                <a16:creationId xmlns:a16="http://schemas.microsoft.com/office/drawing/2014/main" id="{8A97BEDE-E5EF-07D1-A6E9-266E43EF0A4B}"/>
              </a:ext>
            </a:extLst>
          </p:cNvPr>
          <p:cNvSpPr txBox="1">
            <a:spLocks/>
          </p:cNvSpPr>
          <p:nvPr/>
        </p:nvSpPr>
        <p:spPr>
          <a:xfrm>
            <a:off x="632374" y="743301"/>
            <a:ext cx="6840000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تسميع النص مرتين </a:t>
            </a:r>
            <a:endParaRPr kumimoji="0" lang="ar-MA" sz="16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Medium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6164746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7D1B9C5C-BBD7-B8A4-03B1-0C2AD1880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4D972E92-401E-73BF-9642-1B564B7BC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2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يسمع الأستاذ النص للمتعلمين  ثلاث مرات.</a:t>
            </a:r>
            <a:endParaRPr sz="22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F7C133-7D6E-4159-11BF-09DEB586E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AD857-E51E-60CA-F997-C532FB2A55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8C7FF-B25E-C294-07A7-6A4BF18D06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A3EBD1-22FE-DED0-5A3F-6904A090BB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2E852D-7B9C-BF2A-EDF2-40C85507202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D19C2D-0326-6D55-F251-44D9318AFFF9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AAA590-171E-244D-1536-96F1A554A08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9" name="Google Shape;1362;p11">
            <a:extLst>
              <a:ext uri="{FF2B5EF4-FFF2-40B4-BE49-F238E27FC236}">
                <a16:creationId xmlns:a16="http://schemas.microsoft.com/office/drawing/2014/main" id="{6DBC2AAB-E6FA-EDAF-52F7-EBA4E1E58A8C}"/>
              </a:ext>
            </a:extLst>
          </p:cNvPr>
          <p:cNvSpPr txBox="1">
            <a:spLocks/>
          </p:cNvSpPr>
          <p:nvPr/>
        </p:nvSpPr>
        <p:spPr>
          <a:xfrm>
            <a:off x="632374" y="743301"/>
            <a:ext cx="6840000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تسميع النص مرتين </a:t>
            </a:r>
            <a:endParaRPr kumimoji="0" lang="ar-MA" sz="16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Medium"/>
              <a:sym typeface="Dosis Medium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670A51C-9A2D-C7F1-7163-D72DD611FE69}"/>
              </a:ext>
            </a:extLst>
          </p:cNvPr>
          <p:cNvSpPr txBox="1">
            <a:spLocks/>
          </p:cNvSpPr>
          <p:nvPr/>
        </p:nvSpPr>
        <p:spPr>
          <a:xfrm>
            <a:off x="458949" y="1902634"/>
            <a:ext cx="8226101" cy="444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just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فَتَحَتْ سَلْمى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ٱلْكِتابَ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، وَبَدَأَتْ تُقَلِّبُ صَفَحاتِهِ وَتَقْرَأُ في هُدوءٍ. أَخَذَتْ تَتَأَمَّلُ صُوَرَ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ٱلْأَشْجارِ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ٱلْعالِيَةِ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،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وَٱلْعَصافيرِ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ٱلْمُغَرِّدَةِ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،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وَٱلْقِرَدَةِ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ٱلَّتي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تَقْفِزُ مِنْ غُصْنٍ إِلى غُصْنٍ،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وَٱلْفيلِ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ٱلَّذي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يَرُشُّ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ٱلْماءَ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بِخُرْطومِهِ في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ٱلنَّهْرِ</a:t>
            </a:r>
            <a:r>
              <a:rPr kumimoji="0" lang="fr-M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وَشَيْئًا فَشَيْئًا، اِنْشَغَلَتْ بِأَحْداثِ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ٱلْقِصَّةِ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، وَنَسِيَتْ صَوْتَ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ٱلرّيحِ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kumimoji="0" lang="ar-SA" sz="1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ٱلْخارِجِ</a:t>
            </a: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، فَهَدَأَتْ دَقّاتُ قَلْبِها، وَتَحَوَّلَ خَوْفُها إِلى فَرَحٍ وَأَمانٍ</a:t>
            </a:r>
            <a:r>
              <a:rPr kumimoji="0" lang="fr-M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 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 </a:t>
            </a:r>
            <a:endParaRPr kumimoji="0" lang="ar-MA" sz="1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fr-M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</a:br>
            <a:r>
              <a:rPr kumimoji="0" lang="ar-SA" sz="1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-</a:t>
            </a:r>
            <a:endParaRPr kumimoji="0" lang="fr-MA" sz="1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320532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9B255294-08D4-D568-FAC2-2CD07B773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66253781-31F5-DABB-7E87-8AD9654833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وضع العلامة أمام الجواب الصحيح.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2F663BE-A1D5-FB25-3DC0-E56D30505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B001028-C366-5863-1D5A-1AB8A46EC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055FF8E-9408-BA23-0017-5966620265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B82F779-EC3D-555C-84EC-796EE791DF9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98E2B5-3807-FDD2-424B-7C60117ADAA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24A115F-A527-7B91-2094-A29B2C5B4B5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E81F8C-938B-9AA1-E701-159C8AAEFC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E40CDA1-0BBC-1C29-B76F-97E20344B198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F81F189-5E92-8037-794E-9DA61D40F6BC}"/>
              </a:ext>
            </a:extLst>
          </p:cNvPr>
          <p:cNvGrpSpPr/>
          <p:nvPr/>
        </p:nvGrpSpPr>
        <p:grpSpPr>
          <a:xfrm>
            <a:off x="585430" y="2247570"/>
            <a:ext cx="7973140" cy="473995"/>
            <a:chOff x="292433" y="1769688"/>
            <a:chExt cx="7124118" cy="33400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85ACAE7-FB35-E17D-01D7-60ECCDAEF8AE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CO1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2CA5702-6464-CA2E-D536-5B2B675DE753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أسترجع  وأستنتج  معلومات صريحة  وضمنية واردة في نص مسمع</a:t>
              </a: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49F4D76-05AE-22D7-DB63-3B3CB7A0244A}"/>
                </a:ext>
              </a:extLst>
            </p:cNvPr>
            <p:cNvGrpSpPr/>
            <p:nvPr/>
          </p:nvGrpSpPr>
          <p:grpSpPr>
            <a:xfrm>
              <a:off x="292433" y="1771486"/>
              <a:ext cx="1766231" cy="332203"/>
              <a:chOff x="457642" y="1546166"/>
              <a:chExt cx="1766231" cy="33220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B37A820-01EE-D695-6BEC-23607D0F1945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BF4A695-C707-8BD6-B410-6546F5934932}"/>
                  </a:ext>
                </a:extLst>
              </p:cNvPr>
              <p:cNvSpPr/>
              <p:nvPr/>
            </p:nvSpPr>
            <p:spPr>
              <a:xfrm>
                <a:off x="457642" y="1546166"/>
                <a:ext cx="930976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469815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77289F9F-7A38-1D19-8F8B-55583D647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B5F9BEA3-C66A-0257-000A-D883997463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ترتيب الجمل حسب ورودها في النص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C50380-5F6D-A4D6-EE0B-A05CBEF54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2CF207-28B3-E375-E407-7F72C6CCD9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1BC777F-2D0A-2808-C277-7D104CC2E8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7AA32B7-16B4-8F0E-DDC6-8D18F555E751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A0D1391-5766-AE35-E978-7AE752ABDDA1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FE07EA-821A-3173-5168-7000B12FD35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639B28-6B1B-1773-75C3-E7D745F18F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E15061D-39FE-AFA4-6E4D-B23BD675C718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E05C7CE-1C1A-B0A1-E814-D4295C4889DD}"/>
              </a:ext>
            </a:extLst>
          </p:cNvPr>
          <p:cNvGrpSpPr/>
          <p:nvPr/>
        </p:nvGrpSpPr>
        <p:grpSpPr>
          <a:xfrm>
            <a:off x="461174" y="2254070"/>
            <a:ext cx="8221652" cy="471443"/>
            <a:chOff x="325543" y="1769688"/>
            <a:chExt cx="7091008" cy="33400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A9B8721-6A3A-9108-5B74-0201D8A6E542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CO2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14D1881-EA7E-27FB-98B9-253B967E620F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أعيد  إنتاج  النص المسموع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1F34B24-8F63-72C2-F970-6B5BEA6AC7D8}"/>
                </a:ext>
              </a:extLst>
            </p:cNvPr>
            <p:cNvGrpSpPr/>
            <p:nvPr/>
          </p:nvGrpSpPr>
          <p:grpSpPr>
            <a:xfrm>
              <a:off x="325543" y="1771486"/>
              <a:ext cx="1733121" cy="332203"/>
              <a:chOff x="490752" y="1546166"/>
              <a:chExt cx="1733121" cy="33220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2D3514A-C072-C579-8750-5A5ECE003FD2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8CC58C55-BA8E-F0CD-B617-BFC10009A9DA}"/>
                  </a:ext>
                </a:extLst>
              </p:cNvPr>
              <p:cNvSpPr/>
              <p:nvPr/>
            </p:nvSpPr>
            <p:spPr>
              <a:xfrm>
                <a:off x="490752" y="1546166"/>
                <a:ext cx="897865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955473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6F2560AD-4073-2586-630A-87765AD8F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A8F0EC0-D63D-2F15-420E-60DD3281DB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اختيار الجملة المناسبة لقصة "الأنيس الوفي"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17EB37-EE19-B79A-3EA6-3342F3606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3BBD7B-722F-EB8B-7125-025D828195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AF48C37-5EBE-2B4C-B968-1DED0368F1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19B417E-23A9-FEBA-A8DE-39AA721A0429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86A787-B7BE-C961-761C-1ADFB76BCC1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4E517BD-8085-23B8-7CB2-81B2EE8D170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B8292D-8576-EA32-A494-B233156CBA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D6C8524-B03D-BC6A-5FC8-D9E898C02871}"/>
              </a:ext>
            </a:extLst>
          </p:cNvPr>
          <p:cNvSpPr txBox="1"/>
          <p:nvPr/>
        </p:nvSpPr>
        <p:spPr>
          <a:xfrm>
            <a:off x="3520750" y="319587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2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455EBFC-5924-BB05-660D-3B8A92EF0E71}"/>
              </a:ext>
            </a:extLst>
          </p:cNvPr>
          <p:cNvGrpSpPr/>
          <p:nvPr/>
        </p:nvGrpSpPr>
        <p:grpSpPr>
          <a:xfrm>
            <a:off x="461174" y="2254070"/>
            <a:ext cx="8221652" cy="471443"/>
            <a:chOff x="325543" y="1769688"/>
            <a:chExt cx="7091008" cy="33400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694B91C-02C2-164F-8574-1A53B268D7B1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CO2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863147B-DF4C-6452-E7FD-461C2DF863A2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أعيد  إنتاج  النص المسموع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319CD43-6FD7-2A87-5FB7-4214FABCE661}"/>
                </a:ext>
              </a:extLst>
            </p:cNvPr>
            <p:cNvGrpSpPr/>
            <p:nvPr/>
          </p:nvGrpSpPr>
          <p:grpSpPr>
            <a:xfrm>
              <a:off x="325543" y="1771486"/>
              <a:ext cx="1733121" cy="332203"/>
              <a:chOff x="490752" y="1546166"/>
              <a:chExt cx="1733121" cy="332203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884FBFD-6EA0-A123-C7B5-6A08B1E64601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20E8DCAA-10F7-FB46-1D21-390C880A1AFE}"/>
                  </a:ext>
                </a:extLst>
              </p:cNvPr>
              <p:cNvSpPr/>
              <p:nvPr/>
            </p:nvSpPr>
            <p:spPr>
              <a:xfrm>
                <a:off x="490752" y="1546166"/>
                <a:ext cx="897865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422861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3EC819D-5E8F-5971-6F8F-751F01C5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1B5CB8AA-1B90-92CD-12D8-9D1EBC9D30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C7BE2FED-663E-60F0-4D7B-EDBD4C80E5CF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02F8FE-0B91-2A30-29C8-01B347DC5854}"/>
              </a:ext>
            </a:extLst>
          </p:cNvPr>
          <p:cNvSpPr txBox="1"/>
          <p:nvPr/>
        </p:nvSpPr>
        <p:spPr>
          <a:xfrm>
            <a:off x="1294429" y="2228671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الإنتاج الكتابي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148E75-ADF5-C63B-5B60-352A54DC5FE2}"/>
              </a:ext>
            </a:extLst>
          </p:cNvPr>
          <p:cNvSpPr txBox="1"/>
          <p:nvPr/>
        </p:nvSpPr>
        <p:spPr>
          <a:xfrm>
            <a:off x="2209093" y="3931929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الإنتاج الكتابي </a:t>
            </a: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PE1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7327861-E0B8-A069-DBD5-AE7EC907F2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ECA969-5FD6-41EB-D64C-3FB7D4B5E5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D958C5-79C7-77D2-CDA2-976F867CB0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33499D-5B00-338A-3DD3-1217FFAE31FC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842C88-7D35-A738-8BD5-97F8D3961AAE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المسموع والإنتاج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B3237-FCC8-9650-C67C-C51A9E37F65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94186110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6824E-C03E-54F3-A0CC-1C481566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039E5E9-B702-B685-9A59-C884ED8014E3}"/>
              </a:ext>
            </a:extLst>
          </p:cNvPr>
          <p:cNvSpPr txBox="1"/>
          <p:nvPr/>
        </p:nvSpPr>
        <p:spPr>
          <a:xfrm>
            <a:off x="823426" y="3019473"/>
            <a:ext cx="7497147" cy="22048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ملاحظة المشاهد؛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ملء بطاقة الهواية بما يناسب؛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يقرأ الأستاذ التمرين 1 ويطالب المتعلمين بالإجابة عنه.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38369E-CB40-33CF-8209-8FC9352F8D3C}"/>
              </a:ext>
            </a:extLst>
          </p:cNvPr>
          <p:cNvSpPr txBox="1"/>
          <p:nvPr/>
        </p:nvSpPr>
        <p:spPr>
          <a:xfrm>
            <a:off x="2561781" y="1171620"/>
            <a:ext cx="4371167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الإنتاج الكتابي</a:t>
            </a:r>
            <a:r>
              <a:rPr kumimoji="0" lang="f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90009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8470A910-9466-B86C-2EFE-1E8FEB7D6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C675463C-CC79-B3E0-A66E-BBAE8BC6AC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756000"/>
            <a:ext cx="714812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عرض صور التمرين 1 إذا لم تكن واضحة في النسخ الورقية – يقرأ التعليمة ويطلب من المتعلمين ملء البطاقة باعتماد المشهدين.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9ECD8B-88BA-C9EF-9A83-866544046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A39404-714B-7D4D-C225-624508A947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3F6C17-3CB8-D979-D5F7-8BF584C2B6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96F4EF-50C8-53BD-2EC1-A28CC7CD85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32FEC7-32CF-4E88-71C7-C9E911A92FC4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A46CF-7159-3AB3-0195-797D1282E78B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FE916F-7DFC-2C78-BA42-27A2AB493CC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057D159-F53E-47C5-FE20-6B808EB7F17E}"/>
              </a:ext>
            </a:extLst>
          </p:cNvPr>
          <p:cNvGrpSpPr/>
          <p:nvPr/>
        </p:nvGrpSpPr>
        <p:grpSpPr>
          <a:xfrm>
            <a:off x="520811" y="1923391"/>
            <a:ext cx="7848945" cy="478747"/>
            <a:chOff x="199877" y="1769688"/>
            <a:chExt cx="7216674" cy="33400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9147526-CC1C-6764-2A37-8685D15B8B99}"/>
                </a:ext>
              </a:extLst>
            </p:cNvPr>
            <p:cNvSpPr/>
            <p:nvPr/>
          </p:nvSpPr>
          <p:spPr>
            <a:xfrm>
              <a:off x="6696630" y="1769688"/>
              <a:ext cx="719921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bhaya Libre ExtraBold" panose="02000803000000000000" pitchFamily="2" charset="0"/>
                  <a:ea typeface="Calibri" panose="020F0502020204030204" pitchFamily="34" charset="0"/>
                  <a:cs typeface="Abhaya Libre ExtraBold" panose="02000803000000000000" pitchFamily="2" charset="0"/>
                  <a:sym typeface="Arial"/>
                </a:rPr>
                <a:t>PE1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C76E730-A191-DD28-83F6-3906FF5A260C}"/>
                </a:ext>
              </a:extLst>
            </p:cNvPr>
            <p:cNvSpPr/>
            <p:nvPr/>
          </p:nvSpPr>
          <p:spPr>
            <a:xfrm>
              <a:off x="2127647" y="1769688"/>
              <a:ext cx="4500000" cy="332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أعبر  بكتابة جمل موظفا مهارات التعليق على مشاهد</a:t>
              </a: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7C579D1-384B-0799-C298-B9EEDC74593F}"/>
                </a:ext>
              </a:extLst>
            </p:cNvPr>
            <p:cNvGrpSpPr/>
            <p:nvPr/>
          </p:nvGrpSpPr>
          <p:grpSpPr>
            <a:xfrm>
              <a:off x="199877" y="1771486"/>
              <a:ext cx="1858787" cy="332203"/>
              <a:chOff x="365086" y="1546166"/>
              <a:chExt cx="1858787" cy="332203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3041EBF8-4068-3018-2482-EA4A3BE0F8F3}"/>
                  </a:ext>
                </a:extLst>
              </p:cNvPr>
              <p:cNvSpPr/>
              <p:nvPr/>
            </p:nvSpPr>
            <p:spPr>
              <a:xfrm>
                <a:off x="1457600" y="1546166"/>
                <a:ext cx="766273" cy="33220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التحكم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C89A3DE-F29A-5F90-FD71-1368D153FEBA}"/>
                  </a:ext>
                </a:extLst>
              </p:cNvPr>
              <p:cNvSpPr/>
              <p:nvPr/>
            </p:nvSpPr>
            <p:spPr>
              <a:xfrm>
                <a:off x="365086" y="1546166"/>
                <a:ext cx="1023531" cy="33220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Calibri" panose="020F0502020204030204" pitchFamily="34" charset="0"/>
                    <a:cs typeface="Adobe Arabic" panose="02040503050201020203" pitchFamily="18" charset="-78"/>
                    <a:sym typeface="Arial"/>
                  </a:rPr>
                  <a:t>10/ .....</a:t>
                </a:r>
              </a:p>
            </p:txBody>
          </p:sp>
        </p:grp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C39E00FB-7521-94CC-9509-9BD6A988EF4C}"/>
              </a:ext>
            </a:extLst>
          </p:cNvPr>
          <p:cNvSpPr txBox="1"/>
          <p:nvPr/>
        </p:nvSpPr>
        <p:spPr>
          <a:xfrm>
            <a:off x="3520750" y="261483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0368754-9C4E-1F0A-0FDF-CA94C4E15A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1484" y="2832983"/>
            <a:ext cx="2600703" cy="376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44716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24DF5-AD0B-58F6-8EF6-1E950C9C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795263-F6F5-3C84-4847-7FB20311C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5CA95BCC-C15F-8327-982C-9481C94EFE41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186060C-B240-FDD6-FF9F-9151BBC95515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6486662-54B5-2BD9-E092-5A34818AEAC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261CFD48-A322-8F1C-94BC-3C0575319B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98321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FD94F-A4BB-A705-F1FE-D54EC0055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25A0BE-6996-52AF-B26B-324F9AA35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93" y="744718"/>
            <a:ext cx="7369736" cy="612000"/>
          </a:xfrm>
        </p:spPr>
        <p:txBody>
          <a:bodyPr>
            <a:normAutofit/>
          </a:bodyPr>
          <a:lstStyle/>
          <a:p>
            <a:pPr algn="r" rtl="0"/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في المنزل، تدربوا على قراءة النص ص 120. </a:t>
            </a:r>
            <a:endParaRPr lang="fr-US"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4BAD9CA-D583-0F18-80A9-3F35A48474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E90B43-13B4-6857-4D06-4375E23E7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3E10EA9-804F-2228-9E43-69BC06ECC18F}"/>
              </a:ext>
            </a:extLst>
          </p:cNvPr>
          <p:cNvGrpSpPr/>
          <p:nvPr/>
        </p:nvGrpSpPr>
        <p:grpSpPr>
          <a:xfrm>
            <a:off x="6606877" y="3953846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3B2A4BCE-81BE-225D-CAC0-7A37DEA59D78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009241DB-AB33-034F-C5A2-3538B87A0F05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FDEDBFF-089F-6EA9-6E7D-E8F313A024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EF5CBA-CB0B-8BD7-994E-24F7171B41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7A9C76-A29F-152A-DD72-5695AA53E7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5BF67B6-5F73-834A-7443-090A87286B99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491C06-C29A-0E03-9B45-E206F5708332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فهم المقروء وتوظيف الظواهر اللغوية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488AD9-1719-7C02-8D9F-AB61DC5B08A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B0C39A-C772-70D7-5BFE-03DAE0CE6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4495" y="1575854"/>
            <a:ext cx="3755010" cy="491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9384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C1CF5-7E0B-A2AC-4ECD-4BB4EE960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69A006D1-C443-F848-40FD-057EC0D0B1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AEC8B3E-1EC0-3091-1514-992FD10C30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071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5386</TotalTime>
  <Words>2603</Words>
  <Application>Microsoft Office PowerPoint</Application>
  <PresentationFormat>Affichage à l'écran (4:3)</PresentationFormat>
  <Paragraphs>531</Paragraphs>
  <Slides>74</Slides>
  <Notes>39</Notes>
  <HiddenSlides>0</HiddenSlides>
  <MMClips>5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74</vt:i4>
      </vt:variant>
    </vt:vector>
  </HeadingPairs>
  <TitlesOfParts>
    <vt:vector size="99" baseType="lpstr">
      <vt:lpstr>Adobe Arabic</vt:lpstr>
      <vt:lpstr>Dosis ExtraBold</vt:lpstr>
      <vt:lpstr>Dosis Medium</vt:lpstr>
      <vt:lpstr>Noto Sans Symbols</vt:lpstr>
      <vt:lpstr>Abhaya Libre ExtraBold</vt:lpstr>
      <vt:lpstr>Calibri</vt:lpstr>
      <vt:lpstr>Wingdings</vt:lpstr>
      <vt:lpstr>Calibri Light</vt:lpstr>
      <vt:lpstr>Microsoft Uighur</vt:lpstr>
      <vt:lpstr>Dosis</vt:lpstr>
      <vt:lpstr>Abadi</vt:lpstr>
      <vt:lpstr>Arial</vt:lpstr>
      <vt:lpstr>Dosis SemiBold</vt:lpstr>
      <vt:lpstr>Thème Office</vt:lpstr>
      <vt:lpstr>1_04- قراءة/ كتابة</vt:lpstr>
      <vt:lpstr>3_Env-Enseignant</vt:lpstr>
      <vt:lpstr>1_Conception personnalisée</vt:lpstr>
      <vt:lpstr>00_Env-Enseignant</vt:lpstr>
      <vt:lpstr>2_Thème Office</vt:lpstr>
      <vt:lpstr>2_01- نشاط اعتيادي</vt:lpstr>
      <vt:lpstr>3_01- نشاط اعتيادي</vt:lpstr>
      <vt:lpstr>1_01- نشاط اعتيادي</vt:lpstr>
      <vt:lpstr>3_Thème Office</vt:lpstr>
      <vt:lpstr>1_Env-Enseignant</vt:lpstr>
      <vt:lpstr>2_04- قراءة/ كتابة</vt:lpstr>
      <vt:lpstr>Présentation PowerPoint</vt:lpstr>
      <vt:lpstr>تنظيم حصص الأسبوع التربوي</vt:lpstr>
      <vt:lpstr>هيكلة حصة اليوم</vt:lpstr>
      <vt:lpstr>Présentation PowerPoint</vt:lpstr>
      <vt:lpstr>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يتحقق الأستاذ من نموذج الاختبار المعتمد قبل عرضه أثناء التمرير </vt:lpstr>
      <vt:lpstr>الجزء الأول</vt:lpstr>
      <vt:lpstr>Présentation PowerPoint</vt:lpstr>
      <vt:lpstr>Présentation PowerPoint</vt:lpstr>
      <vt:lpstr>Présentation PowerPoint</vt:lpstr>
      <vt:lpstr>Présentation PowerPoint</vt:lpstr>
      <vt:lpstr>يتم عرض صور التمرين 1 إذا لم تكن واضحة في النسخ الورقية – يقرأ الأستاذ التعليمية </vt:lpstr>
      <vt:lpstr>يقرأ الأستاذ التعليمية </vt:lpstr>
      <vt:lpstr>يقرأ الأستاذ التعليمية </vt:lpstr>
      <vt:lpstr>فهم المقروء</vt:lpstr>
      <vt:lpstr>Présentation PowerPoint</vt:lpstr>
      <vt:lpstr>يقرأ الأستاذ التعليمية </vt:lpstr>
      <vt:lpstr>يقرأ الأستاذ التعليمية </vt:lpstr>
      <vt:lpstr>يقرأ الأستاذ التعليمية </vt:lpstr>
      <vt:lpstr>توظيف الظواهر اللغوية</vt:lpstr>
      <vt:lpstr>يقرأ الأستاذ متن السؤال ويدعو التلاميذ إلى تركيب الجملة الأولى ثم الثانية  على كراساتهم في المكان المناسب. </vt:lpstr>
      <vt:lpstr>يقرأ الأستاذ متن السؤال ويدعو التلاميذ إلى إتمام الكلمات بهمزة مناسبة.</vt:lpstr>
      <vt:lpstr>الجزء الثاني</vt:lpstr>
      <vt:lpstr>Présentation PowerPoint</vt:lpstr>
      <vt:lpstr>- تمرير جماعي على كراسة التقويم.  - تسميع النص مرتين، بعد شد انتباه كل المتعلمين.  - يقرأ الأستاذ السؤال بتأن مع الاقتراحات. يشرح المطلوب دون التلميح بالجواب. يشرح كيفية الإجابة. - بعد أن يتأكد من فهم المطلوب، يعطي الأستاذ إشارة البدء في الجواب. - لا يمر الأستاذ إلى السؤال الموالي إلا بعد الإجابة عن السؤال السابق.   - يجيب المتعلمون عن كل سؤال بوضع علامة (x) تحت أو أمام الجواب الصحيح حسب المطلوب في السؤال .  - في السؤال الخاص بترتيب الجمل حسب ورودها في النص، يقرأ الأستاذ الجمل قبل أن يبدأ المتعلمون في الترتيب. - تصحيح الإنجازات بناء على عناصر الإجابة. </vt:lpstr>
      <vt:lpstr>Présentation PowerPoint</vt:lpstr>
      <vt:lpstr>خذوا  الكراسات، بعد سماع الحكاية سوف تجيبون عن الأسئلة.</vt:lpstr>
      <vt:lpstr>يسمع الأستاذ النص للمتعلمين  ثلاث مرات.</vt:lpstr>
      <vt:lpstr>يسمع الأستاذ النص للمتعلمين  ثلاث مرات.</vt:lpstr>
      <vt:lpstr>يقرأ الأستاذ متن السؤال ويدعو التلاميذ إلى وضع العلامة أمام الجواب الصحيح.</vt:lpstr>
      <vt:lpstr>يقرأ الأستاذ متن السؤال ويدعو التلاميذ إلى ترتيب الجمل حسب ورودها في النص</vt:lpstr>
      <vt:lpstr>يقرأ الأستاذ متن السؤال ويدعو التلاميذ إلى اختيار الجملة المناسبة لقصة "مزمار مريم"</vt:lpstr>
      <vt:lpstr>Présentation PowerPoint</vt:lpstr>
      <vt:lpstr>Présentation PowerPoint</vt:lpstr>
      <vt:lpstr>يتم عرض صور التمرين 1 إذا لم تكن واضحة في النسخ الورقية – يقرأ التعليمة ويطلب من المتعلمين ملء البطاقة باعتماد المشهدين.</vt:lpstr>
      <vt:lpstr> اختتام الحصة </vt:lpstr>
      <vt:lpstr>في المنزل، تدربوا على قراءة النص ص 120. </vt:lpstr>
      <vt:lpstr>Présentation PowerPoint</vt:lpstr>
      <vt:lpstr>يتحقق الأستاذ من نموذج الاختبار المعتمد قبل عرضه أثناء التمرير </vt:lpstr>
      <vt:lpstr>الجزء الأول</vt:lpstr>
      <vt:lpstr>Présentation PowerPoint</vt:lpstr>
      <vt:lpstr>Présentation PowerPoint</vt:lpstr>
      <vt:lpstr>Présentation PowerPoint</vt:lpstr>
      <vt:lpstr>Présentation PowerPoint</vt:lpstr>
      <vt:lpstr>يتم عرض صور التمرين 1 إذا لم تكن واضحة في النسخ الورقية – يقرأ الأستاذ التعليمية </vt:lpstr>
      <vt:lpstr>يقرأ الأستاذ التعليمية </vt:lpstr>
      <vt:lpstr>يقرأ الأستاذ التعليمية </vt:lpstr>
      <vt:lpstr>فهم المقروء</vt:lpstr>
      <vt:lpstr>Présentation PowerPoint</vt:lpstr>
      <vt:lpstr>يقرأ الأستاذ التعليمية </vt:lpstr>
      <vt:lpstr>يقرأ الأستاذ التعليمية </vt:lpstr>
      <vt:lpstr>يقرأ الأستاذ التعليمية </vt:lpstr>
      <vt:lpstr>توظيف الظواهر اللغوية</vt:lpstr>
      <vt:lpstr>يقرأ الأستاذ متن السؤال ويدعو التلاميذ إلى تركيب الجملة الأولى ثم الثانية  على كراساتهم في المكان المناسب. </vt:lpstr>
      <vt:lpstr>يقرأ الأستاذ متن السؤال ويدعو التلاميذ إلى إتمام الكلمات بهمزة مناسبة.</vt:lpstr>
      <vt:lpstr>الجزء الثاني</vt:lpstr>
      <vt:lpstr>Présentation PowerPoint</vt:lpstr>
      <vt:lpstr>- تمرير جماعي على كراسة التقويم.  - تسميع النص مرتين، بعد شد انتباه كل المتعلمين.  - يقرأ الأستاذ السؤال بتأن مع الاقتراحات. يشرح المطلوب دون التلميح بالجواب. يشرح كيفية الإجابة. - بعد أن يتأكد من فهم المطلوب، يعطي الأستاذ إشارة البدء في الجواب. - لا يمر الأستاذ إلى السؤال الموالي إلا بعد الإجابة عن السؤال السابق.   - يجيب المتعلمون عن كل سؤال بوضع علامة (x) تحت أو أمام الجواب الصحيح حسب المطلوب في السؤال .  - في السؤال الخاص بترتيب الجمل حسب ورودها في النص، يقرأ الأستاذ الجمل قبل أن يبدأ المتعلمون في الترتيب. - تصحيح الإنجازات بناء على عناصر الإجابة. </vt:lpstr>
      <vt:lpstr>Présentation PowerPoint</vt:lpstr>
      <vt:lpstr>خذوا  الكراسات، بعد سماع الحكاية سوف تجيبون عن الأسئلة.</vt:lpstr>
      <vt:lpstr>يسمع الأستاذ النص للمتعلمين  ثلاث مرات.</vt:lpstr>
      <vt:lpstr>يسمع الأستاذ النص للمتعلمين  ثلاث مرات.</vt:lpstr>
      <vt:lpstr>يقرأ الأستاذ متن السؤال ويدعو التلاميذ إلى وضع العلامة أمام الجواب الصحيح.</vt:lpstr>
      <vt:lpstr>يقرأ الأستاذ متن السؤال ويدعو التلاميذ إلى ترتيب الجمل حسب ورودها في النص</vt:lpstr>
      <vt:lpstr>يقرأ الأستاذ متن السؤال ويدعو التلاميذ إلى اختيار الجملة المناسبة لقصة "الأنيس الوفي"</vt:lpstr>
      <vt:lpstr>Présentation PowerPoint</vt:lpstr>
      <vt:lpstr>Présentation PowerPoint</vt:lpstr>
      <vt:lpstr>يتم عرض صور التمرين 1 إذا لم تكن واضحة في النسخ الورقية – يقرأ التعليمة ويطلب من المتعلمين ملء البطاقة باعتماد المشهدين.</vt:lpstr>
      <vt:lpstr> اختتام الحصة </vt:lpstr>
      <vt:lpstr>في المنزل، تدربوا على قراءة النص ص 120.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58</cp:revision>
  <dcterms:created xsi:type="dcterms:W3CDTF">2023-09-20T21:35:22Z</dcterms:created>
  <dcterms:modified xsi:type="dcterms:W3CDTF">2026-04-28T11:21:47Z</dcterms:modified>
</cp:coreProperties>
</file>