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1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2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3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732" r:id="rId2"/>
    <p:sldMasterId id="2147483773" r:id="rId3"/>
    <p:sldMasterId id="2147483836" r:id="rId4"/>
    <p:sldMasterId id="2147483851" r:id="rId5"/>
    <p:sldMasterId id="2147483863" r:id="rId6"/>
    <p:sldMasterId id="2147483865" r:id="rId7"/>
    <p:sldMasterId id="2147483898" r:id="rId8"/>
    <p:sldMasterId id="2147483902" r:id="rId9"/>
    <p:sldMasterId id="2147483925" r:id="rId10"/>
    <p:sldMasterId id="2147483948" r:id="rId11"/>
    <p:sldMasterId id="2147483965" r:id="rId12"/>
    <p:sldMasterId id="2147483988" r:id="rId13"/>
    <p:sldMasterId id="2147484002" r:id="rId14"/>
  </p:sldMasterIdLst>
  <p:notesMasterIdLst>
    <p:notesMasterId r:id="rId73"/>
  </p:notesMasterIdLst>
  <p:sldIdLst>
    <p:sldId id="2147482885" r:id="rId15"/>
    <p:sldId id="2147482723" r:id="rId16"/>
    <p:sldId id="2147482798" r:id="rId17"/>
    <p:sldId id="2147482692" r:id="rId18"/>
    <p:sldId id="2147482531" r:id="rId19"/>
    <p:sldId id="2147482727" r:id="rId20"/>
    <p:sldId id="2147482713" r:id="rId21"/>
    <p:sldId id="2147482728" r:id="rId22"/>
    <p:sldId id="2147482508" r:id="rId23"/>
    <p:sldId id="2147482729" r:id="rId24"/>
    <p:sldId id="2147482730" r:id="rId25"/>
    <p:sldId id="2134806537" r:id="rId26"/>
    <p:sldId id="2147482751" r:id="rId27"/>
    <p:sldId id="2134806539" r:id="rId28"/>
    <p:sldId id="2147482519" r:id="rId29"/>
    <p:sldId id="2147482752" r:id="rId30"/>
    <p:sldId id="2147482705" r:id="rId31"/>
    <p:sldId id="2147482874" r:id="rId32"/>
    <p:sldId id="2147482875" r:id="rId33"/>
    <p:sldId id="2147482876" r:id="rId34"/>
    <p:sldId id="2147482877" r:id="rId35"/>
    <p:sldId id="2147482878" r:id="rId36"/>
    <p:sldId id="2147482879" r:id="rId37"/>
    <p:sldId id="2147482870" r:id="rId38"/>
    <p:sldId id="2147482813" r:id="rId39"/>
    <p:sldId id="2147482814" r:id="rId40"/>
    <p:sldId id="2147482884" r:id="rId41"/>
    <p:sldId id="2147482872" r:id="rId42"/>
    <p:sldId id="2147482873" r:id="rId43"/>
    <p:sldId id="2147482880" r:id="rId44"/>
    <p:sldId id="2147482881" r:id="rId45"/>
    <p:sldId id="2147482763" r:id="rId46"/>
    <p:sldId id="2147482829" r:id="rId47"/>
    <p:sldId id="2147482761" r:id="rId48"/>
    <p:sldId id="2147482799" r:id="rId49"/>
    <p:sldId id="2147482838" r:id="rId50"/>
    <p:sldId id="2147482790" r:id="rId51"/>
    <p:sldId id="2147482802" r:id="rId52"/>
    <p:sldId id="2147482803" r:id="rId53"/>
    <p:sldId id="2147482839" r:id="rId54"/>
    <p:sldId id="2147482840" r:id="rId55"/>
    <p:sldId id="2147482841" r:id="rId56"/>
    <p:sldId id="2147482824" r:id="rId57"/>
    <p:sldId id="2147482834" r:id="rId58"/>
    <p:sldId id="2147482842" r:id="rId59"/>
    <p:sldId id="2147482843" r:id="rId60"/>
    <p:sldId id="2147482844" r:id="rId61"/>
    <p:sldId id="2147482845" r:id="rId62"/>
    <p:sldId id="2147482846" r:id="rId63"/>
    <p:sldId id="2147482847" r:id="rId64"/>
    <p:sldId id="2147482848" r:id="rId65"/>
    <p:sldId id="2147482524" r:id="rId66"/>
    <p:sldId id="337" r:id="rId67"/>
    <p:sldId id="2147482753" r:id="rId68"/>
    <p:sldId id="2147482883" r:id="rId69"/>
    <p:sldId id="2147482499" r:id="rId70"/>
    <p:sldId id="2147482510" r:id="rId71"/>
    <p:sldId id="2147482522" r:id="rId72"/>
  </p:sldIdLst>
  <p:sldSz cx="9144000" cy="6858000" type="screen4x3"/>
  <p:notesSz cx="6858000" cy="9144000"/>
  <p:embeddedFontLst>
    <p:embeddedFont>
      <p:font typeface="Abadi" panose="020B0604020104020204" pitchFamily="34" charset="0"/>
      <p:regular r:id="rId74"/>
      <p:bold r:id="rId75"/>
      <p:italic r:id="rId76"/>
      <p:boldItalic r:id="rId77"/>
    </p:embeddedFont>
    <p:embeddedFont>
      <p:font typeface="Dosis" pitchFamily="2" charset="0"/>
      <p:regular r:id="rId78"/>
      <p:bold r:id="rId79"/>
    </p:embeddedFont>
    <p:embeddedFont>
      <p:font typeface="Dosis Medium" pitchFamily="2" charset="0"/>
      <p:regular r:id="rId80"/>
      <p:bold r:id="rId81"/>
    </p:embeddedFont>
    <p:embeddedFont>
      <p:font typeface="Dosis SemiBold" pitchFamily="2" charset="0"/>
      <p:regular r:id="rId82"/>
      <p:bold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14C79"/>
    <a:srgbClr val="424D7B"/>
    <a:srgbClr val="DDF1EC"/>
    <a:srgbClr val="D6E9EA"/>
    <a:srgbClr val="00ABA3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0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11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29" Type="http://schemas.openxmlformats.org/officeDocument/2006/relationships/presProps" Target="pres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14.fntdata"/><Relationship Id="rId131" Type="http://schemas.openxmlformats.org/officeDocument/2006/relationships/theme" Target="theme/theme1.xml"/><Relationship Id="rId61" Type="http://schemas.openxmlformats.org/officeDocument/2006/relationships/slide" Target="slides/slide47.xml"/><Relationship Id="rId82" Type="http://schemas.openxmlformats.org/officeDocument/2006/relationships/font" Target="fonts/font9.fntdata"/><Relationship Id="rId1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9018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5653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0995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511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E27A8FDB-15D7-1C6D-A37E-63EECF0C5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12C7405-3666-502A-579A-30CC137F15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C287755B-B82F-8CB4-B27A-C196746390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69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24729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9372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65939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6317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slideLayout" Target="../slideLayouts/slideLayout11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4053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4" r:id="rId17"/>
    <p:sldLayoutId id="2147483885" r:id="rId18"/>
    <p:sldLayoutId id="2147484056" r:id="rId19"/>
    <p:sldLayoutId id="2147484057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8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109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6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6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11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9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Relationship Id="rId9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8.png"/><Relationship Id="rId4" Type="http://schemas.openxmlformats.org/officeDocument/2006/relationships/image" Target="../media/image36.png"/><Relationship Id="rId9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75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11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44.png"/><Relationship Id="rId4" Type="http://schemas.openxmlformats.org/officeDocument/2006/relationships/image" Target="../media/image71.png"/><Relationship Id="rId9" Type="http://schemas.openxmlformats.org/officeDocument/2006/relationships/image" Target="../media/image43.png"/><Relationship Id="rId14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1.png"/><Relationship Id="rId7" Type="http://schemas.openxmlformats.org/officeDocument/2006/relationships/image" Target="../media/image42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image" Target="../media/image79.png"/><Relationship Id="rId5" Type="http://schemas.openxmlformats.org/officeDocument/2006/relationships/image" Target="../media/image36.png"/><Relationship Id="rId10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8.png"/><Relationship Id="rId4" Type="http://schemas.openxmlformats.org/officeDocument/2006/relationships/image" Target="../media/image36.png"/><Relationship Id="rId9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83.png"/><Relationship Id="rId9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gif"/><Relationship Id="rId4" Type="http://schemas.openxmlformats.org/officeDocument/2006/relationships/image" Target="../media/image8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0CB33A-2085-3B89-A037-6DDD301C6D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2" b="368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CDF52B-4EB0-84BC-1B52-DCDB4A253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340" y="4890539"/>
            <a:ext cx="2235319" cy="67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29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173;p2">
            <a:extLst>
              <a:ext uri="{FF2B5EF4-FFF2-40B4-BE49-F238E27FC236}">
                <a16:creationId xmlns:a16="http://schemas.microsoft.com/office/drawing/2014/main" id="{65715D81-A343-8F6B-C1AB-0BBFE5A0C974}"/>
              </a:ext>
            </a:extLst>
          </p:cNvPr>
          <p:cNvGrpSpPr/>
          <p:nvPr/>
        </p:nvGrpSpPr>
        <p:grpSpPr>
          <a:xfrm flipH="1">
            <a:off x="4658071" y="1773158"/>
            <a:ext cx="3780000" cy="1332000"/>
            <a:chOff x="648000" y="1944000"/>
            <a:chExt cx="3780000" cy="1332000"/>
          </a:xfrm>
        </p:grpSpPr>
        <p:sp>
          <p:nvSpPr>
            <p:cNvPr id="14" name="Google Shape;1174;p2">
              <a:extLst>
                <a:ext uri="{FF2B5EF4-FFF2-40B4-BE49-F238E27FC236}">
                  <a16:creationId xmlns:a16="http://schemas.microsoft.com/office/drawing/2014/main" id="{E137113D-0331-85DF-B2EB-0D42F8E8C46D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175;p2">
              <a:extLst>
                <a:ext uri="{FF2B5EF4-FFF2-40B4-BE49-F238E27FC236}">
                  <a16:creationId xmlns:a16="http://schemas.microsoft.com/office/drawing/2014/main" id="{CF5E4A55-6E92-5AEA-4B77-F397B0C6383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1 -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787E748-ABD7-367E-D871-CD488C92C3DF}"/>
              </a:ext>
            </a:extLst>
          </p:cNvPr>
          <p:cNvGrpSpPr/>
          <p:nvPr/>
        </p:nvGrpSpPr>
        <p:grpSpPr>
          <a:xfrm>
            <a:off x="4707961" y="3442864"/>
            <a:ext cx="3780000" cy="1332000"/>
            <a:chOff x="4925766" y="1167564"/>
            <a:chExt cx="3780000" cy="1332000"/>
          </a:xfrm>
        </p:grpSpPr>
        <p:grpSp>
          <p:nvGrpSpPr>
            <p:cNvPr id="1160" name="Google Shape;1160;p2"/>
            <p:cNvGrpSpPr/>
            <p:nvPr/>
          </p:nvGrpSpPr>
          <p:grpSpPr>
            <a:xfrm flipH="1">
              <a:off x="4925766" y="1167564"/>
              <a:ext cx="3780000" cy="1332000"/>
              <a:chOff x="4735350" y="5023288"/>
              <a:chExt cx="3780000" cy="1332000"/>
            </a:xfrm>
          </p:grpSpPr>
          <p:sp>
            <p:nvSpPr>
              <p:cNvPr id="1161" name="Google Shape;1161;p2"/>
              <p:cNvSpPr/>
              <p:nvPr/>
            </p:nvSpPr>
            <p:spPr>
              <a:xfrm>
                <a:off x="4735350" y="5275288"/>
                <a:ext cx="3780000" cy="1080000"/>
              </a:xfrm>
              <a:prstGeom prst="roundRect">
                <a:avLst>
                  <a:gd name="adj" fmla="val 16667"/>
                </a:avLst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2"/>
              <p:cNvSpPr/>
              <p:nvPr/>
            </p:nvSpPr>
            <p:spPr>
              <a:xfrm>
                <a:off x="4951350" y="5023288"/>
                <a:ext cx="1260000" cy="360000"/>
              </a:xfrm>
              <a:prstGeom prst="flowChartTerminator">
                <a:avLst/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575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57575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اليوم 2 - </a:t>
                </a: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80" name="Google Shape;1180;p2"/>
            <p:cNvSpPr/>
            <p:nvPr/>
          </p:nvSpPr>
          <p:spPr>
            <a:xfrm>
              <a:off x="5178415" y="1604071"/>
              <a:ext cx="3420000" cy="7920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أنشطة اعتيادية </a:t>
              </a:r>
              <a:endPara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القراءة/ المعجم</a:t>
              </a: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البنيات اللغوية</a:t>
              </a:r>
            </a:p>
            <a:p>
              <a:pPr marL="26670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757575"/>
                  </a:solidFill>
                  <a:sym typeface="Dosis SemiBold"/>
                </a:rPr>
                <a:t>الطلاقة / التحدث</a:t>
              </a:r>
              <a:endParaRPr lang="ar-MA" sz="1200" dirty="0">
                <a:solidFill>
                  <a:srgbClr val="757575"/>
                </a:solidFill>
              </a:endParaRPr>
            </a:p>
          </p:txBody>
        </p:sp>
      </p:grp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575292" y="3421158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4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727903" y="387244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sp>
        <p:nvSpPr>
          <p:cNvPr id="16" name="Google Shape;1176;p2">
            <a:extLst>
              <a:ext uri="{FF2B5EF4-FFF2-40B4-BE49-F238E27FC236}">
                <a16:creationId xmlns:a16="http://schemas.microsoft.com/office/drawing/2014/main" id="{7C6D1A5F-9316-1587-4E9A-D56EE9AFA78C}"/>
              </a:ext>
            </a:extLst>
          </p:cNvPr>
          <p:cNvSpPr/>
          <p:nvPr/>
        </p:nvSpPr>
        <p:spPr>
          <a:xfrm>
            <a:off x="4874071" y="219293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أنشطة اعتيادية </a:t>
            </a:r>
          </a:p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وضعية تقويمية</a:t>
            </a:r>
          </a:p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 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02E354E-BF57-95B9-B0C0-15760D2EA160}"/>
              </a:ext>
            </a:extLst>
          </p:cNvPr>
          <p:cNvGrpSpPr/>
          <p:nvPr/>
        </p:nvGrpSpPr>
        <p:grpSpPr>
          <a:xfrm>
            <a:off x="629223" y="1788173"/>
            <a:ext cx="3780000" cy="1332000"/>
            <a:chOff x="4925766" y="1167564"/>
            <a:chExt cx="3780000" cy="1332000"/>
          </a:xfrm>
        </p:grpSpPr>
        <p:grpSp>
          <p:nvGrpSpPr>
            <p:cNvPr id="24" name="Google Shape;1160;p2">
              <a:extLst>
                <a:ext uri="{FF2B5EF4-FFF2-40B4-BE49-F238E27FC236}">
                  <a16:creationId xmlns:a16="http://schemas.microsoft.com/office/drawing/2014/main" id="{0F203189-75DF-3F53-3609-861A367BF969}"/>
                </a:ext>
              </a:extLst>
            </p:cNvPr>
            <p:cNvGrpSpPr/>
            <p:nvPr/>
          </p:nvGrpSpPr>
          <p:grpSpPr>
            <a:xfrm flipH="1">
              <a:off x="4925766" y="1167564"/>
              <a:ext cx="3780000" cy="1332000"/>
              <a:chOff x="4735350" y="5023288"/>
              <a:chExt cx="3780000" cy="1332000"/>
            </a:xfrm>
          </p:grpSpPr>
          <p:sp>
            <p:nvSpPr>
              <p:cNvPr id="26" name="Google Shape;1161;p2">
                <a:extLst>
                  <a:ext uri="{FF2B5EF4-FFF2-40B4-BE49-F238E27FC236}">
                    <a16:creationId xmlns:a16="http://schemas.microsoft.com/office/drawing/2014/main" id="{35B7FA9E-E55F-9444-9851-CF655230B4E0}"/>
                  </a:ext>
                </a:extLst>
              </p:cNvPr>
              <p:cNvSpPr/>
              <p:nvPr/>
            </p:nvSpPr>
            <p:spPr>
              <a:xfrm>
                <a:off x="4735350" y="5275288"/>
                <a:ext cx="3780000" cy="1080000"/>
              </a:xfrm>
              <a:prstGeom prst="roundRect">
                <a:avLst>
                  <a:gd name="adj" fmla="val 16667"/>
                </a:avLst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162;p2">
                <a:extLst>
                  <a:ext uri="{FF2B5EF4-FFF2-40B4-BE49-F238E27FC236}">
                    <a16:creationId xmlns:a16="http://schemas.microsoft.com/office/drawing/2014/main" id="{4B1EBC52-40DE-6D80-AB90-ABD8788DA9E3}"/>
                  </a:ext>
                </a:extLst>
              </p:cNvPr>
              <p:cNvSpPr/>
              <p:nvPr/>
            </p:nvSpPr>
            <p:spPr>
              <a:xfrm>
                <a:off x="4951350" y="5023288"/>
                <a:ext cx="1260000" cy="360000"/>
              </a:xfrm>
              <a:prstGeom prst="flowChartTerminator">
                <a:avLst/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575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57575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اليوم 3 - </a:t>
                </a: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" name="Google Shape;1180;p2">
              <a:extLst>
                <a:ext uri="{FF2B5EF4-FFF2-40B4-BE49-F238E27FC236}">
                  <a16:creationId xmlns:a16="http://schemas.microsoft.com/office/drawing/2014/main" id="{FCA2859E-763B-7EF0-F2F0-6B127872E511}"/>
                </a:ext>
              </a:extLst>
            </p:cNvPr>
            <p:cNvSpPr/>
            <p:nvPr/>
          </p:nvSpPr>
          <p:spPr>
            <a:xfrm>
              <a:off x="5178415" y="1604071"/>
              <a:ext cx="3420000" cy="7920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أنشطة اعتيادية </a:t>
              </a:r>
              <a:endPara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القراءة/ الفهم</a:t>
              </a: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البنيات اللغوية</a:t>
              </a:r>
            </a:p>
            <a:p>
              <a:pPr marL="26670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757575"/>
                  </a:solidFill>
                  <a:sym typeface="Dosis SemiBold"/>
                </a:rPr>
                <a:t>الطلاقة / التحدث</a:t>
              </a:r>
              <a:endParaRPr lang="ar-MA" sz="1200" dirty="0">
                <a:solidFill>
                  <a:srgbClr val="757575"/>
                </a:solidFill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90B27F2-4B5B-D4A4-67EB-01C15DCCA213}"/>
              </a:ext>
            </a:extLst>
          </p:cNvPr>
          <p:cNvGrpSpPr/>
          <p:nvPr/>
        </p:nvGrpSpPr>
        <p:grpSpPr>
          <a:xfrm>
            <a:off x="4754900" y="4981303"/>
            <a:ext cx="3831420" cy="1388203"/>
            <a:chOff x="8504395" y="1689553"/>
            <a:chExt cx="3831420" cy="1388203"/>
          </a:xfrm>
        </p:grpSpPr>
        <p:pic>
          <p:nvPicPr>
            <p:cNvPr id="18" name="Google Shape;1157;p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56827F63-48F6-6EE9-892D-7DD087FEA97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flipH="1">
              <a:off x="8504395" y="1715744"/>
              <a:ext cx="3831420" cy="1362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158;p2">
              <a:extLst>
                <a:ext uri="{FF2B5EF4-FFF2-40B4-BE49-F238E27FC236}">
                  <a16:creationId xmlns:a16="http://schemas.microsoft.com/office/drawing/2014/main" id="{2D7CA2A9-3D18-C8AD-C30E-9C537CF28537}"/>
                </a:ext>
              </a:extLst>
            </p:cNvPr>
            <p:cNvSpPr/>
            <p:nvPr/>
          </p:nvSpPr>
          <p:spPr>
            <a:xfrm>
              <a:off x="8689077" y="2131856"/>
              <a:ext cx="3420000" cy="7920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أنشطة اعتيادية 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القراءة/ الفهم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الكتابة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الطلاقة / التحدث</a:t>
              </a:r>
              <a:endParaRPr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endParaRPr>
            </a:p>
          </p:txBody>
        </p:sp>
        <p:sp>
          <p:nvSpPr>
            <p:cNvPr id="20" name="Google Shape;1159;p2">
              <a:extLst>
                <a:ext uri="{FF2B5EF4-FFF2-40B4-BE49-F238E27FC236}">
                  <a16:creationId xmlns:a16="http://schemas.microsoft.com/office/drawing/2014/main" id="{92241186-0BC0-C5B1-4604-21D81FC87A6C}"/>
                </a:ext>
              </a:extLst>
            </p:cNvPr>
            <p:cNvSpPr/>
            <p:nvPr/>
          </p:nvSpPr>
          <p:spPr>
            <a:xfrm>
              <a:off x="10780284" y="168955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ea typeface="Dosis ExtraBold"/>
                  <a:cs typeface="Arial" panose="020B0604020202020204" pitchFamily="34" charset="0"/>
                  <a:sym typeface="Dosis ExtraBold"/>
                </a:rPr>
                <a:t>اليوم</a:t>
              </a:r>
              <a:r>
                <a:rPr kumimoji="0" lang="f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  <a:sym typeface="Arial"/>
                </a:rPr>
                <a:t>5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  <a:sym typeface="Arial"/>
                </a:rPr>
                <a:t>- 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000" b="1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rPr>
              <a:t>نشيد : «الرسام»</a:t>
            </a:r>
            <a:endParaRPr lang="fr-MA" sz="2000" b="1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بلا قبعة"  قراءة جهرية</a:t>
            </a:r>
          </a:p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استراتيجيات الفهم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41164" y="279028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القراءة/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r>
              <a:rPr lang="ar-MA" sz="2000" dirty="0">
                <a:cs typeface="Microsoft Uighur" panose="02000000000000000000" pitchFamily="2" charset="-78"/>
              </a:rPr>
              <a:t>التعليق على مشاهد بجمل تامة.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كتابة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50475" y="3915873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/التحدث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385392" y="561167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spcBef>
                <a:spcPts val="300"/>
              </a:spcBef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"أمسية ثقافية" ونقل الفقرة الأخيرة  بخط جميل.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B22F9004-D061-D0BF-F2D9-C20C9340D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2608" y="5210398"/>
            <a:ext cx="386069" cy="468001"/>
          </a:xfrm>
          <a:prstGeom prst="rect">
            <a:avLst/>
          </a:prstGeom>
        </p:spPr>
      </p:pic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2608" y="2663828"/>
            <a:ext cx="386069" cy="45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defTabSz="457200" rtl="1">
                <a:buClrTx/>
                <a:buFont typeface="Arial" panose="020B0604020202020204" pitchFamily="34" charset="0"/>
                <a:buChar char="•"/>
                <a:defRPr/>
              </a:pP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بجمل تامة 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499694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782426" y="4871014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AE3B32-ED87-FB4F-A4B3-85C5C7E272E6}"/>
              </a:ext>
            </a:extLst>
          </p:cNvPr>
          <p:cNvSpPr txBox="1"/>
          <p:nvPr/>
        </p:nvSpPr>
        <p:spPr>
          <a:xfrm>
            <a:off x="1549400" y="306070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 "بلا قبعة" قراءة جهرية؛ استثمار استراتيجيات الفهم ؛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14196" y="2690694"/>
            <a:ext cx="52078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«الرسام»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84083E-A2E4-9271-3148-F121791429F8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659630-FF56-D7C4-CD44-9C743C99A745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008DDF-D889-42C3-FE3A-2C4472865D8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D71A4E-D818-94BC-077D-14C446D1E5B6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DEE6C0-96B0-E478-25FE-22A6FC182F4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FEC2244-0508-6B1D-2E2F-A41076511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DD73BFF-23BB-8B00-F432-54E9B6781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82EB7D3-772C-2132-5AA9-130C3F3E6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B9915C2-483C-5AAA-62FD-3E77992A5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67C6BBF-CE91-F50D-EC66-66B1F51A5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F25AE1-DC8B-8806-C63F-F19FAE04983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D3FFE5-D0B5-C762-48B6-A868AD301C31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2349495-C99B-70BC-CC89-550DD3F131C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D830F3B-59CC-F037-BAFA-5D6478B6D4D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F691D2-52DC-C080-F6D6-5684BA1D039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6421A29-3F9D-E4D3-1561-414D0BF59EC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14285D-D498-393D-E09D-DAD19AE9F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A95E42A-4E71-0E20-1778-AE4AF6EF6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79F3A46-E1F6-8B9D-E6A8-CEB49CA67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674901F-944B-AEF6-A79E-CF83EE9F8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723E5C-291B-C6F0-EC94-74507FF07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33B81D-1E5E-5D95-D080-E5D41F6701A5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B67692-BC6E-4CEF-DC9E-04E9627298D7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F7743FE-30BA-EBCF-7BB4-8C13C2442C83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9FFE59E-61D8-1776-4BE1-5B45E3A09D53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6195AA2-C1E7-5BE7-6A30-BB573CD9149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269E3A-FA32-75DD-DE2C-3CB05B51A73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4185A3A-2788-1A88-B010-5FA389804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9517EED-43B3-75D0-8ED5-6CF857CD1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06569CB-B936-8149-64EF-57FAA24B2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FB0918-83D8-D11B-B21C-13503654C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547E1FC-D9A5-C500-E171-8BF8B931C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99402CA-B95B-EABF-E0E0-5DC96109572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9741720-29FA-EF41-9CF0-70D084884EA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8C545C-AD9C-51FC-9809-A0ED7BFA6E7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952745-5724-5108-69D1-F716828E6E73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E5CB9B-EBEE-C053-8630-7C3CADB8D53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E43672-B776-E45E-53DB-3D1BDC89073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3728D9F-6CC8-27F4-9E72-172EB6D18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147918-19C1-9907-AA5C-F850ADFD9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3E3091A-C512-B101-13B7-9813DE7F3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0ABC58-39A7-EAA6-5E8F-59F49A827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08E8CA-E1DE-C682-671E-944ABCE71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83B475-7C69-E60D-0E0A-DF4FA52433C8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21EEA752-F786-EBB7-8E4D-5F041CEAF7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438" y="1482568"/>
            <a:ext cx="7033870" cy="510584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ct val="1000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03310-C029-906A-24DE-F3CE8616F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BC6BBDE-538A-62F8-C5FA-F5F12D257444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3787AF-C112-F8F8-E951-E40325E39308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58082E-E307-19DC-2756-54854A55C41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431F28-36E9-35BE-7CE5-708CAD39AFC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9BBC56-A6B0-D00B-4134-C7D7A7320AA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56D6443-A7D0-2443-BCC8-622173B74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809C50-7298-AC8C-D6F8-147E3053E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6742817-5212-6509-B268-BCE2EE3D5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D926DEB-AAEB-4407-1C5A-BDA6438E0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718378C-56EE-1809-71A7-7A76DF250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2129CB-412F-B9AE-7C7E-9CD199B6A81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3374236D-9B05-9976-AF6B-2CEE4EE922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2949" y="1987420"/>
            <a:ext cx="6643396" cy="397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45B2DA8-3031-EE88-B89B-7DBEA68E940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3B2335-6435-BCF6-4AF4-5C0BEEF1B346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66FDA7-40FE-0F98-2881-AF0690D77E5D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35AD296-2862-4516-AFEB-35F1867D2E51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BF1FF7-FD4B-7C14-91D1-F30CFA98FEB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F60BF61-D634-255A-2E13-5FA8F8C16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28D0659-3477-F1E5-E132-1E1828D3F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F6AB03E-FA20-D3BD-A0A0-F2F28D30E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7F24406-4770-7F1C-6D5C-270424CB1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DDE9C8-904D-2862-6A2B-0AF917D78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0FBA85C-C2D9-4865-AF9A-73C5A5517D9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EAAFBAED-D455-B76A-AD8F-A5B59271F049}"/>
              </a:ext>
            </a:extLst>
          </p:cNvPr>
          <p:cNvSpPr txBox="1">
            <a:spLocks/>
          </p:cNvSpPr>
          <p:nvPr/>
        </p:nvSpPr>
        <p:spPr>
          <a:xfrm>
            <a:off x="102637" y="1823950"/>
            <a:ext cx="8648963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قابِعَةً في قاعِ صُنْدوقِ أَلْعابِ لَيْلى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مَنْسِيَّةً لِفَتْرَةٍ طَويلَةٍ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رَأَيْتُ ضَوْءاً وَسَمِعْتُ صَوْتَ لَيْلى تَقولُ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آهْ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انْظُري ما أَجْمَلَها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ذَكَّرَتْها والِدَتُها أَنَّها قَدْ نَسِيَتْني وَأَنَّ طِفْلًا آخَرَ قَدْ يُحِبُّني أَكْثَرَ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وَضَعَتْني لَيْلى في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ٱلصَّباحِ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حَمَلَتْني إِلى قَرْيَةٍ مُجاوِرَةٍ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رَأَتْ لَيْلى وَجْهَ طِفْلٍ أَشْرَقَ بِٱلسَّعادَةِ عِنْدَما ٱحْتَضَنَني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فَقَرَّرَتِ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ٱلتَّبَرُّعَ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أَلْعابِ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A03E71F-2333-0548-80A3-156E4AE12F28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B635806-A90A-1F91-F5C2-1E3DAB51A28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2A3A3C-C166-F95B-7B13-9FF3D732F736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FD3537A-BBE0-6B13-8586-7CE41F1276D2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FAC2537-7D73-1D07-AB43-C30DDCC59ED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C3EEEC5-23A5-57EC-60A1-F8AD7F210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03FB573-BDA1-4DC0-A968-EB1EAC97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B7BFC61-196D-6005-10FC-B112A606C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7AD2754-E4EF-DD69-DE87-D1EA35404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63D56BD-3329-F579-7D70-1B545AE81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CBC7E51-6CE6-BE6E-9136-03754AF3BB19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1BCC60C-7455-E658-5F37-D8DB225E6792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05B142C-EB7E-CE11-4C7A-667D64D5A68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930EEBE-F188-6481-D1E8-C013A0659C3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327470-6162-D5AF-D7CC-2872A176C2FE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8CFF938-56FF-FA12-C1F7-36DD091B9FD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1C136ED-638F-51CB-A0E2-7863D2C39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8F904A5-B44B-3056-A846-9B9F141C0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A4A3BA9-9203-6BFC-E68E-B1FCB2B52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122AA8E-62AE-BF00-7FAF-55A3BA079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760E6C7-37F9-EE51-927D-1752DC6F0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CAF20DC-E888-CB93-4E7A-93079B7D7D1E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15" name="Titre 1">
            <a:extLst>
              <a:ext uri="{FF2B5EF4-FFF2-40B4-BE49-F238E27FC236}">
                <a16:creationId xmlns:a16="http://schemas.microsoft.com/office/drawing/2014/main" id="{B1D509F4-18D4-238A-EB20-605FE6B8F9EB}"/>
              </a:ext>
            </a:extLst>
          </p:cNvPr>
          <p:cNvSpPr txBox="1">
            <a:spLocks/>
          </p:cNvSpPr>
          <p:nvPr/>
        </p:nvSpPr>
        <p:spPr>
          <a:xfrm>
            <a:off x="102637" y="1823950"/>
            <a:ext cx="8648963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قابِعَةً في قاعِ صُنْدوقِ أَلْعابِ لَيْلى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مَنْسِيَّةً لِفَتْرَةٍ طَويلَةٍ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رَأَيْتُ ضَوْءاً وَسَمِعْتُ صَوْتَ لَيْلى تَقولُ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آهْ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انْظُري ما أَجْمَلَها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ذَكَّرَتْها والِدَتُها أَنَّها قَدْ نَسِيَتْني وَأَنَّ طِفْلًا آخَرَ قَدْ يُحِبُّني أَكْثَرَ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وَضَعَتْني لَيْلى في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ٱلصَّباحِ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حَمَلَتْني إِلى قَرْيَةٍ مُجاوِرَةٍ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رَأَتْ لَيْلى وَجْهَ طِفْلٍ أَشْرَقَ بِٱلسَّعادَةِ عِنْدَما ٱحْتَضَنَني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فَقَرَّرَتِ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ٱلتَّبَرُّعَ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أَلْعابِ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A1FE0F2-FA83-6B33-F91A-89D2396FE64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C0B8F9-6181-A463-32A6-8CC35E6767F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171518-FE76-822F-0CE3-7A4AF2D83FB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5E7FF0-A0D7-E115-D31C-F87521009C09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2956C6-2A9D-D541-65C1-06B5B2BE0C49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05F61C9-C2B6-21CA-ACFA-813A4318C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0ABC8F-3727-AAAE-F374-EDB163340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8FD8B6-2E1E-06E9-FA7D-3772CCF44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4B13BD0-89A5-FC39-F0CF-E6AC2FC34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727681C-327D-CC9C-EF39-6F73E4BF2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ACC4E7-C98E-96AC-46DA-E4F65E0F81D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7DBDE1D-5A30-3B16-10FE-77EBF71C42A0}"/>
              </a:ext>
            </a:extLst>
          </p:cNvPr>
          <p:cNvSpPr txBox="1">
            <a:spLocks/>
          </p:cNvSpPr>
          <p:nvPr/>
        </p:nvSpPr>
        <p:spPr>
          <a:xfrm>
            <a:off x="102637" y="1823950"/>
            <a:ext cx="8648963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قابِعَةً في قاعِ صُنْدوقِ أَلْعابِ لَيْلى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مَنْسِيَّةً لِفَتْرَةٍ طَويلَةٍ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رَأَيْتُ ضَوْءاً وَسَمِعْتُ صَوْتَ لَيْلى تَقولُ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آهْ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انْظُري ما أَجْمَلَها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ذَكَّرَتْها والِدَتُها أَنَّها قَدْ نَسِيَتْني وَأَنَّ طِفْلًا آخَرَ قَدْ يُحِبُّني أَكْثَرَ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وَضَعَتْني لَيْلى في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ٱلصَّباحِ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حَمَلَتْني إِلى قَرْيَةٍ مُجاوِرَةٍ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رَأَتْ لَيْلى وَجْهَ طِفْلٍ أَشْرَقَ بِٱلسَّعادَةِ عِنْدَما ٱحْتَضَنَني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فَقَرَّرَتِ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ٱلتَّبَرُّعَ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أَلْعابِ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EC3B-1C90-F786-378E-814D6F8F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91659-788B-E45A-17AB-67DEA6F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النص الذي تذكركم به هذه الفقرة؟ ما هي شخصياته؟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5643ACF-55DC-3A4C-0DC1-E8CF337D2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EB9FF69-3F68-7714-C7F6-A2AAF3CDDDE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62C4F4-E1CE-6D93-7F68-ACAF1A871C3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07EF27C-255A-E6A7-2942-048CA152DE4D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64A139-C80D-60C1-9950-3AF9703C6F8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874BD34-FC24-3582-F16A-25DA7A6D310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E4A4DDB-19B3-F241-0635-1F0347DE2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2C74228-3309-6734-CAE1-B6B48DBAB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9B200CA-B256-9D9E-0F1F-D5F940DCA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630B715-C3B4-CAE5-4C31-572BA973D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9BDD36D-ED42-971B-2BE8-5C1DCD8DF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87DE09-5F87-5212-9662-376AE0B44CC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A764B40-0151-BBD1-8E5E-900997AE969B}"/>
              </a:ext>
            </a:extLst>
          </p:cNvPr>
          <p:cNvSpPr txBox="1">
            <a:spLocks/>
          </p:cNvSpPr>
          <p:nvPr/>
        </p:nvSpPr>
        <p:spPr>
          <a:xfrm>
            <a:off x="102637" y="1823950"/>
            <a:ext cx="8648963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قابِعَةً في قاعِ صُنْدوقِ أَلْعابِ لَيْلى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مَنْسِيَّةً لِفَتْرَةٍ طَويلَةٍ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فَجْأَةً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رَأَيْتُ ضَوْءاً وَسَمِعْتُ صَوْتَ لَيْلى تَقولُ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آهْ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انْظُري ما أَجْمَلَها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ذَكَّرَتْها والِدَتُها أَنَّها قَدْ نَسِيَتْني وَأَنَّ طِفْلًا آخَرَ قَدْ يُحِبُّني أَكْثَرَ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وَضَعَتْني لَيْلى في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ٱلصَّباحِ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حَمَلَتْني إِلى قَرْيَةٍ مُجاوِرَةٍ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رَأَتْ لَيْلى وَجْهَ طِفْلٍ أَشْرَقَ بِٱلسَّعادَةِ عِنْدَما ٱحْتَضَنَني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فَقَرَّرَتِ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ٱلتَّبَرُّعَ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أَلْعابِ كيسِ "رُبَّما"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58165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880577" y="94329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بلا قبعة" قراءة جهرية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إستراتيجيات 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القراءة/ الفهم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75465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711D4-50F0-2D66-3DE0-2672C69C4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CC647E3-EB15-56C9-5312-FA50EEF4AF0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A30CE26-F57D-2AD2-5E84-EF5EA845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58B762E-6253-97A8-F07C-7A1C8E98E8D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</a:p>
        </p:txBody>
      </p:sp>
      <p:pic>
        <p:nvPicPr>
          <p:cNvPr id="2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74C224-74B2-121D-A769-6F39923CC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F66F4F6-CE96-1A03-4182-4BA5230BD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211" y="1993562"/>
            <a:ext cx="3487897" cy="410347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50BEE8D-30AF-5C75-FCAE-35884590FE80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0918F65-B4EC-D153-1D46-995D8730779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5A45B22-3D57-646D-91A1-ED4A89E2ABDB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1C6AF3-9CE3-75C8-905B-D1F9FE630DD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15DF9B2-276A-63E2-50ED-B0DFF99794BE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69D47B5-C1DC-6700-3195-1D5B03E36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F1E1AE-116A-4CDE-E20B-56AB58015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FA07089-44A3-DAAC-9523-2040AE3B8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9B34C1E-4822-2EAF-67F5-0B7A98BD2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E8F0438-BB09-766C-2184-CF8B2ED1B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DD17C98-D57C-4591-AD9E-6A8B416A520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8068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0F937-88DC-2CA7-CC59-2335EF09A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BD11704-C8B0-8368-5D57-FBF1989D56A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75813A9-8642-756A-2BDE-9C8C86F4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1D0D75A-5999-E35A-8A2E-A4F0C25BB64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بلا قبعة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8DDBE6-BA2F-27A0-9DCC-A6E60139B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006873D2-6353-A768-1633-C9BF11D9EC33}"/>
              </a:ext>
            </a:extLst>
          </p:cNvPr>
          <p:cNvSpPr txBox="1"/>
          <p:nvPr/>
        </p:nvSpPr>
        <p:spPr>
          <a:xfrm>
            <a:off x="1895432" y="16330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B6BF667-45A8-D5AC-D097-C99372798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971" y="2525301"/>
            <a:ext cx="3579172" cy="38669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F95B124-15E6-08C1-F92D-C37DF7931282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0B8F8B-0A51-734C-59E9-FA82FBD26F7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994A6F2-35DF-1B7C-0039-889C6E1FDE53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5E927C3-1AAA-8157-BC0D-80DC1B18D24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FD4D68C-C83A-BB3A-18FE-3EE3DAFE61DB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DCB00DB-E119-3996-DAFE-D1249E72A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625C138-60A8-2717-5CA0-87FF4E75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F662361-E3D9-5751-899F-86504DD48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6B9E4DB-626D-A955-1719-503A49D72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D2C1AA6-336E-6275-67F6-72B992C5E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2A18898-D375-10E1-AB01-1B803E8C31AE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9049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011E4-EA6F-DCA1-D37B-77C861630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CC3EF85-153A-341E-1903-737E632EB49E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B26FDE0-083E-8AA4-E010-FEE5BE97C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D0023AC-FCC9-24E2-E7B2-34C4B51D01C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جيدا القراءة.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346E25-594E-6265-E963-37FC9B6B36D8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8288B7-EF5A-4A42-24F7-09E136C60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CB03D1F-6195-AA7F-7D77-18A5E2FFE72C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2D0C837-9D82-09DD-DBB6-74AE1EEB9BF1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57DDAF9-3AE8-CE62-B927-63A1C3C094A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6EAC7A3-4EE6-E47B-D384-65AC55C1049D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64A9BF1-5A0F-2A74-6547-3763F3A50C1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2E3A3CE-49DE-0A93-EAAB-32894EC2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BB46839-A2FC-4783-C7E8-049032D43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F28C681-EB3A-7038-5E18-B6168155D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47275C-36F6-8361-E528-C89EBA110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12D96B6-AA50-D2FC-5F45-721C713E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5F271A3-584B-9BF3-6121-600580A89D66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39136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79D82-C909-9614-E3F2-D39DA6ABC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20CA61B-3F4B-372D-EF24-7CBEF8B118A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87755061-B5DE-3F11-34AB-F43E276A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E47AE1F-6B37-2716-B3E5-73967C85DA3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F0F1B9-B51E-0A70-34D1-B4F0B3693C13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494D4D-811E-9759-3E41-5FFEF3782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47C1E3C-B135-708A-2E1C-77312C7E9090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3E4F0CE-A824-68F0-897B-66933E8864F4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B4B5DE0-FA44-6C75-1D2D-3F7C6228B6C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C88E26-4A0B-32C7-A6DA-3BD1B173107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9512B8-C299-1E93-3690-861BDC8F3A12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827F8E6-F522-81A7-CF20-323651B69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26CFCC3-5020-6E81-7002-4D8F885BC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5542F91-EED1-AB72-C173-88E9F28B5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D6C7A29-25F8-420A-3B34-FA63D278A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7C2CD9B-810A-EA89-AAF5-F913CCC90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14B0C8-3212-B2C4-FB6B-6FEB3AEAECD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5314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B8712-4D38-4D20-7CF4-51736D6D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CAD13D2-41C2-C011-5EB2-89E302E6E31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2D1DD86-AFB4-5CDE-2748-BEF4229D2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>
              <a:buClrTx/>
              <a:defRPr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الآن؛ خذوا كراساتكم ص 115 -  من يقرأ؟ من يواصل؟ تابعوا</a:t>
            </a:r>
            <a:endParaRPr lang="fr-US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6751B32C-6D8E-60D6-3900-5B27F7E5DCF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041D1F-9523-7253-E2D7-03727459B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AE1ED9-0902-7924-A6FE-63074D786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494" y="1512056"/>
            <a:ext cx="3431580" cy="493687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25E6AAE-BB8C-2A77-337A-9CF5775B739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467374-D5E1-D207-9D05-2741217615B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48503A3-3927-A9A9-2546-D5151FE7C05B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66D836-B637-CBAE-7D22-DD15017B251E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D7E04EC-8C5F-4535-E71B-12DD9F7E9857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FD8A459-6096-5EBF-2468-A6AE8C6CF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2100333-22E9-161B-0AD3-1D326627C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1D22C79-79C5-C4DB-5DA5-C4FD937DA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514951B-CE39-C0E4-B18B-8898BAA80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D09360B-7CCD-0326-FA76-B623CA9DD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2F6C9E-6B14-6142-F3DE-826A5334336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8969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54110-B540-B22C-D08C-4E5BAED82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43E2188-C0EB-927C-5345-C2F8D82D562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38A88B8-F52A-93B7-6702-B61D6436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744FD5B-FCF0-4630-1263-19A08C999D7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 117 - من يقرأ السؤال؟ ما المطلوب؟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1886A38-97EC-0AFE-BB84-80EF371D9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A4C4469-D1A6-B8D6-8B01-218ADE6D059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F392EC-DEC7-8426-3AC0-8D101CE4577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BEB6E53-7753-708E-AA19-192ED8C9C16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C1798E-82D0-283A-0DB9-808114CEADC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3757516-C413-72BC-ED41-5FB04079BDC3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6B7F14C-0251-BDBD-6B0B-883E3AE15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C950D59-34D6-0358-5DBB-D46956EFE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316CA88-59BC-66B1-7C68-7FBE83C1C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B188A38-40AB-3018-1A3C-A598B2F6B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E1D6650-2CEE-723D-29AD-9A6F4B3B8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3E14265-5BD8-E804-45C9-EF8B3E2E3264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6E72976-EDE9-C69B-166B-8F48831CBC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8473" y="1591935"/>
            <a:ext cx="3383899" cy="490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58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BCFF7-687F-54AB-BABB-E4B0EE4B3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6BF2E65-EB94-EDE4-DA7F-16649E55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326639A-EC95-A515-090B-92E578A5F873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الأول: </a:t>
            </a:r>
            <a:r>
              <a:rPr lang="ar-DZ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أَضَعُ عَلامَةَ (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X</a:t>
            </a:r>
            <a:r>
              <a:rPr lang="ar-DZ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أَمامَ  </a:t>
            </a:r>
            <a:r>
              <a:rPr lang="ar-DZ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ٱلشَّخْصِياتِ</a:t>
            </a:r>
            <a:r>
              <a:rPr lang="ar-DZ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DZ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ٱلْمَذْكورَةِ</a:t>
            </a:r>
            <a:r>
              <a:rPr lang="ar-DZ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DZ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DZ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AB7998B-BA82-53B6-5211-F2F1254BA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6E0439-1651-ACAA-1166-86BFAA70B943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EC3DD7F-BE2E-F682-53AE-61B882144A0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408BE86-5638-21EA-BB74-4CAE3AD5220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64058BF-BF4E-651E-7F96-F8CBDBE355ED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FAAAEF2-C109-149B-7815-8AFEE7DCB9C3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EA9735E-1BB7-F157-BF56-8AAF4679A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93AC3563-A268-83F6-F3FF-882F9C701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EF9AFC9C-674A-E7DD-6F63-27A5C9611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962AB47-F491-BB42-8611-BA5D4CB36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B2DF52C-4D29-A7DD-1CFC-9AD153787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EBCB253-8CEC-FFC8-1849-1A153FEE265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072A46F-D575-55AD-2872-E2EDAFFB85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498" y="3017202"/>
            <a:ext cx="8159313" cy="157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248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DC03-8A22-1FAB-46A4-D5B4ED6A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8ECF62E-78FD-7A9C-EE0A-42754F51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4A86612-564F-EBB3-8D2C-BFA628BD944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D7F834-F85F-D49F-BB23-05FB3C47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8969F26-2AAC-D99E-4988-264858FED74F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DE0A51-7992-8133-6D77-22B7E28F8F81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F9EF91-0518-F992-64EF-E714513DDC6E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E345E8-09D3-F89F-5B7D-D27A1365DAB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96C3500-B486-C37E-ACAD-ACD1EC93533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F9D8959-A13E-C44C-1576-D901774F4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2900B08-DEF2-8EB7-34D9-DA2118817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BA75097-3404-A6EB-17B0-8D350FA1E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F9957BD-D9BB-DA8C-CD31-F9B05D425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02CADFF-BE87-E2A2-9DD7-AC6B7838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903BBD9-2C8B-10F9-E0F1-CD2E7075476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DE7067C-83B5-81E7-74E7-8B6DD42EE4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498" y="3017202"/>
            <a:ext cx="8159313" cy="1570046"/>
          </a:xfrm>
          <a:prstGeom prst="rect">
            <a:avLst/>
          </a:prstGeom>
        </p:spPr>
      </p:pic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3C7D19C0-9EA9-2589-4A3C-35562854D6B9}"/>
              </a:ext>
            </a:extLst>
          </p:cNvPr>
          <p:cNvSpPr/>
          <p:nvPr/>
        </p:nvSpPr>
        <p:spPr>
          <a:xfrm>
            <a:off x="6349243" y="4054892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igne de multiplication 14">
            <a:extLst>
              <a:ext uri="{FF2B5EF4-FFF2-40B4-BE49-F238E27FC236}">
                <a16:creationId xmlns:a16="http://schemas.microsoft.com/office/drawing/2014/main" id="{75BDB82D-A772-9918-F5AC-5487FE9B1E97}"/>
              </a:ext>
            </a:extLst>
          </p:cNvPr>
          <p:cNvSpPr/>
          <p:nvPr/>
        </p:nvSpPr>
        <p:spPr>
          <a:xfrm>
            <a:off x="4200732" y="4054892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5051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FE787-0DBB-BE96-45E4-23AC0EBA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238B44-84A7-25A3-DF68-1545A67C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6F0D94C-84D2-7D04-A5F3-F0B69322359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السؤال2؟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2CA47B-780E-B6D1-6B0A-439EF9BBD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B833F1-9F96-FB52-1C9C-83C4C53B655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FAF6588-4D5A-E887-1C27-D8D54D557D7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1A60B6-D968-83D4-FAB6-EE81C900E4DA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8F098E-B8E3-99C7-72BC-E2CFFFF6219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D480C74-32DA-BAED-A226-7BA8712D0BD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2BBDBBE-2A23-0D94-FA82-A630E175F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4B474D6-F048-2078-D3B6-3D58ABA83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7FFBDD7-E1F3-9E40-16F7-5B4E922C0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7BC8332-AD74-1E06-7AE9-F38FCC824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2D53836-6CE2-3515-71FD-CCE8D285B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005E674-18B8-DDDC-8782-D503B3901E2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20B576D-1FA2-6566-8894-5260A77F10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49" y="2281442"/>
            <a:ext cx="8089301" cy="332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5515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2375A-DE4C-66E9-093A-586E65308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E89A7DE-82C6-55A6-F2B4-D4277452B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9D8FD110-5764-ED48-652F-C1828429AF6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السؤال2؟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21E7DA-3468-6A79-BA8A-D038D0AE0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935EADD-4838-647B-1456-9E2038B0B260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752EC3-FD21-46CB-F129-B46559414483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0919BF0-7D2D-7192-6EE7-B6CB2CDC24E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052278-2932-24B4-0EDA-F404143988E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38610B9-1989-CF50-B8AB-9EA6EB41A5EE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5B8CC18-79B9-FC99-A034-B9EAF8128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820559D-C48E-5C50-F8E6-C783A4893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1AC20D0-5B47-5A9D-8F9E-51FA7DD4E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7B7C04C-9EE9-A5A2-2AB7-5CC3B4D09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A9383C1-DE3D-661A-BB12-80DCF2092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9260CB1-6D71-A3A9-71CE-74D2D4F72956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18B892C7-4771-BD8A-6552-30427C39E0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49" y="2281442"/>
            <a:ext cx="8089301" cy="332148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CBA4BB53-EB7F-263A-63EE-1B70F8611703}"/>
              </a:ext>
            </a:extLst>
          </p:cNvPr>
          <p:cNvSpPr/>
          <p:nvPr/>
        </p:nvSpPr>
        <p:spPr>
          <a:xfrm>
            <a:off x="4820953" y="4061181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C1313968-9979-D0E5-8D21-1977AC87F9C1}"/>
              </a:ext>
            </a:extLst>
          </p:cNvPr>
          <p:cNvSpPr/>
          <p:nvPr/>
        </p:nvSpPr>
        <p:spPr>
          <a:xfrm>
            <a:off x="729709" y="4554990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116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4F34-03C5-B41B-39ED-E348F4BC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13D5C5C-5E0A-38CD-3378-702B9F2E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E6DD84B-A580-BDE5-9903-96D78B52CA5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النشاط3.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351F7B-F69E-E57A-25A1-E6BB4724F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22C140-E135-ED31-5884-3D69EAA364F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C2F49F7-C9A2-FCC3-0C3E-022399BA6165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6A5C1E9-58AA-90E7-F297-8BE1F455AF65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158CCA-3EC4-7304-D392-ABDFF10468F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064726-82F0-ECFB-BE2A-BD330F4B405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BA20ABF-BD7C-CD1D-1F29-6513906F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56B792F-0AE1-9BC0-1675-01B25C1D3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E9AC64F-C17B-44BD-2AD1-D1F0E88FB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F88B284-9B00-7823-FF6D-54F6E7A7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9419478-952B-DFDA-7817-87E64523E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3F4FCA8-605F-2DE4-C42F-4686DF5BE81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AB58642-E56C-5AEC-ABDA-E0067F17E0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87" y="1952238"/>
            <a:ext cx="8250218" cy="42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445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E93-6C74-C057-29A7-8130CD56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BE740AF-F1EA-ACBA-5D52-67476BE8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793B1F7-6BC6-16B5-C5D6-EB3D3870B4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B0FE7B-70D4-8B94-1128-C26CB307D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E74F2BA-8B56-653E-357F-74EC09FD155A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3CC8BF-B4C1-86DC-DFD3-057D184510B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5EACFC7-6FD0-CD13-8734-0A4EE3B8FFDE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BD16B6-A670-1E1E-E329-0E9348ED38B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6D3ED8-90DC-9CB9-B6EB-4351DC2B9FA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12CBAAF-2C1C-6E1D-DC3F-A2458152B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CF2FA1-86C6-DDFB-1CCC-862594738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D077944-49D5-D7A7-BD85-C7A3137FE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2D76B96-EB09-7811-8016-12E213A7C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C4ACDCB-E8A0-4D8E-DBF6-1A616261B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8852620-369D-8A4E-C6E3-575D95C6516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0025702-2C71-5E65-3888-BA8EFA8B83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87" y="1952238"/>
            <a:ext cx="8250218" cy="4293818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6120E13-0DFF-1430-60D7-1B6DAF2C7FEF}"/>
              </a:ext>
            </a:extLst>
          </p:cNvPr>
          <p:cNvCxnSpPr/>
          <p:nvPr/>
        </p:nvCxnSpPr>
        <p:spPr>
          <a:xfrm>
            <a:off x="7287208" y="4544008"/>
            <a:ext cx="111968" cy="5784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FA2DD88-6CDA-8979-283F-9E421ED16948}"/>
              </a:ext>
            </a:extLst>
          </p:cNvPr>
          <p:cNvCxnSpPr>
            <a:cxnSpLocks/>
          </p:cNvCxnSpPr>
          <p:nvPr/>
        </p:nvCxnSpPr>
        <p:spPr>
          <a:xfrm>
            <a:off x="3229961" y="4544008"/>
            <a:ext cx="2079157" cy="5784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D18262B-5C4D-D06F-BD93-063F7BD59175}"/>
              </a:ext>
            </a:extLst>
          </p:cNvPr>
          <p:cNvCxnSpPr>
            <a:cxnSpLocks/>
          </p:cNvCxnSpPr>
          <p:nvPr/>
        </p:nvCxnSpPr>
        <p:spPr>
          <a:xfrm>
            <a:off x="1352540" y="4544008"/>
            <a:ext cx="2333052" cy="5784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7F89BA2-5EFB-0490-ACC6-8FF860122B79}"/>
              </a:ext>
            </a:extLst>
          </p:cNvPr>
          <p:cNvCxnSpPr>
            <a:cxnSpLocks/>
          </p:cNvCxnSpPr>
          <p:nvPr/>
        </p:nvCxnSpPr>
        <p:spPr>
          <a:xfrm flipH="1">
            <a:off x="2055945" y="4640425"/>
            <a:ext cx="3051437" cy="4820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22091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0095-C446-DE07-60B3-942FC430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C031BF8-E4F7-E2B4-3A45-08BE21F6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3B4A246-4F4D-BF1E-CDD6-8BE933EBEDC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النشاط4.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DC34EA1-9F66-0A74-435F-909645109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C4C4ED7-5275-4ED3-3C88-ABAF25F70641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F9FA11E-CB50-B2BA-79D5-C8220565FDC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2F0948-B23B-1DDC-AB41-A561BFABD19F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B3755F-F23B-9BB8-CF1A-2F5723D07A48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F263084-5F12-DE41-DB02-CEC90B99971A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29F834B-2601-7B61-7F62-0AF8D2A8C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83AD2C1-2EA3-604C-64D6-F1E7321E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BB2E8FA-D43E-A91F-7473-80A49DDD9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F25AD6-6D5D-61D1-4289-A1128F3D7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C876460-1BA9-3C05-1995-48DF183BE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5C7FCB-B6A4-8539-F5CE-6AD34C93BCE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657F399-B90C-2B87-3ED9-BF82FF2844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2058020"/>
            <a:ext cx="7732728" cy="374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056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17855-7071-A40D-E3C8-DA8333B6C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31F9D47-84A5-6BCD-25C7-0F00BA85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2F7124A1-7B20-B9AF-724B-1F1E374FF75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8C696E-6302-4339-F4E6-394749FCE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52A20C-D1D0-5E4A-5A5B-4B2D1633E86F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A6C87B1-79A2-9939-9516-8F223134C104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E26133-23BA-3568-F5D8-CC14652E444B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C5F936-6C55-0BA7-5EB2-4057B68F42BD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FF11C7B-0C2C-187F-A845-8AEA5E561452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612FCD1-BE12-4EC0-3B71-7F28446B5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D908E0D-205D-9F06-AAF6-70BA7DD2B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49EB71A-73F0-F6AC-2600-54596806B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5572A0F-2DBE-2CC1-BDC6-E0FF9772F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E027878-37F4-D11B-CA0D-EC630C2F0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5D1EB07-49D9-F197-3265-4C98A3A98A24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B051C6F-0EF5-E575-C555-265A9BD6C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838" y="2440574"/>
            <a:ext cx="7926323" cy="3406119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CB9CEBB-E2A1-1B25-0A26-102B4DE06B40}"/>
              </a:ext>
            </a:extLst>
          </p:cNvPr>
          <p:cNvSpPr/>
          <p:nvPr/>
        </p:nvSpPr>
        <p:spPr>
          <a:xfrm>
            <a:off x="7889747" y="5159829"/>
            <a:ext cx="495566" cy="513183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tx1"/>
                </a:solidFill>
              </a:rPr>
              <a:t>1</a:t>
            </a:r>
            <a:endParaRPr lang="fr-MA" sz="1600" b="1" dirty="0">
              <a:solidFill>
                <a:schemeClr val="tx1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AC69DC8-1CE1-890B-56D9-E9567D8062D3}"/>
              </a:ext>
            </a:extLst>
          </p:cNvPr>
          <p:cNvSpPr/>
          <p:nvPr/>
        </p:nvSpPr>
        <p:spPr>
          <a:xfrm>
            <a:off x="7889747" y="3826617"/>
            <a:ext cx="495566" cy="513183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tx1"/>
                </a:solidFill>
              </a:rPr>
              <a:t>2</a:t>
            </a:r>
            <a:endParaRPr lang="fr-MA" sz="1600" b="1" dirty="0">
              <a:solidFill>
                <a:schemeClr val="tx1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BFE3663-9F1C-0090-FB37-41289D4ED195}"/>
              </a:ext>
            </a:extLst>
          </p:cNvPr>
          <p:cNvSpPr/>
          <p:nvPr/>
        </p:nvSpPr>
        <p:spPr>
          <a:xfrm>
            <a:off x="7889747" y="4472965"/>
            <a:ext cx="495566" cy="513183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tx1"/>
                </a:solidFill>
              </a:rPr>
              <a:t>3</a:t>
            </a:r>
            <a:endParaRPr lang="fr-MA" sz="1600" b="1" dirty="0">
              <a:solidFill>
                <a:schemeClr val="tx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E1C5DB9-7C9F-76AB-F010-53C7597560CF}"/>
              </a:ext>
            </a:extLst>
          </p:cNvPr>
          <p:cNvSpPr/>
          <p:nvPr/>
        </p:nvSpPr>
        <p:spPr>
          <a:xfrm>
            <a:off x="7889747" y="3139753"/>
            <a:ext cx="495566" cy="513183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tx1"/>
                </a:solidFill>
              </a:rPr>
              <a:t>4</a:t>
            </a:r>
            <a:endParaRPr lang="fr-MA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6555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دفاتركم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734973-CE95-6BC3-63C0-5DBC554845C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C5F38F-1E7A-C095-E975-E762FB8FBECA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64F031-E730-2411-F8D8-4EE40278854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C2073C-48F4-EC30-501C-0C332B4FA2B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EFA50E-9945-C3D5-A7A1-0602A050DF1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63C7918-86AE-3D08-E498-CEBAD0CC3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6ED2EA-C8CB-4ABC-2513-3F85341DA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15B6D7-4997-A546-1585-18A8FD2F3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D16D65D-3DF4-96CE-509C-8E43E989A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78DD741-2A9E-BA99-1344-238D293EA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1919E3-917F-748A-9FB4-C8C28886D57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فقرة عن الهواية باعتماد المشهد. من؟ ما هوايته؟ أين يمارسها؟ كيف؟ متى؟</a:t>
            </a:r>
            <a:endParaRPr sz="2400" b="1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B8E9C7AB-9DD3-734C-AD13-1A57FCB435D3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0BA05AF-B1B0-BC5F-EF4E-1DBF6CC5E1FD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09CB656-572D-0A4B-C638-4D3551E9049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A0BA63D-AEE8-69D4-C00B-E0A3474E900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96DF250-3A3D-A86F-0E09-96E3A25926F4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48A916A8-E1B5-968B-B6E0-A96C3AC51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4B50A42C-923A-76D3-1438-FF2996A33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C5023A3F-6BB9-9736-120A-7CFDE335B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91CDC78A-7E1E-80B5-72E5-131660213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3339C794-6CBA-4F98-D0FE-CDDFD0115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4D04F20-C5AB-42A1-1787-A5B341DE2860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810D50D-681A-F0EF-3076-7A24BEF10C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027" y="2561273"/>
            <a:ext cx="8325945" cy="25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sz="2400" b="1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30F432E-8107-10C2-B166-4B9B202E9320}"/>
              </a:ext>
            </a:extLst>
          </p:cNvPr>
          <p:cNvSpPr/>
          <p:nvPr/>
        </p:nvSpPr>
        <p:spPr>
          <a:xfrm>
            <a:off x="610859" y="3939964"/>
            <a:ext cx="7969425" cy="1879260"/>
          </a:xfrm>
          <a:prstGeom prst="roundRect">
            <a:avLst>
              <a:gd name="adj" fmla="val 5959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endParaRPr lang="ar-MA" sz="2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2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عُمَرُ، هِوايَتي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رُكوبُ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خَيْلِ. أُمارِسُ هِوايَتي في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غَابَةِ بِمَهارَةٍ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عُطْلَةِ نِهايَةِ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أُسْبوعِ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822325" algn="r" rtl="1"/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ar-MA" sz="2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1679D4-2AB0-EA25-EB13-3A12FDAC5EB3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3D61B4-9AC4-02C4-EF82-A3EB0F05A985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6DE03-0A3C-4CFB-D7FA-9CA7C40F553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D5EF457-6A07-C8B0-C4CF-445F85D93021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58775A-7999-5AA0-1067-1473338B2213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392209F-CBDF-07E2-1DCE-7ED3CCFF1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6166024-E19A-A00C-6F95-DAECE9CDC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3798F31-37E7-0184-9B6B-DCDE179DB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EC054E-78A9-10EE-144D-FF7E122D7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2226422-BD5A-CE76-EDD9-FE1D8A8B8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10E71AE-311F-515A-90DD-121B16D128F0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39E7505-8559-3CF3-30C3-2257C61B8E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231" y="1676136"/>
            <a:ext cx="2868330" cy="1582144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D8F4682D-A216-1BA9-3C83-D7EC167CBD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8391" y="2069183"/>
            <a:ext cx="5071893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328740-6FD9-F1CE-195D-DCE67D93BB06}"/>
              </a:ext>
            </a:extLst>
          </p:cNvPr>
          <p:cNvSpPr txBox="1">
            <a:spLocks/>
          </p:cNvSpPr>
          <p:nvPr/>
        </p:nvSpPr>
        <p:spPr>
          <a:xfrm>
            <a:off x="567008" y="1105979"/>
            <a:ext cx="7886700" cy="154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وضعية التقويم</a:t>
            </a: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70141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365067969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أمسية ثقافية (ص 120)،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55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281474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120)  ودفاتر المنزل . اقرؤوا النص جيدا ثم انقلوا الفقرة الأخيرة بخط جميل.</a:t>
            </a:r>
            <a:endParaRPr sz="2000"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6BDE40C-EEBE-9953-EF85-B70AB0C88E59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88A397-8F7D-ACF5-EEC7-DB1C91225AF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4302FC8-FC35-0B4D-EA81-65282FC1DFE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72FEFD-DE5E-ECD8-8938-ED421B6EE9D6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08504C-62DF-D872-2C68-E86259BFCEFA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كتابة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11020C8-923A-B2EB-8E46-ACAA280F0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95230FC-8372-D688-07ED-394D0CDD6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7B8939-853C-1950-53E8-AC261BAF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97FB43D-AED1-6E1D-497C-ED6610FBC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F6AF42B-ED01-FEA2-D537-5B43B097D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3A5EE42-D559-2937-48BB-93DA8FB026F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95B6A42-0A69-3E0B-E94F-BA635DCE0F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4495" y="1575854"/>
            <a:ext cx="3755010" cy="491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435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46192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4341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6375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214770" y="1923804"/>
            <a:ext cx="8233181" cy="4627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يوسُفُ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طِفْلٌ يُحِبُّ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كُلَّما قَرَأْتُ قِصَّةً شَيِّقَةً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أَمْسَكْتُ ريشَتي وَأَلْواني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وَحَوَّلْتُ شَخْصِيّاتِها إِلى رُسوماتٍ رائِعَ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يَوْمٍ بَعْدَ عَوْدَتي مِنَ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أَجْلِسُ في غُرْفَتي وَأُمارِسُ مَوْهِبَتي بِشَغَفٍ وَإِتْقا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أَنْتَهي مِنْ لَوْحاتي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أُشارِكُها بِفَخْرٍ مَعَ أَصْدِقائي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51743C-ACF5-1B76-75FE-A5C679C807A4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42F43F-6361-16D2-D5B5-64289F75AB4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F0E526-2041-08B5-D36E-65A239283E64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544806-DEAE-4F84-3CD3-99932EDE947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F5AD98-5A8B-C174-8656-71C86DEAD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601D59-9F18-2C4E-D7A7-736D269D6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3C20ABB-E31E-8FCA-5B78-95E74CF55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9C7E424-E94A-0733-1C40-7414C6F7C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A522FC3-6B97-F48E-DC59-7A7A9275A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9868AE-71DC-9CD9-A3A3-9DBED526C69A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074ABFA-8BEC-2B33-F669-FD2FE93D3BBA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</p:spTree>
    <p:extLst>
      <p:ext uri="{BB962C8B-B14F-4D97-AF65-F5344CB8AC3E}">
        <p14:creationId xmlns:p14="http://schemas.microsoft.com/office/powerpoint/2010/main" val="40228008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37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319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25696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الهواية المفضلة وفوائدها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هوايتك المفضلة؟ وماذا تستفيد من هذه الهواية؟(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فائدة من فوائد الهواية التي يفضلها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33008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ُحِبُّ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449078" y="2397736"/>
            <a:ext cx="218981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ما هِوايَتُكَ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لْمُفَضَّلَةُ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ماذا تَسْتَفيدُ 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مِنْ هَذِهِ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لْهِوايَةِ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7391ED0-5D57-C889-5BC0-186931464AEE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F6EF7BB-4136-C79F-7254-B8628C61C95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016A1C-0F5D-96C5-8868-A38D5232F15A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6398A3-BD2E-A977-E86A-8927D9604739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950E0CD-681B-C271-5BCD-D8DFC7637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EB0DB2A-543F-DBA1-BF78-07C6C124E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DE27D9A-4487-93F7-D9C6-96D50E228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E3AC321-F039-69E8-8047-BB8A97F9D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EBA8E1C-3608-CB79-EE66-80D18CF31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871BCE1-EC94-CC14-E1FE-B675232EA16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87C2DDA-38F3-ABFC-72E1-EF5908A5DDFD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C4589E-1311-C2DF-859C-CF5AB08359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0295" y="2164703"/>
            <a:ext cx="1759779" cy="1723956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84B873-4AE1-073D-54E7-44C62CE457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1601" y="2235608"/>
            <a:ext cx="1785154" cy="1729058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DD0C319-AAE7-515B-E5D9-E626C44392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22600" y="4117962"/>
            <a:ext cx="1785154" cy="1679781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B61961B-AC98-0A39-E7F5-F63532F25B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0301" y="4134576"/>
            <a:ext cx="1769773" cy="1639609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483950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810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07061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لعبة يفضلها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لعبته المفضلة ومتى يلعب بها؛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مع من يلعبها وأين يلعبها؛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63597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لعبة تفضلها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وأين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مع من تلعبها؟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ألعاب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48460AC-22C7-A94F-7E4A-0B2546E43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769" y="4066150"/>
            <a:ext cx="2667612" cy="191838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B2B1408-8783-8594-1323-063896D2E0A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2964BF-8692-10C8-4364-3DE0C1C7880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BDB283-92D6-E3BE-5EAD-266453EC49F6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562EEC-D229-1F0F-F542-0F1A0EB0CFF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BD671F0-C3E4-D3CC-D08A-DF027F461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ADED762-E1F3-9AE6-0572-B54838B0E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E945EE6-BCFE-B31E-6E98-05684FEFE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3318AA1-5AA3-E8C0-F87C-48D26B84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E96531B-9CAA-F506-0579-E349A9F94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96B2CF0-4A9F-262A-550B-8CD7EA7F0F95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23C6485-E039-64AB-B79F-9356352A6E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9823" y="4066150"/>
            <a:ext cx="2667612" cy="19183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CF3642-95FE-20A1-750D-3B7C44D6AE4B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7E3BBB-BADA-BFEA-6B01-34FB3F5365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6787" y="1952768"/>
            <a:ext cx="2751058" cy="19183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9C25BB-699E-BA0E-B188-35B2481F7C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7769" y="1952769"/>
            <a:ext cx="2667612" cy="191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2057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EDCBDF2-07EE-C4F5-9C02-91E7CF5DD1F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790702A-EE59-4190-8B09-A76C1DE166F7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DA23C5-8108-3DA8-6736-870EF538723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6EDC9D-E046-8B0E-255B-3FBE5353AB7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1F46922-323F-D686-31B5-28D7AA6D3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86A6778-7488-EBF9-3D3E-255E39AF4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7C26D90-6218-92A3-CDAD-F25CD0982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4681B54-BDE1-BD26-A079-0A9BD3F7D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DC01511-E305-DA0E-9686-5A77F9F2A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48306C8-7D4F-7EC0-945D-0CA96078035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28F8410-3274-D0DC-AE19-79355F817C9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81E4BA-53B7-4B1F-43D4-EE9F2442BFAB}"/>
              </a:ext>
            </a:extLst>
          </p:cNvPr>
          <p:cNvSpPr txBox="1">
            <a:spLocks/>
          </p:cNvSpPr>
          <p:nvPr/>
        </p:nvSpPr>
        <p:spPr>
          <a:xfrm>
            <a:off x="214770" y="1923804"/>
            <a:ext cx="8233181" cy="4627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يوسُفُ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طِفْلٌ يُحِبُّ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كُلَّما قَرَأْتُ قِصَّةً شَيِّقَةً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أَمْسَكْتُ ريشَتي وَأَلْواني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وَحَوَّلْتُ شَخْصِيّاتِها إِلى رُسوماتٍ رائِعَ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كُلِّ يَوْمٍ بَعْدَ عَوْدَتي مِنَ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أَجْلِسُ في غُرْفَتي وَأُمارِسُ مَوْهِبَتي بِشَغَفٍ وَإِتْقا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أَنْتَهي مِنْ لَوْحاتي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أُشارِكُها بِفَخْرٍ مَعَ أَصْدِقائي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استثمرنا النص للإجابة عن الأسئلة.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97EC2EF-412A-DC90-7893-90400F5843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E3CCC8-1C9C-B7C4-1D34-15369AB447CE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44E9B8-DA46-B8C8-D75D-7FDDD28B2D1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DFEB6-2404-4B43-F785-49E7F8DC2FFF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55F9D2-1CD2-3CE2-13FD-C4EA10BD805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485253B-E739-F583-F7D7-C5CC7E99A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9BB8B60-8902-431C-5907-CF1B437AD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A76BD39-B84B-8A15-757E-C0D5E0515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D07AEC8-800C-BC8B-BCAA-8AE66598F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29936B8-B57E-0B5E-445E-C118FB47C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32053E-35A0-4917-F182-0152CDD58C1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8BEAA5F-C24B-4FCA-3BBF-6EFDB0DAAEE4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E72082-4D3A-DB49-9FEB-053E428785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349" y="2281442"/>
            <a:ext cx="8089301" cy="332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642C3E7C-28F7-1AE2-6F5A-09661DCEC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59790667-91AF-2941-D2F0-D9355E61A8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عبرنا عن مشهد  بجمل تامة.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F2ECCD-DE20-0FCC-11CF-11804A4E9DC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7321715-AA33-1679-5217-C026B3EC6E0C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78EA7A-4818-25D9-9B52-4B608574CC1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16511F-55CB-BE3A-03EE-89178D94E3F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6BAB17-3569-809C-ACD0-43AB678D312F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75C2D43-6128-048F-3B15-8CFE07D1B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E1632CE-BC43-E241-8ADE-28F1BCE8A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0E7D1E8-187D-A4A2-662E-5F79C2287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7709AC5-612B-8513-8253-2CD95EB28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1B616FC-323A-1132-96C2-5E12C5DDC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5CB1AB-2F3E-D17B-7797-2B926B2EB253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31D1AEF-2AC5-4D9A-90D6-F73BC12F37EC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EDB9209-6BFE-4DDB-EF91-3B3F79F6A686}"/>
              </a:ext>
            </a:extLst>
          </p:cNvPr>
          <p:cNvSpPr/>
          <p:nvPr/>
        </p:nvSpPr>
        <p:spPr>
          <a:xfrm>
            <a:off x="610859" y="3939964"/>
            <a:ext cx="7969425" cy="1879260"/>
          </a:xfrm>
          <a:prstGeom prst="roundRect">
            <a:avLst>
              <a:gd name="adj" fmla="val 5959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endParaRPr lang="ar-MA" sz="2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2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عُمَرُ، هِوايَتي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رُكوبُ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خَيْلِ. أُمارِسُ هِوايَتي في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غَابَةِ بِمَهارَةٍ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عُطْلَةِ نِهايَةِ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أُسْبوعِ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822325" algn="r" rtl="1"/>
            <a:endParaRPr lang="a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ar-MA" sz="2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5B9A64F-F1D8-E66F-FF61-F4F651CAD9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231" y="1676136"/>
            <a:ext cx="2868330" cy="158214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DF13BA1-9660-AE95-7190-5D7B15F6CB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8391" y="2069183"/>
            <a:ext cx="5071893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0992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في المنزل، تدربوا على قراءة النص ص 115 بطلاقة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56499" y="342900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3F90787-91AB-B4F6-49F7-E55D960DD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862" y="1511262"/>
            <a:ext cx="3367672" cy="494552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5A87463-44F0-CDE6-D31D-5EFBDDA932F1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B035F7-E5F8-EA93-133C-8FB6A93814A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58D8D2-4E41-8945-D943-DB4D84103AE5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CC88C5-A062-A605-7308-E1BD59A66C4A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61A0B7A-6091-65AA-104F-E2667C5BC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6E9F437-9909-D1CF-62B0-92ADFD99F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A9E5121-60B8-0FBF-4AF6-7554AA6A7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301A02C-4DAE-75A4-1C9A-4BE22807E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B39DD41-1789-94F8-A16D-74765DECD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47FB601-9299-1270-7149-438567FE73A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E5BBB59-442B-B6F7-DDFE-5333D45BE266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7098</TotalTime>
  <Words>2325</Words>
  <Application>Microsoft Office PowerPoint</Application>
  <PresentationFormat>Affichage à l'écran (4:3)</PresentationFormat>
  <Paragraphs>477</Paragraphs>
  <Slides>58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58</vt:i4>
      </vt:variant>
    </vt:vector>
  </HeadingPairs>
  <TitlesOfParts>
    <vt:vector size="84" baseType="lpstr">
      <vt:lpstr>Abadi</vt:lpstr>
      <vt:lpstr>Dosis Medium</vt:lpstr>
      <vt:lpstr>Arial</vt:lpstr>
      <vt:lpstr>Dosis SemiBold</vt:lpstr>
      <vt:lpstr>Calibri</vt:lpstr>
      <vt:lpstr>Wingdings</vt:lpstr>
      <vt:lpstr>Courier New</vt:lpstr>
      <vt:lpstr>Dosis</vt:lpstr>
      <vt:lpstr>Times New Roman</vt:lpstr>
      <vt:lpstr>Calibri Light</vt:lpstr>
      <vt:lpstr>Microsoft Uighur</vt:lpstr>
      <vt:lpstr>Noto Sans Symbols</vt:lpstr>
      <vt:lpstr>Thème Office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</vt:lpstr>
      <vt:lpstr>  ما عنوان النص الذي تذكركم به هذه الفقرة؟ ما هي شخصياته؟ .</vt:lpstr>
      <vt:lpstr>Présentation PowerPoint</vt:lpstr>
      <vt:lpstr> </vt:lpstr>
      <vt:lpstr> </vt:lpstr>
      <vt:lpstr> </vt:lpstr>
      <vt:lpstr> </vt:lpstr>
      <vt:lpstr> الآن؛ خذوا كراساتكم ص 115 -  من يقرأ؟ من يواصل؟ تابعوا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خذوا دفاتركم</vt:lpstr>
      <vt:lpstr>اكتبوا فقرة عن الهواية باعتماد المشهد. من؟ ما هوايته؟ أين يمارسها؟ كيف؟ متى؟</vt:lpstr>
      <vt:lpstr>من يقرأ؟ صححوا.</vt:lpstr>
      <vt:lpstr>Présentation PowerPoint</vt:lpstr>
      <vt:lpstr>Présentation PowerPoint</vt:lpstr>
      <vt:lpstr>توجيهات عامة</vt:lpstr>
      <vt:lpstr>Présentation PowerPoint</vt:lpstr>
      <vt:lpstr>خذوا كراساتكم (الصفحة 120)  ودفاتر المنزل . اقرؤوا النص جيدا ثم انقلوا الفقرة الأخيرة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لعبة تفضلها ثم  تحدث عن:  متى تلعبها؟ وأين تلعبها؟ مع من تلعبها؟  يمكنك أن تتحدث عن ألعاب أخرى  غير موجودة في هذه المشاهد. </vt:lpstr>
      <vt:lpstr> اختتام الحصة </vt:lpstr>
      <vt:lpstr>تدربنا على قراءة فقرة بدقة واسترسال </vt:lpstr>
      <vt:lpstr>استثمرنا النص للإجابة عن الأسئلة.</vt:lpstr>
      <vt:lpstr>عبرنا عن مشهد  بجمل تامة.</vt:lpstr>
      <vt:lpstr>في المنزل، تدربوا على قراءة النص ص 115 بطلاقة.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56</cp:revision>
  <dcterms:created xsi:type="dcterms:W3CDTF">2023-09-20T21:35:22Z</dcterms:created>
  <dcterms:modified xsi:type="dcterms:W3CDTF">2026-04-24T07:51:51Z</dcterms:modified>
</cp:coreProperties>
</file>