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1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2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3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732" r:id="rId2"/>
    <p:sldMasterId id="2147483773" r:id="rId3"/>
    <p:sldMasterId id="2147483836" r:id="rId4"/>
    <p:sldMasterId id="2147483851" r:id="rId5"/>
    <p:sldMasterId id="2147483863" r:id="rId6"/>
    <p:sldMasterId id="2147483865" r:id="rId7"/>
    <p:sldMasterId id="2147483898" r:id="rId8"/>
    <p:sldMasterId id="2147483902" r:id="rId9"/>
    <p:sldMasterId id="2147483925" r:id="rId10"/>
    <p:sldMasterId id="2147483948" r:id="rId11"/>
    <p:sldMasterId id="2147483965" r:id="rId12"/>
    <p:sldMasterId id="2147483988" r:id="rId13"/>
    <p:sldMasterId id="2147484002" r:id="rId14"/>
  </p:sldMasterIdLst>
  <p:notesMasterIdLst>
    <p:notesMasterId r:id="rId73"/>
  </p:notesMasterIdLst>
  <p:sldIdLst>
    <p:sldId id="2147482882" r:id="rId15"/>
    <p:sldId id="2147482723" r:id="rId16"/>
    <p:sldId id="2147482798" r:id="rId17"/>
    <p:sldId id="2147482692" r:id="rId18"/>
    <p:sldId id="2147482531" r:id="rId19"/>
    <p:sldId id="2147482727" r:id="rId20"/>
    <p:sldId id="2147482713" r:id="rId21"/>
    <p:sldId id="2147482728" r:id="rId22"/>
    <p:sldId id="2147482508" r:id="rId23"/>
    <p:sldId id="2147482729" r:id="rId24"/>
    <p:sldId id="2147482730" r:id="rId25"/>
    <p:sldId id="2134806537" r:id="rId26"/>
    <p:sldId id="2147482751" r:id="rId27"/>
    <p:sldId id="2134806539" r:id="rId28"/>
    <p:sldId id="2147482519" r:id="rId29"/>
    <p:sldId id="2147482752" r:id="rId30"/>
    <p:sldId id="2147482705" r:id="rId31"/>
    <p:sldId id="2147482874" r:id="rId32"/>
    <p:sldId id="2147482875" r:id="rId33"/>
    <p:sldId id="2147482876" r:id="rId34"/>
    <p:sldId id="2147482877" r:id="rId35"/>
    <p:sldId id="2147482878" r:id="rId36"/>
    <p:sldId id="2147482879" r:id="rId37"/>
    <p:sldId id="2147482870" r:id="rId38"/>
    <p:sldId id="2147482813" r:id="rId39"/>
    <p:sldId id="2147482814" r:id="rId40"/>
    <p:sldId id="2147482871" r:id="rId41"/>
    <p:sldId id="2147482872" r:id="rId42"/>
    <p:sldId id="2147482873" r:id="rId43"/>
    <p:sldId id="2147482880" r:id="rId44"/>
    <p:sldId id="2147482881" r:id="rId45"/>
    <p:sldId id="2147482763" r:id="rId46"/>
    <p:sldId id="2147482829" r:id="rId47"/>
    <p:sldId id="2147482761" r:id="rId48"/>
    <p:sldId id="2147482799" r:id="rId49"/>
    <p:sldId id="2147482838" r:id="rId50"/>
    <p:sldId id="2147482790" r:id="rId51"/>
    <p:sldId id="2147482802" r:id="rId52"/>
    <p:sldId id="2147482803" r:id="rId53"/>
    <p:sldId id="2147482839" r:id="rId54"/>
    <p:sldId id="2147482840" r:id="rId55"/>
    <p:sldId id="2147482841" r:id="rId56"/>
    <p:sldId id="2147482824" r:id="rId57"/>
    <p:sldId id="2147482834" r:id="rId58"/>
    <p:sldId id="2147482842" r:id="rId59"/>
    <p:sldId id="2147482843" r:id="rId60"/>
    <p:sldId id="2147482844" r:id="rId61"/>
    <p:sldId id="2147482845" r:id="rId62"/>
    <p:sldId id="2147482846" r:id="rId63"/>
    <p:sldId id="2147482847" r:id="rId64"/>
    <p:sldId id="2147482848" r:id="rId65"/>
    <p:sldId id="2147482524" r:id="rId66"/>
    <p:sldId id="337" r:id="rId67"/>
    <p:sldId id="2147482753" r:id="rId68"/>
    <p:sldId id="2147482883" r:id="rId69"/>
    <p:sldId id="2147482499" r:id="rId70"/>
    <p:sldId id="2147482510" r:id="rId71"/>
    <p:sldId id="2147482522" r:id="rId72"/>
  </p:sldIdLst>
  <p:sldSz cx="9144000" cy="6858000" type="screen4x3"/>
  <p:notesSz cx="6858000" cy="9144000"/>
  <p:embeddedFontLst>
    <p:embeddedFont>
      <p:font typeface="Abadi" panose="020B0604020104020204" pitchFamily="34" charset="0"/>
      <p:regular r:id="rId74"/>
      <p:bold r:id="rId75"/>
      <p:italic r:id="rId76"/>
      <p:boldItalic r:id="rId77"/>
    </p:embeddedFont>
    <p:embeddedFont>
      <p:font typeface="Dosis" pitchFamily="2" charset="0"/>
      <p:regular r:id="rId78"/>
      <p:bold r:id="rId79"/>
    </p:embeddedFont>
    <p:embeddedFont>
      <p:font typeface="Dosis Medium" pitchFamily="2" charset="0"/>
      <p:regular r:id="rId80"/>
      <p:bold r:id="rId81"/>
    </p:embeddedFont>
    <p:embeddedFont>
      <p:font typeface="Dosis SemiBold" pitchFamily="2" charset="0"/>
      <p:regular r:id="rId82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14C79"/>
    <a:srgbClr val="424D7B"/>
    <a:srgbClr val="DDF1EC"/>
    <a:srgbClr val="D6E9EA"/>
    <a:srgbClr val="00ABA3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80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11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128" Type="http://customschemas.google.com/relationships/presentationmetadata" Target="metadata"/><Relationship Id="rId5" Type="http://schemas.openxmlformats.org/officeDocument/2006/relationships/slideMaster" Target="slideMasters/slideMaster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29" Type="http://schemas.openxmlformats.org/officeDocument/2006/relationships/presProps" Target="pres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13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14.fntdata"/><Relationship Id="rId131" Type="http://schemas.openxmlformats.org/officeDocument/2006/relationships/theme" Target="theme/theme1.xml"/><Relationship Id="rId61" Type="http://schemas.openxmlformats.org/officeDocument/2006/relationships/slide" Target="slides/slide47.xml"/><Relationship Id="rId82" Type="http://schemas.openxmlformats.org/officeDocument/2006/relationships/font" Target="fonts/font9.fntdata"/><Relationship Id="rId1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8219841E-AE20-CAA3-B338-4B28D752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37C428AA-4B7F-0B6A-8194-D9D17ACC50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16CA406-473C-C30F-007D-22FC13FC6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8DEFFE2-0EEB-BFA5-A3A5-E1E575BDEF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910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6788E6-60B6-884F-6709-0F517BA7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>
            <a:extLst>
              <a:ext uri="{FF2B5EF4-FFF2-40B4-BE49-F238E27FC236}">
                <a16:creationId xmlns:a16="http://schemas.microsoft.com/office/drawing/2014/main" id="{46ED0582-70AB-16BE-4489-125D100F6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>
            <a:extLst>
              <a:ext uri="{FF2B5EF4-FFF2-40B4-BE49-F238E27FC236}">
                <a16:creationId xmlns:a16="http://schemas.microsoft.com/office/drawing/2014/main" id="{7625BDA4-82A5-2733-F964-3470B919E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257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196F9558-E41B-9C27-C979-BA6AE4E9D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22676331-E1DD-5FA1-495B-815FEF085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5201665D-3EDC-3EAD-725E-B0960DB7F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4787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>
          <a:extLst>
            <a:ext uri="{FF2B5EF4-FFF2-40B4-BE49-F238E27FC236}">
              <a16:creationId xmlns:a16="http://schemas.microsoft.com/office/drawing/2014/main" id="{84BB4EFE-FF18-7311-FCF7-3C3384E0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>
            <a:extLst>
              <a:ext uri="{FF2B5EF4-FFF2-40B4-BE49-F238E27FC236}">
                <a16:creationId xmlns:a16="http://schemas.microsoft.com/office/drawing/2014/main" id="{319D7687-10B9-9ACC-D95B-17CADE2FC3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>
            <a:extLst>
              <a:ext uri="{FF2B5EF4-FFF2-40B4-BE49-F238E27FC236}">
                <a16:creationId xmlns:a16="http://schemas.microsoft.com/office/drawing/2014/main" id="{DC624515-D0FC-B255-25DD-30AA366BD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847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 dirty="0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018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6D0CEDC-684E-169B-FE46-F3CC1721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8368AD25-56BA-FCED-0B84-B7CBB7242F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2D2BFFAD-6E49-56B9-2345-A33C01ED2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27B5AEC7-74AD-E602-6CD9-88A3F58BB5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653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6D7ADA57-8753-709F-42B1-7973CA86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0ACA643C-6E4E-C9B5-1B35-136BBD647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45063306-37BF-910B-E8BF-EF1CE6A890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8C4240CC-A7A1-F182-6BE9-913020C512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995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5D133E4D-1DD6-91E9-36FE-A6606C30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E4047F80-B611-925F-8A08-D0EB22871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6C269425-4670-45CB-449F-42FAF0CFC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C25189A3-429F-72BA-A55D-F7A8148085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511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A0D8B181-79E5-AF3B-6948-0A58EA5D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52152AA8-4981-F23E-69D7-D2C099D39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FF19C800-DAEC-277E-C85E-A019521AE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339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>
          <a:extLst>
            <a:ext uri="{FF2B5EF4-FFF2-40B4-BE49-F238E27FC236}">
              <a16:creationId xmlns:a16="http://schemas.microsoft.com/office/drawing/2014/main" id="{E27A8FDB-15D7-1C6D-A37E-63EECF0C5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>
            <a:extLst>
              <a:ext uri="{FF2B5EF4-FFF2-40B4-BE49-F238E27FC236}">
                <a16:creationId xmlns:a16="http://schemas.microsoft.com/office/drawing/2014/main" id="{412C7405-3666-502A-579A-30CC137F15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>
            <a:extLst>
              <a:ext uri="{FF2B5EF4-FFF2-40B4-BE49-F238E27FC236}">
                <a16:creationId xmlns:a16="http://schemas.microsoft.com/office/drawing/2014/main" id="{C287755B-B82F-8CB4-B27A-C196746390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69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24729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9372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8479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3192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65192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5698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5184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72310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88103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91575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82603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45214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23/04/2026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1404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1890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09457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31692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7753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49619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11671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45090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67819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69013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50760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6576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98059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97209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4070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39774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29762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0043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33305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265939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3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6317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7931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623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82836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672718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49959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0673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91363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323424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36675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7962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488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4374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772358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72372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723305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5046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49824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10065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49387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07374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74688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82647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2528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77885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926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108188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1495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48310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7699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8838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07604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683612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438909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37029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643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919250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310522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600011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255046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049222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895598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232907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869401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193829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488188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1608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27279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08580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64087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31842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54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98988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25546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22522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153795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5985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537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41181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94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0316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27767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275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80091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2438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86680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87991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13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17869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44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2743189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0620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4115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90305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59371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59437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592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9394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2727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3527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7882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8943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28578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61616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0490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156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464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455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6442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556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4217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1523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56177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71385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52119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993958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667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1518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537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08456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834735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17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66660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312403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41344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1584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20569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97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3.jp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slideLayout" Target="../slideLayouts/slideLayout11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image" Target="../media/image3.jpg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image" Target="../media/image15.bin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5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4053" r:id="rId1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405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53255"/>
      </p:ext>
    </p:extLst>
  </p:cSld>
  <p:clrMap bg1="lt1" tx1="dk1" bg2="lt2" tx2="dk2" accent1="accent1" accent2="accent2" accent3="accent3" accent4="accent4" accent5="accent5" accent6="accent6" hlink="hlink" folHlink="folHlink"/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0112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  <p:sldLayoutId id="2147483884" r:id="rId17"/>
    <p:sldLayoutId id="2147483885" r:id="rId18"/>
    <p:sldLayoutId id="2147484056" r:id="rId19"/>
    <p:sldLayoutId id="2147484057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4975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99" r:id="rId1"/>
    <p:sldLayoutId id="21474839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04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783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243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63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39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90662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109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6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6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50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11.xml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3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4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8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1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2.png"/><Relationship Id="rId7" Type="http://schemas.openxmlformats.org/officeDocument/2006/relationships/image" Target="../media/image4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Relationship Id="rId9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7" Type="http://schemas.openxmlformats.org/officeDocument/2006/relationships/image" Target="../media/image67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66.png"/><Relationship Id="rId11" Type="http://schemas.openxmlformats.org/officeDocument/2006/relationships/image" Target="../media/image43.png"/><Relationship Id="rId5" Type="http://schemas.openxmlformats.org/officeDocument/2006/relationships/image" Target="../media/image65.png"/><Relationship Id="rId10" Type="http://schemas.openxmlformats.org/officeDocument/2006/relationships/image" Target="../media/image42.png"/><Relationship Id="rId4" Type="http://schemas.openxmlformats.org/officeDocument/2006/relationships/image" Target="../media/image64.png"/><Relationship Id="rId9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7" Type="http://schemas.openxmlformats.org/officeDocument/2006/relationships/image" Target="../media/image67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66.png"/><Relationship Id="rId11" Type="http://schemas.openxmlformats.org/officeDocument/2006/relationships/image" Target="../media/image43.png"/><Relationship Id="rId5" Type="http://schemas.openxmlformats.org/officeDocument/2006/relationships/image" Target="../media/image65.png"/><Relationship Id="rId10" Type="http://schemas.openxmlformats.org/officeDocument/2006/relationships/image" Target="../media/image42.png"/><Relationship Id="rId4" Type="http://schemas.openxmlformats.org/officeDocument/2006/relationships/image" Target="../media/image64.png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74.png"/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11" Type="http://schemas.openxmlformats.org/officeDocument/2006/relationships/image" Target="../media/image44.png"/><Relationship Id="rId5" Type="http://schemas.openxmlformats.org/officeDocument/2006/relationships/image" Target="../media/image71.png"/><Relationship Id="rId10" Type="http://schemas.openxmlformats.org/officeDocument/2006/relationships/image" Target="../media/image43.png"/><Relationship Id="rId4" Type="http://schemas.openxmlformats.org/officeDocument/2006/relationships/image" Target="../media/image70.png"/><Relationship Id="rId9" Type="http://schemas.openxmlformats.org/officeDocument/2006/relationships/image" Target="../media/image42.png"/><Relationship Id="rId1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1.png"/><Relationship Id="rId7" Type="http://schemas.openxmlformats.org/officeDocument/2006/relationships/image" Target="../media/image42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78.png"/><Relationship Id="rId5" Type="http://schemas.openxmlformats.org/officeDocument/2006/relationships/image" Target="../media/image36.png"/><Relationship Id="rId10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11" Type="http://schemas.openxmlformats.org/officeDocument/2006/relationships/image" Target="../media/image66.png"/><Relationship Id="rId5" Type="http://schemas.openxmlformats.org/officeDocument/2006/relationships/image" Target="../media/image41.png"/><Relationship Id="rId10" Type="http://schemas.openxmlformats.org/officeDocument/2006/relationships/image" Target="../media/image65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83.png"/><Relationship Id="rId9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6.gif"/><Relationship Id="rId4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65E71D-F006-5224-7A0E-DC91DEDAD8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4" b="359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CDF52B-4EB0-84BC-1B52-DCDB4A253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340" y="4890539"/>
            <a:ext cx="2235319" cy="67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09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173;p2">
            <a:extLst>
              <a:ext uri="{FF2B5EF4-FFF2-40B4-BE49-F238E27FC236}">
                <a16:creationId xmlns:a16="http://schemas.microsoft.com/office/drawing/2014/main" id="{65715D81-A343-8F6B-C1AB-0BBFE5A0C974}"/>
              </a:ext>
            </a:extLst>
          </p:cNvPr>
          <p:cNvGrpSpPr/>
          <p:nvPr/>
        </p:nvGrpSpPr>
        <p:grpSpPr>
          <a:xfrm flipH="1">
            <a:off x="4658071" y="1773158"/>
            <a:ext cx="3780000" cy="1332000"/>
            <a:chOff x="648000" y="1944000"/>
            <a:chExt cx="3780000" cy="1332000"/>
          </a:xfrm>
        </p:grpSpPr>
        <p:sp>
          <p:nvSpPr>
            <p:cNvPr id="14" name="Google Shape;1174;p2">
              <a:extLst>
                <a:ext uri="{FF2B5EF4-FFF2-40B4-BE49-F238E27FC236}">
                  <a16:creationId xmlns:a16="http://schemas.microsoft.com/office/drawing/2014/main" id="{E137113D-0331-85DF-B2EB-0D42F8E8C46D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175;p2">
              <a:extLst>
                <a:ext uri="{FF2B5EF4-FFF2-40B4-BE49-F238E27FC236}">
                  <a16:creationId xmlns:a16="http://schemas.microsoft.com/office/drawing/2014/main" id="{CF5E4A55-6E92-5AEA-4B77-F397B0C6383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1 -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787E748-ABD7-367E-D871-CD488C92C3DF}"/>
              </a:ext>
            </a:extLst>
          </p:cNvPr>
          <p:cNvGrpSpPr/>
          <p:nvPr/>
        </p:nvGrpSpPr>
        <p:grpSpPr>
          <a:xfrm>
            <a:off x="4707961" y="3442864"/>
            <a:ext cx="3780000" cy="1332000"/>
            <a:chOff x="4925766" y="1167564"/>
            <a:chExt cx="3780000" cy="1332000"/>
          </a:xfrm>
        </p:grpSpPr>
        <p:grpSp>
          <p:nvGrpSpPr>
            <p:cNvPr id="1160" name="Google Shape;1160;p2"/>
            <p:cNvGrpSpPr/>
            <p:nvPr/>
          </p:nvGrpSpPr>
          <p:grpSpPr>
            <a:xfrm flipH="1">
              <a:off x="4925766" y="1167564"/>
              <a:ext cx="3780000" cy="1332000"/>
              <a:chOff x="4735350" y="5023288"/>
              <a:chExt cx="3780000" cy="1332000"/>
            </a:xfrm>
          </p:grpSpPr>
          <p:sp>
            <p:nvSpPr>
              <p:cNvPr id="1161" name="Google Shape;1161;p2"/>
              <p:cNvSpPr/>
              <p:nvPr/>
            </p:nvSpPr>
            <p:spPr>
              <a:xfrm>
                <a:off x="4735350" y="5275288"/>
                <a:ext cx="3780000" cy="1080000"/>
              </a:xfrm>
              <a:prstGeom prst="roundRect">
                <a:avLst>
                  <a:gd name="adj" fmla="val 16667"/>
                </a:avLst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2"/>
              <p:cNvSpPr/>
              <p:nvPr/>
            </p:nvSpPr>
            <p:spPr>
              <a:xfrm>
                <a:off x="4951350" y="5023288"/>
                <a:ext cx="1260000" cy="360000"/>
              </a:xfrm>
              <a:prstGeom prst="flowChartTerminator">
                <a:avLst/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575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57575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اليوم 2 - 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80" name="Google Shape;1180;p2"/>
            <p:cNvSpPr/>
            <p:nvPr/>
          </p:nvSpPr>
          <p:spPr>
            <a:xfrm>
              <a:off x="5178415" y="1604071"/>
              <a:ext cx="3420000" cy="7920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أنشطة اعتيادية </a:t>
              </a:r>
              <a:endPara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القراءة/ المعجم</a:t>
              </a: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البنيات اللغوية</a:t>
              </a:r>
            </a:p>
            <a:p>
              <a:pPr marL="26670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757575"/>
                  </a:solidFill>
                  <a:sym typeface="Dosis SemiBold"/>
                </a:rPr>
                <a:t>الطلاقة / التحدث</a:t>
              </a:r>
              <a:endParaRPr lang="ar-MA" sz="1200" dirty="0">
                <a:solidFill>
                  <a:srgbClr val="757575"/>
                </a:solidFill>
              </a:endParaRPr>
            </a:p>
          </p:txBody>
        </p:sp>
      </p:grpSp>
      <p:grpSp>
        <p:nvGrpSpPr>
          <p:cNvPr id="5" name="Google Shape;1173;p2">
            <a:extLst>
              <a:ext uri="{FF2B5EF4-FFF2-40B4-BE49-F238E27FC236}">
                <a16:creationId xmlns:a16="http://schemas.microsoft.com/office/drawing/2014/main" id="{E7EACE19-4B77-866C-4FDF-3D67BE1F95DB}"/>
              </a:ext>
            </a:extLst>
          </p:cNvPr>
          <p:cNvGrpSpPr/>
          <p:nvPr/>
        </p:nvGrpSpPr>
        <p:grpSpPr>
          <a:xfrm flipH="1">
            <a:off x="4735350" y="5080864"/>
            <a:ext cx="3780000" cy="1332000"/>
            <a:chOff x="648000" y="1944000"/>
            <a:chExt cx="3780000" cy="1332000"/>
          </a:xfrm>
        </p:grpSpPr>
        <p:sp>
          <p:nvSpPr>
            <p:cNvPr id="6" name="Google Shape;1174;p2">
              <a:extLst>
                <a:ext uri="{FF2B5EF4-FFF2-40B4-BE49-F238E27FC236}">
                  <a16:creationId xmlns:a16="http://schemas.microsoft.com/office/drawing/2014/main" id="{8D7AB306-73F1-F785-1A93-1B45D2299F20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175;p2">
              <a:extLst>
                <a:ext uri="{FF2B5EF4-FFF2-40B4-BE49-F238E27FC236}">
                  <a16:creationId xmlns:a16="http://schemas.microsoft.com/office/drawing/2014/main" id="{A0794CB9-BE06-6951-A449-F59F7CC765A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5 -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176;p2">
            <a:extLst>
              <a:ext uri="{FF2B5EF4-FFF2-40B4-BE49-F238E27FC236}">
                <a16:creationId xmlns:a16="http://schemas.microsoft.com/office/drawing/2014/main" id="{4AED1DC4-F443-02CB-A5E1-C2FF93F11836}"/>
              </a:ext>
            </a:extLst>
          </p:cNvPr>
          <p:cNvSpPr/>
          <p:nvPr/>
        </p:nvSpPr>
        <p:spPr>
          <a:xfrm>
            <a:off x="4887961" y="5532152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9" name="Google Shape;1173;p2">
            <a:extLst>
              <a:ext uri="{FF2B5EF4-FFF2-40B4-BE49-F238E27FC236}">
                <a16:creationId xmlns:a16="http://schemas.microsoft.com/office/drawing/2014/main" id="{8712011A-CAFE-8260-D21C-3F39392E8134}"/>
              </a:ext>
            </a:extLst>
          </p:cNvPr>
          <p:cNvGrpSpPr/>
          <p:nvPr/>
        </p:nvGrpSpPr>
        <p:grpSpPr>
          <a:xfrm flipH="1">
            <a:off x="739350" y="5056226"/>
            <a:ext cx="3780000" cy="1332000"/>
            <a:chOff x="648000" y="1944000"/>
            <a:chExt cx="3780000" cy="1332000"/>
          </a:xfrm>
        </p:grpSpPr>
        <p:sp>
          <p:nvSpPr>
            <p:cNvPr id="10" name="Google Shape;1174;p2">
              <a:extLst>
                <a:ext uri="{FF2B5EF4-FFF2-40B4-BE49-F238E27FC236}">
                  <a16:creationId xmlns:a16="http://schemas.microsoft.com/office/drawing/2014/main" id="{6E558830-3FF5-A999-7038-DCBC0E03291B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75;p2">
              <a:extLst>
                <a:ext uri="{FF2B5EF4-FFF2-40B4-BE49-F238E27FC236}">
                  <a16:creationId xmlns:a16="http://schemas.microsoft.com/office/drawing/2014/main" id="{8788F099-1D9C-3214-5550-C5CDBABD52C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اليوم 6 - 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176;p2">
            <a:extLst>
              <a:ext uri="{FF2B5EF4-FFF2-40B4-BE49-F238E27FC236}">
                <a16:creationId xmlns:a16="http://schemas.microsoft.com/office/drawing/2014/main" id="{69029231-87E0-58CF-9B2D-0D8E39CBFE9E}"/>
              </a:ext>
            </a:extLst>
          </p:cNvPr>
          <p:cNvSpPr/>
          <p:nvPr/>
        </p:nvSpPr>
        <p:spPr>
          <a:xfrm>
            <a:off x="891961" y="5507514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أنشطة اعتيادية </a:t>
            </a:r>
            <a:endParaRPr kumimoji="0" lang="ar-MA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القراءة / الفهم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الكتابة</a:t>
            </a: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</a:t>
            </a:r>
            <a:endParaRPr lang="ar-MA" sz="1200" dirty="0">
              <a:solidFill>
                <a:srgbClr val="757575"/>
              </a:solidFill>
            </a:endParaRPr>
          </a:p>
        </p:txBody>
      </p:sp>
      <p:sp>
        <p:nvSpPr>
          <p:cNvPr id="16" name="Google Shape;1176;p2">
            <a:extLst>
              <a:ext uri="{FF2B5EF4-FFF2-40B4-BE49-F238E27FC236}">
                <a16:creationId xmlns:a16="http://schemas.microsoft.com/office/drawing/2014/main" id="{7C6D1A5F-9316-1587-4E9A-D56EE9AFA78C}"/>
              </a:ext>
            </a:extLst>
          </p:cNvPr>
          <p:cNvSpPr/>
          <p:nvPr/>
        </p:nvSpPr>
        <p:spPr>
          <a:xfrm>
            <a:off x="4874071" y="219293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أنشطة اعتيادية </a:t>
            </a:r>
          </a:p>
          <a:p>
            <a:pPr marL="269875" lvl="0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وضعية تقويمية</a:t>
            </a:r>
          </a:p>
          <a:p>
            <a:pPr marL="269875" indent="-269875" algn="r" rtl="1">
              <a:buClr>
                <a:srgbClr val="424D7B"/>
              </a:buClr>
              <a:buSzPts val="1200"/>
              <a:buFont typeface="Courier New" panose="02070309020205020404" pitchFamily="49" charset="0"/>
              <a:buChar char="o"/>
              <a:defRPr/>
            </a:pPr>
            <a:r>
              <a:rPr lang="ar-MA" sz="1200" dirty="0">
                <a:solidFill>
                  <a:srgbClr val="757575"/>
                </a:solidFill>
                <a:sym typeface="Dosis SemiBold"/>
              </a:rPr>
              <a:t>الطلاقة / التحدث </a:t>
            </a:r>
            <a:endParaRPr lang="ar-MA" sz="1200" dirty="0">
              <a:solidFill>
                <a:srgbClr val="757575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219A0D-20A0-D930-3338-E389447DE95E}"/>
              </a:ext>
            </a:extLst>
          </p:cNvPr>
          <p:cNvGrpSpPr/>
          <p:nvPr/>
        </p:nvGrpSpPr>
        <p:grpSpPr>
          <a:xfrm>
            <a:off x="629223" y="3442996"/>
            <a:ext cx="3831420" cy="1362012"/>
            <a:chOff x="4735350" y="1466288"/>
            <a:chExt cx="3831420" cy="1362012"/>
          </a:xfrm>
        </p:grpSpPr>
        <p:pic>
          <p:nvPicPr>
            <p:cNvPr id="3" name="Google Shape;1157;p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5541B90-F30B-ADE8-CDA6-BDE677BBBB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flipH="1">
              <a:off x="4735350" y="1466288"/>
              <a:ext cx="3831420" cy="13620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158;p2">
              <a:extLst>
                <a:ext uri="{FF2B5EF4-FFF2-40B4-BE49-F238E27FC236}">
                  <a16:creationId xmlns:a16="http://schemas.microsoft.com/office/drawing/2014/main" id="{17C69A81-7FA0-6994-59E1-3DBAC0571F65}"/>
                </a:ext>
              </a:extLst>
            </p:cNvPr>
            <p:cNvSpPr/>
            <p:nvPr/>
          </p:nvSpPr>
          <p:spPr>
            <a:xfrm>
              <a:off x="4915773" y="1935465"/>
              <a:ext cx="3420000" cy="7920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أنشطة اعتيادية 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القراءة/ الفهم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الكتابة</a:t>
              </a:r>
            </a:p>
            <a:p>
              <a:pPr marL="266700" lvl="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424D7B"/>
                  </a:solidFill>
                  <a:ea typeface="Dosis SemiBold"/>
                  <a:cs typeface="Arial" panose="020B0604020202020204" pitchFamily="34" charset="0"/>
                </a:rPr>
                <a:t>الطلاقة / التحدث</a:t>
              </a:r>
              <a:endParaRPr sz="1200" dirty="0">
                <a:solidFill>
                  <a:srgbClr val="424D7B"/>
                </a:solidFill>
                <a:ea typeface="Dosis SemiBold"/>
                <a:cs typeface="Arial" panose="020B0604020202020204" pitchFamily="34" charset="0"/>
              </a:endParaRPr>
            </a:p>
          </p:txBody>
        </p:sp>
        <p:sp>
          <p:nvSpPr>
            <p:cNvPr id="22" name="Google Shape;1159;p2">
              <a:extLst>
                <a:ext uri="{FF2B5EF4-FFF2-40B4-BE49-F238E27FC236}">
                  <a16:creationId xmlns:a16="http://schemas.microsoft.com/office/drawing/2014/main" id="{DD2427AF-C1C0-D9CF-3A32-6C9F519BBE8A}"/>
                </a:ext>
              </a:extLst>
            </p:cNvPr>
            <p:cNvSpPr/>
            <p:nvPr/>
          </p:nvSpPr>
          <p:spPr>
            <a:xfrm>
              <a:off x="7076031" y="146628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ea typeface="Dosis ExtraBold"/>
                  <a:cs typeface="Arial" panose="020B0604020202020204" pitchFamily="34" charset="0"/>
                  <a:sym typeface="Dosis ExtraBold"/>
                </a:rPr>
                <a:t>اليوم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f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  <a:sym typeface="Arial"/>
                </a:rPr>
                <a:t>4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  <a:sym typeface="Arial"/>
                </a:rPr>
                <a:t> - 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02E354E-BF57-95B9-B0C0-15760D2EA160}"/>
              </a:ext>
            </a:extLst>
          </p:cNvPr>
          <p:cNvGrpSpPr/>
          <p:nvPr/>
        </p:nvGrpSpPr>
        <p:grpSpPr>
          <a:xfrm>
            <a:off x="629223" y="1788173"/>
            <a:ext cx="3780000" cy="1332000"/>
            <a:chOff x="4925766" y="1167564"/>
            <a:chExt cx="3780000" cy="1332000"/>
          </a:xfrm>
        </p:grpSpPr>
        <p:grpSp>
          <p:nvGrpSpPr>
            <p:cNvPr id="24" name="Google Shape;1160;p2">
              <a:extLst>
                <a:ext uri="{FF2B5EF4-FFF2-40B4-BE49-F238E27FC236}">
                  <a16:creationId xmlns:a16="http://schemas.microsoft.com/office/drawing/2014/main" id="{0F203189-75DF-3F53-3609-861A367BF969}"/>
                </a:ext>
              </a:extLst>
            </p:cNvPr>
            <p:cNvGrpSpPr/>
            <p:nvPr/>
          </p:nvGrpSpPr>
          <p:grpSpPr>
            <a:xfrm flipH="1">
              <a:off x="4925766" y="1167564"/>
              <a:ext cx="3780000" cy="1332000"/>
              <a:chOff x="4735350" y="5023288"/>
              <a:chExt cx="3780000" cy="1332000"/>
            </a:xfrm>
          </p:grpSpPr>
          <p:sp>
            <p:nvSpPr>
              <p:cNvPr id="26" name="Google Shape;1161;p2">
                <a:extLst>
                  <a:ext uri="{FF2B5EF4-FFF2-40B4-BE49-F238E27FC236}">
                    <a16:creationId xmlns:a16="http://schemas.microsoft.com/office/drawing/2014/main" id="{35B7FA9E-E55F-9444-9851-CF655230B4E0}"/>
                  </a:ext>
                </a:extLst>
              </p:cNvPr>
              <p:cNvSpPr/>
              <p:nvPr/>
            </p:nvSpPr>
            <p:spPr>
              <a:xfrm>
                <a:off x="4735350" y="5275288"/>
                <a:ext cx="3780000" cy="1080000"/>
              </a:xfrm>
              <a:prstGeom prst="roundRect">
                <a:avLst>
                  <a:gd name="adj" fmla="val 16667"/>
                </a:avLst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162;p2">
                <a:extLst>
                  <a:ext uri="{FF2B5EF4-FFF2-40B4-BE49-F238E27FC236}">
                    <a16:creationId xmlns:a16="http://schemas.microsoft.com/office/drawing/2014/main" id="{4B1EBC52-40DE-6D80-AB90-ABD8788DA9E3}"/>
                  </a:ext>
                </a:extLst>
              </p:cNvPr>
              <p:cNvSpPr/>
              <p:nvPr/>
            </p:nvSpPr>
            <p:spPr>
              <a:xfrm>
                <a:off x="4951350" y="5023288"/>
                <a:ext cx="1260000" cy="360000"/>
              </a:xfrm>
              <a:prstGeom prst="flowChartTerminator">
                <a:avLst/>
              </a:prstGeom>
              <a:solidFill>
                <a:srgbClr val="AEABAB"/>
              </a:solidFill>
              <a:ln w="12700" cap="flat" cmpd="sng">
                <a:solidFill>
                  <a:srgbClr val="75757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575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ar-M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57575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اليوم 3 - </a:t>
                </a: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" name="Google Shape;1180;p2">
              <a:extLst>
                <a:ext uri="{FF2B5EF4-FFF2-40B4-BE49-F238E27FC236}">
                  <a16:creationId xmlns:a16="http://schemas.microsoft.com/office/drawing/2014/main" id="{FCA2859E-763B-7EF0-F2F0-6B127872E511}"/>
                </a:ext>
              </a:extLst>
            </p:cNvPr>
            <p:cNvSpPr/>
            <p:nvPr/>
          </p:nvSpPr>
          <p:spPr>
            <a:xfrm>
              <a:off x="5178415" y="1604071"/>
              <a:ext cx="3420000" cy="7920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أنشطة اعتيادية </a:t>
              </a:r>
              <a:endParaRPr kumimoji="0" lang="ar-M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القراءة/ الفهم</a:t>
              </a:r>
            </a:p>
            <a:p>
              <a:pPr marL="266700" marR="0" lvl="0" indent="-26670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200"/>
                <a:buFont typeface="Noto Sans Symbols"/>
                <a:buChar char="🔾"/>
                <a:tabLst/>
                <a:defRPr/>
              </a:pPr>
              <a:r>
                <a:rPr kumimoji="0" lang="ar-MA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البنيات اللغوية</a:t>
              </a:r>
            </a:p>
            <a:p>
              <a:pPr marL="266700" indent="-266700" algn="r" rtl="1">
                <a:buClr>
                  <a:srgbClr val="757575"/>
                </a:buClr>
                <a:buSzPts val="1200"/>
                <a:buFont typeface="Noto Sans Symbols"/>
                <a:buChar char="🔾"/>
                <a:defRPr/>
              </a:pPr>
              <a:r>
                <a:rPr lang="ar-MA" sz="1200" dirty="0">
                  <a:solidFill>
                    <a:srgbClr val="757575"/>
                  </a:solidFill>
                  <a:sym typeface="Dosis SemiBold"/>
                </a:rPr>
                <a:t>الطلاقة / التحدث</a:t>
              </a:r>
              <a:endParaRPr lang="ar-MA" sz="1200" dirty="0">
                <a:solidFill>
                  <a:srgbClr val="757575"/>
                </a:solidFill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000" b="1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نشيد : «وقت الراحات»</a:t>
            </a:r>
            <a:endParaRPr lang="fr-MA" sz="2000" b="1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75106" y="1508705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-01   </a:t>
            </a: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انشطة اعتيادية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نص" بلا قبعة"  قراءة جهرية</a:t>
            </a:r>
          </a:p>
          <a:p>
            <a:pPr lvl="0">
              <a:buClrTx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استراتيجيات الفهم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341164" y="2790288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القراءة/ الفهم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defRPr/>
            </a:pPr>
            <a:r>
              <a:rPr lang="ar-MA" sz="2000" dirty="0">
                <a:cs typeface="Microsoft Uighur" panose="02000000000000000000" pitchFamily="2" charset="-78"/>
              </a:rPr>
              <a:t>التعليق على مشاهد بجمل تامة.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42588" y="4063518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كتابة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50475" y="3915873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3978184"/>
            <a:ext cx="540000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642CFA2-A5B6-24F2-EA76-A506810B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191891"/>
            <a:ext cx="5525521" cy="14058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1980A4E-BB3A-8C67-2797-9F8E23AEF997}"/>
              </a:ext>
            </a:extLst>
          </p:cNvPr>
          <p:cNvSpPr txBox="1"/>
          <p:nvPr/>
        </p:nvSpPr>
        <p:spPr>
          <a:xfrm>
            <a:off x="4842588" y="5320241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sz="1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 /التحدث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38FCE2-B249-B70E-E4FB-1F1DC0152C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960720" y="5234907"/>
            <a:ext cx="540000" cy="540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25C8B6B-2966-4766-06E7-E5EE809D238F}"/>
              </a:ext>
            </a:extLst>
          </p:cNvPr>
          <p:cNvSpPr txBox="1">
            <a:spLocks/>
          </p:cNvSpPr>
          <p:nvPr/>
        </p:nvSpPr>
        <p:spPr>
          <a:xfrm>
            <a:off x="2385392" y="561167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>
              <a:defRPr/>
            </a:pPr>
            <a:r>
              <a:rPr lang="ar-MA" sz="2400" dirty="0">
                <a:cs typeface="Microsoft Uighur" panose="02000000000000000000" pitchFamily="2" charset="-78"/>
              </a:rPr>
              <a:t>تقويم فردي لمهارتي الطلاقة والتحدث؛</a:t>
            </a:r>
          </a:p>
          <a:p>
            <a:pPr lvl="0">
              <a:spcBef>
                <a:spcPts val="300"/>
              </a:spcBef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"أمسية ثقافية" ونقل الفقرة الرابعة  بخط جميل.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Noto Sans Symbols"/>
              <a:buChar char="●"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B22F9004-D061-D0BF-F2D9-C20C9340D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608" y="5210398"/>
            <a:ext cx="386069" cy="468001"/>
          </a:xfrm>
          <a:prstGeom prst="rect">
            <a:avLst/>
          </a:prstGeom>
        </p:spPr>
      </p:pic>
      <p:pic>
        <p:nvPicPr>
          <p:cNvPr id="28" name="Image 2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2F35933-F770-00E3-B55B-9FF59353D8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2608" y="2663828"/>
            <a:ext cx="386069" cy="45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defTabSz="457200" rtl="1">
                <a:buClrTx/>
                <a:buFont typeface="Arial" panose="020B0604020202020204" pitchFamily="34" charset="0"/>
                <a:buChar char="•"/>
                <a:defRPr/>
              </a:pP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بجمل تامة ؛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95F984-D48D-DCD2-01C0-33BAF2E4564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499694"/>
            <a:ext cx="7054194" cy="8907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58E7F9-A031-4CD3-EEDE-C72E41A0C414}"/>
              </a:ext>
            </a:extLst>
          </p:cNvPr>
          <p:cNvSpPr/>
          <p:nvPr/>
        </p:nvSpPr>
        <p:spPr>
          <a:xfrm>
            <a:off x="782426" y="4871014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الطلاقة والتحدث.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AE3B32-ED87-FB4F-A4B3-85C5C7E272E6}"/>
              </a:ext>
            </a:extLst>
          </p:cNvPr>
          <p:cNvSpPr txBox="1"/>
          <p:nvPr/>
        </p:nvSpPr>
        <p:spPr>
          <a:xfrm>
            <a:off x="1549400" y="306070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defTabSz="457200" rtl="1">
              <a:buClrTx/>
              <a:buFont typeface="Arial" panose="020B0604020202020204" pitchFamily="34" charset="0"/>
              <a:buChar char="•"/>
              <a:defRPr/>
            </a:pPr>
            <a:r>
              <a: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نص "بلا قبعة" قراءة جهرية؛ استثمار استراتيجيات الفهم ؛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14196" y="2690694"/>
            <a:ext cx="520780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«وقت الراحات»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175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84083E-A2E4-9271-3148-F121791429F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659630-FF56-D7C4-CD44-9C743C99A745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008DDF-D889-42C3-FE3A-2C4472865D8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D71A4E-D818-94BC-077D-14C446D1E5B6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DEE6C0-96B0-E478-25FE-22A6FC182F4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FEC2244-0508-6B1D-2E2F-A41076511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DD73BFF-23BB-8B00-F432-54E9B6781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82EB7D3-772C-2132-5AA9-130C3F3E6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B9915C2-483C-5AAA-62FD-3E77992A5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7C6BBF-CE91-F50D-EC66-66B1F51A5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F25AE1-DC8B-8806-C63F-F19FAE04983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/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C41469F4-5B4D-CC4A-A732-5C579CDB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2373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0365A4AF-9A8A-F85F-C968-54CF9F13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575A987-DDAC-E760-13A4-BB3F40AA010B}"/>
              </a:ext>
            </a:extLst>
          </p:cNvPr>
          <p:cNvSpPr txBox="1"/>
          <p:nvPr/>
        </p:nvSpPr>
        <p:spPr>
          <a:xfrm>
            <a:off x="632373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9129120-0625-D417-2DB5-C0831E679B3A}"/>
              </a:ext>
            </a:extLst>
          </p:cNvPr>
          <p:cNvSpPr txBox="1">
            <a:spLocks/>
          </p:cNvSpPr>
          <p:nvPr/>
        </p:nvSpPr>
        <p:spPr>
          <a:xfrm>
            <a:off x="140901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أُنْصِتُ وأَنْتَبِهُ جَيِّداً لِلدَّرْسِ. </a:t>
            </a:r>
          </a:p>
        </p:txBody>
      </p:sp>
      <p:pic>
        <p:nvPicPr>
          <p:cNvPr id="26" name="Image 25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150BE262-2FBE-BADD-D4CF-E7B86E6E5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59" y="555687"/>
            <a:ext cx="970384" cy="9902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FD3FFE5-D0B5-C762-48B6-A868AD301C3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2349495-C99B-70BC-CC89-550DD3F131C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D830F3B-59CC-F037-BAFA-5D6478B6D4D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F691D2-52DC-C080-F6D6-5684BA1D039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6421A29-3F9D-E4D3-1561-414D0BF59EC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14285D-D498-393D-E09D-DAD19AE9F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A95E42A-4E71-0E20-1778-AE4AF6EF6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79F3A46-E1F6-8B9D-E6A8-CEB49CA67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674901F-944B-AEF6-A79E-CF83EE9F8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723E5C-291B-C6F0-EC94-74507FF07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33B81D-1E5E-5D95-D080-E5D41F6701A5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00000"/>
            </a:pP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sz="22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C82928C0-6F08-D5C7-B28C-619C5E946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499" y="655819"/>
            <a:ext cx="900000" cy="900000"/>
          </a:xfrm>
          <a:prstGeom prst="rect">
            <a:avLst/>
          </a:prstGeom>
        </p:spPr>
      </p:pic>
      <p:pic>
        <p:nvPicPr>
          <p:cNvPr id="17" name="rangement">
            <a:hlinkClick r:id="" action="ppaction://media"/>
            <a:extLst>
              <a:ext uri="{FF2B5EF4-FFF2-40B4-BE49-F238E27FC236}">
                <a16:creationId xmlns:a16="http://schemas.microsoft.com/office/drawing/2014/main" id="{AF8D53C0-05BE-4B7D-30E8-E30658221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B67692-BC6E-4CEF-DC9E-04E9627298D7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F7743FE-30BA-EBCF-7BB4-8C13C2442C83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9FFE59E-61D8-1776-4BE1-5B45E3A09D5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6195AA2-C1E7-5BE7-6A30-BB573CD9149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269E3A-FA32-75DD-DE2C-3CB05B51A73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185A3A-2788-1A88-B010-5FA389804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9517EED-43B3-75D0-8ED5-6CF857CD1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06569CB-B936-8149-64EF-57FAA24B2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FB0918-83D8-D11B-B21C-13503654C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547E1FC-D9A5-C500-E171-8BF8B931C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99402CA-B95B-EABF-E0E0-5DC96109572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buSzPct val="100000"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ننشد معا</a:t>
            </a:r>
            <a:endParaRPr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2194C7-4A53-6A9F-E5A6-089A78C32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A385CD-460E-B676-E43C-49D911A5D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92" y="1718341"/>
            <a:ext cx="6999337" cy="480377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9741720-29FA-EF41-9CF0-70D084884EA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8C545C-AD9C-51FC-9809-A0ED7BFA6E7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952745-5724-5108-69D1-F716828E6E7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E5CB9B-EBEE-C053-8630-7C3CADB8D53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E43672-B776-E45E-53DB-3D1BDC89073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3728D9F-6CC8-27F4-9E72-172EB6D1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47918-19C1-9907-AA5C-F850ADFD9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3E3091A-C512-B101-13B7-9813DE7F3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0ABC58-39A7-EAA6-5E8F-59F49A827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08E8CA-E1DE-C682-671E-944ABCE71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83B475-7C69-E60D-0E0A-DF4FA52433C8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E24A348-DBCB-0D25-14AB-F821F0F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9C56E07E-01E0-07AD-1CC3-3C18EFD13A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ct val="100000"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</a:t>
            </a:r>
          </a:p>
        </p:txBody>
      </p:sp>
      <p:pic>
        <p:nvPicPr>
          <p:cNvPr id="1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03310-C029-906A-24DE-F3CE8616F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59AD2E4E-B6C9-13F1-CD07-5D7BFBE050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840" y="1930270"/>
            <a:ext cx="6568751" cy="377073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BC6BBDE-538A-62F8-C5FA-F5F12D25744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3787AF-C112-F8F8-E951-E40325E39308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58082E-E307-19DC-2756-54854A55C41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431F28-36E9-35BE-7CE5-708CAD39AFC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9BBC56-A6B0-D00B-4134-C7D7A7320AA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56D6443-A7D0-2443-BCC8-622173B74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809C50-7298-AC8C-D6F8-147E3053E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6742817-5212-6509-B268-BCE2EE3D5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D926DEB-AAEB-4407-1C5A-BDA6438E0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718378C-56EE-1809-71A7-7A76DF250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2129CB-412F-B9AE-7C7E-9CD199B6A81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86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30" name="Espace réservé pour une image  29" descr="Une image contenant dessin humoristique, clipart, illustration, sourire&#10;&#10;Le contenu généré par l’IA peut être incorrect.">
            <a:extLst>
              <a:ext uri="{FF2B5EF4-FFF2-40B4-BE49-F238E27FC236}">
                <a16:creationId xmlns:a16="http://schemas.microsoft.com/office/drawing/2014/main" id="{5F67B80C-0E00-7E31-5315-505D6BF01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845725" y="605816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45B2DA8-3031-EE88-B89B-7DBEA68E940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3B2335-6435-BCF6-4AF4-5C0BEEF1B346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افتتاح</a:t>
              </a: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66FDA7-40FE-0F98-2881-AF0690D77E5D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35AD296-2862-4516-AFEB-35F1867D2E51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BF1FF7-FD4B-7C14-91D1-F30CFA98FEB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F60BF61-D634-255A-2E13-5FA8F8C16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28D0659-3477-F1E5-E132-1E1828D3F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F6AB03E-FA20-D3BD-A0A0-F2F28D30E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7F24406-4770-7F1C-6D5C-270424CB1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DDE9C8-904D-2862-6A2B-0AF917D78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0FBA85C-C2D9-4865-AF9A-73C5A5517D9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EAAFBAED-D455-B76A-AD8F-A5B59271F049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حَزينا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لِأَنَّني ٱلْوَحيدُ بِلا هِوَايَةٍ بَيْنَ أَصْدِقائي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فاجَأَتْني أُّمّي بِقَوْلِها إِنَّ مُجَسَّماتِ ٱلْكَواكِبِ وَٱلنُّجومِ ٱلَّتي أَجْمَعُها هِيَ هِوايَتي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ٱلْمُمَيَّزَةُ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غُصْتُ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أَقْرَأُ وَأَتَعَلَّمُ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وَبِتُّ أَحْلُمُ أَنْ أَصيرَ رائِدَ فَضاءٍ يَكْتَشِفُ أَسْرارَ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A03E71F-2333-0548-80A3-156E4AE12F28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B635806-A90A-1F91-F5C2-1E3DAB51A28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2A3A3C-C166-F95B-7B13-9FF3D732F736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FD3537A-BBE0-6B13-8586-7CE41F1276D2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FAC2537-7D73-1D07-AB43-C30DDCC59ED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C3EEEC5-23A5-57EC-60A1-F8AD7F210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03FB573-BDA1-4DC0-A968-EB1EAC97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B7BFC61-196D-6005-10FC-B112A606C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7AD2754-E4EF-DD69-DE87-D1EA35404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63D56BD-3329-F579-7D70-1B545AE81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CBC7E51-6CE6-BE6E-9136-03754AF3BB19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5273C6C-4544-A208-7501-745414861297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حَزينا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لِأَنَّني ٱلْوَحيدُ بِلا هِوَايَةٍ بَيْنَ أَصْدِقائي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فاجَأَتْني أُّمّي بِقَوْلِها إِنَّ مُجَسَّماتِ ٱلْكَواكِبِ وَٱلنُّجومِ ٱلَّتي أَجْمَعُها هِيَ هِوايَتي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ٱلْمُمَيَّزَةُ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غُصْتُ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أَقْرَأُ وَأَتَعَلَّمُ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وَبِتُّ أَحْلُمُ أَنْ أَصيرَ رائِدَ فَضاءٍ يَكْتَشِفُ أَسْرارَ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1BCC60C-7455-E658-5F37-D8DB225E6792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5B142C-EB7E-CE11-4C7A-667D64D5A68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930EEBE-F188-6481-D1E8-C013A0659C37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327470-6162-D5AF-D7CC-2872A176C2FE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8CFF938-56FF-FA12-C1F7-36DD091B9FDC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1C136ED-638F-51CB-A0E2-7863D2C39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8F904A5-B44B-3056-A846-9B9F141C0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A4A3BA9-9203-6BFC-E68E-B1FCB2B52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122AA8E-62AE-BF00-7FAF-55A3BA079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760E6C7-37F9-EE51-927D-1752DC6F0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CAF20DC-E888-CB93-4E7A-93079B7D7D1E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FF71487-ABBA-ECAF-9969-382609C89E5D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حَزينا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لِأَنَّني ٱلْوَحيدُ بِلا هِوَايَةٍ بَيْنَ أَصْدِقائي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فاجَأَتْني أُّمّي بِقَوْلِها إِنَّ مُجَسَّماتِ ٱلْكَواكِبِ وَٱلنُّجومِ ٱلَّتي أَجْمَعُها هِيَ هِوايَتي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ٱلْمُمَيَّزَةُ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غُصْتُ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أَقْرَأُ وَأَتَعَلَّمُ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وَبِتُّ أَحْلُمُ أَنْ أَصيرَ رائِدَ فَضاءٍ يَكْتَشِفُ أَسْرارَ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A1FE0F2-FA83-6B33-F91A-89D2396FE64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C0B8F9-6181-A463-32A6-8CC35E6767F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171518-FE76-822F-0CE3-7A4AF2D83FB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5E7FF0-A0D7-E115-D31C-F87521009C0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2956C6-2A9D-D541-65C1-06B5B2BE0C49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05F61C9-C2B6-21CA-ACFA-813A4318C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20ABC8F-3727-AAAE-F374-EDB163340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8FD8B6-2E1E-06E9-FA7D-3772CCF44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4B13BD0-89A5-FC39-F0CF-E6AC2FC34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727681C-327D-CC9C-EF39-6F73E4BF2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ACC4E7-C98E-96AC-46DA-E4F65E0F81D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EC3B-1C90-F786-378E-814D6F8F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91659-788B-E45A-17AB-67DEA6F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عنوان النص الذي تذكركم به هذه الفقرة؟ ما هي شخصياته؟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5643ACF-55DC-3A4C-0DC1-E8CF337D2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B682732-C5AD-2162-CFBD-A08D8EEB0DAA}"/>
              </a:ext>
            </a:extLst>
          </p:cNvPr>
          <p:cNvSpPr txBox="1">
            <a:spLocks/>
          </p:cNvSpPr>
          <p:nvPr/>
        </p:nvSpPr>
        <p:spPr>
          <a:xfrm>
            <a:off x="394200" y="2220275"/>
            <a:ext cx="8355600" cy="3881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كُنْتُ حَزينا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لِأَنَّني ٱلْوَحيدُ بِلا هِوَايَةٍ بَيْنَ أَصْدِقائي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فاجَأَتْني أُّمّي بِقَوْلِها إِنَّ مُجَسَّماتِ ٱلْكَواكِبِ وَٱلنُّجومِ ٱلَّتي أَجْمَعُها هِيَ هِوايَتي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ٱلْمُمَيَّزَةُ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غُصْتُ في عالَمِ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ٱلْفَضاءِ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ٱلْمُذْهِلِ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أَقْرَأُ وَأَتَعَلَّمُ</a:t>
            </a:r>
            <a:r>
              <a:rPr lang="ar-MA" sz="4800" b="1" dirty="0">
                <a:solidFill>
                  <a:srgbClr val="00ABA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وَبِتُّ أَحْلُمُ أَنْ أَصيرَ رائِدَ فَضاءٍ يَكْتَشِفُ أَسْرارَ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ٱلْكَوْنِ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ٱلسّاحِ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endParaRPr kumimoji="0" lang="fr-US" sz="4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B9FF69-3F68-7714-C7F6-A2AAF3CDDDE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62C4F4-E1CE-6D93-7F68-ACAF1A871C3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07EF27C-255A-E6A7-2942-048CA152DE4D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64A139-C80D-60C1-9950-3AF9703C6F8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74BD34-FC24-3582-F16A-25DA7A6D310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4A4DDB-19B3-F241-0635-1F0347DE2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2C74228-3309-6734-CAE1-B6B48DBAB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9B200CA-B256-9D9E-0F1F-D5F940DCA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630B715-C3B4-CAE5-4C31-572BA973D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9BDD36D-ED42-971B-2BE8-5C1DCD8DF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87DE09-5F87-5212-9662-376AE0B44CC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058165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880577" y="94329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القراءة / الفهم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نص" بلا قبعة" قراءة جهرية</a:t>
            </a:r>
          </a:p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إستراتيجيات الفهم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القراءة/ الفهم</a:t>
            </a:r>
          </a:p>
        </p:txBody>
      </p:sp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75465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711D4-50F0-2D66-3DE0-2672C69C4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CC647E3-EB15-56C9-5312-FA50EEF4AF0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A30CE26-F57D-2AD2-5E84-EF5EA845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F58B762E-6253-97A8-F07C-7A1C8E98E8D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النص؟</a:t>
            </a: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74C224-74B2-121D-A769-6F39923CC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F66F4F6-CE96-1A03-4182-4BA5230BD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211" y="1993562"/>
            <a:ext cx="3487897" cy="410347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50BEE8D-30AF-5C75-FCAE-35884590FE80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0918F65-B4EC-D153-1D46-995D8730779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5A45B22-3D57-646D-91A1-ED4A89E2ABD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1C6AF3-9CE3-75C8-905B-D1F9FE630DD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15DF9B2-276A-63E2-50ED-B0DFF99794BE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69D47B5-C1DC-6700-3195-1D5B03E36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F1E1AE-116A-4CDE-E20B-56AB58015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FA07089-44A3-DAAC-9523-2040AE3B8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9B34C1E-4822-2EAF-67F5-0B7A98BD2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E8F0438-BB09-766C-2184-CF8B2ED1B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DD17C98-D57C-4591-AD9E-6A8B416A520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8068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F937-88DC-2CA7-CC59-2335EF09A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BD11704-C8B0-8368-5D57-FBF1989D56A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75813A9-8642-756A-2BDE-9C8C86F4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1D0D75A-5999-E35A-8A2E-A4F0C25BB641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النص الذي درسنا في الحصة السابقة هو: بلا قبعة</a:t>
            </a:r>
            <a:endParaRPr lang="ar-MA" sz="2400" b="1" kern="0" dirty="0">
              <a:solidFill>
                <a:srgbClr val="FFFFFF">
                  <a:lumMod val="50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8DDBE6-BA2F-27A0-9DCC-A6E60139B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Google Shape;2074;p49">
            <a:extLst>
              <a:ext uri="{FF2B5EF4-FFF2-40B4-BE49-F238E27FC236}">
                <a16:creationId xmlns:a16="http://schemas.microsoft.com/office/drawing/2014/main" id="{006873D2-6353-A768-1633-C9BF11D9EC33}"/>
              </a:ext>
            </a:extLst>
          </p:cNvPr>
          <p:cNvSpPr txBox="1"/>
          <p:nvPr/>
        </p:nvSpPr>
        <p:spPr>
          <a:xfrm>
            <a:off x="1895432" y="1633072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buClrTx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b="1" kern="1200" dirty="0">
                <a:solidFill>
                  <a:srgbClr val="00206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بِلا قُبَّعَةٍ</a:t>
            </a:r>
            <a:endParaRPr lang="fr-MA" sz="4800" b="1" kern="1200" dirty="0">
              <a:solidFill>
                <a:srgbClr val="00206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B6BF667-45A8-D5AC-D097-C99372798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971" y="2525301"/>
            <a:ext cx="3579172" cy="38669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EF95B124-15E6-08C1-F92D-C37DF7931282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0B8F8B-0A51-734C-59E9-FA82FBD26F7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994A6F2-35DF-1B7C-0039-889C6E1FDE53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5E927C3-1AAA-8157-BC0D-80DC1B18D24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FD4D68C-C83A-BB3A-18FE-3EE3DAFE61DB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DCB00DB-E119-3996-DAFE-D1249E72A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625C138-60A8-2717-5CA0-87FF4E75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F662361-E3D9-5751-899F-86504DD48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6B9E4DB-626D-A955-1719-503A49D72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D2C1AA6-336E-6275-67F6-72B992C5E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2A18898-D375-10E1-AB01-1B803E8C31AE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9049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011E4-EA6F-DCA1-D37B-77C86163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CC3EF85-153A-341E-1903-737E632EB49E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B26FDE0-083E-8AA4-E010-FEE5BE97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D0023AC-FCC9-24E2-E7B2-34C4B51D01C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جيدا القراءة.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346E25-594E-6265-E963-37FC9B6B36D8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8288B7-EF5A-4A42-24F7-09E136C60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CB03D1F-6195-AA7F-7D77-18A5E2FFE72C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D0C837-9D82-09DD-DBB6-74AE1EEB9BF1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57DDAF9-3AE8-CE62-B927-63A1C3C094A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6EAC7A3-4EE6-E47B-D384-65AC55C1049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4A9BF1-5A0F-2A74-6547-3763F3A50C1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2E3A3CE-49DE-0A93-EAAB-32894EC2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BB46839-A2FC-4783-C7E8-049032D43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F28C681-EB3A-7038-5E18-B6168155D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47275C-36F6-8361-E528-C89EBA110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12D96B6-AA50-D2FC-5F45-721C713E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5F271A3-584B-9BF3-6121-600580A89D66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39136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79D82-C909-9614-E3F2-D39DA6ABC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20CA61B-3F4B-372D-EF24-7CBEF8B118A2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87755061-B5DE-3F11-34AB-F43E276A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E47AE1F-6B37-2716-B3E5-73967C85DA35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F0F1B9-B51E-0A70-34D1-B4F0B3693C13}"/>
              </a:ext>
            </a:extLst>
          </p:cNvPr>
          <p:cNvSpPr txBox="1"/>
          <p:nvPr/>
        </p:nvSpPr>
        <p:spPr>
          <a:xfrm>
            <a:off x="258442" y="1791287"/>
            <a:ext cx="8627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بِلا قُبَّعَةٍ</a:t>
            </a:r>
          </a:p>
          <a:p>
            <a:pPr algn="ctr" rtl="1"/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مَدينَةِ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ٱلْقُبَّعاتِ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كانَ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يُولَدونَ بِقُبَّعاتٍ تُغَطّي رُؤوسَهُمْ وَوُجوهَهُمْ.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يَوْمٍ، وُلِدَتْ طِفْلَةٌ جَديدَةٌ مِثْلَ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ٱلْآخَرينَ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بِقُبَّعَةٍ تُغَطّي رَأْسَها وَوَجْهَها. عِنْدَما كَبُرَتْ "ذاتُ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تَساءَلَتْ: ماذا يُوجَدُ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يوجَدُ لَوْنٌ غَيْرُ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ٱلظَّلامِ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هَلْ توجَدُ رائِحَةٌ غَيْرُ رائِحَةِ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فَكَّرَتْ: قَدْ يوجَدُ شَيْءٌ مُخيفٌ خارِجَ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ٱلْقُبَّعَةِ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لَكِنَّهُ سَيَكونُ مَوْجوداً، حَتّى لَوْ كانَتِ </a:t>
            </a:r>
            <a:r>
              <a:rPr lang="ar-S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ٱلْقُبَّعَةُ</a:t>
            </a:r>
            <a:r>
              <a:rPr lang="ar-S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رَأْسي! سَأُجَرِّبُ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494D4D-811E-9759-3E41-5FFEF3782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47C1E3C-B135-708A-2E1C-77312C7E9090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3E4F0CE-A824-68F0-897B-66933E8864F4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B4B5DE0-FA44-6C75-1D2D-3F7C6228B6C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C88E26-4A0B-32C7-A6DA-3BD1B173107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9512B8-C299-1E93-3690-861BDC8F3A12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827F8E6-F522-81A7-CF20-323651B69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26CFCC3-5020-6E81-7002-4D8F885BC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5542F91-EED1-AB72-C173-88E9F28B5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D6C7A29-25F8-420A-3B34-FA63D278A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7C2CD9B-810A-EA89-AAF5-F913CCC90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14B0C8-3212-B2C4-FB6B-6FEB3AEAECD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5314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B8712-4D38-4D20-7CF4-51736D6D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CAD13D2-41C2-C011-5EB2-89E302E6E31A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2D1DD86-AFB4-5CDE-2748-BEF4229D2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>
              <a:buClrTx/>
              <a:defRPr/>
            </a:pP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الآن؛ خذوا كراساتكم ص 115 -  من يقرأ؟ من يواصل؟ تابعوا</a:t>
            </a:r>
            <a:endParaRPr lang="fr-US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6751B32C-6D8E-60D6-3900-5B27F7E5DCF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041D1F-9523-7253-E2D7-03727459B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AE1ED9-0902-7924-A6FE-63074D786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494" y="1512056"/>
            <a:ext cx="3431580" cy="49368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25E6AAE-BB8C-2A77-337A-9CF5775B739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467374-D5E1-D207-9D05-2741217615B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48503A3-3927-A9A9-2546-D5151FE7C05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66D836-B637-CBAE-7D22-DD15017B251E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D7E04EC-8C5F-4535-E71B-12DD9F7E9857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FD8A459-6096-5EBF-2468-A6AE8C6CF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2100333-22E9-161B-0AD3-1D326627C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1D22C79-79C5-C4DB-5DA5-C4FD937DA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514951B-CE39-C0E4-B18B-8898BAA80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D09360B-7CCD-0326-FA76-B623CA9DD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2F6C9E-6B14-6142-F3DE-826A5334336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8969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54110-B540-B22C-D08C-4E5BAED82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43E2188-C0EB-927C-5345-C2F8D82D5629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38A88B8-F52A-93B7-6702-B61D6436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B744FD5B-FCF0-4630-1263-19A08C999D7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النشاط 2 ص 116 - نتمم أسئلة الفهم.  من يقرأ السؤال؟ ما المطلوب؟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95AA8D9-6D3A-CAEC-5A9B-C1454446E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174" y="1476000"/>
            <a:ext cx="3659652" cy="5102082"/>
          </a:xfrm>
          <a:prstGeom prst="rect">
            <a:avLst/>
          </a:prstGeom>
        </p:spPr>
      </p:pic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1886A38-97EC-0AFE-BB84-80EF371D9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A4C4469-D1A6-B8D6-8B01-218ADE6D059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F392EC-DEC7-8426-3AC0-8D101CE4577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BEB6E53-7753-708E-AA19-192ED8C9C161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C1798E-82D0-283A-0DB9-808114CEADC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3757516-C413-72BC-ED41-5FB04079BDC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6B7F14C-0251-BDBD-6B0B-883E3AE15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C950D59-34D6-0358-5DBB-D46956EFE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316CA88-59BC-66B1-7C68-7FBE83C1C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188A38-40AB-3018-1A3C-A598B2F6B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E1D6650-2CEE-723D-29AD-9A6F4B3B8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E14265-5BD8-E804-45C9-EF8B3E2E3264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589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BCFF7-687F-54AB-BABB-E4B0EE4B3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6BF2E65-EB94-EDE4-DA7F-16649E55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326639A-EC95-A515-090B-92E578A5F873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الثالث: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AB7998B-BA82-53B6-5211-F2F1254BA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4F60D24C-E0E6-23D0-59CA-BC24CEBBD414}"/>
              </a:ext>
            </a:extLst>
          </p:cNvPr>
          <p:cNvSpPr/>
          <p:nvPr/>
        </p:nvSpPr>
        <p:spPr>
          <a:xfrm>
            <a:off x="793102" y="2790545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تَسْكُنُ ذاتُ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ْقُبَّعَةِ؟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6E0439-1651-ACAA-1166-86BFAA70B94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EC3DD7F-BE2E-F682-53AE-61B882144A0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408BE86-5638-21EA-BB74-4CAE3AD5220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64058BF-BF4E-651E-7F96-F8CBDBE355E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FAAAEF2-C109-149B-7815-8AFEE7DCB9C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EA9735E-1BB7-F157-BF56-8AAF4679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93AC3563-A268-83F6-F3FF-882F9C701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EF9AFC9C-674A-E7DD-6F63-27A5C9611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962AB47-F491-BB42-8611-BA5D4CB36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B2DF52C-4D29-A7DD-1CFC-9AD153787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EBCB253-8CEC-FFC8-1849-1A153FEE265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172485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DC03-8A22-1FAB-46A4-D5B4ED6A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ECF62E-78FD-7A9C-EE0A-42754F51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4A86612-564F-EBB3-8D2C-BFA628BD944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اطرحوا السؤال المناسب للجواب التالي: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D7F834-F85F-D49F-BB23-05FB3C47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490F7324-88D1-C821-8365-B3436AB36CF7}"/>
              </a:ext>
            </a:extLst>
          </p:cNvPr>
          <p:cNvSpPr/>
          <p:nvPr/>
        </p:nvSpPr>
        <p:spPr>
          <a:xfrm>
            <a:off x="-131771" y="4542144"/>
            <a:ext cx="859150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يَحْتَفِلُ أَهْلُ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مَدينَةِ بِتَطْييرِ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قُبَّعاتِ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140EFA16-0809-5D66-1DA8-8464A127A9B0}"/>
              </a:ext>
            </a:extLst>
          </p:cNvPr>
          <p:cNvSpPr/>
          <p:nvPr/>
        </p:nvSpPr>
        <p:spPr>
          <a:xfrm>
            <a:off x="676365" y="2082220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..................................................؟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8969F26-2AAC-D99E-4988-264858FED74F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DE0A51-7992-8133-6D77-22B7E28F8F81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F9EF91-0518-F992-64EF-E714513DDC6E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E345E8-09D3-F89F-5B7D-D27A1365DAB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96C3500-B486-C37E-ACAD-ACD1EC93533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F9D8959-A13E-C44C-1576-D901774F4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2900B08-DEF2-8EB7-34D9-DA2118817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BA75097-3404-A6EB-17B0-8D350FA1E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F9957BD-D9BB-DA8C-CD31-F9B05D425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02CADFF-BE87-E2A2-9DD7-AC6B7838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03BBD9-2C8B-10F9-E0F1-CD2E7075476B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505182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E787-0DBB-BE96-45E4-23AC0EBA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238B44-84A7-25A3-DF68-1545A67C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76F0D94C-84D2-7D04-A5F3-F0B69322359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2CA47B-780E-B6D1-6B0A-439EF9BBD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662BD3F9-73D3-0EFB-7622-502C5A2735A9}"/>
              </a:ext>
            </a:extLst>
          </p:cNvPr>
          <p:cNvSpPr/>
          <p:nvPr/>
        </p:nvSpPr>
        <p:spPr>
          <a:xfrm>
            <a:off x="268980" y="4456800"/>
            <a:ext cx="826466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تَسْكُنُ ذاتُ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ْقُبَّعَةِ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مَدينَةِ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قُبَّعاتِ.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A43611CA-E8BC-843A-7C22-CFB294C0DF0E}"/>
              </a:ext>
            </a:extLst>
          </p:cNvPr>
          <p:cNvSpPr/>
          <p:nvPr/>
        </p:nvSpPr>
        <p:spPr>
          <a:xfrm>
            <a:off x="975847" y="2790545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تَسْكُنُ ذاتُ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ْقُبَّعَةِ؟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CB833F1-9F96-FB52-1C9C-83C4C53B655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FAF6588-4D5A-E887-1C27-D8D54D557D7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1A60B6-D968-83D4-FAB6-EE81C900E4DA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8F098E-B8E3-99C7-72BC-E2CFFFF6219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D480C74-32DA-BAED-A226-7BA8712D0BD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2BBDBBE-2A23-0D94-FA82-A630E175F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4B474D6-F048-2078-D3B6-3D58ABA83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7FFBDD7-E1F3-9E40-16F7-5B4E922C0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7BC8332-AD74-1E06-7AE9-F38FCC824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2D53836-6CE2-3515-71FD-CCE8D285B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005E674-18B8-DDDC-8782-D503B3901E2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315515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8485E-8D58-F99F-B9B3-9F1B7FAEE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38148F4-D5A2-3886-A2C6-4A7F54F3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C8BF7CFA-DFA1-E0D9-4A64-6C100185379C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D5E8D63-6BB6-1E4B-4325-191A54202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46D9152-93EE-090A-321C-6DE8367EAA2F}"/>
              </a:ext>
            </a:extLst>
          </p:cNvPr>
          <p:cNvSpPr/>
          <p:nvPr/>
        </p:nvSpPr>
        <p:spPr>
          <a:xfrm>
            <a:off x="1029933" y="2045644"/>
            <a:ext cx="755779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SzPts val="3600"/>
            </a:pP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بِماذا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يَحْتَفِلُ أَهْلُ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مَدينَةِ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5E98E67D-DE7C-7B5E-38C6-BF742BA11692}"/>
              </a:ext>
            </a:extLst>
          </p:cNvPr>
          <p:cNvSpPr/>
          <p:nvPr/>
        </p:nvSpPr>
        <p:spPr>
          <a:xfrm>
            <a:off x="-131771" y="4542144"/>
            <a:ext cx="8591506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يَحْتَفِلُ أَهْلُ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مَدينَةِ بِتَطْييرِ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قُبَّعاتِ</a:t>
            </a:r>
            <a:r>
              <a:rPr lang="ar-S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SzPts val="3600"/>
            </a:pP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D43744-2F81-F05D-6640-C2391198FBF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D22C2A-196E-FBBD-A255-71A25C8DD85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DA6B07-0536-42B5-51E3-655333A6340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AF6C21-0A63-5936-1602-55AA896A56FC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68DE050-A74C-A49D-37AF-63E25A025EF7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E98D10-6F79-A54A-A9DC-D69FD25FD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5C3D4C8-DE52-70EF-8B6C-3527372C8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795A703-F05F-747B-5271-9BE2E28FA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6BAF0F-D828-3ACE-6B12-C0E1F75A2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CAD7D19-A455-1148-8886-1B17D788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AEEAA0-907E-07EC-05B7-428EDF0F800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88019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F34-03C5-B41B-39ED-E348F4BC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13D5C5C-5E0A-38CD-3378-702B9F2E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E6DD84B-A580-BDE5-9903-96D78B52CA5D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النشاط3.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2351F7B-F69E-E57A-25A1-E6BB4724F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4B8EDE-33EF-9A81-92AF-D538B01BE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10" y="2655503"/>
            <a:ext cx="7785628" cy="206087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22C140-E135-ED31-5884-3D69EAA364FD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C2F49F7-C9A2-FCC3-0C3E-022399BA6165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A5C1E9-58AA-90E7-F297-8BE1F455AF65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158CCA-3EC4-7304-D392-ABDFF10468FB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064726-82F0-ECFB-BE2A-BD330F4B4056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BA20ABF-BD7C-CD1D-1F29-6513906F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56B792F-0AE1-9BC0-1675-01B25C1D3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E9AC64F-C17B-44BD-2AD1-D1F0E88FB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F88B284-9B00-7823-FF6D-54F6E7A7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9419478-952B-DFDA-7817-87E64523E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3F4FCA8-605F-2DE4-C42F-4686DF5BE81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90445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2E93-6C74-C057-29A7-8130CD56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BE740AF-F1EA-ACBA-5D52-67476BE8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D793B1F7-6BC6-16B5-C5D6-EB3D3870B4D4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B0FE7B-70D4-8B94-1128-C26CB307D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91AFC00C-06B9-9065-D35E-23D8475ADF0D}"/>
              </a:ext>
            </a:extLst>
          </p:cNvPr>
          <p:cNvSpPr/>
          <p:nvPr/>
        </p:nvSpPr>
        <p:spPr>
          <a:xfrm>
            <a:off x="648510" y="1683287"/>
            <a:ext cx="6160892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 جَرَّبوا قُبَّعَةً جَديدَةً.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F103070F-6F75-4B88-6807-9DDB6FCC9495}"/>
              </a:ext>
            </a:extLst>
          </p:cNvPr>
          <p:cNvSpPr/>
          <p:nvPr/>
        </p:nvSpPr>
        <p:spPr>
          <a:xfrm>
            <a:off x="648510" y="3240221"/>
            <a:ext cx="6160892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جَرَّبَتْ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قُبَّعَةً جَديدَةً.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681F12B7-7F1A-7746-779E-D79F10B11B94}"/>
              </a:ext>
            </a:extLst>
          </p:cNvPr>
          <p:cNvSpPr/>
          <p:nvPr/>
        </p:nvSpPr>
        <p:spPr>
          <a:xfrm>
            <a:off x="681173" y="4810193"/>
            <a:ext cx="6160892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هُوَ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جَرَّبَ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قُبَّعَةً جَديدَةً.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E74F2BA-8B56-653E-357F-74EC09FD155A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3CC8BF-B4C1-86DC-DFD3-057D184510B9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EACFC7-6FD0-CD13-8734-0A4EE3B8FFDE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BD16B6-A670-1E1E-E329-0E9348ED38B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6D3ED8-90DC-9CB9-B6EB-4351DC2B9FA0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12CBAAF-2C1C-6E1D-DC3F-A2458152B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CF2FA1-86C6-DDFB-1CCC-862594738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D077944-49D5-D7A7-BD85-C7A3137FE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2D76B96-EB09-7811-8016-12E213A7C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C4ACDCB-E8A0-4D8E-DBF6-1A616261B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8852620-369D-8A4E-C6E3-575D95C6516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822091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0095-C446-DE07-60B3-942FC430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C031BF8-E4F7-E2B4-3A45-08BE21F6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83B4A246-4F4D-BF1E-CDD6-8BE933EBEDCA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ستجيبون عن النشاط4.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DC34EA1-9F66-0A74-435F-909645109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B20895-AEA6-EA21-10B3-7C562CA9F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87" y="2690978"/>
            <a:ext cx="8245555" cy="198137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C4C4ED7-5275-4ED3-3C88-ABAF25F7064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F9FA11E-CB50-B2BA-79D5-C8220565FDC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2F0948-B23B-1DDC-AB41-A561BFABD19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B3755F-F23B-9BB8-CF1A-2F5723D07A48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F263084-5F12-DE41-DB02-CEC90B99971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29F834B-2601-7B61-7F62-0AF8D2A8C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83AD2C1-2EA3-604C-64D6-F1E7321E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BB2E8FA-D43E-A91F-7473-80A49DDD9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F25AD6-6D5D-61D1-4289-A1128F3D7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C876460-1BA9-3C05-1995-48DF183BE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5C7FCB-B6A4-8539-F5CE-6AD34C93BCE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14056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17855-7071-A40D-E3C8-DA8333B6C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31F9D47-84A5-6BCD-25C7-0F00BA85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2F7124A1-7B20-B9AF-724B-1F1E374FF75F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8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8C696E-6302-4339-F4E6-394749FCE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7698" y="611944"/>
            <a:ext cx="900113" cy="900112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2D55061-EC6C-9DB5-75E5-8812180D67F8}"/>
              </a:ext>
            </a:extLst>
          </p:cNvPr>
          <p:cNvSpPr/>
          <p:nvPr/>
        </p:nvSpPr>
        <p:spPr>
          <a:xfrm>
            <a:off x="763748" y="1400495"/>
            <a:ext cx="6336206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قُبَّعَةُ بِلا  قُبَّعَةٍ جَميلَةٌ.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CECA4DEB-64D4-8576-4BB9-0A69BD8B9C86}"/>
              </a:ext>
            </a:extLst>
          </p:cNvPr>
          <p:cNvSpPr/>
          <p:nvPr/>
        </p:nvSpPr>
        <p:spPr>
          <a:xfrm>
            <a:off x="988655" y="4120173"/>
            <a:ext cx="6128496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أَرْوَعَ مَدينَةَ </a:t>
            </a:r>
            <a:r>
              <a:rPr lang="ar-SA" sz="6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قُبَّعاتِ</a:t>
            </a:r>
            <a:r>
              <a: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50976E79-2BC5-C3C0-FC38-290A84B20A3D}"/>
              </a:ext>
            </a:extLst>
          </p:cNvPr>
          <p:cNvSpPr/>
          <p:nvPr/>
        </p:nvSpPr>
        <p:spPr>
          <a:xfrm>
            <a:off x="2537849" y="5397083"/>
            <a:ext cx="4511092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مَدينَةُ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قُبَّعاتِ رائِعَةٌ.</a:t>
            </a: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62D6EFD2-3D49-32E9-FCC5-ED2F6B189BA9}"/>
              </a:ext>
            </a:extLst>
          </p:cNvPr>
          <p:cNvSpPr/>
          <p:nvPr/>
        </p:nvSpPr>
        <p:spPr>
          <a:xfrm>
            <a:off x="-425726" y="2737827"/>
            <a:ext cx="7557796" cy="1276910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SzPts val="3600"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أَجْمَلَ 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قُبَّعَةَ بِلا  قُبَّعَةٍ</a:t>
            </a:r>
            <a:r>
              <a: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a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52A20C-D1D0-5E4A-5A5B-4B2D1633E86F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A6C87B1-79A2-9939-9516-8F223134C104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E26133-23BA-3568-F5D8-CC14652E444B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C5F936-6C55-0BA7-5EB2-4057B68F42BD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F11C7B-0C2C-187F-A845-8AEA5E561452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612FCD1-BE12-4EC0-3B71-7F28446B5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D908E0D-205D-9F06-AAF6-70BA7DD2B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49EB71A-73F0-F6AC-2600-54596806B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5572A0F-2DBE-2CC1-BDC6-E0FF9772F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E027878-37F4-D11B-CA0D-EC630C2F0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5D1EB07-49D9-F197-3265-4C98A3A98A24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66555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FE1520E-2185-8358-1962-D6F3ABD5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>
            <a:extLst>
              <a:ext uri="{FF2B5EF4-FFF2-40B4-BE49-F238E27FC236}">
                <a16:creationId xmlns:a16="http://schemas.microsoft.com/office/drawing/2014/main" id="{59AF0878-E9DF-54A6-01C1-A4ABCA4C1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دفاتركم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A3FDD3-14D7-6A82-8E70-F7D76FD0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9B8FD7AC-15ED-9064-67CB-100DFE48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351" y="612000"/>
            <a:ext cx="900000" cy="900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734973-CE95-6BC3-63C0-5DBC554845CB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C5F38F-1E7A-C095-E975-E762FB8FBECA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64F031-E730-2411-F8D8-4EE40278854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C2073C-48F4-EC30-501C-0C332B4FA2B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EFA50E-9945-C3D5-A7A1-0602A050DF15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63C7918-86AE-3D08-E498-CEBAD0CC3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6ED2EA-C8CB-4ABC-2513-3F85341DA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15B6D7-4997-A546-1585-18A8FD2F3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D16D65D-3DF4-96CE-509C-8E43E989A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78DD741-2A9E-BA99-1344-238D293EA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1919E3-917F-748A-9FB4-C8C28886D57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7859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DE4D0CF5-F718-ACA3-54FC-FA0C45F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9702F066-276C-00C4-DCDA-B82BF1915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عبروا عن كل مشهد بجملة تامة</a:t>
            </a:r>
            <a:endParaRPr sz="2400" b="1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500324D-649B-AB8B-2B46-37094D7E7A1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6B806F9-AC60-D11F-2121-35E11FFE5210}"/>
              </a:ext>
            </a:extLst>
          </p:cNvPr>
          <p:cNvSpPr/>
          <p:nvPr/>
        </p:nvSpPr>
        <p:spPr>
          <a:xfrm>
            <a:off x="446787" y="3544706"/>
            <a:ext cx="8223080" cy="31833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6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S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لْمُفَضَّلَةُ هِيَ ........................................                                            </a:t>
            </a: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أَتَدَرَّبُ عَلى صُنْعِ ........................... في............................</a:t>
            </a: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............................................إِلى نَصائِح.........................</a:t>
            </a: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أُواظِبُ...........................................................................</a:t>
            </a:r>
          </a:p>
          <a:p>
            <a:pPr marL="1165225" indent="-342900" algn="r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أُمارِسُها...............................................مَعَ أَصْدِقائي.</a:t>
            </a:r>
          </a:p>
          <a:p>
            <a:pPr marL="1165225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E5545AD-092C-B29F-AB5B-FEE57E2F0C23}"/>
              </a:ext>
            </a:extLst>
          </p:cNvPr>
          <p:cNvSpPr/>
          <p:nvPr/>
        </p:nvSpPr>
        <p:spPr>
          <a:xfrm>
            <a:off x="7788181" y="4272614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1</a:t>
            </a:r>
            <a:endParaRPr lang="fr-MA" sz="1800" b="1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0A4A24F-8916-BBD0-9298-3105E4B7E6FA}"/>
              </a:ext>
            </a:extLst>
          </p:cNvPr>
          <p:cNvSpPr/>
          <p:nvPr/>
        </p:nvSpPr>
        <p:spPr>
          <a:xfrm>
            <a:off x="7789822" y="4839072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2</a:t>
            </a:r>
            <a:endParaRPr lang="fr-MA" sz="1800" b="1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3857EE-ED9A-DF96-541A-AF9CBCBA30BA}"/>
              </a:ext>
            </a:extLst>
          </p:cNvPr>
          <p:cNvSpPr/>
          <p:nvPr/>
        </p:nvSpPr>
        <p:spPr>
          <a:xfrm>
            <a:off x="7825374" y="5386617"/>
            <a:ext cx="478899" cy="4788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/>
              <a:t>3</a:t>
            </a:r>
            <a:endParaRPr lang="fr-MA" sz="18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6FA2373-911F-3665-73FF-F4C0FB57FE2C}"/>
              </a:ext>
            </a:extLst>
          </p:cNvPr>
          <p:cNvGrpSpPr/>
          <p:nvPr/>
        </p:nvGrpSpPr>
        <p:grpSpPr>
          <a:xfrm>
            <a:off x="610859" y="1490857"/>
            <a:ext cx="7040371" cy="1784554"/>
            <a:chOff x="466154" y="2895234"/>
            <a:chExt cx="7040371" cy="178455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EBC2833-32BB-908E-6C82-FD864289C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0053" y="2915371"/>
              <a:ext cx="1766287" cy="155181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B59BDB9-9EFD-FD5D-E6D0-2041B11C6E0F}"/>
                </a:ext>
              </a:extLst>
            </p:cNvPr>
            <p:cNvGrpSpPr/>
            <p:nvPr/>
          </p:nvGrpSpPr>
          <p:grpSpPr>
            <a:xfrm>
              <a:off x="466154" y="2895234"/>
              <a:ext cx="7040371" cy="1784554"/>
              <a:chOff x="318455" y="2968260"/>
              <a:chExt cx="7378413" cy="1793854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55D57797-1A71-2F3A-D462-AB3473DDD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52638" y="2968647"/>
                <a:ext cx="1823873" cy="1587234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FF0B5EC8-63CE-00C5-8A4C-001894BDB5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46781" y="2979658"/>
                <a:ext cx="1750087" cy="1565213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C00CE59A-997B-9746-C4E5-A08BFFD2D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455" y="2968260"/>
                <a:ext cx="1778194" cy="1559900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602AF0C5-731C-4B51-CEB9-80E0ECE3DD46}"/>
                  </a:ext>
                </a:extLst>
              </p:cNvPr>
              <p:cNvGrpSpPr/>
              <p:nvPr/>
            </p:nvGrpSpPr>
            <p:grpSpPr>
              <a:xfrm>
                <a:off x="960128" y="4370546"/>
                <a:ext cx="6087316" cy="391568"/>
                <a:chOff x="1249264" y="4276236"/>
                <a:chExt cx="5909074" cy="275228"/>
              </a:xfrm>
            </p:grpSpPr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0ED8017F-2917-D469-6C40-0F5697AF528D}"/>
                    </a:ext>
                  </a:extLst>
                </p:cNvPr>
                <p:cNvSpPr/>
                <p:nvPr/>
              </p:nvSpPr>
              <p:spPr>
                <a:xfrm>
                  <a:off x="4936630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2</a:t>
                  </a:r>
                  <a:endParaRPr lang="fr-MA" sz="1800" b="1" dirty="0"/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C27881E5-E23E-C5E9-EC7B-5D519E625B46}"/>
                    </a:ext>
                  </a:extLst>
                </p:cNvPr>
                <p:cNvSpPr/>
                <p:nvPr/>
              </p:nvSpPr>
              <p:spPr>
                <a:xfrm>
                  <a:off x="3150560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3</a:t>
                  </a:r>
                  <a:endParaRPr lang="fr-MA" sz="1800" b="1" dirty="0"/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1A594E3F-3802-2E96-9021-770EFC418A77}"/>
                    </a:ext>
                  </a:extLst>
                </p:cNvPr>
                <p:cNvSpPr/>
                <p:nvPr/>
              </p:nvSpPr>
              <p:spPr>
                <a:xfrm>
                  <a:off x="6798338" y="4281422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1800" b="1" dirty="0"/>
                    <a:t>1</a:t>
                  </a:r>
                  <a:endParaRPr lang="fr-MA" sz="1800" b="1" dirty="0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8F4A7C47-2A1E-011A-CAEA-5380D693703D}"/>
                    </a:ext>
                  </a:extLst>
                </p:cNvPr>
                <p:cNvSpPr/>
                <p:nvPr/>
              </p:nvSpPr>
              <p:spPr>
                <a:xfrm>
                  <a:off x="1249264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4</a:t>
                  </a:r>
                  <a:endParaRPr lang="fr-MA" sz="1800" b="1" dirty="0"/>
                </a:p>
              </p:txBody>
            </p:sp>
          </p:grp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8E9C7AB-9DD3-734C-AD13-1A57FCB435D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0BA05AF-B1B0-BC5F-EF4E-1DBF6CC5E1FD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09CB656-572D-0A4B-C638-4D3551E90498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A0BA63D-AEE8-69D4-C00B-E0A3474E9000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96DF250-3A3D-A86F-0E09-96E3A25926F4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48A916A8-E1B5-968B-B6E0-A96C3AC51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4B50A42C-923A-76D3-1438-FF2996A33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C5023A3F-6BB9-9736-120A-7CFDE335B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91CDC78A-7E1E-80B5-72E5-131660213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339C794-6CBA-4F98-D0FE-CDDFD0115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4D04F20-C5AB-42A1-1787-A5B341DE286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502194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>
          <a:extLst>
            <a:ext uri="{FF2B5EF4-FFF2-40B4-BE49-F238E27FC236}">
              <a16:creationId xmlns:a16="http://schemas.microsoft.com/office/drawing/2014/main" id="{751AC4E5-B7F5-95F8-5235-5CCD70DE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>
            <a:extLst>
              <a:ext uri="{FF2B5EF4-FFF2-40B4-BE49-F238E27FC236}">
                <a16:creationId xmlns:a16="http://schemas.microsoft.com/office/drawing/2014/main" id="{3590667E-CC15-4695-F284-C9EA2B09E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 صححوا.</a:t>
            </a:r>
            <a:endParaRPr sz="2400" b="1"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1EC81B2-6F31-EFB0-C33F-03C931CEB7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78407AAF-9B51-14B4-22C2-5E0BA2252871}"/>
              </a:ext>
            </a:extLst>
          </p:cNvPr>
          <p:cNvGrpSpPr/>
          <p:nvPr/>
        </p:nvGrpSpPr>
        <p:grpSpPr>
          <a:xfrm>
            <a:off x="805354" y="1644446"/>
            <a:ext cx="7040371" cy="1784554"/>
            <a:chOff x="466154" y="2895234"/>
            <a:chExt cx="7040371" cy="178455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07BA68E-544A-9DF8-1452-0CE03B4C3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0053" y="2915371"/>
              <a:ext cx="1766287" cy="155181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</p:pic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F9C72F5-A9C0-F81C-F6E7-FF5F5F552D5E}"/>
                </a:ext>
              </a:extLst>
            </p:cNvPr>
            <p:cNvGrpSpPr/>
            <p:nvPr/>
          </p:nvGrpSpPr>
          <p:grpSpPr>
            <a:xfrm>
              <a:off x="466154" y="2895234"/>
              <a:ext cx="7040371" cy="1784554"/>
              <a:chOff x="318455" y="2968260"/>
              <a:chExt cx="7378413" cy="1793854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FAAC8564-6FEE-3C4B-CCD0-D8FAD6A03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52638" y="2968647"/>
                <a:ext cx="1823873" cy="1587234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232406E5-569C-590A-D404-426AE6C1CA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46781" y="2979658"/>
                <a:ext cx="1750087" cy="1565213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88520B34-3C2B-144D-7015-1B240EF6CD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455" y="2968260"/>
                <a:ext cx="1778194" cy="1559900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01316F19-4C1F-F5B9-AF74-7963063F674F}"/>
                  </a:ext>
                </a:extLst>
              </p:cNvPr>
              <p:cNvGrpSpPr/>
              <p:nvPr/>
            </p:nvGrpSpPr>
            <p:grpSpPr>
              <a:xfrm>
                <a:off x="960128" y="4370546"/>
                <a:ext cx="6087316" cy="391568"/>
                <a:chOff x="1249264" y="4276236"/>
                <a:chExt cx="5909074" cy="275228"/>
              </a:xfrm>
            </p:grpSpPr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A0AB37E2-A502-262A-B457-B7B758235E53}"/>
                    </a:ext>
                  </a:extLst>
                </p:cNvPr>
                <p:cNvSpPr/>
                <p:nvPr/>
              </p:nvSpPr>
              <p:spPr>
                <a:xfrm>
                  <a:off x="4936630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2</a:t>
                  </a:r>
                  <a:endParaRPr lang="fr-MA" sz="1800" b="1" dirty="0"/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5730253A-76F5-4825-1BC0-0DD046108AD5}"/>
                    </a:ext>
                  </a:extLst>
                </p:cNvPr>
                <p:cNvSpPr/>
                <p:nvPr/>
              </p:nvSpPr>
              <p:spPr>
                <a:xfrm>
                  <a:off x="3150560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3</a:t>
                  </a:r>
                  <a:endParaRPr lang="fr-MA" sz="1800" b="1" dirty="0"/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5DCBFD26-0984-E7B1-A465-217213F617E6}"/>
                    </a:ext>
                  </a:extLst>
                </p:cNvPr>
                <p:cNvSpPr/>
                <p:nvPr/>
              </p:nvSpPr>
              <p:spPr>
                <a:xfrm>
                  <a:off x="6798338" y="4281422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1800" b="1" dirty="0"/>
                    <a:t>1</a:t>
                  </a:r>
                  <a:endParaRPr lang="fr-MA" sz="1800" b="1" dirty="0"/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5B0D5AF7-5D83-16C6-3213-8A6E482687EA}"/>
                    </a:ext>
                  </a:extLst>
                </p:cNvPr>
                <p:cNvSpPr/>
                <p:nvPr/>
              </p:nvSpPr>
              <p:spPr>
                <a:xfrm>
                  <a:off x="1249264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4</a:t>
                  </a:r>
                  <a:endParaRPr lang="fr-MA" sz="1800" b="1" dirty="0"/>
                </a:p>
              </p:txBody>
            </p:sp>
          </p:grp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B6E7035-C14E-6992-BC3B-44CAD1597380}"/>
              </a:ext>
            </a:extLst>
          </p:cNvPr>
          <p:cNvGrpSpPr/>
          <p:nvPr/>
        </p:nvGrpSpPr>
        <p:grpSpPr>
          <a:xfrm>
            <a:off x="444702" y="3641606"/>
            <a:ext cx="8359725" cy="2721873"/>
            <a:chOff x="144752" y="3520420"/>
            <a:chExt cx="7891593" cy="272187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F83E309-5627-C7C1-57F3-9C50680E3DF8}"/>
                </a:ext>
              </a:extLst>
            </p:cNvPr>
            <p:cNvGrpSpPr/>
            <p:nvPr/>
          </p:nvGrpSpPr>
          <p:grpSpPr>
            <a:xfrm>
              <a:off x="144752" y="3520420"/>
              <a:ext cx="7891593" cy="2721873"/>
              <a:chOff x="-35696" y="4918286"/>
              <a:chExt cx="7483461" cy="2386156"/>
            </a:xfrm>
          </p:grpSpPr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730F432E-8107-10C2-B166-4B9B202E9320}"/>
                  </a:ext>
                </a:extLst>
              </p:cNvPr>
              <p:cNvSpPr/>
              <p:nvPr/>
            </p:nvSpPr>
            <p:spPr>
              <a:xfrm>
                <a:off x="-35696" y="4918286"/>
                <a:ext cx="7483461" cy="2386156"/>
              </a:xfrm>
              <a:prstGeom prst="roundRect">
                <a:avLst>
                  <a:gd name="adj" fmla="val 5959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>
                  <a:lnSpc>
                    <a:spcPct val="150000"/>
                  </a:lnSpc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>
                  <a:lnSpc>
                    <a:spcPct val="150000"/>
                  </a:lnSpc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هِوايَتي </a:t>
                </a:r>
                <a:r>
                  <a:rPr lang="ar-SA" sz="3200" b="1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لْمُفَضَّلَةُ هِيَ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ٱلتَّشْكيلُ بِٱلصَّلْصالِ</a:t>
                </a:r>
                <a:r>
                  <a:rPr lang="f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أَتَدَرَّبُ عَلى صُنْعِ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ٱلْأَواني وَٱللُّعَبِ </a:t>
                </a:r>
                <a:r>
                  <a:rPr lang="ar-S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وَرْشَةِ ٱلْفُنونِ بِٱلْمَدْرَسَةِ.</a:t>
                </a:r>
                <a:endPara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أَسْتَمِعُ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إِلى نَصائِح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مُعَلِّم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َت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 بِٱسْتِمْرارٍ.</a:t>
                </a:r>
                <a:endPara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أُواظِبُ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عَلى حُضورِ ٱلْحِصَصِ بِٱنْتِظامٍ، وَأَحْرِصُ عَلى تَطْويرِ مَهارَتي.</a:t>
                </a:r>
                <a:endPara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أُمارِسُها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بِحَماسٍ وأُشارِكُ مَنْتوجاتي في مَعْرِضِ ٱلْمَدْرَسَةِ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مَعَ أَصْدِقائي.</a:t>
                </a: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endParaRPr lang="ar-MA" sz="2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822325" algn="r" rtl="1"/>
                <a:endParaRPr lang="ar-MA" sz="3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>
                  <a:lnSpc>
                    <a:spcPct val="200000"/>
                  </a:lnSpc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D544076-39C9-F931-D530-75813F7F1C77}"/>
                  </a:ext>
                </a:extLst>
              </p:cNvPr>
              <p:cNvSpPr/>
              <p:nvPr/>
            </p:nvSpPr>
            <p:spPr>
              <a:xfrm>
                <a:off x="6636868" y="5353144"/>
                <a:ext cx="360000" cy="2949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 rtl="1">
                  <a:buNone/>
                </a:pPr>
                <a:r>
                  <a:rPr lang="ar-SA" sz="1400" b="1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53C5065-0F59-1967-C909-B347C67C3848}"/>
                  </a:ext>
                </a:extLst>
              </p:cNvPr>
              <p:cNvSpPr/>
              <p:nvPr/>
            </p:nvSpPr>
            <p:spPr>
              <a:xfrm>
                <a:off x="6636868" y="5757133"/>
                <a:ext cx="360000" cy="2949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 rtl="1">
                  <a:buNone/>
                </a:pPr>
                <a:r>
                  <a:rPr lang="ar-MA" sz="1400" b="1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32CCA383-205B-869C-5F93-57A35BB9D991}"/>
                  </a:ext>
                </a:extLst>
              </p:cNvPr>
              <p:cNvSpPr/>
              <p:nvPr/>
            </p:nvSpPr>
            <p:spPr>
              <a:xfrm>
                <a:off x="6636868" y="6152043"/>
                <a:ext cx="366667" cy="2949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 rtl="1">
                  <a:buNone/>
                </a:pPr>
                <a:r>
                  <a:rPr lang="ar-MA" sz="1400" b="1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006358A-6E18-E356-9EC9-C52F50FD6C7E}"/>
                </a:ext>
              </a:extLst>
            </p:cNvPr>
            <p:cNvSpPr/>
            <p:nvPr/>
          </p:nvSpPr>
          <p:spPr>
            <a:xfrm>
              <a:off x="7191040" y="5393420"/>
              <a:ext cx="360000" cy="36685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noAutofit/>
            </a:bodyPr>
            <a:lstStyle/>
            <a:p>
              <a:pPr algn="ctr" rtl="1">
                <a:buNone/>
              </a:pPr>
              <a:r>
                <a:rPr lang="ar-MA" sz="14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D1679D4-2AB0-EA25-EB13-3A12FDAC5EB3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3D61B4-9AC4-02C4-EF82-A3EB0F05A985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A6DE03-0A3C-4CFB-D7FA-9CA7C40F5539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D5EF457-6A07-C8B0-C4CF-445F85D93021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58775A-7999-5AA0-1067-1473338B2213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كتابة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392209F-CBDF-07E2-1DCE-7ED3CCFF1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6166024-E19A-A00C-6F95-DAECE9CDC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3798F31-37E7-0184-9B6B-DCDE179DB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EC054E-78A9-10EE-144D-FF7E122D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2226422-BD5A-CE76-EDD9-FE1D8A8B8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10E71AE-311F-515A-90DD-121B16D128F0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26882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>
            <a:extLst>
              <a:ext uri="{FF2B5EF4-FFF2-40B4-BE49-F238E27FC236}">
                <a16:creationId xmlns:a16="http://schemas.microsoft.com/office/drawing/2014/main" id="{502BDDE6-BE82-FFB5-EA45-BD6D1A36E5D0}"/>
              </a:ext>
            </a:extLst>
          </p:cNvPr>
          <p:cNvSpPr/>
          <p:nvPr/>
        </p:nvSpPr>
        <p:spPr>
          <a:xfrm>
            <a:off x="6662198" y="3429000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23">
            <a:extLst>
              <a:ext uri="{FF2B5EF4-FFF2-40B4-BE49-F238E27FC236}">
                <a16:creationId xmlns:a16="http://schemas.microsoft.com/office/drawing/2014/main" id="{BD9E5E8F-288D-4971-6873-69649B1CCF80}"/>
              </a:ext>
            </a:extLst>
          </p:cNvPr>
          <p:cNvSpPr/>
          <p:nvPr/>
        </p:nvSpPr>
        <p:spPr>
          <a:xfrm rot="763887">
            <a:off x="6675722" y="4067662"/>
            <a:ext cx="361008" cy="34974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200F56-45AD-FCE2-73C2-02BA35A99E04}"/>
              </a:ext>
            </a:extLst>
          </p:cNvPr>
          <p:cNvSpPr txBox="1"/>
          <p:nvPr/>
        </p:nvSpPr>
        <p:spPr>
          <a:xfrm>
            <a:off x="398857" y="3039576"/>
            <a:ext cx="6154484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لمهارة الطلاقة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LF2</a:t>
            </a: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  <a:p>
            <a:pPr lvl="0" algn="r" rtl="1">
              <a:lnSpc>
                <a:spcPct val="200000"/>
              </a:lnSpc>
              <a:buClrTx/>
              <a:tabLst>
                <a:tab pos="6902450" algn="l"/>
              </a:tabLst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فردي  لكفاية </a:t>
            </a:r>
            <a:r>
              <a:rPr lang="a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التحدث</a:t>
            </a:r>
            <a:r>
              <a:rPr lang="fr-MA" sz="2400" b="1" dirty="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(PO1, PO2)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328740-6FD9-F1CE-195D-DCE67D93BB06}"/>
              </a:ext>
            </a:extLst>
          </p:cNvPr>
          <p:cNvSpPr txBox="1">
            <a:spLocks/>
          </p:cNvSpPr>
          <p:nvPr/>
        </p:nvSpPr>
        <p:spPr>
          <a:xfrm>
            <a:off x="567008" y="1105979"/>
            <a:ext cx="7886700" cy="154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وضعية التقويم</a:t>
            </a: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  <a:sym typeface="Arial"/>
              </a:rPr>
              <a:t>الكفايات المعنية بالاختبار – المستوى 2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701412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7830-AE99-1AB4-31BA-665495BEC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B601AC43-CB29-C10E-B908-CC8EF48D01DF}"/>
              </a:ext>
            </a:extLst>
          </p:cNvPr>
          <p:cNvSpPr txBox="1">
            <a:spLocks/>
          </p:cNvSpPr>
          <p:nvPr/>
        </p:nvSpPr>
        <p:spPr>
          <a:xfrm>
            <a:off x="628650" y="1358656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توجيهات عامة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BE9F6-A4B7-4649-7736-36D0D3EF883A}"/>
              </a:ext>
            </a:extLst>
          </p:cNvPr>
          <p:cNvSpPr txBox="1"/>
          <p:nvPr/>
        </p:nvSpPr>
        <p:spPr>
          <a:xfrm>
            <a:off x="628650" y="2275991"/>
            <a:ext cx="7277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يفصل الأستاذ(ة) الحاسوب عن شاشة العرض أثناء التمرير الفردي؛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2. يعرض الأستاذ(ة) نص تقويم الطلاقة للمتعلم ليقرأه ثم يدون النتائج على شبكة التفريغ؛ </a:t>
            </a:r>
          </a:p>
          <a:p>
            <a:pPr algn="r" rtl="1">
              <a:lnSpc>
                <a:spcPct val="150000"/>
              </a:lnSpc>
            </a:pPr>
            <a:r>
              <a:rPr lang="ar-MA" sz="32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3. يعرض الأستاذ(ة) إحدى وضعيات تقويم التحدث للمتعلم ثم يدون النتائج على شبكة التفريغ. </a:t>
            </a:r>
          </a:p>
        </p:txBody>
      </p:sp>
    </p:spTree>
    <p:extLst>
      <p:ext uri="{BB962C8B-B14F-4D97-AF65-F5344CB8AC3E}">
        <p14:creationId xmlns:p14="http://schemas.microsoft.com/office/powerpoint/2010/main" val="365067969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912C-3531-A3A1-C2EE-6A060430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3747F-C127-6AB3-E4A9-F08978F0BC44}"/>
              </a:ext>
            </a:extLst>
          </p:cNvPr>
          <p:cNvSpPr txBox="1">
            <a:spLocks/>
          </p:cNvSpPr>
          <p:nvPr/>
        </p:nvSpPr>
        <p:spPr>
          <a:xfrm>
            <a:off x="381845" y="1779322"/>
            <a:ext cx="8142051" cy="4474583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يختار الأستاذ</a:t>
            </a: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يوميا 6 تلاميذ من أجل تمرير الروائز الفردية (التحدث+ الطلاقة) خلال الأسبوع الخامس؛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إعداد جانب من الفصل الدراسي لتمرير الفردي؛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الحرص على خلق بيئة آمنة لتمرير الروائز؛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تمرير رائزي التحدث والطلاقة بالتتابع وبشكل فردي في جلسة واحدة مع كل تلميذ(ة)؛ 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ar-MA" sz="2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تغيير</a:t>
            </a: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فقرات الطلاقة ووضعيات التحدث من يوم إلى آخر؛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أثناء التمرير يشتغل  باقي التلاميذ على نص: أمسية ثقافية (ص 120)، من خلال توجيههم إلى ما يلي: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النص قراءة صامتة؛</a:t>
            </a:r>
          </a:p>
          <a:p>
            <a:pPr marL="622300" marR="0" lvl="0" indent="-2619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نقل فقرات النص على دفاترهم بخط جميل</a:t>
            </a:r>
            <a:r>
              <a:rPr lang="ar-MA" sz="2600" b="1" kern="1200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FFC4E31-C9AC-9D8A-4E1B-C2F349B8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توجيهات عامة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55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7AAD-7925-B27A-331C-D45E6793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601561A8-18DE-0226-D9E5-D10519692921}"/>
              </a:ext>
            </a:extLst>
          </p:cNvPr>
          <p:cNvSpPr txBox="1">
            <a:spLocks/>
          </p:cNvSpPr>
          <p:nvPr/>
        </p:nvSpPr>
        <p:spPr>
          <a:xfrm>
            <a:off x="457962" y="320104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  <a:p>
            <a:pPr lvl="0" algn="ctr" defTabSz="457200">
              <a:lnSpc>
                <a:spcPts val="2075"/>
              </a:lnSpc>
              <a:spcBef>
                <a:spcPts val="0"/>
              </a:spcBef>
              <a:buClrTx/>
              <a:defRPr/>
            </a:pPr>
            <a:r>
              <a:rPr lang="ar-MA" sz="60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تشغيل التلاميذ 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81474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(الصفحة 120)  ودفاتر المنزل . اقرؤوا النص جيدا ثم انقلوا الفقرة الرابعة بخط جميل.</a:t>
            </a:r>
            <a:endParaRPr sz="2000"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CB5765-AF2A-607A-BD3C-C7CE7FD85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6BDE40C-EEBE-9953-EF85-B70AB0C88E59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88A397-8F7D-ACF5-EEC7-DB1C91225AF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4302FC8-FC35-0B4D-EA81-65282FC1DFE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72FEFD-DE5E-ECD8-8938-ED421B6EE9D6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08504C-62DF-D872-2C68-E86259BFCEFA}"/>
                </a:ext>
              </a:extLst>
            </p:cNvPr>
            <p:cNvSpPr>
              <a:spLocks/>
            </p:cNvSpPr>
            <p:nvPr/>
          </p:nvSpPr>
          <p:spPr>
            <a:xfrm>
              <a:off x="3570732" y="14375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كتابة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11020C8-923A-B2EB-8E46-ACAA280F0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95230FC-8372-D688-07ED-394D0CDD6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7B8939-853C-1950-53E8-AC261BAF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97FB43D-AED1-6E1D-497C-ED6610FBC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F6AF42B-ED01-FEA2-D537-5B43B097D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3A5EE42-D559-2937-48BB-93DA8FB026F2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95B6A42-0A69-3E0B-E94F-BA635DCE0F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4495" y="1575854"/>
            <a:ext cx="3755010" cy="49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35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B2E-067E-473A-A334-8A554320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BC054DB-17B5-3534-9A81-6EC74961396A}"/>
              </a:ext>
            </a:extLst>
          </p:cNvPr>
          <p:cNvGraphicFramePr>
            <a:graphicFrameLocks noGrp="1"/>
          </p:cNvGraphicFramePr>
          <p:nvPr/>
        </p:nvGraphicFramePr>
        <p:xfrm>
          <a:off x="1718735" y="2162273"/>
          <a:ext cx="6291792" cy="3806322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66547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01817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827204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7986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</a:tblGrid>
              <a:tr h="34506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7507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LF2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</a:t>
                      </a:r>
                    </a:p>
                  </a:txBody>
                  <a:tcPr marL="68580" marR="6858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أقل من 3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28482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بين 4 إلى 8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27507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الفقرة مرتكبا أكثر من 9 أخطاء.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7752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باسترسال. </a:t>
                      </a: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المتعلم(ة)  الفقرة باسترسال مع التوقف على الأكثر لثلاث مرات. 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186"/>
                  </a:ext>
                </a:extLst>
              </a:tr>
              <a:tr h="538394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قرأ المتعلم قراءة متقطعة.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17492"/>
                  </a:ext>
                </a:extLst>
              </a:tr>
              <a:tr h="522503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201340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AAF660F9-FBC8-98C8-D974-73E59738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46192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18841-AE64-2B51-EB3F-503D80E2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375C6-F160-EACA-081D-DA2E5E125329}"/>
              </a:ext>
            </a:extLst>
          </p:cNvPr>
          <p:cNvSpPr txBox="1">
            <a:spLocks/>
          </p:cNvSpPr>
          <p:nvPr/>
        </p:nvSpPr>
        <p:spPr>
          <a:xfrm>
            <a:off x="637196" y="2073583"/>
            <a:ext cx="7613780" cy="3954646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الفقرة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شاشة الحاسوب؛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يذكر  الأستاذ(ة) المتعلم(ة) أن عليه (ها) قراءة الفقرة بدقة واسترسال؛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المتعلم(ة) 10 ثوان لملاحظة  الفقرة قبل البدء في القراءة؛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على مذكرته الخاصة عدد الأخطاء المرتكبة برسم علامة لكل خطأ؛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قراءة الفقرة  على شبكة تفريغ النتائج.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ملاحظتان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: 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تدارك المتعلم(ة) (دون أي مساعدة) قراءة الكلمة، لا تحتسب خطأ؛</a:t>
            </a:r>
          </a:p>
          <a:p>
            <a:pPr marL="457200" marR="0" lvl="0" indent="-952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إذا توقف المتعلم أمام كلمة لمدة تزيد عن 5 ثواني يطلب منه مواصلة القراءة.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470B15A-50B6-C24B-32C7-F90C713B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الطلاقة 2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EA7E02-386E-BAAE-9DB6-6FBA36B2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" t="12357" r="2871" b="7589"/>
          <a:stretch>
            <a:fillRect/>
          </a:stretch>
        </p:blipFill>
        <p:spPr>
          <a:xfrm>
            <a:off x="143933" y="1615086"/>
            <a:ext cx="8686800" cy="3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4341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9A48-ED26-95FE-CA87-02648F1B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C622662E-92EB-0859-8B81-AD31FFFDD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EA41309-8B90-6338-4520-36839CE5E7F7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B4F9856D-898C-001D-79A1-1E07F70E5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E06539D8-5F8F-7345-F271-14DFAA19BE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قراءة فقرة بدقة واسترسال.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6C321-B2A6-0799-EF02-10B91EC7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الطلاقة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637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D7871EBA-8989-AE2D-EB67-99A2A660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1F442780-12FB-8634-42A8-03285787CC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 بدقة واسترسال</a:t>
            </a:r>
            <a:endParaRPr dirty="0"/>
          </a:p>
        </p:txBody>
      </p:sp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A36333-FC33-C1F8-E4D1-FB4D9213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2C0F15C4-70C3-482A-EE7A-E7C062D87197}"/>
              </a:ext>
            </a:extLst>
          </p:cNvPr>
          <p:cNvSpPr txBox="1">
            <a:spLocks/>
          </p:cNvSpPr>
          <p:nvPr/>
        </p:nvSpPr>
        <p:spPr>
          <a:xfrm>
            <a:off x="84141" y="1554679"/>
            <a:ext cx="8233181" cy="5189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تَنْسُجُ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أُمّي ثِيابٍ مِنَ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ٱلصّوفِ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فَهِيَ مَوْهوبَةٌ وَمُبْدِعَةٌ جِدّ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أُم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كُلَّ مَساءٍ في رُكْنِها ٱلْمُفَضَّلِ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وَأَصابِعُها ٱلْماهِرَةُ تَرْقُصُ بَيْنَ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ٱلْخُيوطِ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ٱلْمُلَوَّنَةِ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فَتَنْسُجُ قُبَّعاتٍ وَمَعاطِفَ دافِئَةً بِأَلْوانٍ جَميلَ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أَرْتَدي ما تَصْنَعُهُ بِفَخْرٍ وَسُرورٍ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endParaRPr lang="a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>
              <a:lnSpc>
                <a:spcPct val="100000"/>
              </a:lnSpc>
            </a:pP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أَجْلِسُ بِجانِبِها وَأُساعِدُها في تَرْتيبِ ٱلْخُيوطِ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أَلْوا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f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51743C-ACF5-1B76-75FE-A5C679C807A4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42F43F-6361-16D2-D5B5-64289F75AB4F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F0E526-2041-08B5-D36E-65A239283E64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544806-DEAE-4F84-3CD3-99932EDE9474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F5AD98-5A8B-C174-8656-71C86DEAD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601D59-9F18-2C4E-D7A7-736D269D6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3C20ABB-E31E-8FCA-5B78-95E74CF55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9C7E424-E94A-0733-1C40-7414C6F7C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A522FC3-6B97-F48E-DC59-7A7A9275A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9868AE-71DC-9CD9-A3A3-9DBED526C69A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074ABFA-8BEC-2B33-F669-FD2FE93D3BBA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</p:spTree>
    <p:extLst>
      <p:ext uri="{BB962C8B-B14F-4D97-AF65-F5344CB8AC3E}">
        <p14:creationId xmlns:p14="http://schemas.microsoft.com/office/powerpoint/2010/main" val="402280083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E7575-1E1E-663F-13A6-17C43845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664410F8-3F44-496A-074E-B1D1D517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69507AA-7B36-E29E-AD1A-46622A4834AF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6FDD02B-43D7-1F76-DFDC-0C3F24B154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6B08569-B926-06A0-DD02-1B809717B35B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المشاركة في حوار بتوظيف الأفعال الكلامية المدرسة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2AB5BF-7FB1-3F38-7E7F-DFCC8F3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37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C1EE-BB52-0C68-FB0E-72118B93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A1980-871D-3862-B247-4C68B30966B2}"/>
              </a:ext>
            </a:extLst>
          </p:cNvPr>
          <p:cNvSpPr txBox="1">
            <a:spLocks/>
          </p:cNvSpPr>
          <p:nvPr/>
        </p:nvSpPr>
        <p:spPr>
          <a:xfrm>
            <a:off x="512274" y="1520890"/>
            <a:ext cx="7987914" cy="4896208"/>
          </a:xfrm>
          <a:prstGeom prst="roundRect">
            <a:avLst>
              <a:gd name="adj" fmla="val 6551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ينجز تقويم التحدث (المشاركة في حوار وأخذ الكلمة) مباشرة بعد تقويم الطلاقة؛</a:t>
            </a:r>
            <a:endParaRPr kumimoji="0" lang="ar-MA" sz="3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يعرض الأستاذ(ة) وضعية من بين الوضعيات المقترحة (وضعية في كل يوم)؛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يقرأ الأستاذ(ة)  الوضعية على المتعلم(ة) ويتأكد من فهمه (ها) للتعليمة؛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يمنح الأستاذ (ة) للمتعلم(ة) 30 ثانية للتفكير قبل البدء في التحدث ثم ينصت لجوابه في حدود دقيقتين؛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D07300-7580-C9B6-9A9B-6232446B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74" y="624492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3193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A82C4-E7C5-67E9-4FAD-03404191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7CBDB-9EA4-39B8-E3BC-1EEC20F46569}"/>
              </a:ext>
            </a:extLst>
          </p:cNvPr>
          <p:cNvSpPr txBox="1">
            <a:spLocks/>
          </p:cNvSpPr>
          <p:nvPr/>
        </p:nvSpPr>
        <p:spPr>
          <a:xfrm>
            <a:off x="811762" y="1679510"/>
            <a:ext cx="7763979" cy="468160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يدون الأستاذ (ة) نتيجة كل مؤشر والنقطة الإجمالية  على البطاقة الخاصة بتفريغ النتائج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بناء على معايير التحكم</a:t>
            </a:r>
            <a:r>
              <a:rPr kumimoji="0" lang="ar-AE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؛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</a:p>
          <a:p>
            <a:pPr marL="273050" marR="0" lvl="0" indent="-2730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يسجل الأستاذ(ة)  لاحقا النقطة الإجمالية على دفتر الكفايات ويعبئ النقط على منظومة مسار.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   ملاحظة : إذا كان المتعلم(ة)  مسترسلا في الإنتاج، لا بأس في تجاوز المدة        المخصصة له بقليل.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395DDF0-C071-66A9-911F-D03337118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137"/>
            <a:ext cx="7886700" cy="720000"/>
          </a:xfrm>
        </p:spPr>
        <p:txBody>
          <a:bodyPr>
            <a:normAutofit fontScale="90000"/>
          </a:bodyPr>
          <a:lstStyle/>
          <a:p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j-ea"/>
                <a:cs typeface="Microsoft Uighur" panose="02000000000000000000" pitchFamily="2" charset="-78"/>
              </a:rPr>
              <a:t>دليل تمرير رائز التحدث(تتمة)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25696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322A-3935-739A-5F1C-12FCF00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3FCCB7-6A46-17F5-2764-961A9AD9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6DA3CE-65BD-63A5-144A-A159CA9BB54E}"/>
              </a:ext>
            </a:extLst>
          </p:cNvPr>
          <p:cNvGraphicFramePr>
            <a:graphicFrameLocks noGrp="1"/>
          </p:cNvGraphicFramePr>
          <p:nvPr/>
        </p:nvGraphicFramePr>
        <p:xfrm>
          <a:off x="376767" y="2120367"/>
          <a:ext cx="8469515" cy="345678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44726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520838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43290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229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187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4142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735127"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المشاركة في حوار للتعبير عن الهواية المفضلة وفوائدها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: ما هوايتك المفضلة؟ وماذا تستفيد من هذه الهواية؟( يسمح ببعض الأخطاء)؛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7351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السؤالين  وذكر فائدة من فوائد الهواية التي يفضلها مع ارتكاب بعض الأخطاء؛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7,5ن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أجاب المتعلم(ة) عن سؤال واحد. مع ارتكاب بعض الأخطاء</a:t>
                      </a:r>
                      <a:endParaRPr lang="f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990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حاول الإجابة عن الأسئلة لكن إجابته كانت بعيدة عن المنتظر. 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33008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B8E8E7F9-9DCB-8FCD-191E-67A28446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1B0CEB-C163-C663-F125-F4071E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4" name="Bulle narrative : ronde 2">
            <a:extLst>
              <a:ext uri="{FF2B5EF4-FFF2-40B4-BE49-F238E27FC236}">
                <a16:creationId xmlns:a16="http://schemas.microsoft.com/office/drawing/2014/main" id="{E2FAC2B2-AD53-45AA-85C3-FF167BCC2137}"/>
              </a:ext>
            </a:extLst>
          </p:cNvPr>
          <p:cNvSpPr/>
          <p:nvPr/>
        </p:nvSpPr>
        <p:spPr>
          <a:xfrm>
            <a:off x="4876800" y="3306234"/>
            <a:ext cx="3180048" cy="783465"/>
          </a:xfrm>
          <a:prstGeom prst="wedgeRoundRectCallout">
            <a:avLst>
              <a:gd name="adj1" fmla="val -57137"/>
              <a:gd name="adj2" fmla="val -3558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أ</a:t>
            </a:r>
            <a:r>
              <a:rPr lang="ar-MA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ُحِبُّ</a:t>
            </a:r>
            <a:r>
              <a:rPr lang="ar-MA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..........................</a:t>
            </a:r>
            <a:r>
              <a:rPr lang="ar-DZ" sz="2000" b="1" kern="1200" dirty="0">
                <a:solidFill>
                  <a:srgbClr val="0070C0"/>
                </a:solidFill>
                <a:cs typeface="Calibri" panose="020F0502020204030204" pitchFamily="34" charset="0"/>
              </a:rPr>
              <a:t>     </a:t>
            </a:r>
            <a:endParaRPr lang="fr-MA" sz="2000" b="1" kern="12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5" name="Image 14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872D6863-3229-E70C-AC95-3B7FE038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16" y="3431266"/>
            <a:ext cx="510540" cy="533400"/>
          </a:xfrm>
          <a:prstGeom prst="rect">
            <a:avLst/>
          </a:prstGeom>
        </p:spPr>
      </p:pic>
      <p:sp>
        <p:nvSpPr>
          <p:cNvPr id="18" name="Bulle narrative : ronde 1">
            <a:extLst>
              <a:ext uri="{FF2B5EF4-FFF2-40B4-BE49-F238E27FC236}">
                <a16:creationId xmlns:a16="http://schemas.microsoft.com/office/drawing/2014/main" id="{99837F3C-15B4-FD7B-046F-D3DB602B115C}"/>
              </a:ext>
            </a:extLst>
          </p:cNvPr>
          <p:cNvSpPr/>
          <p:nvPr/>
        </p:nvSpPr>
        <p:spPr>
          <a:xfrm>
            <a:off x="5449078" y="2397736"/>
            <a:ext cx="218981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MA" sz="2000" b="1" kern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ما هِوايَتُكَ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لْمُفَضَّلَةُ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F4810C26-E6E3-2158-B099-EDA9C02C1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أنا سألعب دور صديقٍ لك. سنجري حوارا – أنا أسأل وأنت تجيب. يمكنك الاستعانة بالمشهد. 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7C4F954-3381-C8C7-4ED8-3100DB4B4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848" y="2451611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Bulle narrative : ronde 2">
            <a:extLst>
              <a:ext uri="{FF2B5EF4-FFF2-40B4-BE49-F238E27FC236}">
                <a16:creationId xmlns:a16="http://schemas.microsoft.com/office/drawing/2014/main" id="{31EF23B3-217E-5A63-FC1B-748EBCA58FA8}"/>
              </a:ext>
            </a:extLst>
          </p:cNvPr>
          <p:cNvSpPr/>
          <p:nvPr/>
        </p:nvSpPr>
        <p:spPr>
          <a:xfrm>
            <a:off x="4990494" y="5115753"/>
            <a:ext cx="3180048" cy="783465"/>
          </a:xfrm>
          <a:prstGeom prst="wedgeRoundRectCallout">
            <a:avLst>
              <a:gd name="adj1" fmla="val -54692"/>
              <a:gd name="adj2" fmla="val -3007"/>
              <a:gd name="adj3" fmla="val 16667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......................................</a:t>
            </a:r>
            <a:r>
              <a:rPr lang="ar-DZ" sz="2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MA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30" name="Image 29" descr="Une image contenant dessin humoristique, croquis, clipart, dessin&#10;&#10;Description générée automatiquement">
            <a:extLst>
              <a:ext uri="{FF2B5EF4-FFF2-40B4-BE49-F238E27FC236}">
                <a16:creationId xmlns:a16="http://schemas.microsoft.com/office/drawing/2014/main" id="{95C5CBC8-DD7E-9E7B-5A0E-8B3B3702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730" y="5240785"/>
            <a:ext cx="510540" cy="53340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850D6609-74EC-C95C-EAD1-3685F517ECBF}"/>
              </a:ext>
            </a:extLst>
          </p:cNvPr>
          <p:cNvSpPr/>
          <p:nvPr/>
        </p:nvSpPr>
        <p:spPr>
          <a:xfrm>
            <a:off x="4365715" y="4191532"/>
            <a:ext cx="3180048" cy="783465"/>
          </a:xfrm>
          <a:prstGeom prst="wedgeRoundRectCallout">
            <a:avLst>
              <a:gd name="adj1" fmla="val 57596"/>
              <a:gd name="adj2" fmla="val -17757"/>
              <a:gd name="adj3" fmla="val 16667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endParaRPr lang="ar-MA" sz="2000" b="1" kern="12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000" b="1" kern="12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ماذا تَسْتَفيدُ 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مِنْ هَذِهِ 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ٱ</a:t>
            </a:r>
            <a:r>
              <a:rPr lang="ar-MA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لْهِوايَةِ</a:t>
            </a:r>
            <a:r>
              <a:rPr lang="ar-DZ" sz="2000" b="1" kern="1200" dirty="0">
                <a:solidFill>
                  <a:srgbClr val="000000"/>
                </a:solidFill>
                <a:cs typeface="Calibri" panose="020F0502020204030204" pitchFamily="34" charset="0"/>
              </a:rPr>
              <a:t>؟</a:t>
            </a:r>
            <a:endParaRPr lang="fr-MA" sz="2000" b="1" kern="12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C793C6-4782-F57A-109E-4F4776B0A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715" y="4245407"/>
            <a:ext cx="625816" cy="54344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314B4E40-8361-7603-399D-F332FCE32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027" y="4134576"/>
            <a:ext cx="1759779" cy="1646555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7391ED0-5D57-C889-5BC0-186931464AEE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F6EF7BB-4136-C79F-7254-B8628C61C95E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016A1C-0F5D-96C5-8868-A38D5232F15A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6398A3-BD2E-A977-E86A-8927D9604739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50E0CD-681B-C271-5BCD-D8DFC7637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EB0DB2A-543F-DBA1-BF78-07C6C124E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DE27D9A-4487-93F7-D9C6-96D50E228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E3AC321-F039-69E8-8047-BB8A97F9D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EBA8E1C-3608-CB79-EE66-80D18CF31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871BCE1-EC94-CC14-E1FE-B675232EA16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53376859-CA7C-BFD3-9C71-771A6EC785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3199" y="4010781"/>
            <a:ext cx="1785154" cy="1729058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7C2DDA-38F3-ABFC-72E1-EF5908A5DDFD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930D94-7ED1-C970-4F02-078296E1D0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35719" y="2239582"/>
            <a:ext cx="1816654" cy="16419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5B3D18A-B4AB-9B02-FFE3-CBDB87C7D4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0296" y="2274647"/>
            <a:ext cx="1759779" cy="1641926"/>
          </a:xfrm>
          <a:prstGeom prst="flowChartConnector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483950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4292-DD03-D4FD-58DA-A888D3AE5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2D19EB3-912A-45DE-DE4B-7B7487BF9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84ACB56-37F2-B5CF-0FED-F4849BC22F58}"/>
              </a:ext>
            </a:extLst>
          </p:cNvPr>
          <p:cNvSpPr txBox="1"/>
          <p:nvPr/>
        </p:nvSpPr>
        <p:spPr>
          <a:xfrm>
            <a:off x="5750634" y="1777877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تمرير فردي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4FF40F8-857C-10CB-FED8-5CB51210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221E2D8-4B75-3C2E-7880-8626B365A346}"/>
              </a:ext>
            </a:extLst>
          </p:cNvPr>
          <p:cNvSpPr txBox="1">
            <a:spLocks/>
          </p:cNvSpPr>
          <p:nvPr/>
        </p:nvSpPr>
        <p:spPr>
          <a:xfrm>
            <a:off x="1847461" y="2690694"/>
            <a:ext cx="4974539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أخذ الكلمة لإنتاج نص شفهي باعتماد مشاهد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؛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96E36BE-24FC-3CBB-8A67-84797F5C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التحدث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4810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EFC6-58A2-0C56-1DB2-B9BC5DE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EF6E2E-CCB9-02C8-CB82-ED452FA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5" y="1224270"/>
            <a:ext cx="7886700" cy="720000"/>
          </a:xfrm>
        </p:spPr>
        <p:txBody>
          <a:bodyPr/>
          <a:lstStyle/>
          <a:p>
            <a:r>
              <a:rPr lang="ar-MA" dirty="0"/>
              <a:t>معايير تصحيح رائز التحدث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FCB340-2A88-2408-0FFC-509F63DD6BF3}"/>
              </a:ext>
            </a:extLst>
          </p:cNvPr>
          <p:cNvGraphicFramePr>
            <a:graphicFrameLocks noGrp="1"/>
          </p:cNvGraphicFramePr>
          <p:nvPr/>
        </p:nvGraphicFramePr>
        <p:xfrm>
          <a:off x="637195" y="2429570"/>
          <a:ext cx="7886700" cy="207061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00361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914885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2915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00526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041769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351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26905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  <a:r>
                        <a:rPr lang="f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  <a:p>
                      <a:endParaRPr lang="fr-FR" dirty="0"/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أخذ الكلمة لوصف لعبة يفضلها باعتماد مشاهد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لعبته المفضلة ومتى يلعب بها؛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ذكر مع من يلعبها وأين يلعبها؛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690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إذا عبر المتعلم(ة) بلغة سليمة؛ (يسمح ببعض الأخطاء البسيطة) </a:t>
                      </a:r>
                      <a:endParaRPr lang="fr-MA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6359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AF60217F-86EE-F192-A56C-D5D80FCC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8F4FFE-294F-5CE6-1F17-1D4691CD4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756" y="675854"/>
            <a:ext cx="900000" cy="900000"/>
          </a:xfrm>
          <a:prstGeom prst="rect">
            <a:avLst/>
          </a:prstGeom>
        </p:spPr>
      </p:pic>
      <p:sp>
        <p:nvSpPr>
          <p:cNvPr id="19" name="Google Shape;2750;p82">
            <a:extLst>
              <a:ext uri="{FF2B5EF4-FFF2-40B4-BE49-F238E27FC236}">
                <a16:creationId xmlns:a16="http://schemas.microsoft.com/office/drawing/2014/main" id="{89591B56-A796-CFD0-7150-1A7ECCB2E9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244" y="833340"/>
            <a:ext cx="72922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لاحظ المشاهد – اختر لعبة تفضلها ثم  تحدث عن: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وأين تلعبها؟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مع من تلعبها؟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يمكنك أن تتحدث عن ألعاب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أخرى </a:t>
            </a:r>
            <a:r>
              <a:rPr lang="ar-MA" sz="2400" b="1" kern="1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غير موجودة في هذه المشاهد. </a:t>
            </a:r>
            <a:endParaRPr lang="fr-MA" sz="2400" b="1" kern="12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48460AC-22C7-A94F-7E4A-0B2546E43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769" y="4066150"/>
            <a:ext cx="2667612" cy="191838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B2B1408-8783-8594-1323-063896D2E0A6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2964BF-8692-10C8-4364-3DE0C1C7880B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BDB283-92D6-E3BE-5EAD-266453EC49F6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562EEC-D229-1F0F-F542-0F1A0EB0CFF5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اختـتام الحــصة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BD671F0-C3E4-D3CC-D08A-DF027F461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ADED762-E1F3-9AE6-0572-B54838B0E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E945EE6-BCFE-B31E-6E98-05684FEFE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318AA1-5AA3-E8C0-F87C-48D26B848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E96531B-9CAA-F506-0579-E349A9F94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96B2CF0-4A9F-262A-550B-8CD7EA7F0F95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23C6485-E039-64AB-B79F-9356352A6E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9823" y="4066150"/>
            <a:ext cx="2667612" cy="19183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CF3642-95FE-20A1-750D-3B7C44D6AE4B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2DED3F-C58A-EF83-3921-5F70CBAE93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769" y="1957433"/>
            <a:ext cx="2667612" cy="19183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7982D9-AA74-B40A-39D3-A57DF499C3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6787" y="1957434"/>
            <a:ext cx="2751058" cy="191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205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40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lang="ar-MA" sz="40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تدربنا على قراءة فقرة بدقة واسترسال 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806C8E-3D42-1E7B-553C-6FFA43C04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EDCBDF2-07EE-C4F5-9C02-91E7CF5DD1F5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790702A-EE59-4190-8B09-A76C1DE166F7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DA23C5-8108-3DA8-6736-870EF5387230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6EDC9D-E046-8B0E-255B-3FBE5353AB7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1F46922-323F-D686-31B5-28D7AA6D3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86A6778-7488-EBF9-3D3E-255E39AF4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7C26D90-6218-92A3-CDAD-F25CD098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4681B54-BDE1-BD26-A079-0A9BD3F7D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DC01511-E305-DA0E-9686-5A77F9F2A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48306C8-7D4F-7EC0-945D-0CA960780357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28F8410-3274-D0DC-AE19-79355F817C9F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29E61A2-F818-8F33-63EC-D998561EAB86}"/>
              </a:ext>
            </a:extLst>
          </p:cNvPr>
          <p:cNvSpPr txBox="1">
            <a:spLocks/>
          </p:cNvSpPr>
          <p:nvPr/>
        </p:nvSpPr>
        <p:spPr>
          <a:xfrm>
            <a:off x="84141" y="1554679"/>
            <a:ext cx="8233181" cy="5189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تَنْسُجُ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أُمّي ثِياب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اً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ٱلصّو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تَجْلِسُ أُم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 كُلَّ مَساءٍ في رُكْنِها ٱلْمُفَضَّ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وَأَصابِعُها ٱلْماهِرَةُ تَرْقُصُ بَيْنَ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ٱلْخُيوطِ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ٱلْمُلَوَّنَ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تَنْسُجُ قُبَّعاتٍ وَمَعاطِفَ دافِئَةً بِأَلْوانٍ جَميلَ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أَرْتَدي ما تَصْنَعُهُ بِفَخْرٍ وَسُرو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رٍ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endParaRPr lang="a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أَجْلِسُ بِجانِبِها وَأُساعِدُها في تَرْتيبِ ٱلْخُيوطِ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أَلْوا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44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ِ.</a:t>
            </a:r>
            <a:endParaRPr lang="fr-MA" sz="44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0E8DE003-7CF3-E12D-6330-0F834370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3CBE324D-8B68-1010-0916-06D3E0667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استثمرنا النص للإجابة عن الأسئلة.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97EC2EF-412A-DC90-7893-90400F5843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E3CCC8-1C9C-B7C4-1D34-15369AB447CE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44E9B8-DA46-B8C8-D75D-7FDDD28B2D1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DFEB6-2404-4B43-F785-49E7F8DC2FFF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55F9D2-1CD2-3CE2-13FD-C4EA10BD8057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485253B-E739-F583-F7D7-C5CC7E99A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9BB8B60-8902-431C-5907-CF1B437AD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A76BD39-B84B-8A15-757E-C0D5E0515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D07AEC8-800C-BC8B-BCAA-8AE66598F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29936B8-B57E-0B5E-445E-C118FB47C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32053E-35A0-4917-F182-0152CDD58C11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8BEAA5F-C24B-4FCA-3BBF-6EFDB0DAAEE4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FAD07C-30A9-DF26-275D-3C73C13CA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855" y="2489034"/>
            <a:ext cx="7399661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3098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>
          <a:extLst>
            <a:ext uri="{FF2B5EF4-FFF2-40B4-BE49-F238E27FC236}">
              <a16:creationId xmlns:a16="http://schemas.microsoft.com/office/drawing/2014/main" id="{642C3E7C-28F7-1AE2-6F5A-09661DCE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>
            <a:extLst>
              <a:ext uri="{FF2B5EF4-FFF2-40B4-BE49-F238E27FC236}">
                <a16:creationId xmlns:a16="http://schemas.microsoft.com/office/drawing/2014/main" id="{59790667-91AF-2941-D2F0-D9355E61A8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kern="1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عبرنا عن مشاهد  بجمل تامة.</a:t>
            </a:r>
            <a:endParaRPr kern="1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sym typeface="Calibri"/>
            </a:endParaRPr>
          </a:p>
        </p:txBody>
      </p:sp>
      <p:pic>
        <p:nvPicPr>
          <p:cNvPr id="4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F2ECCD-DE20-0FCC-11CF-11804A4E9DC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931150" y="700088"/>
            <a:ext cx="900113" cy="89852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7321715-AA33-1679-5217-C026B3EC6E0C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78EA7A-4818-25D9-9B52-4B608574CC12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16511F-55CB-BE3A-03EE-89178D94E3FC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6BAB17-3569-809C-ACD0-43AB678D312F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75C2D43-6128-048F-3B15-8CFE07D1B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E1632CE-BC43-E241-8ADE-28F1BCE8A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0E7D1E8-187D-A4A2-662E-5F79C2287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7709AC5-612B-8513-8253-2CD95EB28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1B616FC-323A-1132-96C2-5E12C5DDC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5CB1AB-2F3E-D17B-7797-2B926B2EB253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31D1AEF-2AC5-4D9A-90D6-F73BC12F37EC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F31301-A739-1FDB-8795-2E82681CFD1F}"/>
              </a:ext>
            </a:extLst>
          </p:cNvPr>
          <p:cNvGrpSpPr/>
          <p:nvPr/>
        </p:nvGrpSpPr>
        <p:grpSpPr>
          <a:xfrm>
            <a:off x="805354" y="1644446"/>
            <a:ext cx="7040371" cy="1784554"/>
            <a:chOff x="466154" y="2895234"/>
            <a:chExt cx="7040371" cy="178455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CB6D32-511E-ED7D-F7CD-BF3088D7B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20053" y="2915371"/>
              <a:ext cx="1766287" cy="155181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DA48B1D-A8FC-CC59-F548-8E1E2E3E9D9F}"/>
                </a:ext>
              </a:extLst>
            </p:cNvPr>
            <p:cNvGrpSpPr/>
            <p:nvPr/>
          </p:nvGrpSpPr>
          <p:grpSpPr>
            <a:xfrm>
              <a:off x="466154" y="2895234"/>
              <a:ext cx="7040371" cy="1784554"/>
              <a:chOff x="318455" y="2968260"/>
              <a:chExt cx="7378413" cy="179385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4ABA0A4C-98A4-1534-C859-060F32899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52638" y="2968647"/>
                <a:ext cx="1823873" cy="1587234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4FC93532-9EC2-DF25-4068-5EAD7F6861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46781" y="2979658"/>
                <a:ext cx="1750087" cy="1565213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14681B8-42B3-6C03-954E-BC8EF8176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8455" y="2968260"/>
                <a:ext cx="1778194" cy="1559900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</p:pic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15D806AC-1C57-5F6D-E5CC-B906CC61AE73}"/>
                  </a:ext>
                </a:extLst>
              </p:cNvPr>
              <p:cNvGrpSpPr/>
              <p:nvPr/>
            </p:nvGrpSpPr>
            <p:grpSpPr>
              <a:xfrm>
                <a:off x="960128" y="4370546"/>
                <a:ext cx="6087316" cy="391568"/>
                <a:chOff x="1249264" y="4276236"/>
                <a:chExt cx="5909074" cy="275228"/>
              </a:xfrm>
            </p:grpSpPr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883AF19D-23FF-46F6-8D31-8B440F29908A}"/>
                    </a:ext>
                  </a:extLst>
                </p:cNvPr>
                <p:cNvSpPr/>
                <p:nvPr/>
              </p:nvSpPr>
              <p:spPr>
                <a:xfrm>
                  <a:off x="4936630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2</a:t>
                  </a:r>
                  <a:endParaRPr lang="fr-MA" sz="1800" b="1" dirty="0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6E4AF34A-8EB6-E9B8-3447-FD535CCDC74E}"/>
                    </a:ext>
                  </a:extLst>
                </p:cNvPr>
                <p:cNvSpPr/>
                <p:nvPr/>
              </p:nvSpPr>
              <p:spPr>
                <a:xfrm>
                  <a:off x="3150560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3</a:t>
                  </a:r>
                  <a:endParaRPr lang="fr-MA" sz="1800" b="1" dirty="0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0FD3385E-7223-3CB5-E7FC-0D81CFFE3709}"/>
                    </a:ext>
                  </a:extLst>
                </p:cNvPr>
                <p:cNvSpPr/>
                <p:nvPr/>
              </p:nvSpPr>
              <p:spPr>
                <a:xfrm>
                  <a:off x="6798338" y="4281422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1800" b="1" dirty="0"/>
                    <a:t>1</a:t>
                  </a:r>
                  <a:endParaRPr lang="fr-MA" sz="1800" b="1" dirty="0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34CEDF8-DDFB-A21E-7CE9-D6B71851F185}"/>
                    </a:ext>
                  </a:extLst>
                </p:cNvPr>
                <p:cNvSpPr/>
                <p:nvPr/>
              </p:nvSpPr>
              <p:spPr>
                <a:xfrm>
                  <a:off x="1249264" y="4276236"/>
                  <a:ext cx="360000" cy="270042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800" b="1" dirty="0"/>
                    <a:t>4</a:t>
                  </a:r>
                  <a:endParaRPr lang="fr-MA" sz="1800" b="1" dirty="0"/>
                </a:p>
              </p:txBody>
            </p:sp>
          </p:grp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7FDE319-4292-261F-431D-CAD826A7A84A}"/>
              </a:ext>
            </a:extLst>
          </p:cNvPr>
          <p:cNvGrpSpPr/>
          <p:nvPr/>
        </p:nvGrpSpPr>
        <p:grpSpPr>
          <a:xfrm>
            <a:off x="444702" y="3641606"/>
            <a:ext cx="8359725" cy="2721873"/>
            <a:chOff x="144752" y="3520420"/>
            <a:chExt cx="7891593" cy="2721873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0B9205E7-8855-B9E2-A824-7815F9BD86DB}"/>
                </a:ext>
              </a:extLst>
            </p:cNvPr>
            <p:cNvGrpSpPr/>
            <p:nvPr/>
          </p:nvGrpSpPr>
          <p:grpSpPr>
            <a:xfrm>
              <a:off x="144752" y="3520420"/>
              <a:ext cx="7891593" cy="2721873"/>
              <a:chOff x="-35696" y="4918286"/>
              <a:chExt cx="7483461" cy="2386156"/>
            </a:xfrm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A2E6BC1B-5112-7AD5-5099-AD523EAABBB5}"/>
                  </a:ext>
                </a:extLst>
              </p:cNvPr>
              <p:cNvSpPr/>
              <p:nvPr/>
            </p:nvSpPr>
            <p:spPr>
              <a:xfrm>
                <a:off x="-35696" y="4918286"/>
                <a:ext cx="7483461" cy="2386156"/>
              </a:xfrm>
              <a:prstGeom prst="roundRect">
                <a:avLst>
                  <a:gd name="adj" fmla="val 5959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>
                  <a:lnSpc>
                    <a:spcPct val="150000"/>
                  </a:lnSpc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>
                  <a:lnSpc>
                    <a:spcPct val="150000"/>
                  </a:lnSpc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ctr" rtl="1"/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هِوايَتي </a:t>
                </a:r>
                <a:r>
                  <a:rPr lang="ar-SA" sz="3200" b="1" dirty="0">
                    <a:solidFill>
                      <a:srgbClr val="424D7C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لْمُفَضَّلَةُ هِيَ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ٱلتَّشْكيلُ بِٱلصَّلْصالِ</a:t>
                </a:r>
                <a:r>
                  <a:rPr lang="f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أَتَدَرَّبُ عَلى صُنْعِ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ٱلْأَواني وَٱللُّعَبِ </a:t>
                </a:r>
                <a:r>
                  <a:rPr lang="ar-S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في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وَرْشَةِ ٱلْفُنونِ بِٱلْمَدْرَسَةِ.</a:t>
                </a:r>
                <a:endPara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أَسْتَمِعُ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إِلى نَصائِح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مُعَلِّم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َت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 بِٱسْتِمْرارٍ.</a:t>
                </a:r>
                <a:endPara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أُواظِبُ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عَلى حُضورِ ٱلْحِصَصِ بِٱنْتِظامٍ، وَأَحْرِصُ عَلى تَطْويرِ مَهارَتي.</a:t>
                </a:r>
                <a:endParaRPr lang="ar-MA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r>
                  <a:rPr lang="ar-MA" sz="32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أُمارِسُها </a:t>
                </a:r>
                <a:r>
                  <a:rPr lang="ar-S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بِحَماسٍ وأُشارِكُ مَنْتوجاتي في مَعْرِضِ ٱلْمَدْرَسَةِ</a:t>
                </a:r>
                <a:r>
                  <a:rPr lang="ar-MA" sz="32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32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مَعَ أَصْدِقائي.</a:t>
                </a: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endParaRPr lang="ar-MA" sz="2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1165225" indent="-342900" algn="r" rtl="1">
                  <a:buFont typeface="Arial" panose="020B0604020202020204" pitchFamily="34" charset="0"/>
                  <a:buChar char="•"/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822325" algn="r" rtl="1"/>
                <a:endParaRPr lang="ar-MA" sz="3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>
                  <a:lnSpc>
                    <a:spcPct val="200000"/>
                  </a:lnSpc>
                </a:pPr>
                <a:endParaRPr lang="ar-MA" sz="20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300B969-9263-47A5-6795-2FFD56E91137}"/>
                  </a:ext>
                </a:extLst>
              </p:cNvPr>
              <p:cNvSpPr/>
              <p:nvPr/>
            </p:nvSpPr>
            <p:spPr>
              <a:xfrm>
                <a:off x="6636868" y="5353144"/>
                <a:ext cx="360000" cy="2949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 rtl="1">
                  <a:buNone/>
                </a:pPr>
                <a:r>
                  <a:rPr lang="ar-SA" sz="1400" b="1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48D9724-AADD-B2FA-FBDE-49D2A468BA28}"/>
                  </a:ext>
                </a:extLst>
              </p:cNvPr>
              <p:cNvSpPr/>
              <p:nvPr/>
            </p:nvSpPr>
            <p:spPr>
              <a:xfrm>
                <a:off x="6636868" y="5757133"/>
                <a:ext cx="360000" cy="2949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 rtl="1">
                  <a:buNone/>
                </a:pPr>
                <a:r>
                  <a:rPr lang="ar-MA" sz="1400" b="1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306548E-1360-6218-F9C1-13248F1A2C94}"/>
                  </a:ext>
                </a:extLst>
              </p:cNvPr>
              <p:cNvSpPr/>
              <p:nvPr/>
            </p:nvSpPr>
            <p:spPr>
              <a:xfrm>
                <a:off x="6636868" y="6152043"/>
                <a:ext cx="366667" cy="2949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 rtl="1">
                  <a:buNone/>
                </a:pPr>
                <a:r>
                  <a:rPr lang="ar-MA" sz="1400" b="1" dirty="0">
                    <a:solidFill>
                      <a:srgbClr val="000000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endParaRPr lang="fr-MA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868A9EC-4630-7693-DD94-16FD8D6743DD}"/>
                </a:ext>
              </a:extLst>
            </p:cNvPr>
            <p:cNvSpPr/>
            <p:nvPr/>
          </p:nvSpPr>
          <p:spPr>
            <a:xfrm>
              <a:off x="7191040" y="5393420"/>
              <a:ext cx="360000" cy="36685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noAutofit/>
            </a:bodyPr>
            <a:lstStyle/>
            <a:p>
              <a:pPr algn="ctr" rtl="1">
                <a:buNone/>
              </a:pPr>
              <a:r>
                <a:rPr lang="ar-MA" sz="14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fr-MA" sz="1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360992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تدربوا على قراءة النص ص 115.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وضعوا سطرا تحت الكلمات البصرية في النص.</a:t>
            </a:r>
            <a:endParaRPr lang="fr-US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50" y="1412928"/>
            <a:ext cx="792000" cy="792000"/>
          </a:xfr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56499" y="342900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C190E6-E697-9AC7-D065-12926DB0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>
            <a:fillRect/>
          </a:stretch>
        </p:blipFill>
        <p:spPr>
          <a:xfrm>
            <a:off x="7835237" y="612737"/>
            <a:ext cx="900113" cy="89852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3F90787-91AB-B4F6-49F7-E55D960DD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862" y="1511262"/>
            <a:ext cx="3367672" cy="494552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5A87463-44F0-CDE6-D31D-5EFBDDA932F1}"/>
              </a:ext>
            </a:extLst>
          </p:cNvPr>
          <p:cNvGrpSpPr/>
          <p:nvPr/>
        </p:nvGrpSpPr>
        <p:grpSpPr>
          <a:xfrm>
            <a:off x="446787" y="128114"/>
            <a:ext cx="7517621" cy="319750"/>
            <a:chOff x="446787" y="128114"/>
            <a:chExt cx="7517621" cy="3197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B035F7-E5F8-EA93-133C-8FB6A93814A0}"/>
                </a:ext>
              </a:extLst>
            </p:cNvPr>
            <p:cNvSpPr>
              <a:spLocks/>
            </p:cNvSpPr>
            <p:nvPr/>
          </p:nvSpPr>
          <p:spPr>
            <a:xfrm>
              <a:off x="6449505" y="152713"/>
              <a:ext cx="137586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58D8D2-4E41-8945-D943-DB4D84103AE5}"/>
                </a:ext>
              </a:extLst>
            </p:cNvPr>
            <p:cNvSpPr>
              <a:spLocks/>
            </p:cNvSpPr>
            <p:nvPr/>
          </p:nvSpPr>
          <p:spPr>
            <a:xfrm>
              <a:off x="5089243" y="155157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قراءة/ فهم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CC88C5-A062-A605-7308-E1BD59A66C4A}"/>
                </a:ext>
              </a:extLst>
            </p:cNvPr>
            <p:cNvSpPr>
              <a:spLocks/>
            </p:cNvSpPr>
            <p:nvPr/>
          </p:nvSpPr>
          <p:spPr>
            <a:xfrm>
              <a:off x="446787" y="15271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/>
                  </a:solidFill>
                  <a:latin typeface="Arial" panose="020B0604020202020204" pitchFamily="34" charset="0"/>
                </a:rPr>
                <a:t>اختـتام الحــصة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61A0B7A-6091-65AA-104F-E2667C5BC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6339" y="12811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6E9F437-9909-D1CF-62B0-92ADFD99F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4074" y="129981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9E5121-60B8-0FBF-4AF6-7554AA6A7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0953" y="14661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301A02C-4DAE-75A4-1C9A-4BE22807E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663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B39DD41-1789-94F8-A16D-74765DECD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62644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47FB601-9299-1270-7149-438567FE73AC}"/>
                </a:ext>
              </a:extLst>
            </p:cNvPr>
            <p:cNvSpPr>
              <a:spLocks/>
            </p:cNvSpPr>
            <p:nvPr/>
          </p:nvSpPr>
          <p:spPr>
            <a:xfrm>
              <a:off x="2055945" y="169795"/>
              <a:ext cx="1252633" cy="2780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الطلاقة/ التحدث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E5BBB59-442B-B6F7-DDFE-5333D45BE266}"/>
              </a:ext>
            </a:extLst>
          </p:cNvPr>
          <p:cNvSpPr>
            <a:spLocks/>
          </p:cNvSpPr>
          <p:nvPr/>
        </p:nvSpPr>
        <p:spPr>
          <a:xfrm>
            <a:off x="3570732" y="14375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كتابة</a:t>
            </a:r>
          </a:p>
        </p:txBody>
      </p:sp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6781</TotalTime>
  <Words>2388</Words>
  <Application>Microsoft Office PowerPoint</Application>
  <PresentationFormat>Affichage à l'écran (4:3)</PresentationFormat>
  <Paragraphs>519</Paragraphs>
  <Slides>58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58</vt:i4>
      </vt:variant>
    </vt:vector>
  </HeadingPairs>
  <TitlesOfParts>
    <vt:vector size="84" baseType="lpstr">
      <vt:lpstr>Calibri</vt:lpstr>
      <vt:lpstr>Dosis SemiBold</vt:lpstr>
      <vt:lpstr>Courier New</vt:lpstr>
      <vt:lpstr>Calibri Light</vt:lpstr>
      <vt:lpstr>Microsoft Uighur</vt:lpstr>
      <vt:lpstr>Noto Sans Symbols</vt:lpstr>
      <vt:lpstr>Dosis</vt:lpstr>
      <vt:lpstr>Arial</vt:lpstr>
      <vt:lpstr>Times New Roman</vt:lpstr>
      <vt:lpstr>Wingdings</vt:lpstr>
      <vt:lpstr>Dosis Medium</vt:lpstr>
      <vt:lpstr>Abadi</vt:lpstr>
      <vt:lpstr>Thème Office</vt:lpstr>
      <vt:lpstr>1_03- استماع وتحدث</vt:lpstr>
      <vt:lpstr>1_04- قراءة/ كتابة</vt:lpstr>
      <vt:lpstr>3_Env-Enseignant</vt:lpstr>
      <vt:lpstr>1_Conception personnalisée</vt:lpstr>
      <vt:lpstr>00_Env-Enseignant</vt:lpstr>
      <vt:lpstr>1_02- معــــــــــجم</vt:lpstr>
      <vt:lpstr>2_Thème Office</vt:lpstr>
      <vt:lpstr>2_01- نشاط اعتيادي</vt:lpstr>
      <vt:lpstr>3_01- نشاط اعتيادي</vt:lpstr>
      <vt:lpstr>افتتاح الحصة  nv</vt:lpstr>
      <vt:lpstr>1_01- نشاط اعتيادي</vt:lpstr>
      <vt:lpstr>3_Thème Office</vt:lpstr>
      <vt:lpstr>4_Thème Office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 في كل حصة سيفوز ثلاثة منكم بالنجمة. </vt:lpstr>
      <vt:lpstr>قبل أن نبدأ حصة اليوم سأخبركم عن شروط الحصول على نجمة التميز.  في كل حصة سيفوز ثلاثة منكم بالنجمة. </vt:lpstr>
      <vt:lpstr>ننشد معا</vt:lpstr>
      <vt:lpstr>أنشدوا</vt:lpstr>
      <vt:lpstr>Présentation PowerPoint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</vt:lpstr>
      <vt:lpstr>  ما عنوان النص الذي تذكركم به هذه الفقرة؟ ما هي شخصياته؟ .</vt:lpstr>
      <vt:lpstr>Présentation PowerPoint</vt:lpstr>
      <vt:lpstr> </vt:lpstr>
      <vt:lpstr> </vt:lpstr>
      <vt:lpstr> </vt:lpstr>
      <vt:lpstr> </vt:lpstr>
      <vt:lpstr> الآن؛ خذوا كراساتكم ص 115 -  من يقرأ؟ من يواصل؟ تابعوا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خذوا دفاتركم</vt:lpstr>
      <vt:lpstr>عبروا عن كل مشهد بجملة تامة</vt:lpstr>
      <vt:lpstr>من يقرأ؟ صححوا.</vt:lpstr>
      <vt:lpstr>Présentation PowerPoint</vt:lpstr>
      <vt:lpstr>Présentation PowerPoint</vt:lpstr>
      <vt:lpstr>توجيهات عامة</vt:lpstr>
      <vt:lpstr>Présentation PowerPoint</vt:lpstr>
      <vt:lpstr>خذوا كراساتكم (الصفحة 120)  ودفاتر المنزل . اقرؤوا النص جيدا ثم انقلوا الفقرة الرابعة بخط جميل.</vt:lpstr>
      <vt:lpstr>معايير تصحيح رائز الطلاقة</vt:lpstr>
      <vt:lpstr>دليل تمرير رائز الطلاقة 2</vt:lpstr>
      <vt:lpstr>الطلاقة</vt:lpstr>
      <vt:lpstr>اقرأ الفقرة بدقة واسترسال</vt:lpstr>
      <vt:lpstr>التحدث</vt:lpstr>
      <vt:lpstr>دليل تمرير رائز التحدث</vt:lpstr>
      <vt:lpstr>دليل تمرير رائز التحدث(تتمة)</vt:lpstr>
      <vt:lpstr>معايير تصحيح رائز التحدث</vt:lpstr>
      <vt:lpstr>أنا سألعب دور صديقٍ لك. سنجري حوارا – أنا أسأل وأنت تجيب. يمكنك الاستعانة بالمشهد.  </vt:lpstr>
      <vt:lpstr>التحدث</vt:lpstr>
      <vt:lpstr>معايير تصحيح رائز التحدث</vt:lpstr>
      <vt:lpstr>لاحظ المشاهد – اختر لعبة تفضلها ثم  تحدث عن:  متى تلعبها؟ وأين تلعبها؟ مع من تلعبها؟  يمكنك أن تتحدث عن ألعاب أخرى  غير موجودة في هذه المشاهد. </vt:lpstr>
      <vt:lpstr> اختتام الحصة </vt:lpstr>
      <vt:lpstr>تدربنا على قراءة فقرة بدقة واسترسال </vt:lpstr>
      <vt:lpstr>استثمرنا النص للإجابة عن الأسئلة.</vt:lpstr>
      <vt:lpstr>عبرنا عن مشاهد  بجمل تامة.</vt:lpstr>
      <vt:lpstr>في المنزل، تدربوا على قراءة النص ص 115. وضعوا سطرا تحت الكلمات البصرية في النص.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55</cp:revision>
  <dcterms:created xsi:type="dcterms:W3CDTF">2023-09-20T21:35:22Z</dcterms:created>
  <dcterms:modified xsi:type="dcterms:W3CDTF">2026-04-23T07:21:55Z</dcterms:modified>
</cp:coreProperties>
</file>