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8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1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2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3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4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98" r:id="rId9"/>
    <p:sldMasterId id="2147483902" r:id="rId10"/>
    <p:sldMasterId id="2147483925" r:id="rId11"/>
    <p:sldMasterId id="2147483948" r:id="rId12"/>
    <p:sldMasterId id="2147483965" r:id="rId13"/>
    <p:sldMasterId id="2147483988" r:id="rId14"/>
    <p:sldMasterId id="2147484002" r:id="rId15"/>
  </p:sldMasterIdLst>
  <p:notesMasterIdLst>
    <p:notesMasterId r:id="rId77"/>
  </p:notesMasterIdLst>
  <p:sldIdLst>
    <p:sldId id="2147482854" r:id="rId16"/>
    <p:sldId id="2147482723" r:id="rId17"/>
    <p:sldId id="2147482798" r:id="rId18"/>
    <p:sldId id="2147482692" r:id="rId19"/>
    <p:sldId id="2147482531" r:id="rId20"/>
    <p:sldId id="2147482727" r:id="rId21"/>
    <p:sldId id="2147482713" r:id="rId22"/>
    <p:sldId id="2147482728" r:id="rId23"/>
    <p:sldId id="2147482508" r:id="rId24"/>
    <p:sldId id="2147482729" r:id="rId25"/>
    <p:sldId id="2147482730" r:id="rId26"/>
    <p:sldId id="2134806537" r:id="rId27"/>
    <p:sldId id="2147482705" r:id="rId28"/>
    <p:sldId id="2147482740" r:id="rId29"/>
    <p:sldId id="2147482778" r:id="rId30"/>
    <p:sldId id="2147482741" r:id="rId31"/>
    <p:sldId id="2147482855" r:id="rId32"/>
    <p:sldId id="2147482783" r:id="rId33"/>
    <p:sldId id="2147482849" r:id="rId34"/>
    <p:sldId id="2147482850" r:id="rId35"/>
    <p:sldId id="2147482797" r:id="rId36"/>
    <p:sldId id="2147482801" r:id="rId37"/>
    <p:sldId id="2147482856" r:id="rId38"/>
    <p:sldId id="2147482800" r:id="rId39"/>
    <p:sldId id="2147482857" r:id="rId40"/>
    <p:sldId id="2147482858" r:id="rId41"/>
    <p:sldId id="2147482788" r:id="rId42"/>
    <p:sldId id="2147482863" r:id="rId43"/>
    <p:sldId id="2147482864" r:id="rId44"/>
    <p:sldId id="2147482865" r:id="rId45"/>
    <p:sldId id="2147482859" r:id="rId46"/>
    <p:sldId id="2147482860" r:id="rId47"/>
    <p:sldId id="2147482861" r:id="rId48"/>
    <p:sldId id="2147482862" r:id="rId49"/>
    <p:sldId id="2147482804" r:id="rId50"/>
    <p:sldId id="2147482805" r:id="rId51"/>
    <p:sldId id="2147482806" r:id="rId52"/>
    <p:sldId id="2147482799" r:id="rId53"/>
    <p:sldId id="2147482838" r:id="rId54"/>
    <p:sldId id="2147482790" r:id="rId55"/>
    <p:sldId id="2147482802" r:id="rId56"/>
    <p:sldId id="2147482803" r:id="rId57"/>
    <p:sldId id="2147482839" r:id="rId58"/>
    <p:sldId id="2147482840" r:id="rId59"/>
    <p:sldId id="2147482841" r:id="rId60"/>
    <p:sldId id="2147482824" r:id="rId61"/>
    <p:sldId id="2147482834" r:id="rId62"/>
    <p:sldId id="2147482842" r:id="rId63"/>
    <p:sldId id="2147482843" r:id="rId64"/>
    <p:sldId id="2147482844" r:id="rId65"/>
    <p:sldId id="2147482845" r:id="rId66"/>
    <p:sldId id="2147482846" r:id="rId67"/>
    <p:sldId id="2147482847" r:id="rId68"/>
    <p:sldId id="2147482848" r:id="rId69"/>
    <p:sldId id="2147482524" r:id="rId70"/>
    <p:sldId id="337" r:id="rId71"/>
    <p:sldId id="2147482753" r:id="rId72"/>
    <p:sldId id="2147482764" r:id="rId73"/>
    <p:sldId id="2147482499" r:id="rId74"/>
    <p:sldId id="2147482510" r:id="rId75"/>
    <p:sldId id="2147482522" r:id="rId76"/>
  </p:sldIdLst>
  <p:sldSz cx="9144000" cy="6858000" type="screen4x3"/>
  <p:notesSz cx="6858000" cy="9144000"/>
  <p:embeddedFontLst>
    <p:embeddedFont>
      <p:font typeface="Abadi" panose="020B0604020104020204" pitchFamily="34" charset="0"/>
      <p:regular r:id="rId78"/>
      <p:bold r:id="rId79"/>
      <p:italic r:id="rId80"/>
      <p:boldItalic r:id="rId81"/>
    </p:embeddedFont>
    <p:embeddedFont>
      <p:font typeface="Dosis" pitchFamily="2" charset="0"/>
      <p:regular r:id="rId82"/>
      <p:bold r:id="rId83"/>
    </p:embeddedFont>
    <p:embeddedFont>
      <p:font typeface="Dosis Medium" pitchFamily="2" charset="0"/>
      <p:regular r:id="rId84"/>
      <p:bold r:id="rId85"/>
    </p:embeddedFont>
    <p:embeddedFont>
      <p:font typeface="Dosis SemiBold" pitchFamily="2" charset="0"/>
      <p:regular r:id="rId86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Noto Sans Symbols" panose="020B0604020202020204" charset="0"/>
      <p:regular r:id="rId90"/>
      <p:bold r:id="rId9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C79"/>
    <a:srgbClr val="00ACA4"/>
    <a:srgbClr val="424D7B"/>
    <a:srgbClr val="DDF1EC"/>
    <a:srgbClr val="D6E9EA"/>
    <a:srgbClr val="00ABA3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font" Target="fonts/font2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129" Type="http://schemas.openxmlformats.org/officeDocument/2006/relationships/presProps" Target="pres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font" Target="fonts/font10.fntdata"/><Relationship Id="rId131" Type="http://schemas.openxmlformats.org/officeDocument/2006/relationships/theme" Target="theme/theme1.xml"/><Relationship Id="rId61" Type="http://schemas.openxmlformats.org/officeDocument/2006/relationships/slide" Target="slides/slide46.xml"/><Relationship Id="rId82" Type="http://schemas.openxmlformats.org/officeDocument/2006/relationships/font" Target="fonts/font5.fntdata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9A381BE-19CD-6711-9E42-95A6093D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ED5EDCF6-3BA4-CAD6-762E-6E21F1929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87B14B3-19EA-C03B-A40F-71EA9D2C7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9828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6FEA20A-1DDD-91D7-E59D-DC348CE28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1CC4A898-C6F6-9FEF-46D7-1EE0EAFB6F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A9C51239-72AD-9F5A-EB4D-87FC393E3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0534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A88ED583-AE9E-4C9A-E2AA-6429430D9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B88393A-B0E5-54EF-58C0-1C1A2BCE5D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B092ED2B-8F7C-4462-E8AE-4E636E74F8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6426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0413FCF-8D41-4A8B-C05E-619D84E87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CA58F83-EB23-69B4-D9AB-907946C03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8F2CCD86-608B-8C0A-7A13-2472BBBC98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2376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9A381BE-19CD-6711-9E42-95A6093D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ED5EDCF6-3BA4-CAD6-762E-6E21F1929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87B14B3-19EA-C03B-A40F-71EA9D2C7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9828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0205A14E-856E-65C4-D34C-4B669AD1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1C488FA-488F-B00C-41DE-C1BCE9C74E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F2796320-61C3-DF93-A5A3-288AC46F00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941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602A8896-CCCA-88CC-BF01-C85FB15A9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37FE7F2-0632-3E6F-3D9D-B3E10949B7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139791AF-7B5B-D6C9-7F2F-EE84B23734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4351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B587E4C-A805-CE3D-A4DF-AFF49B63B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B66CCFDD-B225-CF98-5E85-7C15FCF7ED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BBC13490-EA73-1650-D551-815DFADEA0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3931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0A883887-3BA1-A85C-E8DD-3DCAB1446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42271A6-A15B-67A4-6C3A-34A9425D58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1996F327-FA4B-76D3-0A24-BF9A371789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724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1FE09A2-E515-3745-0FA0-973BB184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DC09BF55-2A08-6854-4CE6-A1DED891ED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AF4AE258-C6A8-0BAE-E5E8-F0F5B3E096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2665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0185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653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995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5119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4503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22826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247294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9372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59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20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72.xml"/><Relationship Id="rId19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Relationship Id="rId22" Type="http://schemas.openxmlformats.org/officeDocument/2006/relationships/slideLayout" Target="../slideLayouts/slideLayout18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20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  <p:sldLayoutId id="2147484054" r:id="rId16"/>
    <p:sldLayoutId id="2147484055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4053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4" r:id="rId17"/>
    <p:sldLayoutId id="2147483885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9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124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36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6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50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6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0.png"/><Relationship Id="rId7" Type="http://schemas.openxmlformats.org/officeDocument/2006/relationships/image" Target="../media/image4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3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2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2.png"/><Relationship Id="rId9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4.jpeg"/><Relationship Id="rId9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4.jpeg"/><Relationship Id="rId9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4.jpeg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4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57.png"/><Relationship Id="rId9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64.jpeg"/><Relationship Id="rId9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71.png"/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9.png"/><Relationship Id="rId11" Type="http://schemas.openxmlformats.org/officeDocument/2006/relationships/image" Target="../media/image44.png"/><Relationship Id="rId5" Type="http://schemas.openxmlformats.org/officeDocument/2006/relationships/image" Target="../media/image68.png"/><Relationship Id="rId10" Type="http://schemas.openxmlformats.org/officeDocument/2006/relationships/image" Target="../media/image43.png"/><Relationship Id="rId4" Type="http://schemas.openxmlformats.org/officeDocument/2006/relationships/image" Target="../media/image67.png"/><Relationship Id="rId9" Type="http://schemas.openxmlformats.org/officeDocument/2006/relationships/image" Target="../media/image42.png"/><Relationship Id="rId1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6.png"/><Relationship Id="rId11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44.png"/><Relationship Id="rId4" Type="http://schemas.openxmlformats.org/officeDocument/2006/relationships/image" Target="../media/image73.png"/><Relationship Id="rId9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79.png"/><Relationship Id="rId9" Type="http://schemas.openxmlformats.org/officeDocument/2006/relationships/image" Target="../media/image4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8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6FBADF-81C0-8C3F-600A-E95C0976A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DF52B-4EB0-84BC-1B52-DCDB4A253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004" y="4657274"/>
            <a:ext cx="2235319" cy="67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5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173;p2">
            <a:extLst>
              <a:ext uri="{FF2B5EF4-FFF2-40B4-BE49-F238E27FC236}">
                <a16:creationId xmlns:a16="http://schemas.microsoft.com/office/drawing/2014/main" id="{65715D81-A343-8F6B-C1AB-0BBFE5A0C974}"/>
              </a:ext>
            </a:extLst>
          </p:cNvPr>
          <p:cNvGrpSpPr/>
          <p:nvPr/>
        </p:nvGrpSpPr>
        <p:grpSpPr>
          <a:xfrm flipH="1">
            <a:off x="4658071" y="1773158"/>
            <a:ext cx="3780000" cy="1332000"/>
            <a:chOff x="648000" y="1944000"/>
            <a:chExt cx="3780000" cy="1332000"/>
          </a:xfrm>
        </p:grpSpPr>
        <p:sp>
          <p:nvSpPr>
            <p:cNvPr id="14" name="Google Shape;1174;p2">
              <a:extLst>
                <a:ext uri="{FF2B5EF4-FFF2-40B4-BE49-F238E27FC236}">
                  <a16:creationId xmlns:a16="http://schemas.microsoft.com/office/drawing/2014/main" id="{E137113D-0331-85DF-B2EB-0D42F8E8C46D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75;p2">
              <a:extLst>
                <a:ext uri="{FF2B5EF4-FFF2-40B4-BE49-F238E27FC236}">
                  <a16:creationId xmlns:a16="http://schemas.microsoft.com/office/drawing/2014/main" id="{CF5E4A55-6E92-5AEA-4B77-F397B0C6383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1 -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787E748-ABD7-367E-D871-CD488C92C3DF}"/>
              </a:ext>
            </a:extLst>
          </p:cNvPr>
          <p:cNvGrpSpPr/>
          <p:nvPr/>
        </p:nvGrpSpPr>
        <p:grpSpPr>
          <a:xfrm>
            <a:off x="4707961" y="3442864"/>
            <a:ext cx="3780000" cy="1332000"/>
            <a:chOff x="4925766" y="1167564"/>
            <a:chExt cx="3780000" cy="1332000"/>
          </a:xfrm>
        </p:grpSpPr>
        <p:grpSp>
          <p:nvGrpSpPr>
            <p:cNvPr id="1160" name="Google Shape;1160;p2"/>
            <p:cNvGrpSpPr/>
            <p:nvPr/>
          </p:nvGrpSpPr>
          <p:grpSpPr>
            <a:xfrm flipH="1">
              <a:off x="4925766" y="1167564"/>
              <a:ext cx="3780000" cy="1332000"/>
              <a:chOff x="4735350" y="5023288"/>
              <a:chExt cx="3780000" cy="1332000"/>
            </a:xfrm>
          </p:grpSpPr>
          <p:sp>
            <p:nvSpPr>
              <p:cNvPr id="1161" name="Google Shape;1161;p2"/>
              <p:cNvSpPr/>
              <p:nvPr/>
            </p:nvSpPr>
            <p:spPr>
              <a:xfrm>
                <a:off x="4735350" y="5275288"/>
                <a:ext cx="3780000" cy="1080000"/>
              </a:xfrm>
              <a:prstGeom prst="roundRect">
                <a:avLst>
                  <a:gd name="adj" fmla="val 16667"/>
                </a:avLst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2"/>
              <p:cNvSpPr/>
              <p:nvPr/>
            </p:nvSpPr>
            <p:spPr>
              <a:xfrm>
                <a:off x="4951350" y="5023288"/>
                <a:ext cx="1260000" cy="360000"/>
              </a:xfrm>
              <a:prstGeom prst="flowChartTerminator">
                <a:avLst/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575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57575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اليوم 2 - 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80" name="Google Shape;1180;p2"/>
            <p:cNvSpPr/>
            <p:nvPr/>
          </p:nvSpPr>
          <p:spPr>
            <a:xfrm>
              <a:off x="5178415" y="1604071"/>
              <a:ext cx="3420000" cy="7920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أنشطة اعتيادية </a:t>
              </a:r>
              <a:endPara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القراءة/ المعجم</a:t>
              </a: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البنيات اللغوية</a:t>
              </a:r>
            </a:p>
            <a:p>
              <a:pPr marL="26670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757575"/>
                  </a:solidFill>
                  <a:sym typeface="Dosis SemiBold"/>
                </a:rPr>
                <a:t>الطلاقة / التحدث</a:t>
              </a:r>
              <a:endParaRPr lang="ar-MA" sz="1200" dirty="0">
                <a:solidFill>
                  <a:srgbClr val="757575"/>
                </a:solidFill>
              </a:endParaRPr>
            </a:p>
          </p:txBody>
        </p:sp>
      </p:grp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sp>
        <p:nvSpPr>
          <p:cNvPr id="16" name="Google Shape;1176;p2">
            <a:extLst>
              <a:ext uri="{FF2B5EF4-FFF2-40B4-BE49-F238E27FC236}">
                <a16:creationId xmlns:a16="http://schemas.microsoft.com/office/drawing/2014/main" id="{7C6D1A5F-9316-1587-4E9A-D56EE9AFA78C}"/>
              </a:ext>
            </a:extLst>
          </p:cNvPr>
          <p:cNvSpPr/>
          <p:nvPr/>
        </p:nvSpPr>
        <p:spPr>
          <a:xfrm>
            <a:off x="4874071" y="219293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أنشطة اعتيادية </a:t>
            </a:r>
          </a:p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وضعية تقويمية</a:t>
            </a:r>
          </a:p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 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26D0AC6-98C6-019B-3805-5AFB7B76A607}"/>
              </a:ext>
            </a:extLst>
          </p:cNvPr>
          <p:cNvGrpSpPr/>
          <p:nvPr/>
        </p:nvGrpSpPr>
        <p:grpSpPr>
          <a:xfrm>
            <a:off x="654510" y="1927288"/>
            <a:ext cx="3831420" cy="1362012"/>
            <a:chOff x="4735350" y="1466288"/>
            <a:chExt cx="3831420" cy="1362012"/>
          </a:xfrm>
        </p:grpSpPr>
        <p:pic>
          <p:nvPicPr>
            <p:cNvPr id="17" name="Google Shape;1157;p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756E91-3104-C8CE-E895-9CB3AB65303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flipH="1">
              <a:off x="4735350" y="1466288"/>
              <a:ext cx="3831420" cy="1362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1158;p2">
              <a:extLst>
                <a:ext uri="{FF2B5EF4-FFF2-40B4-BE49-F238E27FC236}">
                  <a16:creationId xmlns:a16="http://schemas.microsoft.com/office/drawing/2014/main" id="{C6B39E39-A7EF-F450-ED25-68B7E50FA2B6}"/>
                </a:ext>
              </a:extLst>
            </p:cNvPr>
            <p:cNvSpPr/>
            <p:nvPr/>
          </p:nvSpPr>
          <p:spPr>
            <a:xfrm>
              <a:off x="4915773" y="1935465"/>
              <a:ext cx="3420000" cy="7920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أنشطة اعتيادية 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القراءة/ الفهم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البنيات اللغوية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الطلاقة / التحدث</a:t>
              </a:r>
              <a:endParaRPr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endParaRPr>
            </a:p>
          </p:txBody>
        </p:sp>
        <p:sp>
          <p:nvSpPr>
            <p:cNvPr id="19" name="Google Shape;1159;p2">
              <a:extLst>
                <a:ext uri="{FF2B5EF4-FFF2-40B4-BE49-F238E27FC236}">
                  <a16:creationId xmlns:a16="http://schemas.microsoft.com/office/drawing/2014/main" id="{68969394-08ED-142D-3BB1-6CCF806C781C}"/>
                </a:ext>
              </a:extLst>
            </p:cNvPr>
            <p:cNvSpPr/>
            <p:nvPr/>
          </p:nvSpPr>
          <p:spPr>
            <a:xfrm>
              <a:off x="7076031" y="146628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ea typeface="Dosis ExtraBold"/>
                  <a:cs typeface="Arial" panose="020B0604020202020204" pitchFamily="34" charset="0"/>
                  <a:sym typeface="Dosis ExtraBold"/>
                </a:rPr>
                <a:t>اليوم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  <a:sym typeface="Arial"/>
                </a:rPr>
                <a:t> 3 - 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000" b="1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نشيد : «وقت الراحات»</a:t>
            </a:r>
            <a:endParaRPr lang="fr-MA" sz="2000" b="1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بلا قبعة"  قراءة جهرية</a:t>
            </a:r>
          </a:p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استراتيجيات الفهم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41164" y="279028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القراءة/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تصريف وتركيب جمل فعلية.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تمارين كتابية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50475" y="3915873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/التحدث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385392" y="561167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"أمسية ثقافية" ونقل الفقرة الثالثة  بخط جميل.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B22F9004-D061-D0BF-F2D9-C20C9340D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608" y="5210398"/>
            <a:ext cx="386069" cy="468001"/>
          </a:xfrm>
          <a:prstGeom prst="rect">
            <a:avLst/>
          </a:prstGeom>
        </p:spPr>
      </p:pic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2608" y="2663828"/>
            <a:ext cx="386069" cy="45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defTabSz="457200" rtl="1">
                <a:buClrTx/>
                <a:buFont typeface="Arial" panose="020B0604020202020204" pitchFamily="34" charset="0"/>
                <a:buChar char="•"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الطلاقة والتحدث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 "بلا قبعة" قراءة جهرية؛/قراءة نص "بلا قبعة" قراءة جهرية؛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499694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782426" y="4871014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تصريف جمل/ تركيب جمل فعلية بالترتيب.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14196" y="2690694"/>
            <a:ext cx="52078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«وقت الراحات»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7659630-FF56-D7C4-CD44-9C743C99A745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008DDF-D889-42C3-FE3A-2C4472865D81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قراءة/ 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D71A4E-D818-94BC-077D-14C446D1E5B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DEE6C0-96B0-E478-25FE-22A6FC182F46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FEC2244-0508-6B1D-2E2F-A410765116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D73BFF-23BB-8B00-F432-54E9B6781EC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2EB7D3-772C-2132-5AA9-130C3F3E663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9915C2-483C-5AAA-62FD-3E77992A516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C6BBF-CE91-F50D-EC66-66B1F51A5E1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FF25AE1-DC8B-8806-C63F-F19FAE049831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45BF3A-840C-DD75-7493-DBC5087C8220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84DB43-841A-7056-77EE-B9EEF476CACD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قراءة/ 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76D80-AB48-11B2-3E8C-CD78DC03E2B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217B3B-C98F-B652-B858-A4112D9C0C23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EDA6E35-062B-FBE7-5607-DC685CD378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E44DAA-9BAA-5712-FBBA-BCED3E0D70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EE1A1FE-FA76-F4D1-18B3-BC8C7DC71FB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4FB213-B1FE-04D9-1ED6-F65FE06C36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B3C5D2-3413-F720-AC8B-BBE5606F9FA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286C3A-916E-1724-FEE4-DC88A823395D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CAD04-F109-DDC3-9803-ADEB905BF6EF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240086-B79D-006D-805E-D49034A1CB4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A7F1D8-5BDD-C7EF-697C-ADCB77E8F10E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9B6AFB-F64D-DB25-8F09-171FA84608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1A0DD5-E7CC-9BF8-0BCE-0628F16D429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A57A86-E89C-25FE-AB43-5A3E63DFBD3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1D7111-C62A-E34F-F72C-1DC797A37B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85F961B-F160-CEFA-402D-9B5A5CB4F67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E0228C-4B52-05DD-E7E8-3B7876B62390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A4177D-9413-AC1D-E432-0D4C022F206A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A385CD-460E-B676-E43C-49D911A5D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92" y="1718341"/>
            <a:ext cx="6999337" cy="48037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BD3160-95BE-4C19-197C-75A9B00F7478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F3E518-E582-3D2C-8378-0F35DF460A6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30B83A-E5BD-0804-4AE2-53BFEE1AA21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3B4FA48-0ABD-A91F-22A1-DFFFD2FE8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2D1C45-A13D-7BE9-4F5E-7D4B80F0F5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4E560-3018-D887-E210-00B79F05F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86D9F2-EDA1-C78D-6585-F2F162D204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AD8F74A-F708-89D7-DAA3-85B87A3449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8C4745E-88D3-99CD-D7A4-E4F86B1CF796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2FB7CF-1EFF-F9DC-0394-A3D38A64CCA9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59AD2E4E-B6C9-13F1-CD07-5D7BFBE050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840" y="1930270"/>
            <a:ext cx="6568751" cy="377073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B08785-3EAE-183A-741E-9D3A87F61DFB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9CF2E7-3FB3-7201-3374-4A4EB6F9FF2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26DEDC-384C-BCBA-DC1A-963A469484F7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7DA0A36-C5C3-B56E-FC34-7377C404C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6C5BE7-BA50-C628-0322-6B8E7D88D8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25C2077-0998-2425-435B-012F774A9B2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03FF21D-574A-00C1-B2F6-2EFCDC560BA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333F2-51F5-AFFC-EC7D-6A507C5E65E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8E1E0EF-47C0-E772-243D-FB13C9B164FB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C5D892-FAE6-BBC5-DDA5-F96DB5FFC05F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C38300-F593-4107-11AE-C7FB6C4D0697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افتتاح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1B644-BF45-90B6-6E8B-D614AEC2BC5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B651C-0266-A5BC-B982-138931E31652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00538B-EB0B-F977-DF2D-168C13D18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7C3B9A-9752-7F91-CD13-7B48FB1002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75DE8D-2597-A4C8-B553-963B8752F5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FB8BB3-942B-F8A5-B95D-7180D80F9F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090337-63F0-76DB-3AF6-2FB684B9368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6115AC-9387-EED3-A8A8-F1AACA8F127B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838667-59BE-A5FF-F5E7-7B8D486AF46E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880577" y="94329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بلا قبعة" قراءة جهرية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إستراتيجيات 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المعجم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5B79113-CF10-CFBD-7655-12F7D1547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A0D169-A3E5-E34E-DF97-D0FA11CF7707}"/>
              </a:ext>
            </a:extLst>
          </p:cNvPr>
          <p:cNvSpPr>
            <a:spLocks/>
          </p:cNvSpPr>
          <p:nvPr/>
        </p:nvSpPr>
        <p:spPr>
          <a:xfrm>
            <a:off x="6449505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5B2231-93B4-05CB-90A2-32B46A2868CE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قراءة/ 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3928B-448B-5717-4CEB-C0DF1DD58D3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1975D7-72B7-E5D9-DB17-FA4CA24B935B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87A79E-CF1B-299B-3A07-F4B763C2A9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339" y="12811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9F540B-0B4A-FD9C-A594-06AD31DE8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074" y="1299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734EDB-3838-4FC8-022E-FB610582A8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0953" y="1466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E2E300-BE09-31A0-E906-92CD5A534F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369CEC-D339-838E-4A71-FC84D25AD1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CE4D26-96EA-67BB-9924-81057CD897F1}"/>
              </a:ext>
            </a:extLst>
          </p:cNvPr>
          <p:cNvSpPr>
            <a:spLocks/>
          </p:cNvSpPr>
          <p:nvPr/>
        </p:nvSpPr>
        <p:spPr>
          <a:xfrm>
            <a:off x="2055945" y="169795"/>
            <a:ext cx="1252633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A558E30-2820-943B-D0AB-4E663FF335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5211" y="1993562"/>
            <a:ext cx="3487897" cy="4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528DA7A-978C-DE89-885F-58C9A493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بلا قبعة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E6289E54-6C66-B6B8-7FCF-900A6223F1E8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F061628-6BFF-0AC8-83A1-867BB664249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810DE3-5366-399F-CE58-E10C317D68D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81AF65-CB82-1492-FEBA-E87F0F98DCC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FEC232-01F9-690E-D5A0-967AAEB40F8B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69338D-BA5F-2BB7-3FF2-02C4C0F21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6FB28AC-D557-2139-C16D-85EA50946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EFE7631-7CE2-1F18-2DDD-7D389A536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0FD2C42-F9F8-0EFF-6D65-494A86D2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CF50ABB-17DF-35E6-2A8B-56180AEB4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4E20B3-0A70-B604-A00F-39751FD96893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747AAB09-7BBB-5A41-6467-E3EF0FF457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2D7D4B-541E-CFE2-62A6-56DE974DC31C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جيدا القراءة.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2FB287-2913-1FDF-543A-56CD8ECAE3F1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FD410C-EA8E-D50C-A06D-F86CC430D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8C2250-7439-2B9B-4E60-EB07650186F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C1D4DF-E011-C5B7-59A7-959D60763C0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F442FE-631F-1993-AB85-FB8E7D5E71E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AA1879-9E5F-DFF6-31BE-A0299392B4A2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FA5430C-F8F1-95A7-8D7C-9DDA478C3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A1702A6-21FE-4FEE-1D24-71750A10C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8B7607D-133C-2BB7-587C-706A154D0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B6671A0-8C76-8C52-A799-C6E6C4043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5C35AE4-319C-469D-8AA9-70C1FBC6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24B2CC9-C2F0-F375-417C-769723C0CE9F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7C4AB10-5197-4E9D-6949-45F67E80DC74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7551-E48A-1E6E-AA15-4F79A356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F21022A-BDC8-28AE-F92A-80506BA3F8A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419061F-2276-5606-C96E-7D02139C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6200FD40-C3BA-E0D0-983C-B6054102F90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C3B4BE-3F2F-12CE-19F0-3B5CE3CAC900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9793D4C-3741-1060-D406-EBD5DFEAB53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C3121B0-3EC9-5A9C-A1C8-3C0C104492D7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EB1274-1392-DF99-7137-2F8A4FF8CA6C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719312-A983-8653-7203-46A993BA89E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17DCE87-8EA1-BA81-AA2E-B47D0F3BA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DC76D5D-3168-EB91-CB64-43BF62659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3F2ED4A-099C-717A-E106-ACB521F4A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0DE8029-DC62-DC38-6F73-998BC5CBA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86AFB50-06A5-9413-1541-EC8793A2C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2CDD32-4913-7D77-55E1-8075A7EC9EA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1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9A24BA-E13E-7E76-E9A0-6F9028E97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262EAC7-C453-E3B4-F75F-FAA90D50475D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28351746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A327-7D68-27F9-6E77-735BFD6C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D397BA1-4193-34C9-2A04-3079A8F3CB0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AFDBEBB-AD06-55F5-AA38-3DDD7040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>
              <a:buClrTx/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115 -  من يقرأ؟ 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AE787A5-EC60-8FE6-616E-B9FC83FEDCF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A855562-98A9-CD5F-3530-C6C2CCDC8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0E756B4-5875-4831-4102-EA7EE96ED1B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9C559B1-1044-D989-D898-895ED1BC0F8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832D8FF-5144-1738-A77B-B4A70E4CC0D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3EBE5-CD1D-A609-D417-46394E583B7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8A785F9-2C7A-7CFC-7C01-083A03E60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365A25-7AE0-5655-3ED7-463D59DFA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09F93F-3C20-F28F-C7D4-811D9BFF2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2245D5B-8923-9E83-F75A-DCDEBE51F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77E3641-52A6-2CE5-5DEC-F5498A9BE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B77CA7C-DF9A-239A-2C9F-4ADCE7FF7AD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3AA17670-8D07-165A-3547-6297E53CB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494" y="1512056"/>
            <a:ext cx="3431580" cy="49368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9FC1DC-9B7B-BB53-A05A-B31BA88EE845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322909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1EBE3-D60B-F5AD-FCF7-077548485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89D738FF-DC1E-B774-D597-FC46491BA125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F603B3A8-3EDE-90C7-4FE9-681F3768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2F2DEDD-714C-A652-6C83-ED057E428D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2 ص 116 - ستجيبون عن الأسئلة.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98AE57-A39F-1817-AFAC-CAD5B745127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3A83B03-54F2-9607-0497-81D285BEB2F6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9C50C0-5400-09A1-332D-5700F4D3717A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6DFA96-90B0-7C28-57DF-DD9BFE9DFD98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3B774F0-9EFE-31B9-FCE5-48B8F9D51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0EE208E-427A-7D7B-95A7-3EC688CE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36CD172-EFB9-EBE1-EE2E-D1AF5B00C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8900BEA-1162-2092-3883-1520D46E9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CE6C8E4-197E-C0A2-818C-82C126006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EFD2214-0874-BBBD-667F-66301387F389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CEA1740C-28B5-7136-980F-E683C30F69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174" y="1476000"/>
            <a:ext cx="3659652" cy="5102082"/>
          </a:xfrm>
          <a:prstGeom prst="rect">
            <a:avLst/>
          </a:prstGeom>
        </p:spPr>
      </p:pic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C169628-4886-2D9B-E598-81AA24356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0B42A1F-3F03-19A1-0364-58FEA4D7F9EE}"/>
              </a:ext>
            </a:extLst>
          </p:cNvPr>
          <p:cNvSpPr>
            <a:spLocks/>
          </p:cNvSpPr>
          <p:nvPr/>
        </p:nvSpPr>
        <p:spPr>
          <a:xfrm>
            <a:off x="5089243" y="1551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قراءة/ فهم</a:t>
            </a:r>
          </a:p>
        </p:txBody>
      </p:sp>
    </p:spTree>
    <p:extLst>
      <p:ext uri="{BB962C8B-B14F-4D97-AF65-F5344CB8AC3E}">
        <p14:creationId xmlns:p14="http://schemas.microsoft.com/office/powerpoint/2010/main" val="66127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9F5A8-711A-09A1-9AF3-1A7757B05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ABB3A30-8FF8-E684-2FE5-081F605E3091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B0CFCE9-515A-3A3D-E98A-0CFD3595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F9154AD-9CD9-B32D-A03D-C858455C49E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ما المطلوب؟</a:t>
            </a:r>
            <a:endParaRPr lang="fr-US" sz="2400" b="1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C7D8E72-F171-4FEC-2A8F-BF64A9873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4005EE-8E3E-6AD3-080D-87B8DF747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70" y="2521067"/>
            <a:ext cx="8093141" cy="345215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6CBCAE9-6111-32D1-DB50-96DD31840CD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4FD16AE7-AABC-BF36-DBB0-07A13C5805CB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5E0A7ED-0A68-B157-22AC-5B1825989F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0DBF76C-6E0D-C718-6398-9076359219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1AC4962-3DA2-0FEC-A77D-BB57AB33F3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+mn-cs"/>
                  </a:rPr>
                  <a:t>تمارين كتابية</a:t>
                </a: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6BBAFA93-5FF5-5462-CC5C-4FE0DCDDD2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40DAB6E1-9E2C-EB9D-EF6A-E772A8F017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B8CA9AC8-1462-3D3E-9AA1-AD8E319413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86ABA791-B4A6-7E0A-B05D-3F4C22DD8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22E7324C-41F6-B34E-A2BC-D30993096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49ADEB1-80E2-F688-584C-C682F60A3D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2F85A2-98AF-D41B-8106-6030F6A9911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3974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D05C8-9B63-5EB1-AF6C-EBCF8306A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ADD396-A493-4173-9908-A346059CB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70B23D5-0BC0-F7E9-975A-CE5C030F780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A4112C-CF78-EF9B-D756-28E875F65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07086CE5-F97B-BF9E-E5FA-32794012EAB9}"/>
              </a:ext>
            </a:extLst>
          </p:cNvPr>
          <p:cNvSpPr/>
          <p:nvPr/>
        </p:nvSpPr>
        <p:spPr>
          <a:xfrm>
            <a:off x="347900" y="3106348"/>
            <a:ext cx="84481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يَرْتَدي أَهْلُ مَدينَةِ 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لْقُبَّعاتِ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1B31907-ECB5-5EEB-228A-9D132D47272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3169AA4-C43E-CE47-E5E1-3C1586B19FA9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A4D402C-402F-E59B-C7CF-880C7FF0DD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70CBE7D-A0A3-C5E1-797C-3C5E0222A8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6A16A5B-ED5C-4E3E-BE35-7EB529A583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+mn-cs"/>
                  </a:rPr>
                  <a:t>تمارين كتابية</a:t>
                </a: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2365C9B9-97D7-EF5C-167B-A0AA7C62AC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443D3BAF-701C-A1E7-C6F5-F7C1CE1233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C519BFDA-61C8-6437-A465-A5D4880C7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527401D7-7A61-4C2E-35EF-4235A7F24C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C39DFCE4-295C-E5C9-E761-E41DF1CE8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DB3237E-5ADB-2B68-E49E-83F517A250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781117-CBA7-59B2-4D19-D19AAA3C5724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78706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51B5A-A465-08AC-F026-FF88B649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9565924-FCDC-3951-4E35-7167E0DF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0BB01F5-3636-0646-F234-61F77904062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اطرحوا السؤال المناسب للجواب: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40933D-EFC0-6321-94EE-15FB2D53C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FE2F2A5D-3522-8335-0DE6-67ACC5A24355}"/>
              </a:ext>
            </a:extLst>
          </p:cNvPr>
          <p:cNvSpPr/>
          <p:nvPr/>
        </p:nvSpPr>
        <p:spPr>
          <a:xfrm>
            <a:off x="793102" y="2935660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ُبَّعَةِ هِيَ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تَساءَلَتْ عَمّا يوجَدُ خارِجَ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ُبَّعَةِ.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04D041-4D66-6A67-382B-36036B73372A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7CD1ABC-2103-6DD1-4909-316BEC2290B6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EE23607-51B8-6583-FF70-C66EC2DC52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347838-F048-F3F3-1B6C-0D9D5A797D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F975B74-AC97-7535-61E8-D62E1DF8C06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+mn-cs"/>
                  </a:rPr>
                  <a:t>تمارين كتابية</a:t>
                </a: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FFD1566E-A5DB-C123-B6E8-D843E8015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F3E1906F-9AF6-3AD6-1364-1E83D66A7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93174193-BAD5-D829-0D64-4E6F701930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0D4A1A52-5A4A-BC56-7E70-F1832236C8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080D870-4868-301C-97F7-B42C58856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887379E-1377-92CA-8E50-1258CBDDC8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72C7AA-8D80-41D5-1727-FF59652BEE8D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291544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37523-9132-12A5-CEA4-B415BCCD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E619177-2530-9C62-63EF-8523317B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8A8FDA0-EF5E-7BF4-A4E3-2E587CCDF70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269D52F-750F-B09C-F191-58DEEA298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B5C40A98-7806-E0AA-3233-294094BF6780}"/>
              </a:ext>
            </a:extLst>
          </p:cNvPr>
          <p:cNvSpPr/>
          <p:nvPr/>
        </p:nvSpPr>
        <p:spPr>
          <a:xfrm>
            <a:off x="797417" y="4713986"/>
            <a:ext cx="743258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يَرْتَدي أَهْلُ 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قُبَّعاتٍ.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E0C222E-DDB9-577D-97AC-DEFC130EC2A4}"/>
              </a:ext>
            </a:extLst>
          </p:cNvPr>
          <p:cNvSpPr/>
          <p:nvPr/>
        </p:nvSpPr>
        <p:spPr>
          <a:xfrm>
            <a:off x="289612" y="1938895"/>
            <a:ext cx="84481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يَرْتَدي أَهْلُ مَدينَةِ 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لْقُبَّعاتِ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DC5584-6788-5475-1F85-0481CD1807B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9603CDD-6A74-5131-62AD-A127EFD5A974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A36D1DA-E1D8-AE02-96D5-622FC21551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CF9B54D-C400-2F5B-3D93-3F9282B8BA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0068C98-749F-ED23-9477-8BCC6ED3674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+mn-cs"/>
                  </a:rPr>
                  <a:t>تمارين كتابية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207BA16A-5901-1A5F-3542-E9B050A7F3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3360F860-3DE2-F955-FFBE-B711DC93FD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8C0945F-05A6-7808-61B4-ED3B6EB62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657334F-0FA7-97B8-D51C-2E681FD4D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D5DC5497-C294-5E36-A555-8C2629080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9E86B14-691A-A824-5E3A-C87E694EE9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155E5C-A069-C2B7-579F-255DCD33855E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449562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3AEC5D86-61BD-C79C-0B2A-231C001F291A}"/>
              </a:ext>
            </a:extLst>
          </p:cNvPr>
          <p:cNvSpPr/>
          <p:nvPr/>
        </p:nvSpPr>
        <p:spPr>
          <a:xfrm>
            <a:off x="764053" y="4593574"/>
            <a:ext cx="7811488" cy="1652482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مَنِ 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تَساءَلَتْ عَمّا يوجَدُ خارِجَ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ُبَّعَةِ؟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07BB4018-6D08-BE12-3566-43DB25C750EB}"/>
              </a:ext>
            </a:extLst>
          </p:cNvPr>
          <p:cNvSpPr/>
          <p:nvPr/>
        </p:nvSpPr>
        <p:spPr>
          <a:xfrm>
            <a:off x="926323" y="2152091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ذاتُ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ُبَّعَةِ هِيَ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تَساءَلَتْ عَمّا يوجَدُ خارِجَ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ُبَّعَةِ.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93C960-1E38-A5F7-4868-7943048DA080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5C51F65-6A2E-36C7-8DDC-62B29BEC79AA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4FDB9CE-0480-51D4-08FD-8C94723754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16EFEF-C41B-AB43-D167-A26FBD8365E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A2AF727-EDD6-7262-AFBE-21DB762A3B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+mn-cs"/>
                  </a:rPr>
                  <a:t>تمارين كتابية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FDE5BB2C-54DF-537E-60B7-8DEBC7F26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A108E1CD-779B-75A7-F327-0EC8A468C8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4417EB52-7358-79C7-26C3-6B616DE20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5803687F-4987-5657-BB39-8DFD339878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9EB3E953-5D7E-5E4C-00EB-46F4583C5C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E29396-1251-CEF1-35D1-90A7831E252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7974C9-D634-0B69-0117-3A0491E068E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290023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تصريف جمل/ تركيب جمل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فعلي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ة بال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ترتيب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2381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E558AD5-69DC-E6FC-AF2E-0395E754EA4E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D299BB3-3C02-D9C9-3DC7-AB7C6BD85BB1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6FE96F-2DB7-044B-B281-969DBBF026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F633CBA-6F16-4702-0D05-8C782049FA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82D78E4-8CF8-F3DE-7DAB-A68C6D825A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9877FEC-2BE7-DC17-EBF5-1D23DAA5B8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F4C1AC8C-0861-FF15-DF19-DA2303F75B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D8B30D65-B217-41CB-5233-56D5490F2D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727A1F8-A914-DCF4-BDB0-3734F86178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60E56B4A-0F23-8448-9BC0-CD788B78A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9EA895F-C642-790D-339A-0B1C584978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A8A342-B573-1423-F542-5165846965FA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551705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E3F411E-CC03-722E-4930-51A246B4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55274F38-C8A6-63F0-606A-DA199CD0CF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أكملوا الجملة الأولى: </a:t>
            </a: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هُوَ، .................بِأَلْعابِهِ.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B7CE31-3724-8C2C-5EFF-14A35AA57F5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EF1E0-E286-04BB-4076-BF58E9B5D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59" y="2684649"/>
            <a:ext cx="7940351" cy="2272474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CBA4697-B4C9-8A00-FD9D-D9F74F8BAD29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2EB0B5DA-5F1E-C299-FE8C-6E67022654D1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E2E6543-6F2A-A297-9BB6-D2BA2ABD94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B855DFE-D44C-F342-89C0-9E993D346E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CB142E7-6F76-01E8-538E-94C80C5241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A0A53188-53D5-6F29-4FB6-AD3A778DC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CF35F363-3ADC-968C-A2B6-0E6310BA92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BE70ADD2-4C71-D267-4DDA-6A8D8E7C5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C9C2A01D-D229-9474-EB29-38F00EAD5B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4BC7DDAE-C0B1-477B-8320-CE9699C501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82F07FA-C748-5618-2D37-D2F0D41F1A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72A2710-8939-68EF-3558-C74118977292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10917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4F1DB189-55BA-5CAB-481E-84BC26C96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77F94580-67D6-DCA8-AFCB-484C148D49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C904446-AFD3-2230-0D4F-719D31DD24A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C0C0B8-AFEF-446F-EF1D-BD8C66F0C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87" y="2706418"/>
            <a:ext cx="8278777" cy="227247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159ABD0-1A29-A41B-3925-5604C6E24513}"/>
              </a:ext>
            </a:extLst>
          </p:cNvPr>
          <p:cNvSpPr txBox="1"/>
          <p:nvPr/>
        </p:nvSpPr>
        <p:spPr>
          <a:xfrm>
            <a:off x="6774024" y="4180114"/>
            <a:ext cx="126232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تَبَرَّعَ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3BCDB2-C4D8-2763-98D2-864741B26696}"/>
              </a:ext>
            </a:extLst>
          </p:cNvPr>
          <p:cNvSpPr txBox="1"/>
          <p:nvPr/>
        </p:nvSpPr>
        <p:spPr>
          <a:xfrm>
            <a:off x="4822484" y="3505197"/>
            <a:ext cx="126232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805BAD-58C3-D6DF-C728-693EB036D079}"/>
              </a:ext>
            </a:extLst>
          </p:cNvPr>
          <p:cNvSpPr txBox="1"/>
          <p:nvPr/>
        </p:nvSpPr>
        <p:spPr>
          <a:xfrm>
            <a:off x="4874126" y="4180113"/>
            <a:ext cx="126232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DB6359-BE3E-DA95-2A82-1DA5256F046A}"/>
              </a:ext>
            </a:extLst>
          </p:cNvPr>
          <p:cNvSpPr txBox="1"/>
          <p:nvPr/>
        </p:nvSpPr>
        <p:spPr>
          <a:xfrm>
            <a:off x="336921" y="3505197"/>
            <a:ext cx="27778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تَبَرَّعْتِ بِأَلْعابِكِ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27899F-E38D-5BB2-14A7-8E3E9E80081F}"/>
              </a:ext>
            </a:extLst>
          </p:cNvPr>
          <p:cNvSpPr txBox="1"/>
          <p:nvPr/>
        </p:nvSpPr>
        <p:spPr>
          <a:xfrm>
            <a:off x="242555" y="4238412"/>
            <a:ext cx="27778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تَبَرَّعْتَ بِأَلْعابِكَ</a:t>
            </a:r>
            <a:endParaRPr lang="fr-MA" sz="44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9BA0F5D-FB9C-A7F1-4120-BF961A51ABFC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30D6BC7-A75D-362B-46AE-837166889734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EC4F209-08CD-1EA4-A8A9-5BA6422C22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0CDF319-0D8C-A1EE-D261-4CE23FCCE1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F4A2519-8588-1DB6-9CE3-4CA1906961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15579CE9-83E8-2D3D-BB53-97716ED17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FF80106A-0F60-9120-7B7D-30020D5733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71BED55A-5765-6B52-9E5D-0FA8C14F21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FD3E8E6F-95B6-05D6-690B-3DB10FFCA3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2E67420B-B1C5-87E1-0AD4-075A404399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B539E67-241F-5146-104E-962DA5D46D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89BE70-8A53-B642-BBB5-35F07BFE6E3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402624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368F760B-C056-BCE8-37EE-DB4FE3B55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FBF6E532-D6F6-A9D3-5009-A982CBAC2B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أكملوا الجملة الأولى: أَ</a:t>
            </a: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نْتِ، ..................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4F729F-F8D3-2BB7-B14B-C07890A1744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61A63E8-D0A3-6D09-0618-EDB58F8E5962}"/>
              </a:ext>
            </a:extLst>
          </p:cNvPr>
          <p:cNvGrpSpPr/>
          <p:nvPr/>
        </p:nvGrpSpPr>
        <p:grpSpPr>
          <a:xfrm>
            <a:off x="1125467" y="3095189"/>
            <a:ext cx="6543725" cy="2574875"/>
            <a:chOff x="1134797" y="3067197"/>
            <a:chExt cx="6543725" cy="2574875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CD5F9BB-7F90-0E2A-8683-A1AAE57E6676}"/>
                </a:ext>
              </a:extLst>
            </p:cNvPr>
            <p:cNvSpPr txBox="1"/>
            <p:nvPr/>
          </p:nvSpPr>
          <p:spPr>
            <a:xfrm>
              <a:off x="1668916" y="3964691"/>
              <a:ext cx="5940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kern="1200" dirty="0">
                  <a:solidFill>
                    <a:srgbClr val="414C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أَنْتُمْ ...............................................</a:t>
              </a:r>
              <a:endParaRPr lang="f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EDEEE56-7DEB-ACCC-F1CC-5B241DD6B44F}"/>
                </a:ext>
              </a:extLst>
            </p:cNvPr>
            <p:cNvGrpSpPr/>
            <p:nvPr/>
          </p:nvGrpSpPr>
          <p:grpSpPr>
            <a:xfrm>
              <a:off x="1134797" y="3067197"/>
              <a:ext cx="6543725" cy="2574875"/>
              <a:chOff x="1125466" y="3021031"/>
              <a:chExt cx="6543725" cy="2574875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08C1C4D-6508-1023-344D-92F296247350}"/>
                  </a:ext>
                </a:extLst>
              </p:cNvPr>
              <p:cNvSpPr txBox="1"/>
              <p:nvPr/>
            </p:nvSpPr>
            <p:spPr>
              <a:xfrm>
                <a:off x="1125466" y="3021031"/>
                <a:ext cx="635894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أَنْتِ...............................................</a:t>
                </a:r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f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endParaRPr lang="fr-MA" sz="4400" dirty="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F3D3EEE-3B3C-F3AF-D218-554C6A09C009}"/>
                  </a:ext>
                </a:extLst>
              </p:cNvPr>
              <p:cNvSpPr txBox="1"/>
              <p:nvPr/>
            </p:nvSpPr>
            <p:spPr>
              <a:xfrm>
                <a:off x="1728857" y="4826465"/>
                <a:ext cx="59403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أَنْتُما ...............................................</a:t>
                </a:r>
                <a:endParaRPr lang="f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92E228F-9EDB-2C2C-1E7F-743D70365976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DDDD41C-E61D-B313-AC4F-F51CEB32A761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4C499CA-A8C2-5746-2D2F-0E0E4FEF48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8352AE7-97B3-4BCF-B0D1-6E61A5D0E6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F09AEC1-8FFC-6CF6-DE94-25C4771B81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B5C606E7-2ABA-DACB-1C68-B5EE91E2A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CEAB72EB-0A2C-CEDD-27BE-99AAC9D14A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4EC3BA7E-6C42-02B8-32F2-45924A010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9845E9-DE3C-C3CD-5481-ACDC583E1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EE008572-63A2-83DE-93BC-F85DA2CE6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7239346-CFD2-227C-FE86-20284856B0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1919B0-1C57-D2CA-DE40-955BB39B599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47AC56B-BCEF-2175-FECD-7BFFDFD4D4BA}"/>
              </a:ext>
            </a:extLst>
          </p:cNvPr>
          <p:cNvSpPr txBox="1"/>
          <p:nvPr/>
        </p:nvSpPr>
        <p:spPr>
          <a:xfrm>
            <a:off x="1125466" y="2165032"/>
            <a:ext cx="63589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1200" dirty="0">
                <a:solidFill>
                  <a:srgbClr val="414C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أَقْبَلْتَ عَلى </a:t>
            </a:r>
            <a:r>
              <a:rPr lang="ar-SA" sz="4400" b="1" kern="1200" dirty="0">
                <a:solidFill>
                  <a:srgbClr val="414C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kern="1200" dirty="0">
                <a:solidFill>
                  <a:srgbClr val="414C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لشَّجَرَةِ وَعَلَّقْتَ وَرَقَةً.</a:t>
            </a:r>
            <a:endParaRPr lang="fr-MA" sz="4400" b="1" kern="1200" dirty="0">
              <a:solidFill>
                <a:srgbClr val="414C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MA" sz="4400" dirty="0"/>
          </a:p>
        </p:txBody>
      </p:sp>
    </p:spTree>
    <p:extLst>
      <p:ext uri="{BB962C8B-B14F-4D97-AF65-F5344CB8AC3E}">
        <p14:creationId xmlns:p14="http://schemas.microsoft.com/office/powerpoint/2010/main" val="167541064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8272B52F-0CC0-3CF8-77FF-84D0D173D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542EAAAC-C290-EAFD-1E22-AA080F6FC7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1C23BA-3128-7FC8-D4FE-34360DD06F6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E38E2279-D2E5-6FE2-7F9B-1ED0FBBB69DF}"/>
              </a:ext>
            </a:extLst>
          </p:cNvPr>
          <p:cNvGrpSpPr/>
          <p:nvPr/>
        </p:nvGrpSpPr>
        <p:grpSpPr>
          <a:xfrm>
            <a:off x="1189371" y="2315301"/>
            <a:ext cx="6479821" cy="3354763"/>
            <a:chOff x="1198701" y="2287309"/>
            <a:chExt cx="6479821" cy="335476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46DED24-6049-98A4-718B-7A1B12596871}"/>
                </a:ext>
              </a:extLst>
            </p:cNvPr>
            <p:cNvSpPr txBox="1"/>
            <p:nvPr/>
          </p:nvSpPr>
          <p:spPr>
            <a:xfrm>
              <a:off x="1668916" y="3964691"/>
              <a:ext cx="5940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400" b="1" kern="1200" dirty="0">
                  <a:solidFill>
                    <a:srgbClr val="414C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أَنْتُمْ </a:t>
              </a:r>
              <a:r>
                <a:rPr lang="a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أَقْبَلْتُمْ عَلى </a:t>
              </a:r>
              <a:r>
                <a:rPr lang="ar-S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لشَّجَرَةِ وَعَلَّقْتُمْ وَرَقَةً.</a:t>
              </a:r>
              <a:endParaRPr lang="f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9104C41-A215-78E3-8CC8-6531D8CBE66F}"/>
                </a:ext>
              </a:extLst>
            </p:cNvPr>
            <p:cNvGrpSpPr/>
            <p:nvPr/>
          </p:nvGrpSpPr>
          <p:grpSpPr>
            <a:xfrm>
              <a:off x="1198701" y="2287309"/>
              <a:ext cx="6479821" cy="3354763"/>
              <a:chOff x="1189370" y="2241143"/>
              <a:chExt cx="6479821" cy="3354763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E332760-CE4E-8EB5-12EA-07C020D6D469}"/>
                  </a:ext>
                </a:extLst>
              </p:cNvPr>
              <p:cNvSpPr txBox="1"/>
              <p:nvPr/>
            </p:nvSpPr>
            <p:spPr>
              <a:xfrm>
                <a:off x="1189370" y="3102917"/>
                <a:ext cx="635894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أَنْتِ </a:t>
                </a:r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أَقْبَلْتِ عَلى </a:t>
                </a:r>
                <a:r>
                  <a:rPr lang="ar-S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لشَّجَرَةِ وَعَلَّقْتِ وَرَقَةً.</a:t>
                </a:r>
                <a:endParaRPr lang="f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endParaRPr lang="fr-MA" sz="4400" dirty="0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40A86FC-AC44-98C3-6BAF-EA5CC4C3470B}"/>
                  </a:ext>
                </a:extLst>
              </p:cNvPr>
              <p:cNvSpPr txBox="1"/>
              <p:nvPr/>
            </p:nvSpPr>
            <p:spPr>
              <a:xfrm>
                <a:off x="1250302" y="2241143"/>
                <a:ext cx="635894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أَنْتَ أَقْبَلْتَ عَلى </a:t>
                </a:r>
                <a:r>
                  <a:rPr lang="ar-S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لشَّجَرَةِ وَعَلَّقْتَ وَرَقَةً.</a:t>
                </a:r>
                <a:endParaRPr lang="fr-MA" sz="4400" b="1" kern="1200" dirty="0">
                  <a:solidFill>
                    <a:srgbClr val="414C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endParaRPr lang="fr-MA" sz="4400" dirty="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E7D468F-47F0-CE62-FE44-EE0D8AC03AA8}"/>
                  </a:ext>
                </a:extLst>
              </p:cNvPr>
              <p:cNvSpPr txBox="1"/>
              <p:nvPr/>
            </p:nvSpPr>
            <p:spPr>
              <a:xfrm>
                <a:off x="1728857" y="4826465"/>
                <a:ext cx="59403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400" b="1" kern="1200" dirty="0">
                    <a:solidFill>
                      <a:srgbClr val="414C79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أَنْتُما </a:t>
                </a:r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أَقْبَلْتُما عَلى </a:t>
                </a:r>
                <a:r>
                  <a:rPr lang="ar-S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400" b="1" kern="120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لشَّجَرَةِ وَعَلَّقْتُما وَرَقَةً.</a:t>
                </a:r>
                <a:endParaRPr lang="fr-MA" sz="44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CDE0474-F0EE-AD29-9249-399A680EA6EF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41F78252-95BA-8386-87B4-A787E186CACE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8591E7B-E61E-5928-1310-8244C47943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41AD580-FD36-0B0B-9BCF-57DDAD3615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07595BB-1954-A908-EC0C-A7E63D84BF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F2C6DC02-21B1-760A-9475-E45249F79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F9EF98F8-1442-BCE8-338E-279D76E056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C9DAD243-1D56-F224-5B49-826913FAB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B202CE2D-29C0-ED81-4328-D35893D36B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2F2DA93B-E3F8-353E-CF5D-4F8703349B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E03B16B-493C-049C-0E51-11C07CFDC5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B5243C0-669A-BE6F-FEBC-55BCCB3C394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41014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الكلمات لتركيب جمل تامة.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663AC19-4D4D-BBFC-F445-C8BA30173929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41CCA40-2B63-4277-3771-608FCCE083A9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1E04A3A-C996-03B9-F7A6-43DC02618F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2559F84-F9A3-366A-4121-BCEB760B3A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4BE300C-4396-1CBF-452B-0FF11F77C5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B945ED21-DF32-8977-A033-95CBBEBC7C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8DEA65B2-1397-4427-8C82-E3D0AF9A04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3F15C69E-213A-0FB6-CB2E-0E2F420258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461A7AFD-12E6-5784-5082-35DD522DD9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5CE67615-F79D-07DF-B7C3-D480F6882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21C5944-B5DF-B400-CEEE-2C2B8F7863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19A43F-6535-780E-8610-15D43ADBE54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363226A-87E3-037E-B3EA-B43EF887A5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275" y="1916770"/>
            <a:ext cx="7226584" cy="45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256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E3F411E-CC03-722E-4930-51A246B4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55274F38-C8A6-63F0-606A-DA199CD0CF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 الجملة الأولى، ماهي الكلمة الأولى؟ انتبهوا هناك كلمة زائدة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B7CE31-3724-8C2C-5EFF-14A35AA57F5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E8662A9F-0C5B-44C5-4125-CF7422D56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6" y="4556312"/>
            <a:ext cx="7992594" cy="9652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8C18DAA-7978-3E47-EDC5-C117A7D85794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6C992C5-C75C-4B20-473B-82F91C52BB23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930CBE8-7BD7-849F-14C1-8474C71C82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C469DEC-B2CE-B384-4C9D-33A5A6D72CE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9FF9350-69E1-87A5-5207-3D70695722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D7160A6E-5D69-E561-04B3-519C5CDA1C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1A22D8A5-6157-AB7C-A97F-294F6804CB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DB6B1AD-8E93-937F-26E1-930BD22E36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644F519E-349D-B272-B34E-421158C4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C8ED453B-ED0D-5EA6-86FD-B216FC4D0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BC12701-BD37-A7CE-56B7-A450203DBC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BAA115-C173-EA01-917C-B83A02290535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ED44AE1-4C86-5526-2DFD-9531862DD342}"/>
              </a:ext>
            </a:extLst>
          </p:cNvPr>
          <p:cNvGrpSpPr/>
          <p:nvPr/>
        </p:nvGrpSpPr>
        <p:grpSpPr>
          <a:xfrm>
            <a:off x="513182" y="2226103"/>
            <a:ext cx="8169878" cy="966666"/>
            <a:chOff x="513183" y="2126889"/>
            <a:chExt cx="8169878" cy="96666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60A64D7-5194-9C5D-1164-76FC6732B990}"/>
                </a:ext>
              </a:extLst>
            </p:cNvPr>
            <p:cNvGrpSpPr/>
            <p:nvPr/>
          </p:nvGrpSpPr>
          <p:grpSpPr>
            <a:xfrm>
              <a:off x="513183" y="2126889"/>
              <a:ext cx="8169878" cy="966666"/>
              <a:chOff x="-205021" y="2028958"/>
              <a:chExt cx="8888083" cy="1065495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6106619D-FA92-76CD-E185-98DF7E8FA89B}"/>
                  </a:ext>
                </a:extLst>
              </p:cNvPr>
              <p:cNvGrpSpPr/>
              <p:nvPr/>
            </p:nvGrpSpPr>
            <p:grpSpPr>
              <a:xfrm>
                <a:off x="4320602" y="2038639"/>
                <a:ext cx="4362460" cy="1055814"/>
                <a:chOff x="3566432" y="2705237"/>
                <a:chExt cx="3483188" cy="617661"/>
              </a:xfrm>
            </p:grpSpPr>
            <p:sp>
              <p:nvSpPr>
                <p:cNvPr id="6" name="Rectangle : coins arrondis 5">
                  <a:extLst>
                    <a:ext uri="{FF2B5EF4-FFF2-40B4-BE49-F238E27FC236}">
                      <a16:creationId xmlns:a16="http://schemas.microsoft.com/office/drawing/2014/main" id="{49248A3D-EC4F-7455-934E-B95DD39C3CD1}"/>
                    </a:ext>
                  </a:extLst>
                </p:cNvPr>
                <p:cNvSpPr/>
                <p:nvPr/>
              </p:nvSpPr>
              <p:spPr>
                <a:xfrm>
                  <a:off x="6267748" y="2705237"/>
                  <a:ext cx="781872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هَذِهِ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" name="Rectangle : coins arrondis 12">
                  <a:extLst>
                    <a:ext uri="{FF2B5EF4-FFF2-40B4-BE49-F238E27FC236}">
                      <a16:creationId xmlns:a16="http://schemas.microsoft.com/office/drawing/2014/main" id="{B6399FCF-03B9-FB9F-B530-0E077F51FF45}"/>
                    </a:ext>
                  </a:extLst>
                </p:cNvPr>
                <p:cNvSpPr/>
                <p:nvPr/>
              </p:nvSpPr>
              <p:spPr>
                <a:xfrm>
                  <a:off x="4872523" y="2705237"/>
                  <a:ext cx="1279120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ٱلْمَشاهِدَ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7579D4B1-301F-CDAA-B13D-2A0C789B46B7}"/>
                    </a:ext>
                  </a:extLst>
                </p:cNvPr>
                <p:cNvSpPr/>
                <p:nvPr/>
              </p:nvSpPr>
              <p:spPr>
                <a:xfrm>
                  <a:off x="3566432" y="2710898"/>
                  <a:ext cx="1189985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فَهِوايَتـي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5C66A19B-821D-F74B-AB8B-0EEC8D69E091}"/>
                  </a:ext>
                </a:extLst>
              </p:cNvPr>
              <p:cNvSpPr/>
              <p:nvPr/>
            </p:nvSpPr>
            <p:spPr>
              <a:xfrm>
                <a:off x="1486588" y="2048317"/>
                <a:ext cx="1490376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ٱلْجَميلَةَ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D63B372B-2CCD-9E39-B063-2F283A3F53EE}"/>
                  </a:ext>
                </a:extLst>
              </p:cNvPr>
              <p:cNvSpPr/>
              <p:nvPr/>
            </p:nvSpPr>
            <p:spPr>
              <a:xfrm>
                <a:off x="-205021" y="2028958"/>
                <a:ext cx="1490376" cy="104613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صَوَّرْتُ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C9AB6AE-D190-1E2F-BAD6-15B9FC2079B2}"/>
                </a:ext>
              </a:extLst>
            </p:cNvPr>
            <p:cNvSpPr/>
            <p:nvPr/>
          </p:nvSpPr>
          <p:spPr>
            <a:xfrm>
              <a:off x="3583487" y="2135672"/>
              <a:ext cx="894743" cy="94910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183750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447E5C4B-3304-1C06-968D-DFCF43E84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01508763-A08B-30B9-DA1C-ED0ADF296D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0DD2C8A-CBD8-EC8B-4B56-7E3B47A7F0F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E24F40F3-3525-263A-5B54-CD18286D9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0641ED-B8B6-A19A-B77F-150293AA0221}"/>
              </a:ext>
            </a:extLst>
          </p:cNvPr>
          <p:cNvSpPr txBox="1"/>
          <p:nvPr/>
        </p:nvSpPr>
        <p:spPr>
          <a:xfrm>
            <a:off x="1244808" y="4422972"/>
            <a:ext cx="6360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صَوَّرْتُ هذِهِ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ٱلْمَشاهِدَ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ٱلْجَميلَةَ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D19086-BDDE-318B-3248-CE27D7391542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FDFB1C8-62EA-2739-E852-72E4B6348214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B05A149-267B-F85D-9749-E786AC519F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8749574-4E55-DDEE-BBE7-A5452AAB01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3C6A7C-E3C7-ACE3-E82E-66CF928A73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5C5ECC7F-7D59-998D-84B0-386466E6B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7F08DEAC-4211-11E8-D1F9-BFF96E0FB8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7DAE5003-63A8-44EF-B690-30D1DAD08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33648E91-D5F2-718E-1509-550C8C0D3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8AD663A5-28DE-1969-2944-87E007B2DA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356EDE0-DF2D-476E-33FD-F81303669B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6297CB-4797-ACAD-9432-23B24988E28E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612C3C2B-5E2A-839F-877A-F232E72AD94B}"/>
              </a:ext>
            </a:extLst>
          </p:cNvPr>
          <p:cNvGrpSpPr/>
          <p:nvPr/>
        </p:nvGrpSpPr>
        <p:grpSpPr>
          <a:xfrm>
            <a:off x="513182" y="2226103"/>
            <a:ext cx="8169878" cy="966666"/>
            <a:chOff x="513183" y="2126889"/>
            <a:chExt cx="8169878" cy="96666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59428ED-2839-F56D-C70C-8E59213A831D}"/>
                </a:ext>
              </a:extLst>
            </p:cNvPr>
            <p:cNvGrpSpPr/>
            <p:nvPr/>
          </p:nvGrpSpPr>
          <p:grpSpPr>
            <a:xfrm>
              <a:off x="513183" y="2126889"/>
              <a:ext cx="8169878" cy="966666"/>
              <a:chOff x="-205021" y="2028958"/>
              <a:chExt cx="8888083" cy="1065495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AB15904-3FF7-8434-37E7-3DC46A2C2E42}"/>
                  </a:ext>
                </a:extLst>
              </p:cNvPr>
              <p:cNvGrpSpPr/>
              <p:nvPr/>
            </p:nvGrpSpPr>
            <p:grpSpPr>
              <a:xfrm>
                <a:off x="4320602" y="2038639"/>
                <a:ext cx="4362460" cy="1055814"/>
                <a:chOff x="3566432" y="2705237"/>
                <a:chExt cx="3483188" cy="617661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2B8B7BC0-EA51-463B-DA2B-C7EB1D7C1D1B}"/>
                    </a:ext>
                  </a:extLst>
                </p:cNvPr>
                <p:cNvSpPr/>
                <p:nvPr/>
              </p:nvSpPr>
              <p:spPr>
                <a:xfrm>
                  <a:off x="6267748" y="2705237"/>
                  <a:ext cx="781872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هذِهِ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12CD886A-2DEC-2D81-251F-A8288426EE72}"/>
                    </a:ext>
                  </a:extLst>
                </p:cNvPr>
                <p:cNvSpPr/>
                <p:nvPr/>
              </p:nvSpPr>
              <p:spPr>
                <a:xfrm>
                  <a:off x="4872523" y="2705237"/>
                  <a:ext cx="1279120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ٱلْمَشاهِدَ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0D58045D-42DC-3804-E384-4481A065C9A2}"/>
                    </a:ext>
                  </a:extLst>
                </p:cNvPr>
                <p:cNvSpPr/>
                <p:nvPr/>
              </p:nvSpPr>
              <p:spPr>
                <a:xfrm>
                  <a:off x="3566432" y="2710898"/>
                  <a:ext cx="1189985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فَهِوايَتـي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4AFA8F21-5442-7025-1D08-F99043AC6092}"/>
                  </a:ext>
                </a:extLst>
              </p:cNvPr>
              <p:cNvSpPr/>
              <p:nvPr/>
            </p:nvSpPr>
            <p:spPr>
              <a:xfrm>
                <a:off x="1486588" y="2048317"/>
                <a:ext cx="1490376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ٱلْجَميلَةَ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F4331F8-64A3-F0B5-01FD-F752E72D1171}"/>
                  </a:ext>
                </a:extLst>
              </p:cNvPr>
              <p:cNvSpPr/>
              <p:nvPr/>
            </p:nvSpPr>
            <p:spPr>
              <a:xfrm>
                <a:off x="-205021" y="2028958"/>
                <a:ext cx="1490376" cy="104613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صَوَّرْتُ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2EF3478-C6C2-6D62-F4D7-C48077F7344E}"/>
                </a:ext>
              </a:extLst>
            </p:cNvPr>
            <p:cNvSpPr/>
            <p:nvPr/>
          </p:nvSpPr>
          <p:spPr>
            <a:xfrm>
              <a:off x="3583487" y="2135672"/>
              <a:ext cx="894743" cy="94910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16917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9636E7BC-B154-BAA0-58BB-2438F3AE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A912EAB0-04C3-EC5E-AEA8-17EE233402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 الجملة الثانية، ماهي الكلمة الأولى؟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F6A294-CC0C-CD8D-87DF-EEB8807687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E3BCB415-23B8-0281-54E1-D5AF803F192D}"/>
              </a:ext>
            </a:extLst>
          </p:cNvPr>
          <p:cNvGrpSpPr/>
          <p:nvPr/>
        </p:nvGrpSpPr>
        <p:grpSpPr>
          <a:xfrm>
            <a:off x="516499" y="2068010"/>
            <a:ext cx="8201396" cy="4089902"/>
            <a:chOff x="516499" y="2068010"/>
            <a:chExt cx="8201396" cy="4089902"/>
          </a:xfrm>
        </p:grpSpPr>
        <p:pic>
          <p:nvPicPr>
            <p:cNvPr id="2" name="Image 1" descr="Une image contenant ligne, capture d’écran, reçu, texte&#10;&#10;Description générée automatiquement">
              <a:extLst>
                <a:ext uri="{FF2B5EF4-FFF2-40B4-BE49-F238E27FC236}">
                  <a16:creationId xmlns:a16="http://schemas.microsoft.com/office/drawing/2014/main" id="{538343A6-D8E4-0C41-5E3F-FC0670658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935" y="5192712"/>
              <a:ext cx="7266432" cy="965200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CBB48D0-C3D7-17CD-5834-2FF684C1E960}"/>
                </a:ext>
              </a:extLst>
            </p:cNvPr>
            <p:cNvGrpSpPr/>
            <p:nvPr/>
          </p:nvGrpSpPr>
          <p:grpSpPr>
            <a:xfrm>
              <a:off x="1878572" y="2117316"/>
              <a:ext cx="6839323" cy="975448"/>
              <a:chOff x="1280398" y="2018405"/>
              <a:chExt cx="7440560" cy="1075174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0D95BBAB-DAED-D9F3-ADB2-F2DC731EFCC6}"/>
                  </a:ext>
                </a:extLst>
              </p:cNvPr>
              <p:cNvGrpSpPr/>
              <p:nvPr/>
            </p:nvGrpSpPr>
            <p:grpSpPr>
              <a:xfrm>
                <a:off x="4261751" y="2037763"/>
                <a:ext cx="4459207" cy="1055816"/>
                <a:chOff x="3519443" y="2704724"/>
                <a:chExt cx="3560435" cy="617662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0D9D3285-B2F1-1229-E725-0E2E40F0818C}"/>
                    </a:ext>
                  </a:extLst>
                </p:cNvPr>
                <p:cNvSpPr/>
                <p:nvPr/>
              </p:nvSpPr>
              <p:spPr>
                <a:xfrm>
                  <a:off x="6151643" y="2704724"/>
                  <a:ext cx="928235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أَوْراقُ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A594B662-5834-3AF9-99F8-30935773AE58}"/>
                    </a:ext>
                  </a:extLst>
                </p:cNvPr>
                <p:cNvSpPr/>
                <p:nvPr/>
              </p:nvSpPr>
              <p:spPr>
                <a:xfrm>
                  <a:off x="3519443" y="2710386"/>
                  <a:ext cx="1260374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ٱلْهِواياتِ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B5E486F-3FC7-AC17-1043-CCE8EB9677C8}"/>
                    </a:ext>
                  </a:extLst>
                </p:cNvPr>
                <p:cNvSpPr/>
                <p:nvPr/>
              </p:nvSpPr>
              <p:spPr>
                <a:xfrm>
                  <a:off x="4891268" y="2710386"/>
                  <a:ext cx="1148633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أَغْصانَ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9F95257-8037-C2FB-A489-1F781E125D9B}"/>
                  </a:ext>
                </a:extLst>
              </p:cNvPr>
              <p:cNvSpPr/>
              <p:nvPr/>
            </p:nvSpPr>
            <p:spPr>
              <a:xfrm>
                <a:off x="3024888" y="2037764"/>
                <a:ext cx="1097278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غَطَّوْا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996465E-0A0B-F098-457A-461A36FDE1CA}"/>
                  </a:ext>
                </a:extLst>
              </p:cNvPr>
              <p:cNvSpPr/>
              <p:nvPr/>
            </p:nvSpPr>
            <p:spPr>
              <a:xfrm>
                <a:off x="1280398" y="2018405"/>
                <a:ext cx="1649344" cy="104613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ٱلشُّجَيْرَةِ</a:t>
                </a: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BBDA1E1-9282-AE9D-A346-AF949E4EC99D}"/>
                </a:ext>
              </a:extLst>
            </p:cNvPr>
            <p:cNvSpPr/>
            <p:nvPr/>
          </p:nvSpPr>
          <p:spPr>
            <a:xfrm>
              <a:off x="516499" y="2068010"/>
              <a:ext cx="1260000" cy="94910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غَطَّتْ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D2E4085-B540-866B-F99D-56AD4627BAA4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00F0F9D-4533-5FA5-4A48-F0AC4F492A91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5C0CB57-CF31-FE06-B565-67D848A579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EE4DB70-2017-A7CE-E0FC-7CD14EB6C1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21958FF-DE17-41D4-9604-C047D4382D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0647DBD4-E91D-4732-253A-C8623DECE0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4A2E70CC-F3AC-D924-3BD3-CA93148BF6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2DDAFD1D-CC69-6DC9-D2BA-A7082741B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23E21A10-995E-3A9E-9594-68F7BDE12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72AD61F4-71F6-AF71-7788-0A16240F4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88CF7DD-238F-8E3C-6D97-6A5118B475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1FE7F4-C8EF-EFC3-2F78-D5C7772E6C1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7138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60F2A077-5D4C-4FCA-DC2E-9A6397E00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E8C71989-9927-AD5C-CA38-B43AEDEDF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35" y="5192712"/>
            <a:ext cx="7266432" cy="965200"/>
          </a:xfrm>
          <a:prstGeom prst="rect">
            <a:avLst/>
          </a:prstGeom>
        </p:spPr>
      </p:pic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D3F2EC61-5496-487C-4B47-EF06C7A4E2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15BACF4-7E25-2826-415D-7A8CD122328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CC9CF2-FEEC-F38D-67C8-CB10F39093E5}"/>
              </a:ext>
            </a:extLst>
          </p:cNvPr>
          <p:cNvSpPr txBox="1"/>
          <p:nvPr/>
        </p:nvSpPr>
        <p:spPr>
          <a:xfrm>
            <a:off x="251209" y="5148228"/>
            <a:ext cx="7398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ClrTx/>
              <a:defRPr/>
            </a:pP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غَطَّتْ أَوْراقُ 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ٱلْهِواياتِ</a:t>
            </a: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أَغْصانَ 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ٱلشُّجَيْرَةِ</a:t>
            </a: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fr-MA" sz="4800" b="1" kern="1200" dirty="0">
              <a:solidFill>
                <a:srgbClr val="C0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7B34073-F034-0423-5A5F-65DE473754A0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E35DA7E-8469-D71D-825D-EA23931E8496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112E1EE-8E5C-66CC-5FC1-065FFF4D56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86F5EF-F35D-6AEE-6548-0DED546636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EA568D8-DDFE-2CC1-89BA-4CAB1F448D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B0415680-C534-0F33-49E6-AC91FEBA4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893F7180-3061-B4A6-510B-F4C76FDF5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02B5E55F-CCD1-7708-C148-FA6890CEAC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DBC5FD7D-2164-D031-8390-ED24FD5C9E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BA44692C-5CBA-D5DE-9409-75FFDE5FF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E4E4192-C238-46FC-0E34-CA905599B6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B5846A-61CB-7EC7-C5C8-A732AA56AB5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1F076DC-6DA6-E22C-F33B-A8062F4EA8F4}"/>
              </a:ext>
            </a:extLst>
          </p:cNvPr>
          <p:cNvGrpSpPr/>
          <p:nvPr/>
        </p:nvGrpSpPr>
        <p:grpSpPr>
          <a:xfrm>
            <a:off x="516499" y="2068010"/>
            <a:ext cx="8201396" cy="1024754"/>
            <a:chOff x="516499" y="2068010"/>
            <a:chExt cx="8201396" cy="102475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136C343-032F-668D-5D15-61DC39BF504C}"/>
                </a:ext>
              </a:extLst>
            </p:cNvPr>
            <p:cNvGrpSpPr/>
            <p:nvPr/>
          </p:nvGrpSpPr>
          <p:grpSpPr>
            <a:xfrm>
              <a:off x="1878572" y="2117316"/>
              <a:ext cx="6839323" cy="975448"/>
              <a:chOff x="1280398" y="2018405"/>
              <a:chExt cx="7440560" cy="1075174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B0DE4990-891A-FD9D-27D4-26EEDB33A102}"/>
                  </a:ext>
                </a:extLst>
              </p:cNvPr>
              <p:cNvGrpSpPr/>
              <p:nvPr/>
            </p:nvGrpSpPr>
            <p:grpSpPr>
              <a:xfrm>
                <a:off x="4261751" y="2037763"/>
                <a:ext cx="4459207" cy="1055816"/>
                <a:chOff x="3519443" y="2704724"/>
                <a:chExt cx="3560435" cy="617662"/>
              </a:xfrm>
            </p:grpSpPr>
            <p:sp>
              <p:nvSpPr>
                <p:cNvPr id="19" name="Rectangle : coins arrondis 18">
                  <a:extLst>
                    <a:ext uri="{FF2B5EF4-FFF2-40B4-BE49-F238E27FC236}">
                      <a16:creationId xmlns:a16="http://schemas.microsoft.com/office/drawing/2014/main" id="{F8D877C9-E685-9580-F7C3-FCBED9920CA5}"/>
                    </a:ext>
                  </a:extLst>
                </p:cNvPr>
                <p:cNvSpPr/>
                <p:nvPr/>
              </p:nvSpPr>
              <p:spPr>
                <a:xfrm>
                  <a:off x="6151643" y="2704724"/>
                  <a:ext cx="928235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أَوْراقُ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C865B797-835A-D9F8-6209-7BAF6B2161F4}"/>
                    </a:ext>
                  </a:extLst>
                </p:cNvPr>
                <p:cNvSpPr/>
                <p:nvPr/>
              </p:nvSpPr>
              <p:spPr>
                <a:xfrm>
                  <a:off x="3519443" y="2710386"/>
                  <a:ext cx="1260374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ٱلْهِواياتِ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3DA68D0-C178-5504-CE4D-B8D6FF0C8069}"/>
                    </a:ext>
                  </a:extLst>
                </p:cNvPr>
                <p:cNvSpPr/>
                <p:nvPr/>
              </p:nvSpPr>
              <p:spPr>
                <a:xfrm>
                  <a:off x="4891268" y="2710386"/>
                  <a:ext cx="1148633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أَغْصانَ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0B9E9CB-20A2-1EAB-5272-EFFCEAC99B2E}"/>
                  </a:ext>
                </a:extLst>
              </p:cNvPr>
              <p:cNvSpPr/>
              <p:nvPr/>
            </p:nvSpPr>
            <p:spPr>
              <a:xfrm>
                <a:off x="3024888" y="2037764"/>
                <a:ext cx="1097278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غَطَّوْا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C43FB20-2212-BCB4-1360-22A19A131A41}"/>
                  </a:ext>
                </a:extLst>
              </p:cNvPr>
              <p:cNvSpPr/>
              <p:nvPr/>
            </p:nvSpPr>
            <p:spPr>
              <a:xfrm>
                <a:off x="1280398" y="2018405"/>
                <a:ext cx="1649344" cy="104613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ٱلشُّجَيْرَةِ</a:t>
                </a: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09A0B17-0441-A454-BE92-0729E80E0EEC}"/>
                </a:ext>
              </a:extLst>
            </p:cNvPr>
            <p:cNvSpPr/>
            <p:nvPr/>
          </p:nvSpPr>
          <p:spPr>
            <a:xfrm>
              <a:off x="516499" y="2068010"/>
              <a:ext cx="1260000" cy="94910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غَطَّتْ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867358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66D8D6EA-9461-8DE6-FAA4-B5D793028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6DD4F9F-A92C-6C86-F9DC-92A031CF77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 الجملة الثالثة، ماهي الكلمة الأولى؟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4750C64-5B55-F91A-242C-187027DA720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A58928-7E99-C9C3-AC66-6947C12F71C2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325EC4-34D6-78DD-C97D-1A4CA97CC2FB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5245CC0-7E41-EEFE-F186-ABF1496C1C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9EE84D7-5397-A899-FDC9-740AAB0173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2BE94C0-B1DC-8DCC-77EC-EF616FC1B20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2BB5D645-3EC9-BABA-97FA-7263B22360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98B55A86-9BB1-403F-7934-6395EEDCB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CD5C39BE-6147-326A-C510-35A8D81DF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B5F3E05D-79F9-AD3A-3C9D-25D23FBBE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B85B897B-A641-0893-A79C-C5A4F09C9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C92CDE8-4B64-E366-EB0F-CB75B433E89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82F609-67BC-D057-7B57-81F6E1E14712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37A088D-3453-B443-CFBE-669BF4BDDE58}"/>
              </a:ext>
            </a:extLst>
          </p:cNvPr>
          <p:cNvGrpSpPr/>
          <p:nvPr/>
        </p:nvGrpSpPr>
        <p:grpSpPr>
          <a:xfrm>
            <a:off x="455235" y="1916770"/>
            <a:ext cx="8233530" cy="4081006"/>
            <a:chOff x="409730" y="1899875"/>
            <a:chExt cx="8233530" cy="408100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6CC0621-AF97-D719-1D85-3DB53124B44F}"/>
                </a:ext>
              </a:extLst>
            </p:cNvPr>
            <p:cNvGrpSpPr/>
            <p:nvPr/>
          </p:nvGrpSpPr>
          <p:grpSpPr>
            <a:xfrm>
              <a:off x="527438" y="1908655"/>
              <a:ext cx="8115822" cy="4072226"/>
              <a:chOff x="928935" y="2085686"/>
              <a:chExt cx="8115822" cy="4072226"/>
            </a:xfrm>
          </p:grpSpPr>
          <p:pic>
            <p:nvPicPr>
              <p:cNvPr id="18" name="Image 17" descr="Une image contenant ligne, capture d’écran, reçu, texte&#10;&#10;Description générée automatiquement">
                <a:extLst>
                  <a:ext uri="{FF2B5EF4-FFF2-40B4-BE49-F238E27FC236}">
                    <a16:creationId xmlns:a16="http://schemas.microsoft.com/office/drawing/2014/main" id="{D83D1983-0CDB-BB63-43A1-989F2D6582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935" y="5192712"/>
                <a:ext cx="7266432" cy="965200"/>
              </a:xfrm>
              <a:prstGeom prst="rect">
                <a:avLst/>
              </a:prstGeom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CB635971-EE13-965E-64F6-872548B772F7}"/>
                  </a:ext>
                </a:extLst>
              </p:cNvPr>
              <p:cNvGrpSpPr/>
              <p:nvPr/>
            </p:nvGrpSpPr>
            <p:grpSpPr>
              <a:xfrm>
                <a:off x="3265089" y="2085686"/>
                <a:ext cx="5779668" cy="991771"/>
                <a:chOff x="2788803" y="1983544"/>
                <a:chExt cx="6287752" cy="1093167"/>
              </a:xfrm>
            </p:grpSpPr>
            <p:grpSp>
              <p:nvGrpSpPr>
                <p:cNvPr id="22" name="Groupe 21">
                  <a:extLst>
                    <a:ext uri="{FF2B5EF4-FFF2-40B4-BE49-F238E27FC236}">
                      <a16:creationId xmlns:a16="http://schemas.microsoft.com/office/drawing/2014/main" id="{5DD1FDB8-3A0D-8AD9-F037-DFC139B31BD2}"/>
                    </a:ext>
                  </a:extLst>
                </p:cNvPr>
                <p:cNvGrpSpPr/>
                <p:nvPr/>
              </p:nvGrpSpPr>
              <p:grpSpPr>
                <a:xfrm>
                  <a:off x="5550554" y="1983547"/>
                  <a:ext cx="3526001" cy="1093164"/>
                  <a:chOff x="4548484" y="2673008"/>
                  <a:chExt cx="2815322" cy="639511"/>
                </a:xfrm>
              </p:grpSpPr>
              <p:sp>
                <p:nvSpPr>
                  <p:cNvPr id="25" name="Rectangle : coins arrondis 24">
                    <a:extLst>
                      <a:ext uri="{FF2B5EF4-FFF2-40B4-BE49-F238E27FC236}">
                        <a16:creationId xmlns:a16="http://schemas.microsoft.com/office/drawing/2014/main" id="{3DC9CA93-4524-F157-412E-3B82870C746F}"/>
                      </a:ext>
                    </a:extLst>
                  </p:cNvPr>
                  <p:cNvSpPr/>
                  <p:nvPr/>
                </p:nvSpPr>
                <p:spPr>
                  <a:xfrm>
                    <a:off x="6741940" y="2700520"/>
                    <a:ext cx="621866" cy="611999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ar-MA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rPr>
                      <a:t>ما</a:t>
                    </a:r>
                    <a:endParaRPr lang="f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endParaRPr>
                  </a:p>
                </p:txBody>
              </p:sp>
              <p:sp>
                <p:nvSpPr>
                  <p:cNvPr id="26" name="Rectangle : coins arrondis 25">
                    <a:extLst>
                      <a:ext uri="{FF2B5EF4-FFF2-40B4-BE49-F238E27FC236}">
                        <a16:creationId xmlns:a16="http://schemas.microsoft.com/office/drawing/2014/main" id="{AD966E11-692A-1A07-53FD-858CEFF29576}"/>
                      </a:ext>
                    </a:extLst>
                  </p:cNvPr>
                  <p:cNvSpPr/>
                  <p:nvPr/>
                </p:nvSpPr>
                <p:spPr>
                  <a:xfrm>
                    <a:off x="5759737" y="2700520"/>
                    <a:ext cx="849130" cy="600675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ar-MA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rPr>
                      <a:t>هذِهِ</a:t>
                    </a:r>
                    <a:endParaRPr lang="f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endParaRPr>
                  </a:p>
                </p:txBody>
              </p:sp>
              <p:sp>
                <p:nvSpPr>
                  <p:cNvPr id="27" name="Rectangle : coins arrondis 26">
                    <a:extLst>
                      <a:ext uri="{FF2B5EF4-FFF2-40B4-BE49-F238E27FC236}">
                        <a16:creationId xmlns:a16="http://schemas.microsoft.com/office/drawing/2014/main" id="{03F82B20-4DEC-1B32-0467-A994B68B8F86}"/>
                      </a:ext>
                    </a:extLst>
                  </p:cNvPr>
                  <p:cNvSpPr/>
                  <p:nvPr/>
                </p:nvSpPr>
                <p:spPr>
                  <a:xfrm>
                    <a:off x="4548484" y="2673008"/>
                    <a:ext cx="1078178" cy="612000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ar-MA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rPr>
                      <a:t>أَجْمَلَ</a:t>
                    </a:r>
                    <a:endParaRPr lang="f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endParaRPr>
                  </a:p>
                </p:txBody>
              </p:sp>
            </p:grp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3879A41-3269-CF96-6FD3-7BC624962A74}"/>
                    </a:ext>
                  </a:extLst>
                </p:cNvPr>
                <p:cNvSpPr/>
                <p:nvPr/>
              </p:nvSpPr>
              <p:spPr>
                <a:xfrm>
                  <a:off x="2788803" y="1993223"/>
                  <a:ext cx="1461809" cy="102677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ٱلدُّمْيَةَ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6D878BE4-EBBC-6D8D-D030-F135A883767B}"/>
                    </a:ext>
                  </a:extLst>
                </p:cNvPr>
                <p:cNvSpPr/>
                <p:nvPr/>
              </p:nvSpPr>
              <p:spPr>
                <a:xfrm>
                  <a:off x="4417280" y="1983544"/>
                  <a:ext cx="921278" cy="1046138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هَذا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88A101-6FF3-84E4-3C5A-323E9850405C}"/>
                </a:ext>
              </a:extLst>
            </p:cNvPr>
            <p:cNvSpPr/>
            <p:nvPr/>
          </p:nvSpPr>
          <p:spPr>
            <a:xfrm>
              <a:off x="2018888" y="1899875"/>
              <a:ext cx="676253" cy="94910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9A2FB6F-E02E-8A92-5A14-2DEFB30A3CD1}"/>
                </a:ext>
              </a:extLst>
            </p:cNvPr>
            <p:cNvSpPr/>
            <p:nvPr/>
          </p:nvSpPr>
          <p:spPr>
            <a:xfrm>
              <a:off x="409730" y="1899875"/>
              <a:ext cx="1481873" cy="9315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ٱلْمَحْشُوَّةَ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203134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4D916289-B25F-E06D-7ABE-E7EB06EC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6EAAD124-8224-CDE5-6451-B4F0483B1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7F51655-6BE1-19E2-132A-B2D399DF8AD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pic>
        <p:nvPicPr>
          <p:cNvPr id="2" name="Image 1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5D3967DC-148D-C1FC-D236-200ABDDF4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9" y="4556312"/>
            <a:ext cx="8220403" cy="965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FB9A3B-8D1D-CBD2-A617-13BAB158A2F6}"/>
              </a:ext>
            </a:extLst>
          </p:cNvPr>
          <p:cNvSpPr txBox="1"/>
          <p:nvPr/>
        </p:nvSpPr>
        <p:spPr>
          <a:xfrm>
            <a:off x="2197225" y="4504863"/>
            <a:ext cx="5047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ClrTx/>
              <a:defRPr/>
            </a:pP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أَجْمَلَ هَذِهِ 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ٱلدُّمْيَةَ</a:t>
            </a:r>
            <a:r>
              <a:rPr lang="a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لْمَحْشُوَّةَ</a:t>
            </a:r>
            <a:r>
              <a:rPr lang="fr-MA" sz="4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6E242A-8F97-A2A1-BB19-CED0A7E81622}"/>
              </a:ext>
            </a:extLst>
          </p:cNvPr>
          <p:cNvGrpSpPr/>
          <p:nvPr/>
        </p:nvGrpSpPr>
        <p:grpSpPr>
          <a:xfrm>
            <a:off x="409730" y="157907"/>
            <a:ext cx="7517621" cy="319750"/>
            <a:chOff x="446787" y="128114"/>
            <a:chExt cx="7517621" cy="31975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8FF1C3E-BC5E-18BD-167E-D2A684A447D4}"/>
                </a:ext>
              </a:extLst>
            </p:cNvPr>
            <p:cNvGrpSpPr/>
            <p:nvPr/>
          </p:nvGrpSpPr>
          <p:grpSpPr>
            <a:xfrm>
              <a:off x="446787" y="128114"/>
              <a:ext cx="7517621" cy="319750"/>
              <a:chOff x="446787" y="128114"/>
              <a:chExt cx="7517621" cy="31975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F27196C-8112-EDF9-5C18-C6784909E6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7AB3FD3-DF03-6541-4479-3F89E307E5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A358BFD-B0FD-7C38-D676-A9B2F24EB0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70732" y="143751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تمارين كتابية</a:t>
                </a:r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AB9EFC4-7A0F-0896-EF56-BFC30AC9F7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0A783687-C0D1-6EC5-FE23-84BC6EA56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74074" y="12998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D21540D-00AA-6CA0-0106-2509416C46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0953" y="14661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6E4737A9-0B77-CB1F-7084-9929359122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92663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6BC4B32-BF2E-F8D1-9095-E1E57B176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68327" y="16264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FCF8381-8757-956A-FC96-9AFD33164D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55945" y="169795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الطلاقة/ التحدث</a:t>
                </a: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CB9EF5-0292-AFDE-1E8C-BBFC9B4D670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82CF03-2A51-FF77-937F-806EFAA3E789}"/>
              </a:ext>
            </a:extLst>
          </p:cNvPr>
          <p:cNvGrpSpPr/>
          <p:nvPr/>
        </p:nvGrpSpPr>
        <p:grpSpPr>
          <a:xfrm>
            <a:off x="455235" y="1916770"/>
            <a:ext cx="8233530" cy="1000551"/>
            <a:chOff x="409730" y="1899875"/>
            <a:chExt cx="8233530" cy="100055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AD205D6-67EC-2662-A8AE-EF8F68F4AE42}"/>
                </a:ext>
              </a:extLst>
            </p:cNvPr>
            <p:cNvGrpSpPr/>
            <p:nvPr/>
          </p:nvGrpSpPr>
          <p:grpSpPr>
            <a:xfrm>
              <a:off x="2863592" y="1908655"/>
              <a:ext cx="5779668" cy="991771"/>
              <a:chOff x="2788803" y="1983544"/>
              <a:chExt cx="6287752" cy="109316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C62B481-DCE4-676F-C23C-EFBC719BC658}"/>
                  </a:ext>
                </a:extLst>
              </p:cNvPr>
              <p:cNvGrpSpPr/>
              <p:nvPr/>
            </p:nvGrpSpPr>
            <p:grpSpPr>
              <a:xfrm>
                <a:off x="5550554" y="1983547"/>
                <a:ext cx="3526001" cy="1093164"/>
                <a:chOff x="4548484" y="2673008"/>
                <a:chExt cx="2815322" cy="639511"/>
              </a:xfrm>
            </p:grpSpPr>
            <p:sp>
              <p:nvSpPr>
                <p:cNvPr id="17" name="Rectangle : coins arrondis 16">
                  <a:extLst>
                    <a:ext uri="{FF2B5EF4-FFF2-40B4-BE49-F238E27FC236}">
                      <a16:creationId xmlns:a16="http://schemas.microsoft.com/office/drawing/2014/main" id="{D2EA8BBF-C3BC-47E4-A933-771A50238AC8}"/>
                    </a:ext>
                  </a:extLst>
                </p:cNvPr>
                <p:cNvSpPr/>
                <p:nvPr/>
              </p:nvSpPr>
              <p:spPr>
                <a:xfrm>
                  <a:off x="6741940" y="2700520"/>
                  <a:ext cx="621866" cy="61199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ما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3570E6EE-99CB-FA43-7C3B-D15897C42F27}"/>
                    </a:ext>
                  </a:extLst>
                </p:cNvPr>
                <p:cNvSpPr/>
                <p:nvPr/>
              </p:nvSpPr>
              <p:spPr>
                <a:xfrm>
                  <a:off x="5759737" y="2700520"/>
                  <a:ext cx="849130" cy="60067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هذِهِ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A5A8303C-85C0-DB73-C340-0E5C263D64D0}"/>
                    </a:ext>
                  </a:extLst>
                </p:cNvPr>
                <p:cNvSpPr/>
                <p:nvPr/>
              </p:nvSpPr>
              <p:spPr>
                <a:xfrm>
                  <a:off x="4548484" y="2673008"/>
                  <a:ext cx="1078178" cy="61200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ar-MA" sz="4400" b="1" kern="120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أَجْمَلَ</a:t>
                  </a:r>
                  <a:endParaRPr lang="f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F349C65-69B5-B1C9-58C4-646DF831288F}"/>
                  </a:ext>
                </a:extLst>
              </p:cNvPr>
              <p:cNvSpPr/>
              <p:nvPr/>
            </p:nvSpPr>
            <p:spPr>
              <a:xfrm>
                <a:off x="2788803" y="1993223"/>
                <a:ext cx="1461809" cy="10267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ٱلدُّمْيَةَ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F6928B4-E72D-A002-5C7F-AACD3AFF4109}"/>
                  </a:ext>
                </a:extLst>
              </p:cNvPr>
              <p:cNvSpPr/>
              <p:nvPr/>
            </p:nvSpPr>
            <p:spPr>
              <a:xfrm>
                <a:off x="4417280" y="1983544"/>
                <a:ext cx="921278" cy="104613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4400" b="1" kern="120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هَذا</a:t>
                </a:r>
                <a:endPara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40BE72E-44D4-7F9D-C3C9-FCB3484BB674}"/>
                </a:ext>
              </a:extLst>
            </p:cNvPr>
            <p:cNvSpPr/>
            <p:nvPr/>
          </p:nvSpPr>
          <p:spPr>
            <a:xfrm>
              <a:off x="2018888" y="1899875"/>
              <a:ext cx="676253" cy="94910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r-MA" sz="4400" b="1" kern="120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BE7FBD3-AD38-C572-F167-46D7016A04A2}"/>
                </a:ext>
              </a:extLst>
            </p:cNvPr>
            <p:cNvSpPr/>
            <p:nvPr/>
          </p:nvSpPr>
          <p:spPr>
            <a:xfrm>
              <a:off x="409730" y="1899875"/>
              <a:ext cx="1481873" cy="9315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400" b="1" kern="120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ٱلْمَحْشُوَّةَ</a:t>
              </a:r>
              <a:endParaRPr lang="fr-MA" sz="4400" b="1" kern="1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30696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328740-6FD9-F1CE-195D-DCE67D93BB06}"/>
              </a:ext>
            </a:extLst>
          </p:cNvPr>
          <p:cNvSpPr txBox="1">
            <a:spLocks/>
          </p:cNvSpPr>
          <p:nvPr/>
        </p:nvSpPr>
        <p:spPr>
          <a:xfrm>
            <a:off x="567008" y="1105979"/>
            <a:ext cx="7886700" cy="154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وضعية التقويم</a:t>
            </a: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701412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365067969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أمسية ثقافية (ص 120)،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55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81474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120)  ودفاتر المنزل . اقرؤوا النص جيدا ثم انقلوا الفقرة الثالثة بخط جميل.</a:t>
            </a:r>
            <a:endParaRPr sz="2000"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6BDE40C-EEBE-9953-EF85-B70AB0C88E59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88A397-8F7D-ACF5-EEC7-DB1C91225AF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4302FC8-FC35-0B4D-EA81-65282FC1DFE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72FEFD-DE5E-ECD8-8938-ED421B6EE9D6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08504C-62DF-D872-2C68-E86259BFCEF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11020C8-923A-B2EB-8E46-ACAA280F0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95230FC-8372-D688-07ED-394D0CDD6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7B8939-853C-1950-53E8-AC261BAF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97FB43D-AED1-6E1D-497C-ED6610FBC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F6AF42B-ED01-FEA2-D537-5B43B097D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3A5EE42-D559-2937-48BB-93DA8FB026F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95B6A42-0A69-3E0B-E94F-BA635DCE0F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358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46192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4341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637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136575" y="1668490"/>
            <a:ext cx="8233181" cy="5189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ُحِبُّ جَدّي تَرْبِيَةَ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ٱلْخُيولِ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كُلَّ يَوْمٍ يُطْعِمُها وَيُنَظِّفُها بِحَنا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ذَهَبْتُ لِزِيارَتِهِ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ٱلْمَزْرَعَةِ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فَرَأَيْتُ ٱلْخُيولَ تَرْكُضُ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فَجْأَةً، اِقْتَرَبَ مِنّي حِصانٌ أَبْيَضُ وَنَظَرَ إِلَيَّ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فَفَرِحْتُ كَثير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  <a:endParaRPr lang="a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اِلْتَفَتُّ إِلى جَدّي وَقُلْتُ بِحَماسٍ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مَتى تُعَلِّمُني  رُكوبَ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ٱلْخَيْلِ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أَنْ أَصيرَ فارِساً ماهِراً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51743C-ACF5-1B76-75FE-A5C679C807A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42F43F-6361-16D2-D5B5-64289F75AB4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F0E526-2041-08B5-D36E-65A239283E64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544806-DEAE-4F84-3CD3-99932EDE947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B44332-9A1F-F02C-4548-C7F495EE93D4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F5AD98-5A8B-C174-8656-71C86DEAD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601D59-9F18-2C4E-D7A7-736D269D6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3C20ABB-E31E-8FCA-5B78-95E74CF55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9C7E424-E94A-0733-1C40-7414C6F7C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A522FC3-6B97-F48E-DC59-7A7A9275A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9868AE-71DC-9CD9-A3A3-9DBED526C69A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28008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37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3193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2569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الهواية المفضلة وفوائدها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هوايتك المفضلة؟ وماذا تستفيد من هذه الهواية؟(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فائدة من فوائد الهواية التي يفضلها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33008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ُفَضِّلُ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449078" y="2397736"/>
            <a:ext cx="218981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ما هِوايَتُكَ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لْمُفَضَّلَةُ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ماذا تَسْتَفيدُ 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مِنْ هَذِهِ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لْهِوايَةِ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314B4E40-8361-7603-399D-F332FCE32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027" y="4134576"/>
            <a:ext cx="1759779" cy="1646555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7391ED0-5D57-C889-5BC0-186931464AEE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F6EF7BB-4136-C79F-7254-B8628C61C95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016A1C-0F5D-96C5-8868-A38D5232F15A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6398A3-BD2E-A977-E86A-8927D960473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B75D41-9BB3-480D-264E-5B98A4B8D52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50E0CD-681B-C271-5BCD-D8DFC7637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EB0DB2A-543F-DBA1-BF78-07C6C124E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DE27D9A-4487-93F7-D9C6-96D50E228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E3AC321-F039-69E8-8047-BB8A97F9D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EBA8E1C-3608-CB79-EE66-80D18CF31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871BCE1-EC94-CC14-E1FE-B675232EA16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63C20C3-201C-59A2-3DDB-E2A4FCD0E6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7218" y="2239582"/>
            <a:ext cx="1785155" cy="1641925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9BDF34-0863-0998-C72E-DE91231B8E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296" y="2274647"/>
            <a:ext cx="1759780" cy="1641924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3376859-CA7C-BFD3-9C71-771A6EC785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43199" y="4010781"/>
            <a:ext cx="1785154" cy="1729058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483950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810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07061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لعبة يفضلها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لعبته المفضلة ومتى يلعب بها؛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مع من يلعبها وأين يلعبها؛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63597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لعبة تفضلها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وأين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مع من تلعبها؟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ألعاب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DE1E26-46E7-D7EF-4CB2-C93785EE03C8}"/>
              </a:ext>
            </a:extLst>
          </p:cNvPr>
          <p:cNvGrpSpPr/>
          <p:nvPr/>
        </p:nvGrpSpPr>
        <p:grpSpPr>
          <a:xfrm>
            <a:off x="1759823" y="1957433"/>
            <a:ext cx="5620653" cy="4027105"/>
            <a:chOff x="1582641" y="1718758"/>
            <a:chExt cx="5620653" cy="4027105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A48460AC-22C7-A94F-7E4A-0B2546E43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2641" y="1718758"/>
              <a:ext cx="2667612" cy="1918388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1A9D66EB-F32C-E243-3270-035C24CFD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52236" y="3827475"/>
              <a:ext cx="2751058" cy="1918388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B2B1408-8783-8594-1323-063896D2E0A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2964BF-8692-10C8-4364-3DE0C1C7880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BDB283-92D6-E3BE-5EAD-266453EC49F6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562EEC-D229-1F0F-F542-0F1A0EB0CFF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9441F8-4C0F-8BEB-DD59-DA91DCEAB8D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BD671F0-C3E4-D3CC-D08A-DF027F461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ADED762-E1F3-9AE6-0572-B54838B0E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E945EE6-BCFE-B31E-6E98-05684FEFE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318AA1-5AA3-E8C0-F87C-48D26B84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E96531B-9CAA-F506-0579-E349A9F94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96B2CF0-4A9F-262A-550B-8CD7EA7F0F95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DCB6598-CA68-2302-23BF-5B5EDF2A49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3119" y="1957433"/>
            <a:ext cx="2751058" cy="19585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3C6485-E039-64AB-B79F-9356352A6E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9823" y="4066150"/>
            <a:ext cx="2667612" cy="191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2057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EDCBDF2-07EE-C4F5-9C02-91E7CF5DD1F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790702A-EE59-4190-8B09-A76C1DE166F7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DA23C5-8108-3DA8-6736-870EF538723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6EDC9D-E046-8B0E-255B-3FBE5353AB7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21C444E-1ACE-5D7A-1F06-FD3219A0F3EF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1F46922-323F-D686-31B5-28D7AA6D3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86A6778-7488-EBF9-3D3E-255E39AF4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7C26D90-6218-92A3-CDAD-F25CD098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4681B54-BDE1-BD26-A079-0A9BD3F7D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DC01511-E305-DA0E-9686-5A77F9F2A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48306C8-7D4F-7EC0-945D-0CA96078035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9CF71CCB-BC7A-DB61-01F8-BCF3D2122CBE}"/>
              </a:ext>
            </a:extLst>
          </p:cNvPr>
          <p:cNvSpPr txBox="1">
            <a:spLocks/>
          </p:cNvSpPr>
          <p:nvPr/>
        </p:nvSpPr>
        <p:spPr>
          <a:xfrm>
            <a:off x="136575" y="1668490"/>
            <a:ext cx="8233181" cy="5189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ُحِبُّ جَدّي تَرْبِيَةَ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ٱلْخُيولِ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كُلَّ يَوْمٍ يُطْعِمُها وَيُنَظِّفُها بِحَنا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ذَهَبْتُ لِزِيارَتِهِ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ٱلْمَزْرَعَةِ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فَرَأَيْتُ ٱلْخُيولَ تَرْكُضُ في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فَجْأَةً، اِقْتَرَبَ مِنّي حِصانٌ أَبْيَضُ وَنَظَرَ إِلَيَّ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فَفَرِحْتُ كَثير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  <a:endParaRPr lang="a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اِلْتَفَتُّ إِلى جَدّي وَقُلْتُ بِحَماسٍ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مَتى تُعَلِّمُني  رُكوبَ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ٱلْخَيْلِ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أَنْ أَصيرَ فارِساً ماهِراً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تصريف جملة.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97EC2EF-412A-DC90-7893-90400F5843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E3CCC8-1C9C-B7C4-1D34-15369AB447CE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44E9B8-DA46-B8C8-D75D-7FDDD28B2D1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DFEB6-2404-4B43-F785-49E7F8DC2FF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55F9D2-1CD2-3CE2-13FD-C4EA10BD805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48CAFB-CEE7-3685-25FA-65550A0E25F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485253B-E739-F583-F7D7-C5CC7E99A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9BB8B60-8902-431C-5907-CF1B437AD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A76BD39-B84B-8A15-757E-C0D5E0515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D07AEC8-800C-BC8B-BCAA-8AE66598F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29936B8-B57E-0B5E-445E-C118FB47C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32053E-35A0-4917-F182-0152CDD58C1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BD2F1D9-A7A5-AB77-FB34-49055C884D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2684649"/>
            <a:ext cx="7940351" cy="227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رتبنا كلمات لتكوين جمل مفيدة.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1CCE8C18-07B9-67A3-5FB5-EDA6ACB85677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399301-BBA4-8FA5-ABEB-7A0E9FC4C273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256C25-56CB-7BC6-F5B6-CB985252B922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F5E3BF-431E-3DBF-70FC-636A90DB64AA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0ACCF4-BD9F-ED84-4E94-9C568CAAFD5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CE28001-A03C-E144-B657-2F97A77F0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9DB0341-8A00-6022-2904-8F49184A1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4D2E76A-18FA-3B99-88AA-47BEC8929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D713CF8-5070-9BE5-E3B4-DBF2F657F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DD51DAE-844C-8C99-D13A-AA5F0C0C7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36501C-500A-5C6D-9113-AEF7670D919F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CDBA1EB-45DC-B084-C7E7-3E01E326E1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275" y="1916770"/>
            <a:ext cx="7226584" cy="45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ص 115.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وضعوا سطرا تحت الكلمات البصرية في النص.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56499" y="342900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3F90787-91AB-B4F6-49F7-E55D960DD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862" y="1511262"/>
            <a:ext cx="3367672" cy="494552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5A87463-44F0-CDE6-D31D-5EFBDDA932F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B035F7-E5F8-EA93-133C-8FB6A93814A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58D8D2-4E41-8945-D943-DB4D84103AE5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CC88C5-A062-A605-7308-E1BD59A66C4A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E31FA2-5C23-95F1-D602-4DF01BB13719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تمارين كتابية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61A0B7A-6091-65AA-104F-E2667C5BC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6E9F437-9909-D1CF-62B0-92ADFD99F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9E5121-60B8-0FBF-4AF6-7554AA6A7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301A02C-4DAE-75A4-1C9A-4BE22807E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B39DD41-1789-94F8-A16D-74765DECD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47FB601-9299-1270-7149-438567FE73A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6157</TotalTime>
  <Words>2218</Words>
  <Application>Microsoft Office PowerPoint</Application>
  <PresentationFormat>Affichage à l'écran (4:3)</PresentationFormat>
  <Paragraphs>506</Paragraphs>
  <Slides>61</Slides>
  <Notes>24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61</vt:i4>
      </vt:variant>
    </vt:vector>
  </HeadingPairs>
  <TitlesOfParts>
    <vt:vector size="88" baseType="lpstr">
      <vt:lpstr>Courier New</vt:lpstr>
      <vt:lpstr>Calibri Light</vt:lpstr>
      <vt:lpstr>Microsoft Uighur</vt:lpstr>
      <vt:lpstr>Times New Roman</vt:lpstr>
      <vt:lpstr>Arial</vt:lpstr>
      <vt:lpstr>Noto Sans Symbols</vt:lpstr>
      <vt:lpstr>Dosis</vt:lpstr>
      <vt:lpstr>Wingdings</vt:lpstr>
      <vt:lpstr>Dosis SemiBold</vt:lpstr>
      <vt:lpstr>Dosis Medium</vt:lpstr>
      <vt:lpstr>Calibri</vt:lpstr>
      <vt:lpstr>Abadi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 </vt:lpstr>
      <vt:lpstr> </vt:lpstr>
      <vt:lpstr> </vt:lpstr>
      <vt:lpstr> </vt:lpstr>
      <vt:lpstr> الآن؛ خذوا كراساتكم ص 115 -  من يقرأ؟ من يواصل؟ تابعوا</vt:lpstr>
      <vt:lpstr> </vt:lpstr>
      <vt:lpstr> </vt:lpstr>
      <vt:lpstr> </vt:lpstr>
      <vt:lpstr> </vt:lpstr>
      <vt:lpstr> </vt:lpstr>
      <vt:lpstr> </vt:lpstr>
      <vt:lpstr>Présentation PowerPoint</vt:lpstr>
      <vt:lpstr> خذوا دفاتركم</vt:lpstr>
      <vt:lpstr>أكملوا الجملة الأولى: هُوَ، .................بِأَلْعابِهِ.</vt:lpstr>
      <vt:lpstr>صححوا.</vt:lpstr>
      <vt:lpstr>أكملوا الجملة الأولى: أَنْتِ، ..................</vt:lpstr>
      <vt:lpstr>صححوا.</vt:lpstr>
      <vt:lpstr>رتبوا الكلمات لتركيب جمل تامة. </vt:lpstr>
      <vt:lpstr>رتبوا  الجملة الأولى، ماهي الكلمة الأولى؟ انتبهوا هناك كلمة زائدة</vt:lpstr>
      <vt:lpstr>صححوا</vt:lpstr>
      <vt:lpstr>رتبوا  الجملة الثانية، ماهي الكلمة الأولى؟</vt:lpstr>
      <vt:lpstr>صححوا</vt:lpstr>
      <vt:lpstr>رتبوا  الجملة الثالثة، ماهي الكلمة الأولى؟</vt:lpstr>
      <vt:lpstr>صححوا.</vt:lpstr>
      <vt:lpstr>Présentation PowerPoint</vt:lpstr>
      <vt:lpstr>Présentation PowerPoint</vt:lpstr>
      <vt:lpstr>توجيهات عامة</vt:lpstr>
      <vt:lpstr>Présentation PowerPoint</vt:lpstr>
      <vt:lpstr>خذوا كراساتكم (الصفحة 120)  ودفاتر المنزل . اقرؤوا النص جيدا ثم انقلوا الفقرة الثالثة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لعبة تفضلها ثم  تحدث عن:  متى تلعبها؟ وأين تلعبها؟ مع من تلعبها؟  يمكنك أن تتحدث عن ألعاب أخرى  غير موجودة في هذه المشاهد. </vt:lpstr>
      <vt:lpstr> اختتام الحصة </vt:lpstr>
      <vt:lpstr>تدربنا على قراءة فقرة بدقة واسترسال </vt:lpstr>
      <vt:lpstr>تدربنا على تصريف جملة.</vt:lpstr>
      <vt:lpstr>رتبنا كلمات لتكوين جمل مفيدة.</vt:lpstr>
      <vt:lpstr>في المنزل، تدربوا على قراءة النص ص 115. وضعوا سطرا تحت الكلمات البصرية في النص.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52</cp:revision>
  <dcterms:created xsi:type="dcterms:W3CDTF">2023-09-20T21:35:22Z</dcterms:created>
  <dcterms:modified xsi:type="dcterms:W3CDTF">2026-04-21T22:34:52Z</dcterms:modified>
</cp:coreProperties>
</file>