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8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0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1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3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4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6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773" r:id="rId4"/>
    <p:sldMasterId id="2147483836" r:id="rId5"/>
    <p:sldMasterId id="2147483851" r:id="rId6"/>
    <p:sldMasterId id="2147483863" r:id="rId7"/>
    <p:sldMasterId id="2147483865" r:id="rId8"/>
    <p:sldMasterId id="2147483898" r:id="rId9"/>
    <p:sldMasterId id="2147483902" r:id="rId10"/>
    <p:sldMasterId id="2147483925" r:id="rId11"/>
    <p:sldMasterId id="2147483948" r:id="rId12"/>
    <p:sldMasterId id="2147483965" r:id="rId13"/>
    <p:sldMasterId id="2147483988" r:id="rId14"/>
    <p:sldMasterId id="2147484002" r:id="rId15"/>
    <p:sldMasterId id="2147484014" r:id="rId16"/>
    <p:sldMasterId id="2147484034" r:id="rId17"/>
  </p:sldMasterIdLst>
  <p:notesMasterIdLst>
    <p:notesMasterId r:id="rId88"/>
  </p:notesMasterIdLst>
  <p:sldIdLst>
    <p:sldId id="2147482837" r:id="rId18"/>
    <p:sldId id="2147482723" r:id="rId19"/>
    <p:sldId id="2147482798" r:id="rId20"/>
    <p:sldId id="2147482692" r:id="rId21"/>
    <p:sldId id="2147482531" r:id="rId22"/>
    <p:sldId id="2147482727" r:id="rId23"/>
    <p:sldId id="2147482713" r:id="rId24"/>
    <p:sldId id="2147482728" r:id="rId25"/>
    <p:sldId id="2147482508" r:id="rId26"/>
    <p:sldId id="2147482729" r:id="rId27"/>
    <p:sldId id="2147482730" r:id="rId28"/>
    <p:sldId id="2134806537" r:id="rId29"/>
    <p:sldId id="2147482705" r:id="rId30"/>
    <p:sldId id="2147482773" r:id="rId31"/>
    <p:sldId id="2147482776" r:id="rId32"/>
    <p:sldId id="2134806559" r:id="rId33"/>
    <p:sldId id="2134806560" r:id="rId34"/>
    <p:sldId id="2147482767" r:id="rId35"/>
    <p:sldId id="2147482768" r:id="rId36"/>
    <p:sldId id="2147482769" r:id="rId37"/>
    <p:sldId id="2147482770" r:id="rId38"/>
    <p:sldId id="2147482852" r:id="rId39"/>
    <p:sldId id="2147482853" r:id="rId40"/>
    <p:sldId id="2147482491" r:id="rId41"/>
    <p:sldId id="2147482740" r:id="rId42"/>
    <p:sldId id="2147482777" r:id="rId43"/>
    <p:sldId id="2147482778" r:id="rId44"/>
    <p:sldId id="2147482779" r:id="rId45"/>
    <p:sldId id="2147482780" r:id="rId46"/>
    <p:sldId id="2147482781" r:id="rId47"/>
    <p:sldId id="2147482741" r:id="rId48"/>
    <p:sldId id="2147482742" r:id="rId49"/>
    <p:sldId id="2147482782" r:id="rId50"/>
    <p:sldId id="2147482783" r:id="rId51"/>
    <p:sldId id="2147482849" r:id="rId52"/>
    <p:sldId id="2147482850" r:id="rId53"/>
    <p:sldId id="2147482851" r:id="rId54"/>
    <p:sldId id="2147482743" r:id="rId55"/>
    <p:sldId id="315" r:id="rId56"/>
    <p:sldId id="2147482787" r:id="rId57"/>
    <p:sldId id="2147482792" r:id="rId58"/>
    <p:sldId id="2147482791" r:id="rId59"/>
    <p:sldId id="2147482763" r:id="rId60"/>
    <p:sldId id="2147482761" r:id="rId61"/>
    <p:sldId id="2147482788" r:id="rId62"/>
    <p:sldId id="2147482789" r:id="rId63"/>
    <p:sldId id="2147482799" r:id="rId64"/>
    <p:sldId id="2147482838" r:id="rId65"/>
    <p:sldId id="2147482790" r:id="rId66"/>
    <p:sldId id="2147482802" r:id="rId67"/>
    <p:sldId id="2147482803" r:id="rId68"/>
    <p:sldId id="2147482839" r:id="rId69"/>
    <p:sldId id="2147482840" r:id="rId70"/>
    <p:sldId id="2147482841" r:id="rId71"/>
    <p:sldId id="2147482824" r:id="rId72"/>
    <p:sldId id="2147482834" r:id="rId73"/>
    <p:sldId id="2147482842" r:id="rId74"/>
    <p:sldId id="2147482843" r:id="rId75"/>
    <p:sldId id="2147482844" r:id="rId76"/>
    <p:sldId id="2147482845" r:id="rId77"/>
    <p:sldId id="2147482846" r:id="rId78"/>
    <p:sldId id="2147482847" r:id="rId79"/>
    <p:sldId id="2147482848" r:id="rId80"/>
    <p:sldId id="2147482524" r:id="rId81"/>
    <p:sldId id="337" r:id="rId82"/>
    <p:sldId id="2147482753" r:id="rId83"/>
    <p:sldId id="2147482764" r:id="rId84"/>
    <p:sldId id="2147482499" r:id="rId85"/>
    <p:sldId id="2147482510" r:id="rId86"/>
    <p:sldId id="2147482522" r:id="rId87"/>
  </p:sldIdLst>
  <p:sldSz cx="9144000" cy="6858000" type="screen4x3"/>
  <p:notesSz cx="6858000" cy="9144000"/>
  <p:embeddedFontLst>
    <p:embeddedFont>
      <p:font typeface="Abadi" panose="020B0604020104020204" pitchFamily="34" charset="0"/>
      <p:regular r:id="rId89"/>
      <p:bold r:id="rId90"/>
      <p:italic r:id="rId91"/>
      <p:boldItalic r:id="rId92"/>
    </p:embeddedFont>
    <p:embeddedFont>
      <p:font typeface="Dosis" pitchFamily="2" charset="0"/>
      <p:regular r:id="rId93"/>
      <p:bold r:id="rId94"/>
    </p:embeddedFont>
    <p:embeddedFont>
      <p:font typeface="Dosis Medium" pitchFamily="2" charset="0"/>
      <p:regular r:id="rId95"/>
      <p:bold r:id="rId96"/>
    </p:embeddedFont>
    <p:embeddedFont>
      <p:font typeface="Dosis SemiBold" pitchFamily="2" charset="0"/>
      <p:regular r:id="rId97"/>
      <p:bold r:id="rId98"/>
    </p:embeddedFont>
    <p:embeddedFont>
      <p:font typeface="Helvetica" panose="020B0604020202020204" pitchFamily="34" charset="0"/>
      <p:regular r:id="rId99"/>
      <p:bold r:id="rId100"/>
      <p:italic r:id="rId101"/>
      <p:boldItalic r:id="rId102"/>
    </p:embeddedFont>
    <p:embeddedFont>
      <p:font typeface="Microsoft Uighur" panose="02000000000000000000" pitchFamily="2" charset="-78"/>
      <p:regular r:id="rId103"/>
      <p:bold r:id="rId104"/>
    </p:embeddedFont>
    <p:embeddedFont>
      <p:font typeface="Noto Sans Symbols" panose="020B0604020202020204" charset="0"/>
      <p:regular r:id="rId105"/>
      <p:bold r:id="rId10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9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font" Target="fonts/font1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font" Target="fonts/font14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59" Type="http://schemas.openxmlformats.org/officeDocument/2006/relationships/slide" Target="slides/slide42.xml"/><Relationship Id="rId103" Type="http://schemas.openxmlformats.org/officeDocument/2006/relationships/font" Target="fonts/font15.fntdata"/><Relationship Id="rId129" Type="http://schemas.openxmlformats.org/officeDocument/2006/relationships/presProps" Target="presProps.xml"/><Relationship Id="rId54" Type="http://schemas.openxmlformats.org/officeDocument/2006/relationships/slide" Target="slides/slide37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6" Type="http://schemas.openxmlformats.org/officeDocument/2006/relationships/font" Target="fonts/font1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font" Target="fonts/font6.fntdata"/><Relationship Id="rId99" Type="http://schemas.openxmlformats.org/officeDocument/2006/relationships/font" Target="fonts/font11.fntdata"/><Relationship Id="rId101" Type="http://schemas.openxmlformats.org/officeDocument/2006/relationships/font" Target="fonts/font13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font" Target="fonts/font9.fntdata"/><Relationship Id="rId104" Type="http://schemas.openxmlformats.org/officeDocument/2006/relationships/font" Target="fonts/font1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131" Type="http://schemas.openxmlformats.org/officeDocument/2006/relationships/theme" Target="theme/theme1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font" Target="fonts/font12.fntdata"/><Relationship Id="rId105" Type="http://schemas.openxmlformats.org/officeDocument/2006/relationships/font" Target="fonts/font1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font" Target="fonts/font5.fntdata"/><Relationship Id="rId98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8.xml"/><Relationship Id="rId46" Type="http://schemas.openxmlformats.org/officeDocument/2006/relationships/slide" Target="slides/slide29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62" Type="http://schemas.openxmlformats.org/officeDocument/2006/relationships/slide" Target="slides/slide45.xml"/><Relationship Id="rId83" Type="http://schemas.openxmlformats.org/officeDocument/2006/relationships/slide" Target="slides/slide66.xml"/><Relationship Id="rId88" Type="http://schemas.openxmlformats.org/officeDocument/2006/relationships/notesMaster" Target="notesMasters/notesMaster1.xml"/><Relationship Id="rId1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45AE8D1A-8E99-E2A9-AFE4-E69A295A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E039F39C-0DFC-B353-633C-8E231D6EDF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1C067D0F-3C46-981F-2DA0-D44EC0D13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2013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0155969E-A20C-77C8-CFA0-CD8964F14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6AB7E5BC-79E0-AFE8-022D-2A87A1EC4E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D2805270-E537-6955-BFE8-E9EF6A1A0B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5097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07DED665-E9A4-C9E8-D7E2-CD66A5B00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3FB572D3-AB5C-6608-55DF-6E2F0D38FD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5896648A-ECA9-8D14-7BFB-AA6D575407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7239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9A381BE-19CD-6711-9E42-95A6093DD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ED5EDCF6-3BA4-CAD6-762E-6E21F1929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87B14B3-19EA-C03B-A40F-71EA9D2C7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9828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D840092A-DBFC-36F6-1CDB-F87E125E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41D6D7AA-144B-37EF-59B2-CA611218E8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4615A4E3-6DDE-4684-BA40-FB29EC9CCA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930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9018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56535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0995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6511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247294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9372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261096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732839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981346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55602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4132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79338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553896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169035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72150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82900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583941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075308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79933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15021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56290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3911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2132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33293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798597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19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6960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10683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154400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0743074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644646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91427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86763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031071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913901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32255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156581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43511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58283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611763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561407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142359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5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Relationship Id="rId22" Type="http://schemas.openxmlformats.org/officeDocument/2006/relationships/slideLayout" Target="../slideLayouts/slideLayout12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image" Target="../media/image15.bin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66.xml"/><Relationship Id="rId21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20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Relationship Id="rId22" Type="http://schemas.openxmlformats.org/officeDocument/2006/relationships/slideLayout" Target="../slideLayouts/slideLayout18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theme" Target="../theme/theme16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4053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19/04/2026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56094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  <p:sldLayoutId id="2147484032" r:id="rId18"/>
    <p:sldLayoutId id="2147484033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09912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5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0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124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6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6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8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50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1.pn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9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9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jp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2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6.png"/><Relationship Id="rId5" Type="http://schemas.openxmlformats.org/officeDocument/2006/relationships/image" Target="../media/image60.png"/><Relationship Id="rId10" Type="http://schemas.openxmlformats.org/officeDocument/2006/relationships/image" Target="../media/image44.png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0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3.png"/><Relationship Id="rId9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3.png"/><Relationship Id="rId4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Relationship Id="rId9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5.png"/><Relationship Id="rId9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6.png"/><Relationship Id="rId9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56.png"/><Relationship Id="rId9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43.png"/><Relationship Id="rId3" Type="http://schemas.openxmlformats.org/officeDocument/2006/relationships/image" Target="../media/image21.png"/><Relationship Id="rId7" Type="http://schemas.openxmlformats.org/officeDocument/2006/relationships/image" Target="../media/image72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1.png"/><Relationship Id="rId11" Type="http://schemas.openxmlformats.org/officeDocument/2006/relationships/image" Target="../media/image41.png"/><Relationship Id="rId5" Type="http://schemas.openxmlformats.org/officeDocument/2006/relationships/image" Target="../media/image70.png"/><Relationship Id="rId10" Type="http://schemas.openxmlformats.org/officeDocument/2006/relationships/image" Target="../media/image36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78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7.png"/><Relationship Id="rId11" Type="http://schemas.openxmlformats.org/officeDocument/2006/relationships/image" Target="../media/image43.png"/><Relationship Id="rId5" Type="http://schemas.openxmlformats.org/officeDocument/2006/relationships/image" Target="../media/image76.png"/><Relationship Id="rId10" Type="http://schemas.openxmlformats.org/officeDocument/2006/relationships/image" Target="../media/image42.png"/><Relationship Id="rId4" Type="http://schemas.openxmlformats.org/officeDocument/2006/relationships/image" Target="../media/image75.png"/><Relationship Id="rId9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8.png"/><Relationship Id="rId3" Type="http://schemas.openxmlformats.org/officeDocument/2006/relationships/image" Target="../media/image56.png"/><Relationship Id="rId7" Type="http://schemas.openxmlformats.org/officeDocument/2006/relationships/image" Target="../media/image43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11" Type="http://schemas.openxmlformats.org/officeDocument/2006/relationships/image" Target="../media/image59.png"/><Relationship Id="rId5" Type="http://schemas.openxmlformats.org/officeDocument/2006/relationships/image" Target="../media/image41.png"/><Relationship Id="rId10" Type="http://schemas.openxmlformats.org/officeDocument/2006/relationships/image" Target="../media/image61.png"/><Relationship Id="rId4" Type="http://schemas.openxmlformats.org/officeDocument/2006/relationships/image" Target="../media/image36.png"/><Relationship Id="rId9" Type="http://schemas.openxmlformats.org/officeDocument/2006/relationships/image" Target="../media/image5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8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6.png"/><Relationship Id="rId7" Type="http://schemas.openxmlformats.org/officeDocument/2006/relationships/image" Target="../media/image4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8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6.gif"/><Relationship Id="rId4" Type="http://schemas.openxmlformats.org/officeDocument/2006/relationships/image" Target="../media/image83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B2EBEC-5859-BBC3-1759-B772D7C30EEE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F34ECD1-BAFA-4132-8E0E-D31CDE88F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865" b="3402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CDF52B-4EB0-84BC-1B52-DCDB4A253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3676" y="4899870"/>
              <a:ext cx="2156647" cy="6798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9807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173;p2">
            <a:extLst>
              <a:ext uri="{FF2B5EF4-FFF2-40B4-BE49-F238E27FC236}">
                <a16:creationId xmlns:a16="http://schemas.microsoft.com/office/drawing/2014/main" id="{65715D81-A343-8F6B-C1AB-0BBFE5A0C974}"/>
              </a:ext>
            </a:extLst>
          </p:cNvPr>
          <p:cNvGrpSpPr/>
          <p:nvPr/>
        </p:nvGrpSpPr>
        <p:grpSpPr>
          <a:xfrm flipH="1">
            <a:off x="4658071" y="1773158"/>
            <a:ext cx="3780000" cy="1332000"/>
            <a:chOff x="648000" y="1944000"/>
            <a:chExt cx="3780000" cy="1332000"/>
          </a:xfrm>
        </p:grpSpPr>
        <p:sp>
          <p:nvSpPr>
            <p:cNvPr id="14" name="Google Shape;1174;p2">
              <a:extLst>
                <a:ext uri="{FF2B5EF4-FFF2-40B4-BE49-F238E27FC236}">
                  <a16:creationId xmlns:a16="http://schemas.microsoft.com/office/drawing/2014/main" id="{E137113D-0331-85DF-B2EB-0D42F8E8C46D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175;p2">
              <a:extLst>
                <a:ext uri="{FF2B5EF4-FFF2-40B4-BE49-F238E27FC236}">
                  <a16:creationId xmlns:a16="http://schemas.microsoft.com/office/drawing/2014/main" id="{CF5E4A55-6E92-5AEA-4B77-F397B0C6383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1 -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pic>
        <p:nvPicPr>
          <p:cNvPr id="2" name="Google Shape;1157;p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8A4D90A-C7F8-F382-7099-3AE677C422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35350" y="3524938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8;p2">
            <a:extLst>
              <a:ext uri="{FF2B5EF4-FFF2-40B4-BE49-F238E27FC236}">
                <a16:creationId xmlns:a16="http://schemas.microsoft.com/office/drawing/2014/main" id="{1540DE48-B9FF-0E51-3423-E7B671DD1B06}"/>
              </a:ext>
            </a:extLst>
          </p:cNvPr>
          <p:cNvSpPr/>
          <p:nvPr/>
        </p:nvSpPr>
        <p:spPr>
          <a:xfrm>
            <a:off x="4915773" y="3994115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rPr>
              <a:t>أنشطة اعتيادية 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rPr>
              <a:t>القراءة / المعجم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rPr>
              <a:t> البنيات اللغوية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  <a:sym typeface="Dosis SemiBold"/>
              </a:rPr>
              <a:t>الطلاقة / التحدث</a:t>
            </a:r>
          </a:p>
          <a:p>
            <a:pPr lvl="0" algn="r" rtl="1">
              <a:buClr>
                <a:srgbClr val="757575"/>
              </a:buClr>
              <a:buSzPts val="1200"/>
              <a:defRPr/>
            </a:pPr>
            <a:endParaRPr sz="1200" dirty="0">
              <a:solidFill>
                <a:srgbClr val="424D7B"/>
              </a:solidFill>
              <a:ea typeface="Dosis SemiBold"/>
              <a:cs typeface="Arial" panose="020B0604020202020204" pitchFamily="34" charset="0"/>
            </a:endParaRPr>
          </a:p>
        </p:txBody>
      </p:sp>
      <p:sp>
        <p:nvSpPr>
          <p:cNvPr id="4" name="Google Shape;1159;p2">
            <a:extLst>
              <a:ext uri="{FF2B5EF4-FFF2-40B4-BE49-F238E27FC236}">
                <a16:creationId xmlns:a16="http://schemas.microsoft.com/office/drawing/2014/main" id="{624D6D39-DBC6-D557-C3ED-C649D11B9F95}"/>
              </a:ext>
            </a:extLst>
          </p:cNvPr>
          <p:cNvSpPr/>
          <p:nvPr/>
        </p:nvSpPr>
        <p:spPr>
          <a:xfrm>
            <a:off x="7076031" y="352493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2 -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176;p2">
            <a:extLst>
              <a:ext uri="{FF2B5EF4-FFF2-40B4-BE49-F238E27FC236}">
                <a16:creationId xmlns:a16="http://schemas.microsoft.com/office/drawing/2014/main" id="{7C6D1A5F-9316-1587-4E9A-D56EE9AFA78C}"/>
              </a:ext>
            </a:extLst>
          </p:cNvPr>
          <p:cNvSpPr/>
          <p:nvPr/>
        </p:nvSpPr>
        <p:spPr>
          <a:xfrm>
            <a:off x="4874071" y="219293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lvl="0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أنشطة اعتيادية </a:t>
            </a:r>
          </a:p>
          <a:p>
            <a:pPr marL="269875" lvl="0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وضعية تقويمية</a:t>
            </a:r>
          </a:p>
          <a:p>
            <a:pPr marL="269875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 </a:t>
            </a:r>
            <a:endParaRPr lang="ar-MA" sz="1200" dirty="0">
              <a:solidFill>
                <a:srgbClr val="757575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000" b="1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rPr>
              <a:t>نشيد : «وقت الراحات»</a:t>
            </a:r>
            <a:endParaRPr lang="fr-MA" sz="2000" b="1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معجم المرحلة 4</a:t>
            </a:r>
          </a:p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بلا قبعة"  قراءة جهرية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9642" y="2790288"/>
            <a:ext cx="1438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المعجم / القراءة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 خريطة الكلمة.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تمارين كتابية 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50475" y="3915873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/التحدث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385392" y="561167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>
              <a:defRPr/>
            </a:pPr>
            <a:r>
              <a:rPr lang="ar-MA" sz="24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spcBef>
                <a:spcPts val="300"/>
              </a:spcBef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"أمسية ثقافية" ونقل الفقرة الثانية  بخط جميل.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 descr="Une image contenant symbol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B22F9004-D061-D0BF-F2D9-C20C9340D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2608" y="5210398"/>
            <a:ext cx="386069" cy="468001"/>
          </a:xfrm>
          <a:prstGeom prst="rect">
            <a:avLst/>
          </a:prstGeom>
        </p:spPr>
      </p:pic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2608" y="2663828"/>
            <a:ext cx="386069" cy="45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defTabSz="457200" rtl="1">
                <a:buClrTx/>
                <a:buFont typeface="Arial" panose="020B0604020202020204" pitchFamily="34" charset="0"/>
                <a:buChar char="•"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الطلاقة والتحدث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توظيف كلمات المعجم لتركيب جمل؛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ED84BE-429A-B4B3-7B6D-4624E23CEA9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45432"/>
            <a:ext cx="705419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AA900-A5D0-1E15-9ED2-05D3DB238FCA}"/>
              </a:ext>
            </a:extLst>
          </p:cNvPr>
          <p:cNvSpPr/>
          <p:nvPr/>
        </p:nvSpPr>
        <p:spPr>
          <a:xfrm>
            <a:off x="782426" y="4716752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 "بلا قبعة" قراءة جهرية؛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13327" y="5157356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850850" y="5528676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إنشاء خريطة الكلمة.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14196" y="2690694"/>
            <a:ext cx="52078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«وقت الراحات»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B331998-E652-D03F-FFE1-74B00CBE5CF0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FDCB26-EBED-8733-C7E1-777AB4290CB9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F3555C-6011-DA14-24EF-88965A507D4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F30C0E-D61F-D4D2-7F1C-0C3EE16922D9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3AC19B3-ED71-0738-7374-95E2CDC43B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553A8C-48E7-03A7-80EE-759247FFDB1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5C8C6F-64DC-65B4-031D-4DBF49E503D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9BC389-1CDC-560D-E6C4-55A6FDAA781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201C78-5F17-2566-0070-13A7A227455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783E4A5-4CA2-46C2-5EE2-5AB89193824F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745BF3A-840C-DD75-7493-DBC5087C8220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84DB43-841A-7056-77EE-B9EEF476CACD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76D80-AB48-11B2-3E8C-CD78DC03E2B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217B3B-C98F-B652-B858-A4112D9C0C23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EDA6E35-062B-FBE7-5607-DC685CD378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E44DAA-9BAA-5712-FBBA-BCED3E0D70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EE1A1FE-FA76-F4D1-18B3-BC8C7DC71FB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4FB213-B1FE-04D9-1ED6-F65FE06C369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1B3C5D2-3413-F720-AC8B-BBE5606F9FA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4286C3A-916E-1724-FEE4-DC88A823395D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CAD04-F109-DDC3-9803-ADEB905BF6EF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8CDAC1-BAAA-6938-11A5-6665425A325C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240086-B79D-006D-805E-D49034A1CB4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A7F1D8-5BDD-C7EF-697C-ADCB77E8F10E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9B6AFB-F64D-DB25-8F09-171FA84608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11A0DD5-E7CC-9BF8-0BCE-0628F16D429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A57A86-E89C-25FE-AB43-5A3E63DFBD3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1D7111-C62A-E34F-F72C-1DC797A37B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85F961B-F160-CEFA-402D-9B5A5CB4F67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FE0228C-4B52-05DD-E7E8-3B7876B62390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A385CD-460E-B676-E43C-49D911A5D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92" y="1718341"/>
            <a:ext cx="6999337" cy="48037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EBD3160-95BE-4C19-197C-75A9B00F7478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08473C-6989-43F0-242D-FED2AD9D2E42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3E518-E582-3D2C-8378-0F35DF460A6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30B83A-E5BD-0804-4AE2-53BFEE1AA21F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3B4FA48-0ABD-A91F-22A1-DFFFD2FE8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2D1C45-A13D-7BE9-4F5E-7D4B80F0F5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34E560-3018-D887-E210-00B79F05F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86D9F2-EDA1-C78D-6585-F2F162D204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AD8F74A-F708-89D7-DAA3-85B87A3449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8C4745E-88D3-99CD-D7A4-E4F86B1CF796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ct val="1000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D03310-C029-906A-24DE-F3CE8616F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59AD2E4E-B6C9-13F1-CD07-5D7BFBE050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840" y="1930270"/>
            <a:ext cx="6568751" cy="377073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B08785-3EAE-183A-741E-9D3A87F61DFB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FC9DB3-290D-9C56-FF15-76316CE3989F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9CF2E7-3FB3-7201-3374-4A4EB6F9FF2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26DEDC-384C-BCBA-DC1A-963A469484F7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7DA0A36-C5C3-B56E-FC34-7377C404C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6C5BE7-BA50-C628-0322-6B8E7D88D80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25C2077-0998-2425-435B-012F774A9B2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03FF21D-574A-00C1-B2F6-2EFCDC560BA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333F2-51F5-AFFC-EC7D-6A507C5E65E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8E1E0EF-47C0-E772-243D-FB13C9B164FB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C38300-F593-4107-11AE-C7FB6C4D0697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5DDE10-D306-9882-507D-72C12F5ACC53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1B644-BF45-90B6-6E8B-D614AEC2BC5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B651C-0266-A5BC-B982-138931E31652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00538B-EB0B-F977-DF2D-168C13D18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7C3B9A-9752-7F91-CD13-7B48FB1002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75DE8D-2597-A4C8-B553-963B8752F5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FB8BB3-942B-F8A5-B95D-7180D80F9F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090337-63F0-76DB-3AF6-2FB684B9368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6115AC-9387-EED3-A8A8-F1AACA8F127B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880577" y="94329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المعجم / القراءة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توليف معجم المرحلة الرابعة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بلا قبعة" قراءة جهرية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المعجم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40ED7-C0C0-92A6-4625-FEDDEAFA2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C885CA68-5DA3-B703-60EE-3B2F0F4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تفعل ندى؟ من يعبر عن المشهد بجملة؟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3B0A3B1-0142-AEF6-2C5B-2403558FD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99E965-A6FD-089B-C912-48C221C51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564" y="2457535"/>
            <a:ext cx="3685715" cy="2678969"/>
          </a:xfrm>
          <a:prstGeom prst="round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6E1F148-BDAC-1A84-7B9B-5E5182BB9930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7AB5D1-2367-DA2C-F1A3-C6C6D9CC90A8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F62361-D127-E2C7-CD5F-2452FADD233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60C7F5-0D00-E466-BE64-9CD81C8424A2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8F86830-C149-E9B8-3F6C-E33CFB9431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46E66B1-3CD4-4155-4509-EEA18CD23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71B8DB6-BDA3-9C82-206E-8AACB44311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DF90623-F6F5-F372-051D-7218B393FD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9D32986-042E-E782-B703-9573BACB19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2FEF524-2E09-C4AF-E7AE-4FF5814C23AB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00072429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4DFCE-5D38-03D5-D775-1E24AC5AF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55AB1-AB51-2C0F-8A5C-5D474A13F9F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DF98134-5DB3-3EC8-120D-313257F8E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299AE3A-F0E0-7A1B-DE4E-FAD690C8AE49}"/>
              </a:ext>
            </a:extLst>
          </p:cNvPr>
          <p:cNvSpPr txBox="1"/>
          <p:nvPr/>
        </p:nvSpPr>
        <p:spPr>
          <a:xfrm>
            <a:off x="1254660" y="5271003"/>
            <a:ext cx="6433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تَعْزِفُ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نَدى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قيتارَةِ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DCA993-A450-82CF-A269-F112DEB73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304" y="2205608"/>
            <a:ext cx="3685715" cy="2678969"/>
          </a:xfrm>
          <a:prstGeom prst="round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3DAE735-1B72-15D2-1B66-C324126AB414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E9000-0FB5-2767-1729-D33ADD1081CF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803A05-E282-8FEC-A640-DBD1AC02F23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2D4C2E-8331-C0E4-3E8F-6CC08954B21F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2FD3342-D6E1-F506-DA80-50885FDAB5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40CCB9B-4CE9-1B22-9C25-2BCBA2BB5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5CD0E58-AD3B-40E8-B418-B2F864C1B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A944950-5430-BB0B-3F2C-EEA8804508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61FDAF7-D033-03A5-9321-2BF9808170C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70ACE87-1706-C488-B53E-2BE16F7F9AD9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73455558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2A057FC-2114-0742-86F8-A81932AE6AD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تتطلع الصغيرة إلى صورة عائلتها؟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2031F5-D32C-BD56-F123-F9D32FC9A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B93AAA-D950-9D2B-27C3-AA4CB8330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543" y="2394953"/>
            <a:ext cx="4034913" cy="2979482"/>
          </a:xfrm>
          <a:prstGeom prst="round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05DFCE6-61B4-0527-030F-AAD7DDA8AB2A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3F8687A-CEA1-C65A-A4FC-32507295420B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847E8E-5875-52F1-AF58-D8865659321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8E2FAC-9FF0-8E05-BC0F-0D322BA51B1F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B1BB68C3-577B-C323-91B5-E311002B68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ED53E0E-9FA1-F3C3-7155-A4E922556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B37165A-80C5-3ADB-DDAA-6D0D9D42B1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593972-5993-94AC-EEDB-BD448DB97E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C222CAE-5763-A05B-2CC6-4F0AD535E5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1D7C7529-818E-A019-753C-D37C3D69CB58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930ADD8-E655-59DF-8D1B-FBFD8A9C4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643D3F4-B497-DA58-CD82-F49511989F88}"/>
              </a:ext>
            </a:extLst>
          </p:cNvPr>
          <p:cNvSpPr txBox="1"/>
          <p:nvPr/>
        </p:nvSpPr>
        <p:spPr>
          <a:xfrm>
            <a:off x="364210" y="5481638"/>
            <a:ext cx="8562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تَتَطَلَّعُ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ﭐلصَّغيرَةُ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صورَةِ عائِلَتِها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بِفُضولٍ.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A683DE-6FB7-F588-5434-7F8C7BFCE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543" y="2394953"/>
            <a:ext cx="4034913" cy="2979482"/>
          </a:xfrm>
          <a:prstGeom prst="round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12B6C1-96AA-661A-B793-37F129C8DBFA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6777E6-CC7C-0D4B-6393-F7CA2FC6F582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5B39A7-291F-AEC9-7884-E2A727F0F8B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07FB65-1DA8-2900-C22D-D365CA831AB1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9806F2D-5CEE-C9F5-0487-DBCD3E88D1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5C52A3D-77A9-0DC1-6610-065A9E9EEB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06DF633-3123-4776-5745-CC3B55E35C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1BE6F99-42C6-D01C-9A5F-749D550EA8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2DB1B1F-2CC4-D669-8AD5-02FAF4A4E6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99151D2-D16F-B095-AA06-B03DBB7C93D3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6A85F-7B3D-A583-C901-E9AED612A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D92A85B-F3A4-6B75-B0B3-BFE3D9CE7DA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تهوى مريم؟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BA2B562-0F51-4888-AE5C-E29FFB8DA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CAEBC2-8A9B-3D07-C023-D1E288B9F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314" y="2341631"/>
            <a:ext cx="4379372" cy="2874182"/>
          </a:xfrm>
          <a:prstGeom prst="round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A142F02-605E-55E1-3EAB-3E1597947F30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6A2D2E-7E8B-E1B5-E809-097BEC391B1D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FCFABA-24E5-A278-F86A-2B56C1C2C52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D61F3C-5360-5417-B136-0C39E04213B1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DDE621E-33A0-8E1C-F315-0511395A9E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016C883-CFC9-DCB4-F837-78A878EB7E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AB5FD73-2E4C-B435-576E-729B86C379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54DB6A-4FA9-D067-E788-00AC07A148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B29308C-8586-CC28-3762-5F5C2A809F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14AB463-8059-29B1-7F32-909BF5C08325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056801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C1662-536D-9D1C-5438-7F747D82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D51F07-C153-5E22-FE3E-4B0D9ED1F86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8F1EE2-2345-8F35-C48A-E4FAD8B0E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9610B23-4638-7089-98BE-2DA270536953}"/>
              </a:ext>
            </a:extLst>
          </p:cNvPr>
          <p:cNvSpPr txBox="1"/>
          <p:nvPr/>
        </p:nvSpPr>
        <p:spPr>
          <a:xfrm>
            <a:off x="398069" y="5468939"/>
            <a:ext cx="857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تَهْوى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مَرْيَمُ أَلْعابَ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ﭐلتَّرْكيبِ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0AF576-BBD4-06FA-CB77-D3E9064D3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314" y="2341631"/>
            <a:ext cx="4379372" cy="2874182"/>
          </a:xfrm>
          <a:prstGeom prst="round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F04BF64-9592-FAA8-368A-19C145CBCD49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98B196-81B0-81E5-F989-6802D8E74B3E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0CC2C0-5E41-00D9-E496-5E3F6AF1F5C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E6A1FD-D2EE-E2FF-58EE-72F488F641CA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7966EBEA-607B-F05A-F5FD-83C1ECB812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7CB9D4-AFD7-73DB-5319-8F35A85A8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A263C5F-53EF-F6CF-6F81-F17E103731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B68F1C4-3536-E425-8A33-6598119A68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9671274-6009-1059-36DE-17B6EB3597B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584216B-6DE5-7A9D-294C-8CC0DEB2383D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03951008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EFBD7A-C0F3-3946-4B5F-CD529916A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44DEAAB-CF3A-9691-644B-7B1BA3FBBA7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بم شعر الحطاب عندما أراد قطع شجرة الهوايات؟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6A3B2CE-D746-5F0D-0E52-2F455E8DE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434324-4784-B84B-5A6C-FE5CDFFCF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9596" y="2304662"/>
            <a:ext cx="4016423" cy="288519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88A3D7-3DA1-51F9-5CB1-68CA127FBA92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69A484-96F5-E31A-B842-C94B3CE3A8E3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F875E5-EEC4-C315-FE30-8464098D542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622889-D9DB-F466-FDF2-0E35AF8CB79B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0E82E20-5F62-950E-A8E1-94C7B6C765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C82FB3B-EED3-E414-D984-8B4AA9D134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824DF23-2DA8-4463-4D07-64741DD5C7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510220-76D0-E148-E250-C0674756BE7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26DE78-261E-9142-CA93-A88363B2CE7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592F683-28C7-570E-BF3B-82C5BEB82F7A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8048120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AEE5B-4B9A-6690-78FE-1B15A3EA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8344C-A08B-CE1A-4D17-03B4CF33083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6921EB-ED5D-A877-2BF7-37023BA23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619B49D-9A3E-614E-D258-907A7FFB0206}"/>
              </a:ext>
            </a:extLst>
          </p:cNvPr>
          <p:cNvSpPr txBox="1"/>
          <p:nvPr/>
        </p:nvSpPr>
        <p:spPr>
          <a:xfrm>
            <a:off x="2055945" y="5271003"/>
            <a:ext cx="5430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َعَرَ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ﭐلْحَطّابُ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بِـﭐلْأَسى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F539FD-31C9-9D77-80EE-2989EDEF0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596" y="2304662"/>
            <a:ext cx="4016423" cy="2885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2C1FD1-DC73-ED4A-B0F1-7E4BA74DB511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C0BD13-0D31-1920-3AF1-6355F4B494BE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37625D-DAF1-44E9-769D-0DB2FBEFB76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066D42-EB0B-7AE7-D7A8-E8903C835B02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89145F4-93A9-C23D-69C9-F3C173B253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37237-DA50-68F8-C507-1AA1E421A0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2926AF-8F08-9423-8CB6-E281D6BE0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A9AD64-00D7-159D-4CCF-E5F2CA64AC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E5DD49B-7481-DEE5-1E50-33DE952947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1B5358D-175B-33D4-BBA3-ED8AA3E2A705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95862146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F794A-C5F6-2CE4-9727-8370D72E4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2CDAFC8-BF3B-BBDE-39A7-FA6E3A3B7A2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هو منظر مزرعة الخيول؟ من يعبر عن المشهد بجملة؟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CDE42C-C69F-AD93-5225-296D996A4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6C48A0C-BF54-8586-FD4C-FF751203FAF8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C2DD0A-46AB-2BDE-EB37-34116DE6AD36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3C5A2B-F2B2-A074-0C46-8185D1330E6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0CACB4-722E-7732-A4A2-8A4DC2BC0EE1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F45E9A8-9E82-FB29-F4B2-1AD445CF0C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F6487ED-07C2-CE06-D055-A24C46239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654242-88F8-70F2-D035-55559177C2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7FB448-E397-9289-22AD-264C3E2643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4538D7-2C9E-F8F6-4E2A-C66A3A486D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F1CFC87-C4BE-F841-F544-D070EF576403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A67550-183D-64C8-ECC4-CA7AC957D1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2261" y="2248678"/>
            <a:ext cx="3950453" cy="288519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7051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D739E-7C76-9DD0-479D-22690A964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909B0E-D734-7726-7AC2-E1CDA9CE7FC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DF92C09-4701-BDAA-4BE5-FE034B3E7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0F790CBC-940F-8E6A-042D-7C4AB9560818}"/>
              </a:ext>
            </a:extLst>
          </p:cNvPr>
          <p:cNvSpPr txBox="1"/>
          <p:nvPr/>
        </p:nvSpPr>
        <p:spPr>
          <a:xfrm>
            <a:off x="1076787" y="5271003"/>
            <a:ext cx="684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مَنْظَرُ مَزْرَعَةِ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ﭐلْخُيولِ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خَلاّبٌ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66ADB5-2806-7D6D-7726-644AD321DACD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A57262-E3B3-FBE8-7946-FE25A76446EA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 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C44673-0A0D-9FA9-C3EF-005C9EFCCBE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DD2EC6-6674-9B82-438A-83A1F6962D10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DFA7F36-33CF-655F-F5B6-0D0D99D79E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A0A2A6-F5ED-A5FA-4B2F-0F9839F9D4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4F4667-3257-5B77-BCA7-9F16466F8B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1F9DB0A-06F3-3404-2FDC-FB6C37AB84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0D1C2E5-26EF-08A8-65A1-C1D19FC94D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BCBE4CC-A497-6879-CCE6-E623C1E88BD7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626C23A-4F9F-4DB2-0F7B-C76458E948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2261" y="2241752"/>
            <a:ext cx="3950453" cy="288519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6126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59CEA20D-73D1-A524-513B-914B0C6E24C1}"/>
              </a:ext>
            </a:extLst>
          </p:cNvPr>
          <p:cNvSpPr/>
          <p:nvPr/>
        </p:nvSpPr>
        <p:spPr>
          <a:xfrm>
            <a:off x="6277941" y="2747605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8000" b="1" noProof="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تَهْوى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9D086A77-CB1D-34A5-490B-40C43E2730D8}"/>
              </a:ext>
            </a:extLst>
          </p:cNvPr>
          <p:cNvSpPr/>
          <p:nvPr/>
        </p:nvSpPr>
        <p:spPr>
          <a:xfrm>
            <a:off x="3542036" y="2747604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اَلْأَسى</a:t>
            </a: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6E4A9802-82B3-1D97-002E-770E3854271F}"/>
              </a:ext>
            </a:extLst>
          </p:cNvPr>
          <p:cNvSpPr/>
          <p:nvPr/>
        </p:nvSpPr>
        <p:spPr>
          <a:xfrm>
            <a:off x="806132" y="2747605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تَعْزِفُ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4931D9F9-2296-51CA-B045-9060DFDCD20D}"/>
              </a:ext>
            </a:extLst>
          </p:cNvPr>
          <p:cNvSpPr/>
          <p:nvPr/>
        </p:nvSpPr>
        <p:spPr>
          <a:xfrm>
            <a:off x="6277941" y="4683564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خَلاّبٌ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E4F37037-2B3C-FC58-5E25-AB5B87222FFD}"/>
              </a:ext>
            </a:extLst>
          </p:cNvPr>
          <p:cNvSpPr/>
          <p:nvPr/>
        </p:nvSpPr>
        <p:spPr>
          <a:xfrm>
            <a:off x="675664" y="4601239"/>
            <a:ext cx="237665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defRPr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تَتَطَلَّعُ</a:t>
            </a:r>
          </a:p>
        </p:txBody>
      </p:sp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8B91C7F-1D71-7005-4736-F4A3D56C4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4A2F2061-125D-D92C-5973-B1BB00963D6C}"/>
              </a:ext>
            </a:extLst>
          </p:cNvPr>
          <p:cNvSpPr/>
          <p:nvPr/>
        </p:nvSpPr>
        <p:spPr>
          <a:xfrm>
            <a:off x="3588721" y="4601238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فُضولٌ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66EA1D-7EA6-EFF1-6D47-A01200070DEB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DD74E3-88DB-B97E-0EAC-17987AB9299C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 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4D32ED-96EE-DEBD-37E4-66128F16EB0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BAC68E-3605-7A83-ED4D-99678F394EF0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28D4CD-D0BD-1AD9-2074-AD29A6C142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52B2EE-C0ED-3D4A-2321-30C56539D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64D5E2A-3A62-10E8-03EB-C80C2026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32B631-558E-7908-954B-774F4C74DF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AC6EB57-146B-DE8B-18E6-CEF5064EF5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E75BE13-B100-472A-94D5-3341D7129715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سنتعرف الآن النص الذي سندرس هذا الأسبوع. عنوان النص هو : بلا قبعة</a:t>
            </a:r>
            <a:r>
              <a:rPr lang="f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5B79113-CF10-CFBD-7655-12F7D1547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A0D169-A3E5-E34E-DF97-D0FA11CF7707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5B2231-93B4-05CB-90A2-32B46A2868CE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 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3928B-448B-5717-4CEB-C0DF1DD58D3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1975D7-72B7-E5D9-DB17-FA4CA24B935B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87A79E-CF1B-299B-3A07-F4B763C2A9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9F540B-0B4A-FD9C-A594-06AD31DE8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734EDB-3838-4FC8-022E-FB610582A8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E2E300-BE09-31A0-E906-92CD5A534F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369CEC-D339-838E-4A71-FC84D25AD1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CE4D26-96EA-67BB-9924-81057CD897F1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A558E30-2820-943B-D0AB-4E663FF335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5211" y="1993562"/>
            <a:ext cx="3487897" cy="4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0642C-A252-1E9D-C750-15EFB994C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D75642D-880F-406C-E339-147C229DAF05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730215A-0822-5496-162E-88ED5070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C6614F8-8378-8F3C-1709-F5098A179A8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العنوان؟ 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63941-8974-903A-B0D6-D3EF8B4F1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Google Shape;2074;p49">
            <a:extLst>
              <a:ext uri="{FF2B5EF4-FFF2-40B4-BE49-F238E27FC236}">
                <a16:creationId xmlns:a16="http://schemas.microsoft.com/office/drawing/2014/main" id="{91520A85-6FCD-7E8D-1D8A-6CFEC880EFFD}"/>
              </a:ext>
            </a:extLst>
          </p:cNvPr>
          <p:cNvSpPr txBox="1"/>
          <p:nvPr/>
        </p:nvSpPr>
        <p:spPr>
          <a:xfrm>
            <a:off x="1830833" y="301352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بِلا قُبَّعَةٍ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6DC650-0B51-1D31-D49F-D8C8CED25D15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53BD1C-EDD2-1954-7386-0285B594AE37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B9B68C-ECDA-0EFE-2ADE-1214B7F9BA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AE38D9-8417-1096-0B2E-F07511BD9056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86135E-0092-0368-8AE9-53089BEE93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0FD4B9-7092-FE9E-44AE-41EEB01A4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C76EDA-92B2-4FA4-D8B1-C427597E76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AE447A-8A43-6D19-CD32-CB84CE6EF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A70DBC1-50E8-4786-EFE1-D520491BFC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508591-C643-AE54-F29F-CAE396798D0D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157765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528DA7A-978C-DE89-885F-58C9A493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نقرأ النص، سنتوقع عَمَّ سيتحدث هذا النص.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Google Shape;2074;p49">
            <a:extLst>
              <a:ext uri="{FF2B5EF4-FFF2-40B4-BE49-F238E27FC236}">
                <a16:creationId xmlns:a16="http://schemas.microsoft.com/office/drawing/2014/main" id="{E6289E54-6C66-B6B8-7FCF-900A6223F1E8}"/>
              </a:ext>
            </a:extLst>
          </p:cNvPr>
          <p:cNvSpPr txBox="1"/>
          <p:nvPr/>
        </p:nvSpPr>
        <p:spPr>
          <a:xfrm>
            <a:off x="1895432" y="16330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بِلا قُبَّعَةٍ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F061628-6BFF-0AC8-83A1-867BB6642498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810DE3-5366-399F-CE58-E10C317D68D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7759A7-F1E2-EC7D-4606-211A8C293C8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D81AF65-CB82-1492-FEBA-E87F0F98DCC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6FEC232-01F9-690E-D5A0-967AAEB40F8B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69338D-BA5F-2BB7-3FF2-02C4C0F21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6FB28AC-D557-2139-C16D-85EA50946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EFE7631-7CE2-1F18-2DDD-7D389A536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0FD2C42-F9F8-0EFF-6D65-494A86D2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CF50ABB-17DF-35E6-2A8B-56180AEB4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4E20B3-0A70-B604-A00F-39751FD96893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747AAB09-7BBB-5A41-6467-E3EF0FF457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2971" y="2525301"/>
            <a:ext cx="3579172" cy="386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96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FC284-EF8E-C2DC-8CD3-150A3AC69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767F7E0-9DD0-5B38-54CE-637D9266427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57D892E-CEA9-76B3-C86F-03324013B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BF6280D-8613-CBF6-7103-45DE278597B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اقرؤوا العنوان وانظروا إلى الصورة جيدا. عم سيتحدث النص؟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3971DF-C738-C643-22E8-9443CBA99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2074;p49">
            <a:extLst>
              <a:ext uri="{FF2B5EF4-FFF2-40B4-BE49-F238E27FC236}">
                <a16:creationId xmlns:a16="http://schemas.microsoft.com/office/drawing/2014/main" id="{224FB35C-9BE2-88F7-0B6E-296F55B8EB24}"/>
              </a:ext>
            </a:extLst>
          </p:cNvPr>
          <p:cNvSpPr txBox="1"/>
          <p:nvPr/>
        </p:nvSpPr>
        <p:spPr>
          <a:xfrm>
            <a:off x="1895432" y="16330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بِلا قُبَّعَةٍ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B8AD9D9-6304-ACA4-3370-037ED2F65036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C703C4-7AC8-E194-11DA-5717BA0C41B8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51B74D7-F938-50A4-4CEE-FCCCBE40FA18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85B869-42DD-B6BC-1895-3B38CA497BA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280578-B340-8FF8-9C5C-2BAA822718B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A46B996-9491-593D-8DB4-FC73EA9C3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830728D-9CF2-26D8-D90C-F56D535C6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6034584-0952-47FF-322D-454C50F8B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74EA908-33A8-6A9A-DFCC-FDB9CE42A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B142479-9159-5F2A-C1B8-7EA77DE8B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763593-B075-8753-DFFF-97E26CC63B18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69216324-506D-D16D-C165-8AFE751864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2971" y="2525301"/>
            <a:ext cx="3579172" cy="386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38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51B0C-022F-CCA0-C54A-590D95A87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38FC586-17B7-EE42-5AF6-8FC880D7654C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289C226-8AF7-7CC6-8E9E-C5B60F490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2A30FDA1-1F8F-6D29-5059-61AADDA5FCD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يقول توقعه لنا؟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7164E9-37BD-A3DF-0D9A-5CFB7B5D5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2074;p49">
            <a:extLst>
              <a:ext uri="{FF2B5EF4-FFF2-40B4-BE49-F238E27FC236}">
                <a16:creationId xmlns:a16="http://schemas.microsoft.com/office/drawing/2014/main" id="{278DE397-2FE9-3C09-C535-26FBFBB9B118}"/>
              </a:ext>
            </a:extLst>
          </p:cNvPr>
          <p:cNvSpPr txBox="1"/>
          <p:nvPr/>
        </p:nvSpPr>
        <p:spPr>
          <a:xfrm>
            <a:off x="1895432" y="16330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بِلا قُبَّعَةٍ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0EC9E7F-69C0-37AF-3B36-9A331523282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F9A72A9-6AA7-98F9-D562-C617091E489D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EB775A1-B5AA-E33C-D3B4-A0A3D67FD877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C7C35BD-4DEB-B1C4-75D5-D3BE6A2A8908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BD8366-0CFB-7543-595A-7F32AD37C52F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65B5A6-440D-EF11-4ECC-F9843D332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5596ABB-D0CE-DE9C-B95C-E9539214C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234B83E-263B-7C1A-1CE8-A6F82A95C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E13AD78-2546-9CCA-5FA2-2CBBAF856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2233246-C660-B089-DB0B-0112E8E9B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CAAD915-2C9D-E26F-F8B6-0DBF1BD8AF99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4D4D9E00-3DDE-4809-3F26-C53A2BB17E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2971" y="2525301"/>
            <a:ext cx="3579172" cy="386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842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BCC36-394B-5433-59C8-3AB14E1E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C52C3A8-D927-E8D8-F6B3-A4FC5D677464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B4F77DC-A96A-8FA0-7794-748D58653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EDF8E4C-72D6-D148-ADCF-772421338EA0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سأقرأ النص للتحقق من توقعاتنا. تابعوا جيدا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15E1FC6-12D0-151D-7375-D1B6ECA03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2074;p49">
            <a:extLst>
              <a:ext uri="{FF2B5EF4-FFF2-40B4-BE49-F238E27FC236}">
                <a16:creationId xmlns:a16="http://schemas.microsoft.com/office/drawing/2014/main" id="{8FBDCBE3-E340-901B-1D20-FEFEB81D9BB3}"/>
              </a:ext>
            </a:extLst>
          </p:cNvPr>
          <p:cNvSpPr txBox="1"/>
          <p:nvPr/>
        </p:nvSpPr>
        <p:spPr>
          <a:xfrm>
            <a:off x="1895432" y="16330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بِلا قُبَّعَةٍ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8BEE6F4-FA56-CA2F-A6E4-8F3CD4CC0AAA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ADF76E6-EED4-6B38-1B83-126470CA1AB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FC7E84D-C611-5CDA-00F6-D6A69E6330E8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479C9B3-0568-5D99-E97C-D4C6FEE7C4C3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551E3CB-8C52-F1B3-4F2F-63220F96136E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1FFD44-3B76-9C3C-785A-A4EE06F78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A7F5F69-7C9F-DAE1-A9EE-763B5F747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0D6A63E-3904-A6A1-8809-C1FE5446C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0DFC4FE-C771-0A76-5DC5-E1995612E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84F8847-AEF5-02CD-1684-819D86C5D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6A2232-4A14-C16C-7D52-A6C6CA3C994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14DD2928-3768-E3B0-34EB-1C433A5008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2971" y="2525301"/>
            <a:ext cx="3579172" cy="386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401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جيدا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2FB287-2913-1FDF-543A-56CD8ECAE3F1}"/>
              </a:ext>
            </a:extLst>
          </p:cNvPr>
          <p:cNvSpPr txBox="1"/>
          <p:nvPr/>
        </p:nvSpPr>
        <p:spPr>
          <a:xfrm>
            <a:off x="258442" y="1791287"/>
            <a:ext cx="8627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 قُبَّعَةٍ</a:t>
            </a:r>
          </a:p>
          <a:p>
            <a:pPr algn="ct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يُولَدونَ بِقُبَّعاتٍ تُغَطّي رُؤوسَهُمْ وَوُجوهَهُمْ.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وُلِدَتْ طِفْلَةٌ جَديدَةٌ مِثْلَ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بِقُبَّعَةٍ تُغَطّي رَأْسَها وَوَجْهَها. عِنْدَما كَبُرَتْ "ذاتُ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تَساءَلَتْ: ماذا يُوجَدُ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يوجَدُ لَوْنٌ غَيْرُ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توجَدُ رائِحَةٌ غَيْرُ رائِحَةِ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فَكَّرَتْ: قَدْ يوجَدُ شَيْءٌ مُخيفٌ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لَكِنَّهُ سَيَكونُ مَوْجوداً، حَتّى لَوْ كانَتِ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رَأْسي! سَأُجَرِّبُ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FD410C-EA8E-D50C-A06D-F86CC430D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8C2250-7439-2B9B-4E60-EB07650186F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3C1D4DF-E011-C5B7-59A7-959D60763C0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8DC9FE9-ADFE-2BC1-66D8-F02C4F398C3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2F442FE-631F-1993-AB85-FB8E7D5E71E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AA1879-9E5F-DFF6-31BE-A0299392B4A2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FA5430C-F8F1-95A7-8D7C-9DDA478C3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A1702A6-21FE-4FEE-1D24-71750A10C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8B7607D-133C-2BB7-587C-706A154D0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B6671A0-8C76-8C52-A799-C6E6C4043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5C35AE4-319C-469D-8AA9-70C1FBC61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24B2CC9-C2F0-F375-417C-769723C0CE9F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FB598-1E93-7CEA-6F7A-33BB160E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0F7397E-4F6B-3A46-AC15-FB5E4EACB03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C2D9B46-EC3E-979B-83F4-D5FC1E8D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C26FDA4-D950-2FBF-724C-9C779BDF2AF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A86389-76A5-E301-3972-EAE499233A54}"/>
              </a:ext>
            </a:extLst>
          </p:cNvPr>
          <p:cNvSpPr txBox="1"/>
          <p:nvPr/>
        </p:nvSpPr>
        <p:spPr>
          <a:xfrm>
            <a:off x="473735" y="2232542"/>
            <a:ext cx="82778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رَفَعَتْ قُبَّعَتَها قَليلًا فَشَمَّتْ رائِحَةَ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ٱلْوُرودِ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ٱلْمُبَلَّلَةِ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رَفَعَتْها أَكْثَرَ فَرَأَتْ قَمَراً مُنيراً وَنُجوماً تَتَلَأْلَأُ في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ٱلسَّماءِ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ثُمَّ رَفَعَتْها تَماماً فَسَمِعَتْ حَفيفَ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ٱلشَّجَرِ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وَصَوْتَ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عِنْدَما طَلَعَتِ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صاحَتْ: يا لَهُ مِنْ عالَمٍ مُلَوَّنٍ جَميلٍ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عَرَفَ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أَنَّها صارَتْ بِلا قُبَّعَةٍ فَصاحوا: أَنْتِ مُخْتَلِفَةٌ! اِرْحَلي عَنْ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حَزِنَتْ؛ لِأَنَّهُمْ لا يَعْرِفونَ أَنَّ هُناكَ عالَماً جَميلًا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طَلَبَتْ مِنْهُمُ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ٱلسَّماحَ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بِٱلْبَقاءِ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لِتَصْنَعَ قُبَّعَةً جَديدَةً، فَوافَقوا. 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0F9F289-CC20-9E00-F203-6D65839E6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7BB2564-B3E1-27A4-4CD2-96811751DB3A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B9553-69EB-AD2F-DA23-AA1813FA2E57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BF56C4-33B2-91D8-E9FB-750AB70258AB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B9ED1E2-074D-AB21-799D-3F3CFD484EB9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D1411C3-F29B-5DC9-5F6B-90409944A9D8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2D29FD2-AD46-3524-1E73-2EAA07D34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9E7169C-77F7-33A0-F689-29F0AB243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F0ADA88-9AB8-04AD-05A5-C67EF1F2A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93417AD-FB8A-3D4E-50FC-1E1B29C55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1B00D48-5148-1A7C-052B-2CB670EFB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F379F63-523F-F323-C08D-250004D9A49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5987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A240-8C92-482D-2074-4FE96B76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E0007F49-0BB4-9006-7F46-F992A6E5CC6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293A612-635D-C59A-FADB-E37E974A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961F7B5-69E5-6780-EC9C-99608FEDDBF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AA442E-225F-9939-F300-565AC32D8E40}"/>
              </a:ext>
            </a:extLst>
          </p:cNvPr>
          <p:cNvSpPr txBox="1"/>
          <p:nvPr/>
        </p:nvSpPr>
        <p:spPr>
          <a:xfrm>
            <a:off x="403385" y="1903496"/>
            <a:ext cx="83053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نَسَجَتْ قُبَّعَةً جَديدَةً تَرى مِنْها نورَ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وَٱلشَّمْسِ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وَتَسْمَعُ مِنْها خَريرَ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وَغِناءَ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طَلَبَتْ مِنْهُمْ تَجْرِبَتَها، كانَ كُلُّ مَنْ يَضَعُها يَرى عالَماً ساحِراً مُضيئًا فَيَهْمِ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سُ: يا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 مِنْ قُبَّعَةٍ (بِلا قُبَّعَةٍ)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قالَتْ لَهُمْ: تَحْتَ قُبَّعاتِكُمْ تُوجَدُ قُبَّعَةٌ مِثْلُ قُبَّعَتي. رَفَعوا قُبَّعاتِهِمْ حَتّى صاروا بِلا قُبَّعاتٍ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مُنْذُ ذَلِكَ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لَمْ يَعُدْ يولَدُ طِفْلٌ بِقُبَّعَةٍ، وَصارَ أَهْلُ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يَحْتَفِلونَ بِتَطْييرِ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تَحِيَّةً لِـ "بِلا قُبَّعَةٍ"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ٱلَّتي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كَشَفَتْ لَهُمْ عالَماً جَميلًا مُلَوَّناً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F05C2A-5B43-07AA-A56A-1D5EB2ACD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716BCCA-F5FD-19FC-600B-02613C9A22F4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EDABD0-4AB2-981A-DCF5-E0803ED75647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95DE19-EFF2-4810-70E0-B933D54AB14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3F82EC-5384-A36F-3696-AE47A6158B1F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FA60314-805B-2D14-91E3-515C0CD1590F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4416262-7625-A66D-E448-A0A97E9AA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17C9828-CA97-C8EA-C5D6-78354ABA2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288CB03-1E9A-6E15-9AED-F837C360A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79081D4-7DDC-46F3-EC27-54D56906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7BAC88C-0534-DE8D-697F-F62148A91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2BA133E-75FC-1B21-95A7-453FFAF79FF4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07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A327-7D68-27F9-6E77-735BFD6C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D397BA1-4193-34C9-2A04-3079A8F3CB0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AFDBEBB-AD06-55F5-AA38-3DDD70402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كان توقعه قريبا لمضمون النص؟  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AE787A5-EC60-8FE6-616E-B9FC83FEDCF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A855562-98A9-CD5F-3530-C6C2CCDC8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0E756B4-5875-4831-4102-EA7EE96ED1B5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9C559B1-1044-D989-D898-895ED1BC0F88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A59E5C-47CC-AF54-D589-1DCDA79A979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832D8FF-5144-1738-A77B-B4A70E4CC0D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3EBE5-CD1D-A609-D417-46394E583B7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8A785F9-2C7A-7CFC-7C01-083A03E60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365A25-7AE0-5655-3ED7-463D59DFA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609F93F-3C20-F28F-C7D4-811D9BFF2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2245D5B-8923-9E83-F75A-DCDEBE51F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77E3641-52A6-2CE5-5DEC-F5498A9BE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B77CA7C-DF9A-239A-2C9F-4ADCE7FF7AD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CD7E59B6-DC07-08EC-7232-DAA64D59CF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0071" y="2161407"/>
            <a:ext cx="3579172" cy="386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9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1EBE3-D60B-F5AD-FCF7-077548485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89D738FF-DC1E-B774-D597-FC46491BA125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F603B3A8-3EDE-90C7-4FE9-681F3768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2F2DEDD-714C-A652-6C83-ED057E428D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F0CBD4A-5A0E-6225-9295-AD631A365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498AE57-A39F-1817-AFAC-CAD5B7451275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3A83B03-54F2-9607-0497-81D285BEB2F6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A4928AC-ACE3-DD89-57EB-18A963DDB072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9C50C0-5400-09A1-332D-5700F4D3717A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6DFA96-90B0-7C28-57DF-DD9BFE9DFD98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3B774F0-9EFE-31B9-FCE5-48B8F9D51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0EE208E-427A-7D7B-95A7-3EC688CEA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36CD172-EFB9-EBE1-EE2E-D1AF5B00C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8900BEA-1162-2092-3883-1520D46E9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CE6C8E4-197E-C0A2-818C-82C126006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EFD2214-0874-BBBD-667F-66301387F389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068BFAF8-B90A-8216-4D34-6331296A2682}"/>
              </a:ext>
            </a:extLst>
          </p:cNvPr>
          <p:cNvSpPr txBox="1"/>
          <p:nvPr/>
        </p:nvSpPr>
        <p:spPr>
          <a:xfrm>
            <a:off x="258442" y="1791287"/>
            <a:ext cx="8627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 قُبَّعَةٍ</a:t>
            </a:r>
          </a:p>
          <a:p>
            <a:pPr algn="ct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يُولَدونَ بِقُبَّعاتٍ تُغَطّي رُؤوسَهُمْ وَوُجوهَهُمْ.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وُلِدَتْ طِفْلَةٌ جَديدَةٌ مِثْلَ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بِقُبَّعَةٍ تُغَطّي رَأْسَها وَوَجْهَها. عِنْدَما كَبُرَتْ "ذاتُ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تَساءَلَتْ: ماذا يُوجَدُ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يوجَدُ لَوْنٌ غَيْرُ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توجَدُ رائِحَةٌ غَيْرُ رائِحَةِ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فَكَّرَتْ: قَدْ يوجَدُ شَيْءٌ مُخيفٌ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لَكِنَّهُ سَيَكونُ مَوْجوداً، حَتّى لَوْ كانَتِ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رَأْسي! سَأُجَرِّبُ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127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9F5A8-711A-09A1-9AF3-1A7757B05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ABB3A30-8FF8-E684-2FE5-081F605E3091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B0CFCE9-515A-3A3D-E98A-0CFD3595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F9154AD-9CD9-B32D-A03D-C858455C49E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8A08EB-78DE-0292-B4EF-0FE11F5C7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D16AE7-AABC-BF36-DBB0-07A13C5805C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5E0A7ED-0A68-B157-22AC-5B1825989F3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F5D16E8-AB8B-C7A2-A609-316CB901DB82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0DBF76C-6E0D-C718-6398-907635921992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1AC4962-3DA2-0FEC-A77D-BB57AB33F3A5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BBAFA93-5FF5-5462-CC5C-4FE0DCDDD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0DAB6E1-9E2C-EB9D-EF6A-E772A8F01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CA9AC8-1462-3D3E-9AA1-AD8E31941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6ABA791-B4A6-7E0A-B05D-3F4C22DD8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2E7324C-41F6-B34E-A2BC-D30993096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49ADEB1-80E2-F688-584C-C682F60A3D89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009A935D-3BAB-869D-44E7-7E1F407FC7C5}"/>
              </a:ext>
            </a:extLst>
          </p:cNvPr>
          <p:cNvSpPr txBox="1"/>
          <p:nvPr/>
        </p:nvSpPr>
        <p:spPr>
          <a:xfrm>
            <a:off x="473735" y="2232542"/>
            <a:ext cx="82778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رَفَعَتْ قُبَّعَتَها قَليلًا فَشَمَّتْ رائِحَةَ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ٱلْوُرودِ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ٱلْمُبَلَّلَةِ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رَفَعَتْها أَكْثَرَ فَرَأَتْ قَمَراً مُنيراً وَنُجوماً تَتَلَأْلَأُ في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ٱلسَّماءِ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ثُمَّ رَفَعَتْها تَماماً فَسَمِعَتْ حَفيفَ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ٱلشَّجَرِ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وَصَوْتَ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عِنْدَما طَلَعَتِ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صاحَتْ: يا لَهُ مِنْ عالَمٍ مُلَوَّنٍ جَميلٍ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عَرَفَ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أَنَّها صارَتْ بِلا قُبَّعَةٍ فَصاحوا: أَنْتِ مُخْتَلِفَةٌ! اِرْحَلي عَنْ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حَزِنَتْ؛ لِأَنَّهُمْ لا يَعْرِفونَ أَنَّ هُناكَ عالَماً جَميلًا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طَلَبَتْ مِنْهُمُ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ٱلسَّماحَ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بِٱلْبَقاءِ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لِتَصْنَعَ قُبَّعَةً جَديدَةً، فَوافَقوا. 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3974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1584B-BBA5-C283-5CC7-7523CCA6D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9A07168E-D2BF-5364-31C0-51A2900FBAC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0C2063F-04E8-B243-82C2-7B5E9548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0C1C671-4DE0-F31F-B0FC-83CE92C66F6C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AF322BE-A6F3-6F1A-3B9B-74D13C4F2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88FB32-5077-33AE-4621-9FADC6CC4BC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C27C7F5-148A-1233-01CE-F65B7EF0F0F6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A7E47D-219F-162E-39C9-1D17A9878734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D89140-597E-89DE-195E-6DAA2E60019D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E0BD8B-6167-64D7-AE50-9EC06519650E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17A3A5C-E2A3-331B-7291-14E2716DF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32F9E7B-D898-EAE5-D2CC-2A80A7625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1CF796F-B737-077A-BD59-780ED02C1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3316E30-6E8F-8410-1742-15AE80D45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687B1C1-074D-502E-EB15-45DD3876B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E56025A-D42A-B69F-4609-BC69DCA4111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14C1E9B3-E69C-6D5F-39C6-746AE6CFBEC3}"/>
              </a:ext>
            </a:extLst>
          </p:cNvPr>
          <p:cNvSpPr txBox="1"/>
          <p:nvPr/>
        </p:nvSpPr>
        <p:spPr>
          <a:xfrm>
            <a:off x="403385" y="1903496"/>
            <a:ext cx="83053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نَسَجَتْ قُبَّعَةً جَديدَةً تَرى مِنْها نورَ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وَٱلشَّمْسِ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وَتَسْمَعُ مِنْها خَريرَ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وَغِناءَ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طَلَبَتْ مِنْهُمْ تَجْرِبَتَها، كانَ كُلُّ مَنْ يَضَعُها يَرى عالَماً ساحِراً مُضيئًا فَيَهْمِ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سُ: يا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 مِنْ قُبَّعَةٍ (بِلا قُبَّعَةٍ)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قالَتْ لَهُمْ: تَحْتَ قُبَّعاتِكُمْ تُوجَدُ قُبَّعَةٌ مِثْلُ قُبَّعَتي. رَفَعوا قُبَّعاتِهِمْ حَتّى صاروا بِلا قُبَّعاتٍ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مُنْذُ ذَلِكَ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لَمْ يَعُدْ يولَدُ طِفْلٌ بِقُبَّعَةٍ، وَصارَ أَهْلُ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يَحْتَفِلونَ بِتَطْييرِ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تَحِيَّةً لِـ "بِلا قُبَّعَةٍ"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ٱلَّتي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كَشَفَتْ لَهُمْ عالَماً جَميلًا مُلَوَّناً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07997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E9D6FE55-D550-A5B1-C1F6-5EC5D8CF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AA0C272F-54A2-456E-70AD-5BEE11A29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ألواحكم سأطرح عليكم بعض الأسئلة.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79" name="Google Shape;1379;p12">
            <a:extLst>
              <a:ext uri="{FF2B5EF4-FFF2-40B4-BE49-F238E27FC236}">
                <a16:creationId xmlns:a16="http://schemas.microsoft.com/office/drawing/2014/main" id="{84FB2D06-1D5E-AA67-0B3D-F9D65E1BEB61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ECDB89-5458-FA6B-3084-62169789C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20459F7-21B9-3B52-C353-3B7E46F16607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14E99E4-AA30-B567-A8D5-F067A59F1EC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6301993-04D3-4A82-4CB6-8EA7B36F5553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9CCFD16-B7BF-AC7E-BD9C-8725395F3D7E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53FCED2-4978-C43E-94B3-C0090EE2D62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5FCAFC-DE2B-D709-48BD-3E693633D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8508CC2-A46D-45B8-12B4-83D9F6014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F829C4F-C4B7-E47C-0C03-378E82FBC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8F7C478-4287-1AC0-27AD-834FF41FC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07CB301-7C5B-2572-991F-68C7E0095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579FE19-615D-9E10-B383-6867ECE7DBD0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173713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127778" y="746669"/>
            <a:ext cx="739487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هَلْ تَوَقَّعْتَ أَنَّ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ٱلطِّفْلَةَ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سَتَكْتَشِفُ عالَماً مُلَوَّناً خارِجَ قُبَّعَتِها؟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 في اللوحة: نعم أو لا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F49795E-7C3C-F688-B843-E68D29AB8E19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5863C5C-9D6C-80F9-5839-3B3066B0D1E8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C6AD9C-121A-0355-2A73-3757A7D5015C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3A714F6-F35F-A298-08EB-355222821B5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3E6535F-A6F9-0428-A141-4C5045E3191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24CBBA0-F189-1613-470B-4DECE657D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C273250-CB99-9777-284B-3CC7470C9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95AFDD5-62B6-37E5-1C41-3A0323C42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C8371D1-143C-AD35-7963-5CBB81F1A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FBEC1D7-A529-FCFB-DC2E-1B73E64BC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F6C4A5A-9F6B-FC88-6ABA-0841A761BD9A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F776E5D9-EEA0-4500-D015-3F2D4DD6D1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7167" y="1965464"/>
            <a:ext cx="3579172" cy="38669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D52DD30B-8898-3E76-91FF-4A78E1C7F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80D3A789-0288-7210-A6A8-67266B53DA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كم مرة تكررت كلمة" بلا قبعة"؟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79" name="Google Shape;1379;p12">
            <a:extLst>
              <a:ext uri="{FF2B5EF4-FFF2-40B4-BE49-F238E27FC236}">
                <a16:creationId xmlns:a16="http://schemas.microsoft.com/office/drawing/2014/main" id="{DD8532A0-61A0-0B49-62DC-3F7EEE286A1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515B544-83C6-A30B-D1BF-ED965F93E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D94144F-4B92-76B1-DA0A-6D42B597CCBF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E833614-2F2D-59B4-6DA6-8BC8A41CE54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921FA0E-3D41-1541-3942-2E63091CAC46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9389ACA-4E5E-045F-A897-9D103A09725F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9ABB19-F77E-36DA-E22E-9253147B883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74DCDD5-802E-CC2B-207F-5737679A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E499FD-9913-DBE0-588A-C9051064D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5B7D076-EFED-BEEB-2724-A3183268F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CBC79A0-E23C-83AF-5FD2-6FB5EA9BC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A04D783-E7DB-E708-9584-834D08C25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1B742AF-1164-6423-EC59-4CBA28F0312A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697284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B3EDF7E1-EDBE-F11F-1B8F-A96BEDB07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848DE296-1369-E935-C77F-FD43DAC1E6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تكررت كلمة" بلا قبعة" 4 مرات.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389842-E8AC-E05F-D1F4-BD4978E13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Google Shape;2263;p59">
            <a:extLst>
              <a:ext uri="{FF2B5EF4-FFF2-40B4-BE49-F238E27FC236}">
                <a16:creationId xmlns:a16="http://schemas.microsoft.com/office/drawing/2014/main" id="{D2198382-6FE8-E28F-BAAD-FC706CD25259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16681" b="16681"/>
          <a:stretch/>
        </p:blipFill>
        <p:spPr>
          <a:xfrm>
            <a:off x="1871663" y="2160588"/>
            <a:ext cx="5400675" cy="359886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7" name="Google Shape;2275;p59">
            <a:extLst>
              <a:ext uri="{FF2B5EF4-FFF2-40B4-BE49-F238E27FC236}">
                <a16:creationId xmlns:a16="http://schemas.microsoft.com/office/drawing/2014/main" id="{C85412FF-11C9-4EB1-7A17-0C12CB091973}"/>
              </a:ext>
            </a:extLst>
          </p:cNvPr>
          <p:cNvSpPr txBox="1"/>
          <p:nvPr/>
        </p:nvSpPr>
        <p:spPr>
          <a:xfrm>
            <a:off x="3521992" y="2852043"/>
            <a:ext cx="1993998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3800" dirty="0">
                <a:latin typeface="Helvetica" pitchFamily="2" charset="0"/>
              </a:rPr>
              <a:t>4</a:t>
            </a:r>
            <a:endParaRPr sz="19900" dirty="0">
              <a:latin typeface="Helvetica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FC51C-9AB5-5FAA-1777-2A277982D6E9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FF8D53B-DE2E-3E71-5CCE-8E94BDEE0A6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B90AE4-34A5-6278-0278-68AA3E3C81B8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معجم /قراءة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3701DD8-6903-911B-99F0-116290787221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352D0D7-AF6D-FF8D-A50B-FAA440E38FC7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F39355-1BBC-7528-8243-D36A2F8BF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1E62BF9-2671-A2AB-096E-06066FC1E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057A61D-7A12-CC09-B021-EF1CE9B69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700DC37-396A-8B1C-0864-1EA419FA2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17615-04E4-A65D-9CF8-9DC9C5659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5A2EEB-63D2-7CB2-6957-E462E2805025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68941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إنشاء خريطة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كلمة"مضيئا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".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6AB1FC99-BEF6-2049-ADAA-BAC6C89C6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6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070D03A-4617-3078-B186-0D64DD60EC49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8A012D-0E11-58B4-FAC6-CDB51177FD1D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0E5673F-53C0-8610-D5AB-0EEA93C145BF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معجم /قراءة</a:t>
              </a:r>
              <a:endPara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329A32-E8F3-8D68-7B0B-42044BFD499C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7113F15-553D-FD45-DD95-C6DC83EB9F9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تمارين كتابية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C81F67F-5F01-C33B-CAAA-06AC93572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29E8E08-D365-8069-C67E-84705F531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6A96BB6-691A-94E9-F243-B3EB6BE14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0EDB18-A72C-51D4-7E5B-8B4F1AD29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8660891-7BAF-58D5-8536-9113E679A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E718031-4E8E-5CD1-B752-84255B7C26B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خذوا الكراسات ص 116 . من يقرأ السؤال الأول؟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7214FB-F3CC-9011-58AA-4488F51A7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6620" y="1505307"/>
            <a:ext cx="3450760" cy="499227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797AB138-3041-D0AD-09A4-00E680D8B2F8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E616C0-7497-993E-1A50-1555A301E7F3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ECBD94-2536-1F47-4558-419325ABA36C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معجم /قراءة</a:t>
              </a:r>
              <a:endPara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188AA05-B6F8-C22C-BFA4-92E3CFD68AD9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72BDBF5-0DAF-1912-5057-2D31201E19D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تمارين كتابية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63798FA-9F33-AE88-5715-59E094B2D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485A2DE-AC15-DC93-4AB4-B99C3BB52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7D4C570-6238-033C-5BEB-335D3BE57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896CA4E-F24A-C751-851F-1B9AE6508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F20EE40-0AF3-704C-CF8D-0208B42A2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5215DA-FA77-A2DD-4839-C19D73A14290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9E3F411E-CC03-722E-4930-51A246B4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55274F38-C8A6-63F0-606A-DA199CD0CF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أكملوا خريطة كلمة "مُضيئاً". ما مرادفها؟ ما ضدها؟ من يركبها في جملة؟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B7CE31-3724-8C2C-5EFF-14A35AA57F5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518CF6F-23C9-D58A-6140-9365BD976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085" y="2054600"/>
            <a:ext cx="7623109" cy="3905795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3388E098-0712-9A76-7FB9-BC7ED5D4D0AA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63DDCAC-6912-323F-F3D2-FFC178DFB73F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BE50A4B-AC8E-9342-A4A1-09F077A13A0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معجم /قراءة</a:t>
              </a:r>
              <a:endPara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48108B6-938E-4AE3-EB74-E4DDF1A5261C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1ECA854-E2C3-9080-367C-36FF04D45B38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تمارين كتابية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3A948067-EE74-3B54-4BAE-FA64426FD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9E9CBBD8-1076-FEF1-1C36-4553DEFE8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C0C4C72D-F5DA-B729-96F6-034DEC621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F23C0C0E-3DD8-7F20-8400-DA3B55C7F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3BCB2872-DFE2-DF99-5769-B19732C11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D1CA5B4-0FEE-F843-2AED-D82A50C34BCD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10917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09F258EE-679A-DC39-5ACC-7E19BB705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F6A373D8-884F-557B-5509-ECD7E0AF0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85" y="2054600"/>
            <a:ext cx="7623109" cy="3905795"/>
          </a:xfrm>
          <a:prstGeom prst="rect">
            <a:avLst/>
          </a:prstGeom>
        </p:spPr>
      </p:pic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1AE771E4-DFF6-B8F6-C4F2-6CFCC177FB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صححوا. 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0DE5932-3235-9706-3B85-6DE206E9914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634490-9EC6-400E-A965-B80D3E1D08F8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057075-4D5B-BD1A-6796-E879DD6AA463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068E51-AE32-D877-BD37-C40C499B62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295C8E-4B5F-1240-DF8A-6B6915B740AC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76087A3-1146-9492-D1B8-E3985A41DA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6189269-0B25-FB3E-28A6-6C9680FBEA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52D122D-C984-93EE-D435-C377FDE6497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9AC49E3-C1AA-7877-71CF-21822909228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AC2A0F2-B14D-E5EA-5669-9B03AB3A1FA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F3FB374-BCF4-BC36-A05A-9E2030F47022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E7CF689-709E-AB43-963E-99EB6A1947F5}"/>
              </a:ext>
            </a:extLst>
          </p:cNvPr>
          <p:cNvSpPr/>
          <p:nvPr/>
        </p:nvSpPr>
        <p:spPr>
          <a:xfrm>
            <a:off x="970383" y="3325572"/>
            <a:ext cx="1950099" cy="6819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مُظْلِماً</a:t>
            </a:r>
            <a:endParaRPr lang="fr-MA" sz="4000" b="1" kern="1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AE79F0B-CB30-27A4-1A2C-164CEE2372E7}"/>
              </a:ext>
            </a:extLst>
          </p:cNvPr>
          <p:cNvSpPr/>
          <p:nvPr/>
        </p:nvSpPr>
        <p:spPr>
          <a:xfrm>
            <a:off x="5736240" y="3325571"/>
            <a:ext cx="1950099" cy="6819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مُشْرِقاً</a:t>
            </a:r>
            <a:endParaRPr lang="fr-MA" sz="4000" b="1" kern="1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4DA6483-78C3-252A-AF41-FF0B28A5B113}"/>
              </a:ext>
            </a:extLst>
          </p:cNvPr>
          <p:cNvSpPr/>
          <p:nvPr/>
        </p:nvSpPr>
        <p:spPr>
          <a:xfrm>
            <a:off x="1586205" y="4973988"/>
            <a:ext cx="5406006" cy="6819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رَأَتِ </a:t>
            </a:r>
            <a:r>
              <a:rPr lang="ar-SA" sz="4000" b="1" kern="1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ٱلطِّفْلَةُ</a:t>
            </a:r>
            <a:r>
              <a:rPr lang="ar-S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عالَماً </a:t>
            </a:r>
            <a:r>
              <a:rPr lang="ar-SA" sz="4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مُضيئاً</a:t>
            </a:r>
            <a:r>
              <a:rPr lang="ar-S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حَوْلِها</a:t>
            </a:r>
            <a:r>
              <a:rPr lang="ar-MA" sz="40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1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621977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328740-6FD9-F1CE-195D-DCE67D93BB06}"/>
              </a:ext>
            </a:extLst>
          </p:cNvPr>
          <p:cNvSpPr txBox="1">
            <a:spLocks/>
          </p:cNvSpPr>
          <p:nvPr/>
        </p:nvSpPr>
        <p:spPr>
          <a:xfrm>
            <a:off x="567008" y="1105979"/>
            <a:ext cx="7886700" cy="154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وضعية التقويم</a:t>
            </a: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70141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365067969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أمسية ثقافية (ص 120)،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55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281474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120)  ودفاتر المنزل . اقرؤوا النص جيدا ثم انقلوا الفقرة الثانية بخط جميل.</a:t>
            </a:r>
            <a:endParaRPr sz="2000"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388A397-8F7D-ACF5-EEC7-DB1C91225AFE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302FC8-FC35-0B4D-EA81-65282FC1DFEC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72FEFD-DE5E-ECD8-8938-ED421B6EE9D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08504C-62DF-D872-2C68-E86259BFCEFA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11020C8-923A-B2EB-8E46-ACAA280F03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95230FC-8372-D688-07ED-394D0CDD62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67B8939-853C-1950-53E8-AC261BAF84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97FB43D-AED1-6E1D-497C-ED6610FBC3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F6AF42B-ED01-FEA2-D537-5B43B097DC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3A5EE42-D559-2937-48BB-93DA8FB026F2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5B6A42-0A69-3E0B-E94F-BA635DCE0F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4495" y="1575854"/>
            <a:ext cx="3755010" cy="491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4358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46192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4341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6375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632373" y="1246703"/>
            <a:ext cx="6840000" cy="56112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تُحِبُّ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سَلْمى جَمْعَ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ٱلزُّهورِ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َقْض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وَقْتَها تَصْنَعُ مِنْها باقاتٍ جَميلَ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وَبَيْنَما كانَتْ تَتَجَوَّلُ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سَمِعَتْ قِطَّةً تَموءُ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حَمَلَتْها سَلْمى بِرِفْقٍ وَأَخَذَتْها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فَأَطْعَمَتْها وَعالَجَتْها بِعِنايَ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أَيّامٍ أَصْبَحَتِ ٱلْقِطَّةُ تَلْعَبُ بِنَشا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شَعَرَتْ سَلْمى بِفَرْحَةٍ كَبيرَ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F294F3-1615-14B4-0938-5B670698B632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52208B-8FBB-BC57-5CE9-2D3A7B6D29D3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A996CB-5BF7-74FA-8D81-CCCC6F8AE30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490BD9-47E9-79B3-CB02-1B0288B0E3EC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52E32B0-93BB-8513-1EB7-0169E5ED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81A7D47-9CF1-58EB-7550-EE58E48391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1522F58-C06F-72D3-EEBD-F665CEB47A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2183F12-FCEB-BFE8-A8DF-670AEF45CA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D786097-2678-094C-6AC7-2A18879C4B9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873F069-985E-B742-A5C1-0C0B2AB32ED5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02280083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37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3193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25696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الهواية المفضلة وفوائدها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هوايتك المفضلة؟ وماذا تستفيد من هذه الهواية؟(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فائدة من فوائد الهواية التي يفضلها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33008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ُحِبُّ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449078" y="2397736"/>
            <a:ext cx="218981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ما هِوايَتُكَ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لْمُفَضَّلَةُ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ماذا تَسْتَفيدُ 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مِنْ هَذِهِ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لْهِوايَةِ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C98806B8-730A-DF9B-9352-0E73873FF679}"/>
              </a:ext>
            </a:extLst>
          </p:cNvPr>
          <p:cNvGrpSpPr/>
          <p:nvPr/>
        </p:nvGrpSpPr>
        <p:grpSpPr>
          <a:xfrm>
            <a:off x="430297" y="2274647"/>
            <a:ext cx="3752311" cy="3508847"/>
            <a:chOff x="479282" y="1900057"/>
            <a:chExt cx="3752311" cy="3508847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1D5858C5-DBD0-DD62-45A8-B8C6E81D4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9282" y="1900057"/>
              <a:ext cx="1759779" cy="1646555"/>
            </a:xfrm>
            <a:prstGeom prst="flowChartConnector">
              <a:avLst/>
            </a:prstGeom>
            <a:ln w="6350">
              <a:solidFill>
                <a:schemeClr val="tx1"/>
              </a:solidFill>
            </a:ln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D8DF55BC-E0CC-1498-932E-DF9DECD81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91902" y="1900057"/>
              <a:ext cx="1759779" cy="1647452"/>
            </a:xfrm>
            <a:prstGeom prst="flowChartConnector">
              <a:avLst/>
            </a:prstGeom>
            <a:ln w="6350">
              <a:solidFill>
                <a:schemeClr val="tx1"/>
              </a:solidFill>
            </a:ln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13FF5B42-8914-1E6A-F787-3E7D674F3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71814" y="3761453"/>
              <a:ext cx="1759779" cy="1647451"/>
            </a:xfrm>
            <a:prstGeom prst="flowChartConnector">
              <a:avLst/>
            </a:prstGeom>
            <a:ln w="6350">
              <a:solidFill>
                <a:schemeClr val="tx1"/>
              </a:solidFill>
            </a:ln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314B4E40-8361-7603-399D-F332FCE32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3012" y="3759986"/>
              <a:ext cx="1759779" cy="1646555"/>
            </a:xfrm>
            <a:prstGeom prst="flowChartConnector">
              <a:avLst/>
            </a:prstGeom>
            <a:ln w="6350">
              <a:solidFill>
                <a:schemeClr val="tx1"/>
              </a:solidFill>
            </a:ln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F116328-2CCB-2BC7-7ED3-0CC0DE043ABE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2C71EC-F8E9-5588-F13B-560E0A70CAFD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DFDDD8-754F-1C00-E5D1-90F143627B2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593C67-F265-19CD-64FE-CAAE7BB59206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F1BCF1-E571-B0CA-220B-568F8CCF810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3C87FC7-0B0E-3A5D-F4DF-C56DDAACDE2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94BCD8-2FF7-8F06-02BE-6CA56DF6562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F6B6C13-907B-304F-D179-03D50F2E68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BA2A4C1-359D-297F-DC41-B1FA4386D1E6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93640F7-4983-BA17-9E02-5E448DEAB2FC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48483950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810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07061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لعبة يفضلها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لعبته المفضلة ومتى يلعب بها؛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مع من يلعبها وأين يلعبها؛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63597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لعبة تفضلها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وأين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مع من تلعبها؟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ألعاب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0DE1E26-46E7-D7EF-4CB2-C93785EE03C8}"/>
              </a:ext>
            </a:extLst>
          </p:cNvPr>
          <p:cNvGrpSpPr/>
          <p:nvPr/>
        </p:nvGrpSpPr>
        <p:grpSpPr>
          <a:xfrm>
            <a:off x="1807361" y="1997554"/>
            <a:ext cx="5570317" cy="4027106"/>
            <a:chOff x="1582641" y="1718757"/>
            <a:chExt cx="5570317" cy="4027106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567524B-49EB-9D95-D598-5B1E84EB9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52236" y="1718757"/>
              <a:ext cx="2700722" cy="1918389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A48460AC-22C7-A94F-7E4A-0B2546E43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82641" y="1718758"/>
              <a:ext cx="2667612" cy="1918388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1A9D66EB-F32C-E243-3270-035C24CFD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52236" y="3827475"/>
              <a:ext cx="2663385" cy="1918388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903DD887-7084-D7CD-2EB6-F4C71CB14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82641" y="3827475"/>
              <a:ext cx="2667612" cy="191838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A916591-D341-D56C-F921-8CE86BF05038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AA9E8E-27ED-E073-ADF2-65349163AE84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388C31-ED4A-4909-6B72-C00987EB6C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70EF19-2C00-6AB9-66CA-034C1CC25DA3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F58B8B-BECB-C71F-A18A-0D2A031CC7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120226-A297-C0E7-F0C7-3CE2881EEDA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14338B-5A66-4755-8CB2-0988A382A17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C0F213-0CB5-5604-B979-FA46A3480B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607288-B551-5EC0-2616-C027A3FE0029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C4E23E4-4CB8-CD07-8E4D-9B75D628C250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14742057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3450E1-5112-D74D-4B3F-9D42DEE3D00B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6EF929-3B21-E71B-F954-90239A635289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BF0D75-F057-5D16-A338-CBABD86B458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783F32-5B5B-FE2C-3083-FDD85D0943D7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9DAD36E-1E2A-F391-1346-CD4BAAE861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A96D02-F615-19A8-C51D-AD46CFED25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CF73CA-C13B-4416-7313-3FA61EDECD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EAF8B1-96A4-9876-0C2E-B25AEE7ADD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2B91C78-7AF2-75E2-65A1-893BE07C84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85E9F8F-906C-4024-B488-BDB18F3769EA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AFF67276-0834-2190-3590-08C1199834DC}"/>
              </a:ext>
            </a:extLst>
          </p:cNvPr>
          <p:cNvSpPr txBox="1">
            <a:spLocks/>
          </p:cNvSpPr>
          <p:nvPr/>
        </p:nvSpPr>
        <p:spPr>
          <a:xfrm>
            <a:off x="632373" y="1246703"/>
            <a:ext cx="6840000" cy="56112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تُحِبُّ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سَلْمى جَمْعَ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ٱلزُّهورِ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َقْض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وَقْتَها تَصْنَعُ مِنْها باقاتٍ جَميلَ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وَبَيْنَما كانَتْ تَتَجَوَّلُ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سَمِعَتْ قِطَّةً تَموءُ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حَمَلَتْها سَلْمى بِرِفْقٍ وَأَخَذَتْها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فَأَطْعَمَتْها وَعالَجَتْها بِعِنايَ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أَيّامٍ أَصْبَحَتِ ٱلْقِطَّةُ تَلْعَبُ بِنَشا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شَعَرَتْ سَلْمى بِفَرْحَةٍ كَبيرَ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يذكرنا بكلمات المعجم؟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97EC2EF-412A-DC90-7893-90400F5843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D5112A-431E-09CF-33A0-CBC75A7428B3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197467-CD7F-272A-3FC2-E77BBE8D6C61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0F065E-04D1-BA2F-8558-C67C24EE2F6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4443C9-4ACE-0D3C-3637-8E66D32FA7AF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881D6D-014F-E0CA-014A-CEE6C23F9D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AE69DF-E9B8-1E74-031A-0F2D236D3F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D1A4E0-A110-C341-5DDE-3C8BE8B1F5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350914-E24D-D425-87DF-261591BD1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CE2BF8E-EB11-3FBB-5FE5-94A96D901B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56D1C64-C7FC-8077-2F1B-540E23624969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A04B0C0-D928-C5EC-DA65-CBF17943E3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0816" y="2085123"/>
            <a:ext cx="2154184" cy="1777483"/>
          </a:xfrm>
          <a:prstGeom prst="round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25944F1-8B5B-A0C0-70A0-9B487A08F2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8893" y="2122713"/>
            <a:ext cx="2125248" cy="1739893"/>
          </a:xfrm>
          <a:prstGeom prst="round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A34702D-851F-2DB6-6611-64D896AB98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4340" y="2103917"/>
            <a:ext cx="2087927" cy="1796279"/>
          </a:xfrm>
          <a:prstGeom prst="round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87041BE-5D33-E53C-3B28-3944B3276A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8304" y="4396109"/>
            <a:ext cx="2157802" cy="177748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F77A7E0-F42A-FFD5-5113-9F479D33B9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59616" y="4414903"/>
            <a:ext cx="2107937" cy="173989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أكملنا خريطة الكلمة بما يناسب.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AB5B3-6616-2FBD-6C4D-9A69D082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A4CD98-C9FF-5263-31AE-B65988569E0B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EE8F38-C57D-C778-4C9D-EFD08C9FFC93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AA2643-E0E7-9032-3BF0-F0D39E7D998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7A4C16-0ED5-5E12-0A5D-D848A256057D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03EF0D-83B1-4C02-A475-987327FB92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C37093-7B83-CB76-6C3F-3D89E9CD7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D919C2-8300-A7DE-98B2-3F8FCFEAC0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84FBC0-512D-8A47-8211-EFDCD8CFB4F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D173C45-6CA7-CB8A-7CEF-44ACE200E0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8586278-5955-8496-EA79-16293AA1D075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493F0F5-E231-C576-3A54-AEA7AE6E23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294" y="2389036"/>
            <a:ext cx="6447079" cy="33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النص ص 115.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وضعوا سطرا تحت الكلمات البصرية في النص.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56499" y="342900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A7E2DA-9DA0-7FC5-C245-7FFD654CF81A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88AC3C-B585-B51F-AF69-CA0A2657342B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معجم /قراءة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FD0FF2-C086-CCA6-F012-930FF816A53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924489-19ED-A99F-EED0-1424180DBA7F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5EBF0BE-7E6D-F615-F8AD-F2AB23635C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E0473C-DB14-B52F-E042-234BC53E13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4395B5-47F2-A750-114E-771AEBDC27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4DCE18-A9AE-30B8-BCE4-1A4019F083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9BC961-B23F-BD98-F5D7-2FD9CCEBF6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8926419-5938-E1F5-6C77-9E9DF13F0D0A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3F90787-91AB-B4F6-49F7-E55D960DDD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1862" y="1511262"/>
            <a:ext cx="3367672" cy="494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2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5324</TotalTime>
  <Words>2644</Words>
  <Application>Microsoft Office PowerPoint</Application>
  <PresentationFormat>Affichage à l'écran (4:3)</PresentationFormat>
  <Paragraphs>541</Paragraphs>
  <Slides>70</Slides>
  <Notes>20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70</vt:i4>
      </vt:variant>
    </vt:vector>
  </HeadingPairs>
  <TitlesOfParts>
    <vt:vector size="100" baseType="lpstr">
      <vt:lpstr>Arial</vt:lpstr>
      <vt:lpstr>Times New Roman</vt:lpstr>
      <vt:lpstr>Wingdings</vt:lpstr>
      <vt:lpstr>Dosis</vt:lpstr>
      <vt:lpstr>Calibri</vt:lpstr>
      <vt:lpstr>Dosis SemiBold</vt:lpstr>
      <vt:lpstr>Courier New</vt:lpstr>
      <vt:lpstr>Dosis Medium</vt:lpstr>
      <vt:lpstr>Calibri Light</vt:lpstr>
      <vt:lpstr>Abadi</vt:lpstr>
      <vt:lpstr>Helvetica</vt:lpstr>
      <vt:lpstr>Microsoft Uighur</vt:lpstr>
      <vt:lpstr>Noto Sans Symbols</vt:lpstr>
      <vt:lpstr>Thème Office</vt:lpstr>
      <vt:lpstr>02- معــــــــــجم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2_02- معــــــــــجم</vt:lpstr>
      <vt:lpstr>2_03- استماع وتحدث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ماذا تفعل ندى؟ من يعبر عن المشهد بجملة؟ </vt:lpstr>
      <vt:lpstr>من يقرأ؟</vt:lpstr>
      <vt:lpstr>كيف تتطلع الصغيرة إلى صورة عائلتها؟ من يعبر عن المشهد بجملة؟ </vt:lpstr>
      <vt:lpstr>من يقرأ؟</vt:lpstr>
      <vt:lpstr>ماذا تهوى مريم؟ من يعبر عن المشهد بجملة؟ </vt:lpstr>
      <vt:lpstr>من يقرأ؟</vt:lpstr>
      <vt:lpstr>بم شعر الحطاب عندما أراد قطع شجرة الهوايات؟ من يعبر عن المشهد بجملة؟ </vt:lpstr>
      <vt:lpstr>من يقرأ؟</vt:lpstr>
      <vt:lpstr>كيف هو منظر مزرعة الخيول؟ من يعبر عن المشهد بجملة؟ </vt:lpstr>
      <vt:lpstr>من يقرأ؟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من كان توقعه قريبا لمضمون النص؟  </vt:lpstr>
      <vt:lpstr> </vt:lpstr>
      <vt:lpstr> </vt:lpstr>
      <vt:lpstr> </vt:lpstr>
      <vt:lpstr>خذوا ألواحكم سأطرح عليكم بعض الأسئلة.</vt:lpstr>
      <vt:lpstr>هَلْ تَوَقَّعْتَ أَنَّ ٱلطِّفْلَةَ سَتَكْتَشِفُ عالَماً مُلَوَّناً خارِجَ قُبَّعَتِها؟ اكتبوا  في اللوحة: نعم أو لا</vt:lpstr>
      <vt:lpstr>كم مرة تكررت كلمة" بلا قبعة"؟</vt:lpstr>
      <vt:lpstr> تكررت كلمة" بلا قبعة" 4 مرات.</vt:lpstr>
      <vt:lpstr>Présentation PowerPoint</vt:lpstr>
      <vt:lpstr> خذوا دفاتركم</vt:lpstr>
      <vt:lpstr>خذوا الكراسات ص 116 . من يقرأ السؤال الأول؟</vt:lpstr>
      <vt:lpstr>أكملوا خريطة كلمة "مُضيئاً". ما مرادفها؟ ما ضدها؟ من يركبها في جملة؟</vt:lpstr>
      <vt:lpstr>صححوا. </vt:lpstr>
      <vt:lpstr>Présentation PowerPoint</vt:lpstr>
      <vt:lpstr>Présentation PowerPoint</vt:lpstr>
      <vt:lpstr>توجيهات عامة</vt:lpstr>
      <vt:lpstr>Présentation PowerPoint</vt:lpstr>
      <vt:lpstr>خذوا كراساتكم (الصفحة 120)  ودفاتر المنزل . اقرؤوا النص جيدا ثم انقلوا الفقرة الثانية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لعبة تفضلها ثم  تحدث عن:  متى تلعبها؟ وأين تلعبها؟ مع من تلعبها؟  يمكنك أن تتحدث عن ألعاب أخرى  غير موجودة في هذه المشاهد. </vt:lpstr>
      <vt:lpstr> اختتام الحصة </vt:lpstr>
      <vt:lpstr>تدربنا على قراءة فقرة بدقة واسترسال </vt:lpstr>
      <vt:lpstr>من يذكرنا بكلمات المعجم؟</vt:lpstr>
      <vt:lpstr>أكملنا خريطة الكلمة بما يناسب.</vt:lpstr>
      <vt:lpstr>في المنزل، تدربوا على قراءة النص ص 115. وضعوا سطرا تحت الكلمات البصرية في النص.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48</cp:revision>
  <dcterms:created xsi:type="dcterms:W3CDTF">2023-09-20T21:35:22Z</dcterms:created>
  <dcterms:modified xsi:type="dcterms:W3CDTF">2026-04-19T17:56:04Z</dcterms:modified>
</cp:coreProperties>
</file>