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80"/>
  </p:notesMasterIdLst>
  <p:sldIdLst>
    <p:sldId id="2147482803" r:id="rId15"/>
    <p:sldId id="2147482723" r:id="rId16"/>
    <p:sldId id="2147482630" r:id="rId17"/>
    <p:sldId id="2147482725" r:id="rId18"/>
    <p:sldId id="2147482501" r:id="rId19"/>
    <p:sldId id="2147482793" r:id="rId20"/>
    <p:sldId id="2147482341" r:id="rId21"/>
    <p:sldId id="2147482489" r:id="rId22"/>
    <p:sldId id="2147482343" r:id="rId23"/>
    <p:sldId id="2134806900" r:id="rId24"/>
    <p:sldId id="2134806539" r:id="rId25"/>
    <p:sldId id="2147482762" r:id="rId26"/>
    <p:sldId id="2134806904" r:id="rId27"/>
    <p:sldId id="2134806541" r:id="rId28"/>
    <p:sldId id="2134806522" r:id="rId29"/>
    <p:sldId id="2134806543" r:id="rId30"/>
    <p:sldId id="2134806544" r:id="rId31"/>
    <p:sldId id="2134806542" r:id="rId32"/>
    <p:sldId id="2134806547" r:id="rId33"/>
    <p:sldId id="2134806548" r:id="rId34"/>
    <p:sldId id="2134806550" r:id="rId35"/>
    <p:sldId id="2147482726" r:id="rId36"/>
    <p:sldId id="2134806402" r:id="rId37"/>
    <p:sldId id="2147482693" r:id="rId38"/>
    <p:sldId id="2134806894" r:id="rId39"/>
    <p:sldId id="2147482807" r:id="rId40"/>
    <p:sldId id="2147482781" r:id="rId41"/>
    <p:sldId id="2147482808" r:id="rId42"/>
    <p:sldId id="2147482782" r:id="rId43"/>
    <p:sldId id="2147482783" r:id="rId44"/>
    <p:sldId id="2147482784" r:id="rId45"/>
    <p:sldId id="2134806147" r:id="rId46"/>
    <p:sldId id="2134806403" r:id="rId47"/>
    <p:sldId id="2147482740" r:id="rId48"/>
    <p:sldId id="2147482804" r:id="rId49"/>
    <p:sldId id="2147482766" r:id="rId50"/>
    <p:sldId id="2147482810" r:id="rId51"/>
    <p:sldId id="2147482805" r:id="rId52"/>
    <p:sldId id="2147482806" r:id="rId53"/>
    <p:sldId id="2147482727" r:id="rId54"/>
    <p:sldId id="2134806934" r:id="rId55"/>
    <p:sldId id="2134806324" r:id="rId56"/>
    <p:sldId id="2147482516" r:id="rId57"/>
    <p:sldId id="2147482769" r:id="rId58"/>
    <p:sldId id="2147482770" r:id="rId59"/>
    <p:sldId id="2147482737" r:id="rId60"/>
    <p:sldId id="2147482718" r:id="rId61"/>
    <p:sldId id="2147482774" r:id="rId62"/>
    <p:sldId id="2147482775" r:id="rId63"/>
    <p:sldId id="2147482728" r:id="rId64"/>
    <p:sldId id="2147482809" r:id="rId65"/>
    <p:sldId id="2147482750" r:id="rId66"/>
    <p:sldId id="2147482779" r:id="rId67"/>
    <p:sldId id="2147482778" r:id="rId68"/>
    <p:sldId id="2147482697" r:id="rId69"/>
    <p:sldId id="2147482352" r:id="rId70"/>
    <p:sldId id="2147482754" r:id="rId71"/>
    <p:sldId id="2147482755" r:id="rId72"/>
    <p:sldId id="2147482757" r:id="rId73"/>
    <p:sldId id="2147482758" r:id="rId74"/>
    <p:sldId id="2147482790" r:id="rId75"/>
    <p:sldId id="2147482791" r:id="rId76"/>
    <p:sldId id="2147482729" r:id="rId77"/>
    <p:sldId id="2147482531" r:id="rId78"/>
    <p:sldId id="2147482534" r:id="rId79"/>
  </p:sldIdLst>
  <p:sldSz cx="9144000" cy="6858000" type="screen4x3"/>
  <p:notesSz cx="6858000" cy="9144000"/>
  <p:embeddedFontLst>
    <p:embeddedFont>
      <p:font typeface="Abadi" panose="020B0604020104020204" pitchFamily="34" charset="0"/>
      <p:regular r:id="rId81"/>
      <p:bold r:id="rId82"/>
      <p:italic r:id="rId83"/>
      <p:boldItalic r:id="rId84"/>
    </p:embeddedFont>
    <p:embeddedFont>
      <p:font typeface="Dosis" pitchFamily="2" charset="0"/>
      <p:regular r:id="rId85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regular r:id="rId88"/>
      <p:bold r:id="rId89"/>
    </p:embeddedFont>
    <p:embeddedFont>
      <p:font typeface="Microsoft Himalaya" panose="01010100010101010101" pitchFamily="2" charset="0"/>
      <p:regular r:id="rId90"/>
    </p:embeddedFont>
    <p:embeddedFont>
      <p:font typeface="Microsoft Uighur" panose="02000000000000000000" pitchFamily="2" charset="-78"/>
      <p:regular r:id="rId91"/>
      <p:bold r:id="rId92"/>
    </p:embeddedFont>
    <p:embeddedFont>
      <p:font typeface="Modern Love" panose="04090805081005020601" pitchFamily="82" charset="0"/>
      <p:regular r:id="rId93"/>
    </p:embeddedFont>
    <p:embeddedFont>
      <p:font typeface="Noto Sans Symbols" panose="020B0604020202020204" charset="0"/>
      <p:regular r:id="rId94"/>
      <p:bold r:id="rId9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A9A1"/>
    <a:srgbClr val="63C1DE"/>
    <a:srgbClr val="00ACA4"/>
    <a:srgbClr val="7EA43E"/>
    <a:srgbClr val="1F4E79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33" autoAdjust="0"/>
    <p:restoredTop sz="95033" autoAdjust="0"/>
  </p:normalViewPr>
  <p:slideViewPr>
    <p:cSldViewPr snapToGrid="0">
      <p:cViewPr varScale="1">
        <p:scale>
          <a:sx n="64" d="100"/>
          <a:sy n="64" d="100"/>
        </p:scale>
        <p:origin x="1278" y="78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0.fntdata"/><Relationship Id="rId95" Type="http://schemas.openxmlformats.org/officeDocument/2006/relationships/font" Target="fonts/font15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font" Target="fonts/font14.fntdata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7.fntdata"/><Relationship Id="rId61" Type="http://schemas.openxmlformats.org/officeDocument/2006/relationships/slide" Target="slides/slide47.xml"/><Relationship Id="rId82" Type="http://schemas.openxmlformats.org/officeDocument/2006/relationships/font" Target="fonts/font2.fntdata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13.fntdata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gif"/><Relationship Id="rId7" Type="http://schemas.microsoft.com/office/2007/relationships/hdphoto" Target="../media/hdphoto3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0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1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58.png"/><Relationship Id="rId5" Type="http://schemas.openxmlformats.org/officeDocument/2006/relationships/image" Target="../media/image36.png"/><Relationship Id="rId10" Type="http://schemas.openxmlformats.org/officeDocument/2006/relationships/image" Target="../media/image24.gif"/><Relationship Id="rId4" Type="http://schemas.openxmlformats.org/officeDocument/2006/relationships/image" Target="../media/image57.png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11" Type="http://schemas.openxmlformats.org/officeDocument/2006/relationships/image" Target="../media/image56.png"/><Relationship Id="rId5" Type="http://schemas.openxmlformats.org/officeDocument/2006/relationships/image" Target="../media/image42.png"/><Relationship Id="rId10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2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0.png"/><Relationship Id="rId7" Type="http://schemas.openxmlformats.org/officeDocument/2006/relationships/image" Target="../media/image4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70.png"/><Relationship Id="rId5" Type="http://schemas.microsoft.com/office/2007/relationships/hdphoto" Target="../media/hdphoto7.wdp"/><Relationship Id="rId4" Type="http://schemas.openxmlformats.org/officeDocument/2006/relationships/image" Target="../media/image6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4.png"/><Relationship Id="rId4" Type="http://schemas.microsoft.com/office/2007/relationships/hdphoto" Target="../media/hdphoto3.wdp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gif"/><Relationship Id="rId4" Type="http://schemas.openxmlformats.org/officeDocument/2006/relationships/image" Target="../media/image7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319D89-3D92-862F-D42D-3B37E0F92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b="345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6CD88F-F510-D94E-6CD0-DBFB5D931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833" y="4935090"/>
            <a:ext cx="2162334" cy="59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77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(خصم عنيد):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تتضمن همزتي الوصل والقطع.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809590" y="4775658"/>
            <a:ext cx="5676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وضمنية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كلمات تتضمن همزتي الوصل والقطع.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DB97FA8-E9C6-3EC8-4BC9-C535397DEE4F}"/>
              </a:ext>
            </a:extLst>
          </p:cNvPr>
          <p:cNvSpPr txBox="1">
            <a:spLocks/>
          </p:cNvSpPr>
          <p:nvPr/>
        </p:nvSpPr>
        <p:spPr>
          <a:xfrm>
            <a:off x="362927" y="2257181"/>
            <a:ext cx="841814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يَوْمِ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ٱلسِّبا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وَقَفْتُ عَلى خَطِّ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بِدايَةِ مُتَحَمِّ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أُعْطِيَتِ ٱلْإِشارَةُ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رَكَضْتُ بِكُلِّ قُوَّتي نَحْوَ خَطِّ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كُنْتُ أَسْمَعُ أَصْدِقائي يُشَجِّعونَني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فَٱزْدادَتْ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سُرْعَ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وَصَلْتُ إِلى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أَوَّلاً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وَرَفَعْتُ كَأْسَ ٱلْفَوْزِ وَأَنا أَبْتَسِ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فَهِمْتُ أَنَّ ٱلتَّدْريبَ وَٱلاجْتِهادَ هُما سِرُّ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ٱلنَّجا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FB8C8C7A-4E2E-21C6-FD59-1D6B81C07747}"/>
              </a:ext>
            </a:extLst>
          </p:cNvPr>
          <p:cNvSpPr txBox="1">
            <a:spLocks/>
          </p:cNvSpPr>
          <p:nvPr/>
        </p:nvSpPr>
        <p:spPr>
          <a:xfrm>
            <a:off x="362927" y="2257181"/>
            <a:ext cx="841814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يَوْمِ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ٱلسِّبا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وَقَفْتُ عَلى خَطِّ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بِدايَةِ مُتَحَمِّ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أُعْطِيَتِ ٱلْإِشارَةُ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رَكَضْتُ بِكُلِّ قُوَّتي نَحْوَ خَطِّ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كُنْتُ أَسْمَعُ أَصْدِقائي يُشَجِّعونَني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فَٱزْدادَتْ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سُرْعَ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وَصَلْتُ إِلى ٱلنِّهايَةِ أَوَّلاً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وَرَفَعْتُ كَأْسَ ٱلْفَوْزِ وَأَنا أَبْتَسِ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فَهِمْتُ أَنَّ ٱلتَّدْريبَ وَٱلاجْتِهادَ هُما سِرُّ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ٱلنَّجا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BE0B4DA-D9D2-9340-C245-B210CCCF2BF6}"/>
              </a:ext>
            </a:extLst>
          </p:cNvPr>
          <p:cNvSpPr txBox="1">
            <a:spLocks/>
          </p:cNvSpPr>
          <p:nvPr/>
        </p:nvSpPr>
        <p:spPr>
          <a:xfrm>
            <a:off x="362927" y="2257181"/>
            <a:ext cx="8418146" cy="4600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يَوْمِ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ٱلسِّبا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وَقَفْتُ عَلى خَطِّ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بِدايَةِ مُتَحَمِّ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عِنْدَما أُعْطِيَتِ ٱلْإِشارَةُ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رَكَضْتُ بِكُلِّ قُوَّتي نَحْوَ خَطِّ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كُنْتُ أَسْمَعُ أَصْدِقائي يُشَجِّعونَني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فَٱزْدادَتْ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سُرْعَ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فَجْأَةً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وَصَلْتُ إِلى ٱلنِّهايَةِ أَوَّلاً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وَرَفَعْتُ كَأْسَ ٱلْفَوْزِ وَأَنا أَبْتَسِ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فَهِمْتُ أَنَّ ٱلتَّدْريبَ وَٱلاجْتِهادَ هُما سِرُّ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ٱلنَّجا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f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A1BFCA4-4F83-DBC5-9682-54C733F7D777}"/>
              </a:ext>
            </a:extLst>
          </p:cNvPr>
          <p:cNvSpPr/>
          <p:nvPr/>
        </p:nvSpPr>
        <p:spPr>
          <a:xfrm>
            <a:off x="5039139" y="3447401"/>
            <a:ext cx="34724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يَوْمُ</a:t>
            </a:r>
            <a:r>
              <a:rPr lang="ar-S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6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سِّباقِ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0549F08-19F9-1D24-43B3-91B3F76C70E9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بْتَسِمُ</a:t>
            </a:r>
            <a:endParaRPr lang="a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يَوْمُ</a:t>
            </a:r>
            <a:r>
              <a:rPr lang="ar-S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8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SA" sz="8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سِّباقِ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الكلمتين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517059" y="2732631"/>
            <a:ext cx="4129548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</a:t>
            </a:r>
            <a:r>
              <a:rPr lang="ar-S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000" b="1" kern="0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سِّباقِ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بْتَسِمُ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914400" rtl="1">
              <a:buClr>
                <a:srgbClr val="000000"/>
              </a:buClr>
              <a:buSzPts val="3600"/>
            </a:pP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72220" y="2624476"/>
            <a:ext cx="451300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08" y="2397515"/>
            <a:ext cx="3683533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أَبْتَسِمُ</a:t>
            </a:r>
          </a:p>
          <a:p>
            <a:pPr algn="ctr" defTabSz="914400" rtl="1">
              <a:buClr>
                <a:srgbClr val="000000"/>
              </a:buClr>
            </a:pP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140543" y="2690694"/>
            <a:ext cx="568145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(خصم عنيد)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"خصم عنيد" وسأطرح عليكم أسئلة حول الأحداث.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A4D6924-73DE-D55C-6282-8BA2EADF82B6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48D80B-6C07-76DA-7459-68115AE55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5ECEC89-07F1-22BF-22F1-EF2DF650A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2590A40-5AEE-B43B-F8ED-9FEBD5158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6F15C56-CA88-DA49-2977-E8B49C4BD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2" name="FINALE - خَصْمٌ عَنيد DONE 260309">
            <a:hlinkClick r:id="" action="ppaction://media"/>
            <a:extLst>
              <a:ext uri="{FF2B5EF4-FFF2-40B4-BE49-F238E27FC236}">
                <a16:creationId xmlns:a16="http://schemas.microsoft.com/office/drawing/2014/main" id="{4F3482E7-156B-F81B-225C-746372C419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1333" y="1961771"/>
            <a:ext cx="7401157" cy="414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11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" y="770253"/>
            <a:ext cx="75596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البداية؟ في البداية، 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كان يوسف يجلس كل مساء مع أبيه ليسمع القصص والمغامرات، لكن الأب يستعد للسفر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رددوا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CD0E6C0-378F-9BC9-7827-F9063757A7D3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B5D3906-736F-AD5C-F377-485551D70796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E6EEB04-791C-800A-21B1-79CEF1EEF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91F78B8-88C2-3124-A1F1-6F3F28B3A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0CB80F7-0648-B378-F59E-6F703F1A8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D6071F7-9DE6-1CA4-40D7-CD31C2CC1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6D327-2FD7-E217-40C2-BD9FDAEF1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CF2EE5-E095-DF93-2602-0AC600F5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" y="770253"/>
            <a:ext cx="75596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شعر يوسف بالحزن بسبب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سفر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أبيه. و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ذات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يوم، وجد 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ابن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صندوقاً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تحت الدرج مليئاً بالألعاب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B6C9EE4-FE2B-95D4-BF42-07BF22B44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345CA8-3F74-F46F-19AD-2CABB972A2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2F1969-F530-46F2-22F1-DDC9907C1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861453-3C43-6982-48F6-C6621D329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FA1C7D-5EBC-4737-E5CC-530172AD93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CA3783-407C-7186-0BBA-A5AFE98E82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6785DA-AA80-D59E-AA6B-95A7C6BE71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9356EF-1B78-2EE2-6D12-8C104F46B9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C1C0CB-CB06-FF01-2F54-23D62BDA501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1F9104-E650-200B-DDF1-D367E5D7850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2C5419-1A9E-D78E-6A0C-774C928BF73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A7E1831E-A244-03C9-F7E7-C1928C53CC46}"/>
              </a:ext>
            </a:extLst>
          </p:cNvPr>
          <p:cNvSpPr/>
          <p:nvPr/>
        </p:nvSpPr>
        <p:spPr>
          <a:xfrm>
            <a:off x="5232546" y="2519062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135615B-83FA-7C39-E459-41AA4CEB8BEB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D91C2BE-724B-EDDC-A1BB-114CC1827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83AEE87-ED68-F0B0-1498-43A8EA267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9796ECF-1A10-D385-F2A7-DFB5F31D8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0086F76-DA85-F91F-B2FD-82770285C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755834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68240"/>
            <a:ext cx="6996347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الأم؟ 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34992-656F-A6DE-2EBD-33B4B28EF6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56405-63DD-21CA-E9B4-10C150365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75AE48-9651-48CA-A43F-13554021E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2DF213-612F-E176-100C-775F5B85FF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682B4B-112D-ABAC-5775-FBBF0384D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1D5AB0-D1A6-4079-805B-2F70D1E60D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0EA0-1FC0-A83D-F059-D1691E0C1B4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7BA75-246C-AEF2-BBC3-E915204670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99D9F-36EF-E05B-5357-AA32054CEA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00DB23-606F-F6D7-FEDC-8492E2CAB1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487A371-2FC7-D9B6-AAEE-9136A0B6343B}"/>
              </a:ext>
            </a:extLst>
          </p:cNvPr>
          <p:cNvSpPr/>
          <p:nvPr/>
        </p:nvSpPr>
        <p:spPr>
          <a:xfrm>
            <a:off x="3314421" y="36558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909B523-A231-8734-EAB3-ADD0A11E5AB1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76A641-01F4-9BCA-6FAC-EFF7FFE2D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68E39EA-83F7-CBAD-27F2-5FF5E9CD3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390DDDB-0550-A091-DFBC-F3E1F85E4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11C07B1-8812-19AC-B151-5E058CF61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7E548-CE5A-7D76-48DC-24F60F2C5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8CC1F-DDA9-969B-AFE4-E65C6D7C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68240"/>
            <a:ext cx="6996347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جلست الأم مع يوسف وأخذت تعلّمه صنع لعبة </a:t>
            </a:r>
            <a:r>
              <a:rPr lang="ar-SA" sz="27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الأ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صنة بالخيوط والأخشاب</a:t>
            </a:r>
            <a: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2A6BE6-4D31-4A35-4922-F85F99207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FBC265-C19A-7AB3-0702-470871EB6A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4870C6-BEEB-BCE6-92F7-0535EDD0A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5F2B19-DD2D-3930-BAE1-6BBC979D6D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AC04A3-07B3-697B-F201-1A309D4C86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B414AE-29BA-E00B-7F3C-9EF9AA5B3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1E06A9-E313-1F09-45DB-27DAEC108E9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A4279F-4944-EEB3-21D5-A0848C82344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14FDEF-24A3-0546-151C-ACC088EB8D2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DC8296-0A8E-7720-400A-C357F36CC2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7F36A9-AF3A-732E-B1EA-8843FDC6285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FF15C43-4A15-DB06-D5A8-E8488101A9E4}"/>
              </a:ext>
            </a:extLst>
          </p:cNvPr>
          <p:cNvSpPr/>
          <p:nvPr/>
        </p:nvSpPr>
        <p:spPr>
          <a:xfrm>
            <a:off x="3314421" y="36558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F57241E-5416-B9CE-D579-8FE29A266874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654011-6206-EBF9-6941-F893DB2C0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4C706BA-B5A5-0378-0B18-5E0E3F382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B044674-454A-A90B-CB6F-703EEB1D3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DAE8FD4-7F37-0840-51F6-FB8C5AB00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932578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حَدَثَ بَعْدَ ذَلِكَ؟ ماذا فَعَلَ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لْأَبُ؟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F9D9B3-8B9F-C098-B79B-53F03951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69A722-A9CB-7046-FCB0-77A802D3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0DEEA9-46CB-F7F4-CEE3-9AAED559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BF26A7-163A-36D2-57A1-9BAD1FB36D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BA7579-7B19-2B71-4461-1124B9C4B1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162A69-C4D1-17F3-D601-3CF26698F4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D2DD3-C1D6-624F-741E-CD49EC18B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5E485-B02F-6AC7-921A-066A9393C20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C74E1-8A48-671F-0DDA-72AD2BE3F89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30D8E4-B5D5-40B7-E20F-3E9246A4E31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43B5F7-DA6F-CEDE-390A-17123FF2F19E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69980AD-5F1D-C7FF-D882-6D477CC4B81B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DDBA0FB-9F10-7D54-63EF-5B3C1DA71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681EF57-5C9A-A28E-FEF1-3ACCE4B55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84A7175-9117-FC63-F042-A8F554E58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4FBB322-FF85-434D-F285-E1E2BA449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دخل الأب المنزل وجد مجسّ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ماً جديداً صنعه يوسف 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خيوط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وأخشاب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5C5AE-6C1D-BD16-81C8-5F7833280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48FD3-0827-E337-C5E8-B9CD4F31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8DF136-797E-0A63-3137-0F289BE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25A222-23B1-102D-4FCD-196B078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62741C-361E-3CA9-67FF-5E229EAC9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8757F0-F8DB-B9D8-5EEF-DB34D0B917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E75CFE-278C-6331-DC29-0AA7F9E2FA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5787E-BC22-1D1A-9094-F901C2A8D6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99BCA-EF92-03A8-E32A-9A8B7D2168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BA39A-7DBE-D807-118A-A1A88A379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A33672F-61B4-9125-602E-55C9D561C0BA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ABFA5F8-E9B9-B400-B169-B3335C830C3F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112CC8D-4969-F88E-540C-31640BD87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E07EF35-2320-D900-CB19-CD395B2E7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A2365D1-FFA0-DDF3-6E98-674E139DD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B0B03E1-B37E-B485-9E24-7D71D9617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1AFDB-448A-DC46-9861-9AE4CF97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AB8885-40F8-2F63-48A1-9C3537B5E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8240"/>
            <a:ext cx="753712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فخر الأب بابنه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وقا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 له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كون لدي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خ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صم عنيد. -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CEAAF5-5DC3-63C9-4940-1B11A7333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9BF7C6-E305-DE4A-E024-AB449630C9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5BB90A-2490-85A8-F3F2-1E7C5633D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BF61D2-4720-ED30-698F-285C6221DB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F4A74C-8F25-BA1E-673A-4FE74B2BB7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36160C4-5CE0-37EA-1ABF-5A195B7994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0E79CAE-7E69-5B34-CEEA-9DB89930B99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79061F-9B0E-ADC9-12D9-71723AB4413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418702-2CD9-1C34-24D6-E6D1F6E634D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77D486-A37F-9DDC-0721-B3DFA2752A1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60E451-C225-6A21-1A0F-A8F903B36D6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24E0CFE-386D-B5E6-3EC3-6167E444C4B1}"/>
              </a:ext>
            </a:extLst>
          </p:cNvPr>
          <p:cNvGrpSpPr/>
          <p:nvPr/>
        </p:nvGrpSpPr>
        <p:grpSpPr>
          <a:xfrm>
            <a:off x="421356" y="2005889"/>
            <a:ext cx="7836162" cy="4555377"/>
            <a:chOff x="421356" y="2005889"/>
            <a:chExt cx="7836162" cy="45553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1659E67-91A2-FA19-F97A-1DD08DC3E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62674" y="2005889"/>
              <a:ext cx="2194844" cy="172253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87F11B9-766A-2E5F-1476-B01A091DB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62068" y="2867158"/>
              <a:ext cx="2236969" cy="1722539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66AA41-80C2-E42D-FABE-5626FA68E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155" y="3943871"/>
              <a:ext cx="2194845" cy="172253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7E5340B-FC2D-090B-68B8-1055531E5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56" y="4805140"/>
              <a:ext cx="2236968" cy="1756126"/>
            </a:xfrm>
            <a:prstGeom prst="rect">
              <a:avLst/>
            </a:prstGeom>
          </p:spPr>
        </p:pic>
      </p:grp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C10D1DE6-0A5D-5AA6-CB27-FE66F548C67C}"/>
              </a:ext>
            </a:extLst>
          </p:cNvPr>
          <p:cNvSpPr/>
          <p:nvPr/>
        </p:nvSpPr>
        <p:spPr>
          <a:xfrm>
            <a:off x="1251250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70144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9778C47C-528F-4DFB-FD3D-387B3A5BE8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0484" y="2228256"/>
            <a:ext cx="1676677" cy="1432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D547F4F-072D-099E-36C3-E92FF5CE73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415" y="5041436"/>
            <a:ext cx="1708858" cy="14167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5709072-428D-153F-17E7-A1D590213D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5188" y="2162056"/>
            <a:ext cx="1594654" cy="14324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2C41692A-7F7B-675B-DEE4-FB1DD818CE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1536" y="4998440"/>
            <a:ext cx="1644385" cy="14921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يوسف ووالدته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83492B-F763-DC50-2967-C4876F7A16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6627" y="1867663"/>
            <a:ext cx="5632566" cy="410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59" y="735616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سألت الأم يوسف قائلة: ما رأيك أن تصنع حصانا خشبيا؟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B5C296-E3EE-A386-7514-09D7721FE7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6627" y="1868843"/>
            <a:ext cx="5676900" cy="41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40652-F2EC-7F51-E010-005EE68E0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EF287D-569C-D79A-F61A-480AE109D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59" y="735616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 يوسف: وهل سأكون قادرا على ذلك؟- 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9AEC526-75C7-3738-D063-F482060973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813AEC7-D2B8-B199-1D96-F8C4AA82D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D811AB4-3A7F-3C72-C943-F03FB4626C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17B6141-F8FB-6CC6-E354-870E09DFA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4497725-03A3-5717-E8AF-986E632CA2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8888289-7093-02C3-BD4E-6617F804657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35D9D7-34A8-F87C-829C-DE8C5F91F8C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FAED38-F009-191C-B176-B4625FFA4FB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9011D0-53CC-2722-C331-2CDBE55CEC7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9FD700F-31E1-541F-2207-2A0476B7A57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D5AA8E-A1D1-29E4-8B21-163957F8BE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D8EA437-A130-32F6-7669-3E5D64DC9A72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D3B6AA-F414-44DC-C3B3-95A298E2D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7814" y="2053813"/>
            <a:ext cx="5705884" cy="39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4470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7A7E-BD86-CFF8-7F79-72E66A8B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3C70F6-C7A9-E4CE-A053-7632E66F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طمأنته الأم: بطبيعة الحال. أنت ولد موهوب.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B79752-FCFA-827F-0193-11032D9F8D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D1F2BD-6DF4-1A2A-8C31-D4211A577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DA34D0B-533D-7594-FC14-39DE8F6993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6BEF88-29DD-4983-8FE6-C6397C9F86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7D3EAAB-59FE-396C-6E51-92CBB84BE2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1DFFEF1-2F45-28A3-BF12-0CE8F5B1F4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2AB61E-799E-25A0-4283-2BFA32B8E80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B73577-0F1E-E281-D42D-4D1087E4379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785790-670A-DC62-442A-03303980F64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DC19B4-6E8C-401C-878C-B5DB824BE3E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BB07C-59B6-00C6-70C0-E0C0DE1C1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0163ED4-7634-631F-0FB5-AC7437EBE283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A5EFB1-E29A-2966-EFE7-E5161BAD38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0923" y="2053813"/>
            <a:ext cx="5672776" cy="39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415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0206D-6C03-1062-F510-E1408A5DF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A5C58BD-15C0-7C57-D42D-F36F030EF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تحمس يوسف وعبر عن موهبته قائلا: حسنا سأصنع لعبة أهديها لأبي عندما يعود.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31CD3A3-5D0F-EE61-823D-F39368DB24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DE14BC9-7F3A-06D8-123E-E17FDB92F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B6DA96E-A774-1857-C95D-BD988207B5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5391520-7C9E-2109-DDD1-F9A81C8580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9BC9923-3590-0077-13FF-D8B43F20C4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B3BE911-D363-434B-CBA9-C1080D802EC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71F04A-7491-8FD1-0DCA-B9E0D3394ED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A138838-988F-0003-1B07-8C66C56259E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DF95B9-DFD2-A49E-8EF2-ACDC0BA7E59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0928E88-6564-FFD1-07BD-72BF3207B10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A1E60E7-6425-EAFF-71A5-BC1297AF77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18D12AD-1681-58C7-4025-9CCEFCC0BFE8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7BD084-D3ED-4029-FAA5-A45AB0751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689" y="2058246"/>
            <a:ext cx="5637009" cy="393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7276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A4E3-25EE-4BA8-329B-341553431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98D3D8C-44AE-2798-A768-190FE9B00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 ــــ تابعوا.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881DE16-BDED-D77A-0EB7-CD9A46F01D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5C7033D-0531-675F-2532-68B335721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1871D3A-2A51-E626-5442-0BCFF154B3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859D125-357A-54A9-35A1-2AF3F9116F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3F0E8FC-20FF-5FA2-42C6-1167BAF12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2CD99FA-E726-4CE7-396A-19D45EF0815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D5D615-2B05-8FE3-697F-93B1D590B9D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91A9BBB-A1C7-3EA1-AB0A-6E604A7E1BD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798C27-571A-0D8B-9F43-78A2463E04A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743736-0336-9759-5821-27CD9014BB5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79BD22-FD9E-BEC6-2175-9128A795AE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7E00B5BA-DA41-4958-6A4B-49B88460342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B5AB46-46CF-296E-E3E1-85B6D07E6D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7814" y="2053813"/>
            <a:ext cx="5705884" cy="39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5439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6CA6-6B36-BDAA-2D0A-68366C52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4AEB40A-5751-C2B8-B4F4-7A71E411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 كيف عبر يوسف عن موهبته؟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546616C-B2F4-F173-0A98-9FE0F5DFE9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464502-ED8E-E1C8-B346-074A2D60A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3AE4FF-FDC9-5A93-859A-4E9CBC034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AEB3E80-3888-8710-9A3E-34C89F8921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536931-7F58-F525-CA74-EDB289E716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E278F87-9742-39F2-796F-D7DD8E9F356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346F23-8BB6-DDBE-1BB5-1BB8E6A7D1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84FE77-C272-DC02-49C1-BD7421FE323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88F8FF-0CA6-9054-49FE-7BE44D4A31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A7BFAF-4CF1-96F9-4C1F-293F4C34D07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D852D7-E468-5619-D0DC-6A35774F8C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FE09250-D730-5EBF-6618-352EC126831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7C70CE-DE84-BDA0-6181-95044A9995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7319" y="2058247"/>
            <a:ext cx="5637010" cy="393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8003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«خصم عنيد».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B08DEF-D3CF-D42A-6B8F-A6E7942C1F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517" y="1957903"/>
            <a:ext cx="8322965" cy="455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BA1460-1586-1B3A-E7B2-E9C64809AD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517" y="1957903"/>
            <a:ext cx="8322965" cy="455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7FA913-8536-192F-261C-DE864C723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774" y="2090926"/>
            <a:ext cx="8106281" cy="430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8200E4-1C94-FB69-7C6D-3E097E1FED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013" y="1476213"/>
            <a:ext cx="3647768" cy="524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63EFA7-A07D-B2E0-A32C-C6B28CE66D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365" y="2769096"/>
            <a:ext cx="8198855" cy="216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72BC6F7F-4A37-3E14-7B4B-09A576E0291C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يوسُفُ حَزيناً؟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C800DD-2893-F88C-3974-2F78E1E76F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572" y="1991348"/>
            <a:ext cx="8198855" cy="216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77CD5D2-5386-FBA7-EAD1-C33D5B1D4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72" y="1991348"/>
            <a:ext cx="8198855" cy="216538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في النصِّ : شعر بالأسى  بمعنى شعر بالحزن، أصوغ  جوابي.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1EE7BE5-3637-585C-2119-DB1161BAB791}"/>
              </a:ext>
            </a:extLst>
          </p:cNvPr>
          <p:cNvCxnSpPr>
            <a:cxnSpLocks/>
          </p:cNvCxnSpPr>
          <p:nvPr/>
        </p:nvCxnSpPr>
        <p:spPr>
          <a:xfrm>
            <a:off x="3909391" y="3469868"/>
            <a:ext cx="148633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E20134-494D-0E70-3111-348A24A76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2B984D2B-3E37-32A6-BBDA-33B6167F5D92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08A273A9-E8E7-D246-95EC-4B4C813C503F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يوسُفُ حَزيناً؟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AA7A66-DE1A-505E-D1AB-98AD2079AB40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1D582209-8EE0-4768-A796-3E3B19C31F2A}"/>
              </a:ext>
            </a:extLst>
          </p:cNvPr>
          <p:cNvSpPr/>
          <p:nvPr/>
        </p:nvSpPr>
        <p:spPr>
          <a:xfrm>
            <a:off x="392400" y="5313154"/>
            <a:ext cx="835920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يوسُفُ حَزيناً </a:t>
            </a:r>
            <a:r>
              <a:rPr lang="ar-MA" altLang="fr-FR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 رَأَى والِدَهُ يُرَتِّبُ حَقيبَةَ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لسَّفَرِ.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5B7865-A1C1-0828-B951-B55D61BB36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572" y="1991348"/>
            <a:ext cx="8198855" cy="2165382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A7DE6F4-2CF4-190D-6106-99A8B2A0C3DA}"/>
              </a:ext>
            </a:extLst>
          </p:cNvPr>
          <p:cNvCxnSpPr>
            <a:cxnSpLocks/>
          </p:cNvCxnSpPr>
          <p:nvPr/>
        </p:nvCxnSpPr>
        <p:spPr>
          <a:xfrm>
            <a:off x="3909391" y="3469868"/>
            <a:ext cx="148633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C1F601E-794A-E82F-949D-B8B9A929F1CB}"/>
              </a:ext>
            </a:extLst>
          </p:cNvPr>
          <p:cNvSpPr/>
          <p:nvPr/>
        </p:nvSpPr>
        <p:spPr>
          <a:xfrm>
            <a:off x="331304" y="4156730"/>
            <a:ext cx="8420297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 يوسُفُ حَزيناً؟</a:t>
            </a:r>
            <a:endParaRPr lang="a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298713" y="2690694"/>
            <a:ext cx="55232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تتضمن همزتي الوصل والقطع.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D8F077C-4418-220B-3640-597F9B98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أقرأ – رددوا ورائي  -من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FACA4CDD-0F2D-E2A1-BBA0-CD2BB31E60BD}"/>
              </a:ext>
            </a:extLst>
          </p:cNvPr>
          <p:cNvSpPr/>
          <p:nvPr/>
        </p:nvSpPr>
        <p:spPr>
          <a:xfrm>
            <a:off x="4011562" y="1530412"/>
            <a:ext cx="354806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ِبْنٌ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D36B97-CD27-1483-ECE1-B7E425833103}"/>
              </a:ext>
            </a:extLst>
          </p:cNvPr>
          <p:cNvGrpSpPr/>
          <p:nvPr/>
        </p:nvGrpSpPr>
        <p:grpSpPr>
          <a:xfrm>
            <a:off x="3908390" y="4050752"/>
            <a:ext cx="3712610" cy="2399477"/>
            <a:chOff x="3908390" y="4050752"/>
            <a:chExt cx="3712610" cy="2399477"/>
          </a:xfrm>
        </p:grpSpPr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0FB88A92-27EA-B15A-4C7C-F17C72A471BB}"/>
                </a:ext>
              </a:extLst>
            </p:cNvPr>
            <p:cNvSpPr/>
            <p:nvPr/>
          </p:nvSpPr>
          <p:spPr>
            <a:xfrm>
              <a:off x="3978032" y="4050752"/>
              <a:ext cx="3573326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مّ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ٌ</a:t>
              </a:r>
              <a:endPara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DBC0D566-0E01-EF0B-05F6-973DCFCD4C46}"/>
                </a:ext>
              </a:extLst>
            </p:cNvPr>
            <p:cNvSpPr/>
            <p:nvPr/>
          </p:nvSpPr>
          <p:spPr>
            <a:xfrm>
              <a:off x="3908390" y="5327588"/>
              <a:ext cx="3712610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صَنَعَتْ أُ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مّ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ٌ</a:t>
              </a:r>
              <a:endPara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BFEB856A-1E2C-6C74-1283-D97D9E1D8827}"/>
              </a:ext>
            </a:extLst>
          </p:cNvPr>
          <p:cNvSpPr/>
          <p:nvPr/>
        </p:nvSpPr>
        <p:spPr>
          <a:xfrm>
            <a:off x="4011562" y="2773917"/>
            <a:ext cx="354806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عانَقَ </a:t>
            </a:r>
            <a:r>
              <a:rPr lang="ar-S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بْنَهُ</a:t>
            </a:r>
          </a:p>
        </p:txBody>
      </p:sp>
    </p:spTree>
    <p:extLst>
      <p:ext uri="{BB962C8B-B14F-4D97-AF65-F5344CB8AC3E}">
        <p14:creationId xmlns:p14="http://schemas.microsoft.com/office/powerpoint/2010/main" val="223771910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AE4B-D6C9-22EC-614A-4C34F2CA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3EDDCAA-4486-4164-7762-1D58BE4B42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94867B-2CBF-058F-32A5-CEAEAB46A7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0FB718-BFC4-CF33-A3CF-48EB2FAC21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D57ECC-3A6B-DADD-4876-1E52F9BB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6E83DA-4910-91FF-C7BB-D1EE5774F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FAC1454-0F9C-5BED-599D-AFD0FA5B76B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CC5E05-29A6-6090-D48E-61ED9BA90B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3655BB-C04C-D8EE-E564-98CC1A00CA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A8FF1F-860B-C7F8-A70B-51D97BAA470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019CCA-1DF2-63A4-C8DB-E6A9035F96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D235C7F-6BC6-E5D7-1AAD-400558EBF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سأقرأ الكلمة وحدها وفي جملة. هكذا أقرأ اِبْنٌ – عانق </a:t>
            </a:r>
            <a:r>
              <a:rPr lang="ar-S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بْنَهُ رددوا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DBF60D0-65B9-614E-4D0E-A39F1C2D1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6786A891-4CBE-37C4-1132-192AFAC67CFE}"/>
              </a:ext>
            </a:extLst>
          </p:cNvPr>
          <p:cNvSpPr/>
          <p:nvPr/>
        </p:nvSpPr>
        <p:spPr>
          <a:xfrm>
            <a:off x="1371873" y="1526200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ِبْنٌ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2" name="Graphique 31" descr="Oreille contour">
            <a:extLst>
              <a:ext uri="{FF2B5EF4-FFF2-40B4-BE49-F238E27FC236}">
                <a16:creationId xmlns:a16="http://schemas.microsoft.com/office/drawing/2014/main" id="{4B8B1217-D73F-BCC0-EB6B-8ED1237B85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7221" y="1303482"/>
            <a:ext cx="914400" cy="914400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9F51BF94-3591-A1BC-3061-A86E43F33E6B}"/>
              </a:ext>
            </a:extLst>
          </p:cNvPr>
          <p:cNvGrpSpPr/>
          <p:nvPr/>
        </p:nvGrpSpPr>
        <p:grpSpPr>
          <a:xfrm>
            <a:off x="1371873" y="2638644"/>
            <a:ext cx="2472922" cy="1253702"/>
            <a:chOff x="1371873" y="2638644"/>
            <a:chExt cx="2472922" cy="1253702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60835723-CCEC-168D-BAD0-6340F7A89AAC}"/>
                </a:ext>
              </a:extLst>
            </p:cNvPr>
            <p:cNvSpPr/>
            <p:nvPr/>
          </p:nvSpPr>
          <p:spPr>
            <a:xfrm>
              <a:off x="1371873" y="2769705"/>
              <a:ext cx="2015722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S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72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بْنَهُ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3" name="Graphique 32" descr="Oreille contour">
              <a:extLst>
                <a:ext uri="{FF2B5EF4-FFF2-40B4-BE49-F238E27FC236}">
                  <a16:creationId xmlns:a16="http://schemas.microsoft.com/office/drawing/2014/main" id="{1E112041-1FE0-E556-9510-81F519F83C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30395" y="2638644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D821FDA-6EBA-43B7-EA9E-65E6322DA529}"/>
              </a:ext>
            </a:extLst>
          </p:cNvPr>
          <p:cNvGrpSpPr/>
          <p:nvPr/>
        </p:nvGrpSpPr>
        <p:grpSpPr>
          <a:xfrm>
            <a:off x="1371872" y="3875911"/>
            <a:ext cx="2498181" cy="1285053"/>
            <a:chOff x="1371872" y="3875911"/>
            <a:chExt cx="2498181" cy="1285053"/>
          </a:xfrm>
        </p:grpSpPr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5F91A850-0290-4D81-24EA-6B94CFF3BBEC}"/>
                </a:ext>
              </a:extLst>
            </p:cNvPr>
            <p:cNvSpPr/>
            <p:nvPr/>
          </p:nvSpPr>
          <p:spPr>
            <a:xfrm>
              <a:off x="1371872" y="4038323"/>
              <a:ext cx="2040981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مٌّ</a:t>
              </a:r>
            </a:p>
          </p:txBody>
        </p:sp>
        <p:pic>
          <p:nvPicPr>
            <p:cNvPr id="34" name="Graphique 33" descr="Oreille contour">
              <a:extLst>
                <a:ext uri="{FF2B5EF4-FFF2-40B4-BE49-F238E27FC236}">
                  <a16:creationId xmlns:a16="http://schemas.microsoft.com/office/drawing/2014/main" id="{A1D0F517-DDD1-6414-6F46-710FE64B337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55653" y="3875911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BBF7FF6-79D1-062E-97A6-AC2AA54A25D7}"/>
              </a:ext>
            </a:extLst>
          </p:cNvPr>
          <p:cNvGrpSpPr/>
          <p:nvPr/>
        </p:nvGrpSpPr>
        <p:grpSpPr>
          <a:xfrm>
            <a:off x="1371872" y="5022547"/>
            <a:ext cx="2558807" cy="1423470"/>
            <a:chOff x="1371872" y="5022547"/>
            <a:chExt cx="2558807" cy="1423470"/>
          </a:xfrm>
        </p:grpSpPr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E6322A85-78E7-AAB2-25AA-48CC99381BDB}"/>
                </a:ext>
              </a:extLst>
            </p:cNvPr>
            <p:cNvSpPr/>
            <p:nvPr/>
          </p:nvSpPr>
          <p:spPr>
            <a:xfrm>
              <a:off x="1371872" y="5323376"/>
              <a:ext cx="2101607" cy="112264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مّ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ٌ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35" name="Graphique 34" descr="Oreille contour">
              <a:extLst>
                <a:ext uri="{FF2B5EF4-FFF2-40B4-BE49-F238E27FC236}">
                  <a16:creationId xmlns:a16="http://schemas.microsoft.com/office/drawing/2014/main" id="{FC89A259-8E27-1A4A-33C6-EEC55575A5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016279" y="5022547"/>
              <a:ext cx="914400" cy="914400"/>
            </a:xfrm>
            <a:prstGeom prst="rect">
              <a:avLst/>
            </a:prstGeom>
          </p:spPr>
        </p:pic>
      </p:grp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741CD29-6FA6-075F-A449-7805BC3C97F9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3412853" y="2127136"/>
            <a:ext cx="1228656" cy="1259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816CC28-1591-29B4-FE21-FB9A6C11AA7A}"/>
              </a:ext>
            </a:extLst>
          </p:cNvPr>
          <p:cNvGrpSpPr/>
          <p:nvPr/>
        </p:nvGrpSpPr>
        <p:grpSpPr>
          <a:xfrm>
            <a:off x="4641509" y="1578414"/>
            <a:ext cx="3135370" cy="2366146"/>
            <a:chOff x="4641509" y="1578414"/>
            <a:chExt cx="3135370" cy="2366146"/>
          </a:xfrm>
        </p:grpSpPr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336639DC-76C7-7FAF-04DD-60F4AE3EE7E3}"/>
                </a:ext>
              </a:extLst>
            </p:cNvPr>
            <p:cNvSpPr/>
            <p:nvPr/>
          </p:nvSpPr>
          <p:spPr>
            <a:xfrm>
              <a:off x="4641509" y="1578414"/>
              <a:ext cx="3135370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</a:t>
              </a:r>
              <a:r>
                <a:rPr lang="ar-MA" sz="66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ِبْنٌ</a:t>
              </a:r>
              <a:endPara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5AD7222D-A0AD-39D8-6C75-DAFEFF548C8A}"/>
                </a:ext>
              </a:extLst>
            </p:cNvPr>
            <p:cNvSpPr/>
            <p:nvPr/>
          </p:nvSpPr>
          <p:spPr>
            <a:xfrm>
              <a:off x="4641509" y="2821919"/>
              <a:ext cx="3135370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عانَقَ </a:t>
              </a:r>
              <a:r>
                <a:rPr lang="ar-S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6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بْنَهُ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EFC39DB1-813E-27DB-0E55-77DBAF166E01}"/>
              </a:ext>
            </a:extLst>
          </p:cNvPr>
          <p:cNvGrpSpPr/>
          <p:nvPr/>
        </p:nvGrpSpPr>
        <p:grpSpPr>
          <a:xfrm>
            <a:off x="4528723" y="4123637"/>
            <a:ext cx="3413402" cy="2399477"/>
            <a:chOff x="3908390" y="4050752"/>
            <a:chExt cx="3712610" cy="2399477"/>
          </a:xfrm>
          <a:solidFill>
            <a:schemeClr val="bg2">
              <a:lumMod val="90000"/>
            </a:schemeClr>
          </a:solidFill>
        </p:grpSpPr>
        <p:sp>
          <p:nvSpPr>
            <p:cNvPr id="45" name="Google Shape;1671;p201">
              <a:extLst>
                <a:ext uri="{FF2B5EF4-FFF2-40B4-BE49-F238E27FC236}">
                  <a16:creationId xmlns:a16="http://schemas.microsoft.com/office/drawing/2014/main" id="{B0675823-8D57-313A-104F-DE2B661F3B83}"/>
                </a:ext>
              </a:extLst>
            </p:cNvPr>
            <p:cNvSpPr/>
            <p:nvPr/>
          </p:nvSpPr>
          <p:spPr>
            <a:xfrm>
              <a:off x="3978032" y="4050752"/>
              <a:ext cx="3573326" cy="1122641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مّ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ٌ</a:t>
              </a:r>
              <a:endPara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46" name="Google Shape;1671;p201">
              <a:extLst>
                <a:ext uri="{FF2B5EF4-FFF2-40B4-BE49-F238E27FC236}">
                  <a16:creationId xmlns:a16="http://schemas.microsoft.com/office/drawing/2014/main" id="{2F09A369-EF81-8673-9DB4-74DD98078811}"/>
                </a:ext>
              </a:extLst>
            </p:cNvPr>
            <p:cNvSpPr/>
            <p:nvPr/>
          </p:nvSpPr>
          <p:spPr>
            <a:xfrm>
              <a:off x="3908390" y="5327588"/>
              <a:ext cx="3712610" cy="1122641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صَنَعَتْ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أُ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مّ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ٌ</a:t>
              </a:r>
              <a:endPara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5539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F359-BFAE-9881-BDF7-E41663350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A5C7EA8-5C74-24AB-E98C-E2AE54D89A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2F8D27-0163-D817-CB52-90C8F1A88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12C71B-C303-1E7F-CC8E-BFBB07E378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FF24A8-30CF-049A-74BF-854CA4D86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FC4583-EDA1-067B-010B-667247B6F7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548BFDB-7400-D158-7232-76894854E7F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DBCEB2-FDBA-23CA-3864-FA6475E9817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20941-1EDF-E6FD-77EC-96AF0EA5EE8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78E22B-7C8E-67EC-0012-922FB97DF75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13F619-84F5-3E83-312A-4649CC323C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E532D1B-4103-174A-CCEB-13DB3B4B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06" y="756000"/>
            <a:ext cx="7308471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: نطقت الهمزة في الكلمة وحدها ولم أنطقها في الجملة، تكتب الهمزة إذن هكذا.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0AE0E3-5525-BC9C-74D1-D279124D7B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5ADEAD5C-0A46-9149-1EA3-97EC75103615}"/>
              </a:ext>
            </a:extLst>
          </p:cNvPr>
          <p:cNvSpPr/>
          <p:nvPr/>
        </p:nvSpPr>
        <p:spPr>
          <a:xfrm>
            <a:off x="1554594" y="2647634"/>
            <a:ext cx="2015722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</a:t>
            </a:r>
            <a:r>
              <a: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ِبْنٌ</a:t>
            </a:r>
            <a:endParaRPr lang="ar-MA" sz="72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Graphique 4" descr="Oreille contour">
            <a:extLst>
              <a:ext uri="{FF2B5EF4-FFF2-40B4-BE49-F238E27FC236}">
                <a16:creationId xmlns:a16="http://schemas.microsoft.com/office/drawing/2014/main" id="{8639F1CC-D8A2-90D5-C670-F75E31409D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9942" y="2424916"/>
            <a:ext cx="914400" cy="9144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37EE1A0-5A93-E545-3DB0-B3EC96808016}"/>
              </a:ext>
            </a:extLst>
          </p:cNvPr>
          <p:cNvGrpSpPr/>
          <p:nvPr/>
        </p:nvGrpSpPr>
        <p:grpSpPr>
          <a:xfrm>
            <a:off x="1554594" y="3760078"/>
            <a:ext cx="2472922" cy="1253702"/>
            <a:chOff x="1371873" y="2638644"/>
            <a:chExt cx="2472922" cy="1253702"/>
          </a:xfrm>
        </p:grpSpPr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3F23F89A-0110-CC29-2A4A-D48DBC857EE5}"/>
                </a:ext>
              </a:extLst>
            </p:cNvPr>
            <p:cNvSpPr/>
            <p:nvPr/>
          </p:nvSpPr>
          <p:spPr>
            <a:xfrm>
              <a:off x="1371873" y="2769705"/>
              <a:ext cx="2015722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S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72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بْنَهُ</a:t>
              </a:r>
              <a:endParaRPr lang="ar-MA" sz="72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9" name="Graphique 8" descr="Oreille contour">
              <a:extLst>
                <a:ext uri="{FF2B5EF4-FFF2-40B4-BE49-F238E27FC236}">
                  <a16:creationId xmlns:a16="http://schemas.microsoft.com/office/drawing/2014/main" id="{8F801274-F4C5-9F18-CF6C-4CDB807032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30395" y="2638644"/>
              <a:ext cx="914400" cy="914400"/>
            </a:xfrm>
            <a:prstGeom prst="rect">
              <a:avLst/>
            </a:prstGeom>
          </p:spPr>
        </p:pic>
      </p:grp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66AEA03-164E-27FF-40D4-5AE48D19CDC4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3595574" y="3248570"/>
            <a:ext cx="1228656" cy="1259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4CCE8BD-9496-0539-7043-623D6A925689}"/>
              </a:ext>
            </a:extLst>
          </p:cNvPr>
          <p:cNvGrpSpPr/>
          <p:nvPr/>
        </p:nvGrpSpPr>
        <p:grpSpPr>
          <a:xfrm>
            <a:off x="4824230" y="2699848"/>
            <a:ext cx="3135370" cy="2366146"/>
            <a:chOff x="4641509" y="1578414"/>
            <a:chExt cx="3135370" cy="2366146"/>
          </a:xfrm>
        </p:grpSpPr>
        <p:sp>
          <p:nvSpPr>
            <p:cNvPr id="13" name="Google Shape;1671;p201">
              <a:extLst>
                <a:ext uri="{FF2B5EF4-FFF2-40B4-BE49-F238E27FC236}">
                  <a16:creationId xmlns:a16="http://schemas.microsoft.com/office/drawing/2014/main" id="{D803D152-1CBE-B0F9-BBEF-691A3826F20A}"/>
                </a:ext>
              </a:extLst>
            </p:cNvPr>
            <p:cNvSpPr/>
            <p:nvPr/>
          </p:nvSpPr>
          <p:spPr>
            <a:xfrm>
              <a:off x="4641509" y="1578414"/>
              <a:ext cx="3135370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</a:t>
              </a:r>
              <a:r>
                <a:rPr lang="ar-MA" sz="66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ِبْنٌ</a:t>
              </a:r>
              <a:endPara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4" name="Google Shape;1671;p201">
              <a:extLst>
                <a:ext uri="{FF2B5EF4-FFF2-40B4-BE49-F238E27FC236}">
                  <a16:creationId xmlns:a16="http://schemas.microsoft.com/office/drawing/2014/main" id="{64F4339D-322B-D6B3-9632-568407A06DD7}"/>
                </a:ext>
              </a:extLst>
            </p:cNvPr>
            <p:cNvSpPr/>
            <p:nvPr/>
          </p:nvSpPr>
          <p:spPr>
            <a:xfrm>
              <a:off x="4641509" y="2821919"/>
              <a:ext cx="3135370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عانَقَ </a:t>
              </a:r>
              <a:r>
                <a:rPr lang="ar-SA" sz="6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66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بْنَهُ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2122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5E928-E34E-7AB6-233B-A48B8010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B563D54-B1C5-396F-CE08-433F3174F3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CDAFE6-9BAF-E8AC-4F0D-9070BB0291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601611-D2FA-B506-4515-AEE9F68E3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F5E81F-02CD-A112-47BE-D514F9E5BC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8DE48D-9ADE-CE4C-B838-852D7428CF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931961-D980-DA87-631C-67881C02A27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B61E84-7C94-80B4-3A36-7491E1E8768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0159A1-61FD-F309-81BF-48BE717A026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204087-FD66-80FA-7CC2-1B4A671D1E7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9D88B9-C44A-47F0-7A54-56DFF9F9482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413AEA-8EB9-BDCC-6C38-75A2186B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معي : نطقت الهمزة في الكلمة وحدها ونطقتها في جملة. إذن  أكتب الهمزة هكذا- من يقرأ؟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782116-CA06-4FEC-6697-3458A2B0B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F3437505-7A76-5F47-C6E1-D0DD8D1DA161}"/>
              </a:ext>
            </a:extLst>
          </p:cNvPr>
          <p:cNvCxnSpPr/>
          <p:nvPr/>
        </p:nvCxnSpPr>
        <p:spPr>
          <a:xfrm flipH="1">
            <a:off x="3432631" y="3064146"/>
            <a:ext cx="136375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0B099DD8-A030-F89F-1EC6-94BEAD6EC4B7}"/>
              </a:ext>
            </a:extLst>
          </p:cNvPr>
          <p:cNvGrpSpPr/>
          <p:nvPr/>
        </p:nvGrpSpPr>
        <p:grpSpPr>
          <a:xfrm>
            <a:off x="1067703" y="2625081"/>
            <a:ext cx="2558807" cy="2570106"/>
            <a:chOff x="1794566" y="2616454"/>
            <a:chExt cx="2558807" cy="2570106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CDCC697D-D489-A71C-9A07-17A00B64E060}"/>
                </a:ext>
              </a:extLst>
            </p:cNvPr>
            <p:cNvGrpSpPr/>
            <p:nvPr/>
          </p:nvGrpSpPr>
          <p:grpSpPr>
            <a:xfrm>
              <a:off x="1794566" y="2616454"/>
              <a:ext cx="2498181" cy="1285053"/>
              <a:chOff x="1371872" y="3875911"/>
              <a:chExt cx="2498181" cy="1285053"/>
            </a:xfrm>
          </p:grpSpPr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70046F45-0DEB-6B3F-A7CA-8280D240F571}"/>
                  </a:ext>
                </a:extLst>
              </p:cNvPr>
              <p:cNvSpPr/>
              <p:nvPr/>
            </p:nvSpPr>
            <p:spPr>
              <a:xfrm>
                <a:off x="1371872" y="4038323"/>
                <a:ext cx="2040981" cy="1122641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72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أُ</a:t>
                </a:r>
                <a:r>
                  <a:rPr lang="ar-MA" sz="7200" b="1" kern="0" dirty="0">
                    <a:solidFill>
                      <a:srgbClr val="424D7C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مٌّ</a:t>
                </a:r>
              </a:p>
            </p:txBody>
          </p:sp>
          <p:pic>
            <p:nvPicPr>
              <p:cNvPr id="30" name="Graphique 29" descr="Oreille contour">
                <a:extLst>
                  <a:ext uri="{FF2B5EF4-FFF2-40B4-BE49-F238E27FC236}">
                    <a16:creationId xmlns:a16="http://schemas.microsoft.com/office/drawing/2014/main" id="{ECFEB9B4-954D-15D9-39F2-C4DDD94799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955653" y="3875911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8307BD0-09DB-F25E-BE92-2E4E06CB0E50}"/>
                </a:ext>
              </a:extLst>
            </p:cNvPr>
            <p:cNvGrpSpPr/>
            <p:nvPr/>
          </p:nvGrpSpPr>
          <p:grpSpPr>
            <a:xfrm>
              <a:off x="1794566" y="3763090"/>
              <a:ext cx="2558807" cy="1423470"/>
              <a:chOff x="1371872" y="5022547"/>
              <a:chExt cx="2558807" cy="1423470"/>
            </a:xfrm>
          </p:grpSpPr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30E77BD2-26ED-F961-71CE-ECF3DA495654}"/>
                  </a:ext>
                </a:extLst>
              </p:cNvPr>
              <p:cNvSpPr/>
              <p:nvPr/>
            </p:nvSpPr>
            <p:spPr>
              <a:xfrm>
                <a:off x="1371872" y="5323376"/>
                <a:ext cx="2101607" cy="1122641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72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أُ</a:t>
                </a:r>
                <a:r>
                  <a:rPr lang="ar-MA" sz="7200" b="1" kern="0" dirty="0">
                    <a:solidFill>
                      <a:srgbClr val="424D7C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مّ</a:t>
                </a:r>
                <a:r>
                  <a:rPr lang="ar-MA" sz="7200" b="1" kern="0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ٌ</a:t>
                </a:r>
                <a:endParaRPr lang="ar-MA" sz="72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pic>
            <p:nvPicPr>
              <p:cNvPr id="33" name="Graphique 32" descr="Oreille contour">
                <a:extLst>
                  <a:ext uri="{FF2B5EF4-FFF2-40B4-BE49-F238E27FC236}">
                    <a16:creationId xmlns:a16="http://schemas.microsoft.com/office/drawing/2014/main" id="{4607F3F5-3EE3-5761-4CDA-6DD217BF3B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016279" y="5022547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1054DB4-7F01-0BCD-9CC6-C4F1797D0F24}"/>
              </a:ext>
            </a:extLst>
          </p:cNvPr>
          <p:cNvGrpSpPr/>
          <p:nvPr/>
        </p:nvGrpSpPr>
        <p:grpSpPr>
          <a:xfrm>
            <a:off x="4951417" y="2864180"/>
            <a:ext cx="3413402" cy="2399477"/>
            <a:chOff x="3908390" y="4050752"/>
            <a:chExt cx="3712610" cy="2399477"/>
          </a:xfrm>
          <a:solidFill>
            <a:schemeClr val="bg2">
              <a:lumMod val="90000"/>
            </a:schemeClr>
          </a:solidFill>
        </p:grpSpPr>
        <p:sp>
          <p:nvSpPr>
            <p:cNvPr id="37" name="Google Shape;1671;p201">
              <a:extLst>
                <a:ext uri="{FF2B5EF4-FFF2-40B4-BE49-F238E27FC236}">
                  <a16:creationId xmlns:a16="http://schemas.microsoft.com/office/drawing/2014/main" id="{B68B3C09-DE47-AA39-7592-9CA72BEA138D}"/>
                </a:ext>
              </a:extLst>
            </p:cNvPr>
            <p:cNvSpPr/>
            <p:nvPr/>
          </p:nvSpPr>
          <p:spPr>
            <a:xfrm>
              <a:off x="3978032" y="4050752"/>
              <a:ext cx="3573326" cy="1122641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أُ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مّ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ٌ</a:t>
              </a:r>
              <a:endPara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Google Shape;1671;p201">
              <a:extLst>
                <a:ext uri="{FF2B5EF4-FFF2-40B4-BE49-F238E27FC236}">
                  <a16:creationId xmlns:a16="http://schemas.microsoft.com/office/drawing/2014/main" id="{8FCCFAFB-6770-3A9D-F884-CD281F30EA80}"/>
                </a:ext>
              </a:extLst>
            </p:cNvPr>
            <p:cNvSpPr/>
            <p:nvPr/>
          </p:nvSpPr>
          <p:spPr>
            <a:xfrm>
              <a:off x="3908390" y="5327588"/>
              <a:ext cx="3712610" cy="1122641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صَنَعَتْ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أُ</a:t>
              </a:r>
              <a:r>
                <a:rPr lang="ar-MA" sz="7200" b="1" kern="0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مّ</a:t>
              </a:r>
              <a:r>
                <a:rPr lang="ar-MA" sz="7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ٌ</a:t>
              </a:r>
              <a:endParaRPr lang="ar-MA" sz="72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726104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بْتَسَمَ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حاولوا نطقها في جملة. هل تسمعون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الهمزةدائما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29A903-1E02-CB8D-303F-5D2B00EAF0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4C0D08-7C4C-D633-8009-FA65B4BC07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35BB1-8FC6-ED72-EF2E-1B39C9F7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086CC6-4115-892B-0F78-CE6FFA106E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497950-530B-CF68-E13C-392E9466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5DAB5-056A-902B-7F53-83760C17BE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4AEAD4-D9CD-E813-C239-82E638F1E21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604A2F-D80E-97F2-364C-38E36B2DBFD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7FE888-47D0-10A0-D5F2-441A8CF122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DF49CB-3285-2E14-34D7-D3A03607377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EE92F18-01C2-4B38-10B7-8ACDCDDBA8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05DF14-9BC7-7FE4-F449-7C6A0B6FE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FD5F76-0983-5AED-2E88-D022170F9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1AB2A1-4EAB-49F7-A458-232494BEF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A4FD32-C1EC-9B82-C23B-3BD953AC5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ADF91B-2B21-5505-10BE-88E70D3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D6096-618D-F6B0-137F-D9167AB588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6C9208-99D3-52EE-4647-C6943B04A6C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8600B-180D-F9C1-1208-D77DF9A161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BFC123-9F63-D3E8-B6C0-83639F9DF9A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B0E401-7512-EA5A-9822-6B79A444C74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D8DFA63B-C0F0-492B-D400-60DB2EC1E5F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8AB8A8B-487A-A94F-E562-D040D4EA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اِبْتَسَمَ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0559B-3160-C34F-DB13-2F45321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4F646F-198E-6E3B-8252-50ECB9F6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"...حِبُّ"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FE486B5-DBF6-AE8A-E743-5C4793BB7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A626BA-ED73-CB01-8EA4-A02198A7DB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0C0F3B-E5C9-ADF7-219C-FA09049B0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D405B5-96CC-14A6-E503-A86F918DFA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8B957A-AA34-54C6-4CFF-B1B8BE918C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048CC9F-F405-F380-ECA4-A7F0E1596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C62C6A-BACE-5477-AB27-E3D5EE35B40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873686-4FD5-54F3-5CE2-21FFA20B4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11C64F-718A-3CBD-2B0B-E8E0487DE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C70EA3-4EE9-5D34-A530-61ECB15CA0A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48CC79-9BF5-10D2-0022-D44233D379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35F065F1-D6A8-F5DF-859E-AD987A92C7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55118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068-F0DD-3526-81A4-174DB4E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07F6F03-3FFD-C865-7CE2-E20E270B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4F1095A-B7CD-1943-3DD2-BF9957E3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5F41-C5B2-83A2-3C3A-08A74E00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93B98E-0010-0F27-CBDF-610E4FC6F7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80C975-A9E7-7B6E-C5C9-F59BC6453E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5D0EEB-EF19-BF3B-7513-396AB1FB9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58C38D4-C6FF-07BE-C736-8B54CD0B15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6C4F82-90E2-EF3F-61AC-107A6B95154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A90B5F-A3B3-316A-D125-60F07CCFB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C2124-F87B-DC33-7EDB-55AD2E7E42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9132-907A-072E-C5FF-F7733AB4B7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E611DA-0303-AFE0-D8EA-844AAB56E4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5B3900CD-E9BE-AF35-A6AC-886AF6EA110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16E6080-3A41-E25F-249C-B0E7625E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</a:t>
            </a:r>
            <a:endParaRPr lang="ar-MA" altLang="fr-FR" sz="6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54848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DCDAF-7473-3F53-38B9-3FAE1065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86813B2-69D9-880F-64F9-775B773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"...حْذَرْ"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126EE3-5B71-B39F-3295-45AF357E3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4B132D-4925-D8A9-8FD6-637642DC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32FA62-CB68-7C01-5A52-0431271FDD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CD366E-3E97-2028-B66D-01BB11D3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E788A6-41DB-C88D-287E-E14093A847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F800DA0-9862-AF97-AAC5-1CA1E5F91C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96350FB-01E2-DADB-7059-99B9ECD859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F8E0E6-23A3-F3B8-411E-D7FB074706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2148B3-74F4-2578-3EC0-B921C1022C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94392-FC98-51F1-6ADD-F7557094F0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502B7D-5A3A-1147-5106-C1A421DDEF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9F993C9C-94CE-DA72-125A-E990B2137E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1887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B48F-AAAF-F719-A52E-8FD499D1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8E5649F-5F24-FB5A-D8E9-97247BC7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هل نطقت الهمزة؟  كيف ستكتب؟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2A1AE1-935A-C469-1ED6-31CDF8C05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8444E-625A-3B2D-0F4F-E4A0035B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F400ACF-27D6-BB46-46B0-EF27084D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FB9914-7432-A1F7-EDF3-4E6789A26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3C2A49-6004-CC32-E332-16ED29FCD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B5C57B-A109-7929-A15A-B985D98AAE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417086-92B1-F3FE-4115-012F7A4A623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E32AC-A951-AE4E-26BD-635E7412265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38121-60E7-5ABA-8981-E9B0F35841B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DF297E-CA99-3046-5250-1E2F0AB2562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B06ACA-C88B-5563-2231-DBA38CE3111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1F8B8350-36FF-F031-2803-058FEEB300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B6DB07-3647-BA38-0BFC-BE301B62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اِحْذَرْ</a:t>
            </a:r>
          </a:p>
        </p:txBody>
      </p:sp>
    </p:spTree>
    <p:extLst>
      <p:ext uri="{BB962C8B-B14F-4D97-AF65-F5344CB8AC3E}">
        <p14:creationId xmlns:p14="http://schemas.microsoft.com/office/powerpoint/2010/main" val="133571857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BE883-0F0B-5D19-A36A-9C6E1CF96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137B5F-FFBF-3A5F-A6E3-C74BD1A67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"...خَذَ"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565E91-1C27-11C7-AB4B-BA32809C1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B34E38-4167-4A5A-0C2C-B40B0B57F1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167675-0799-6A38-95C5-2986ADBAE5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7E284A-05DA-91CE-F5A6-A5CD81E95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2258AD-3633-605A-53E2-B8299C0D2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D6CFD0-87BC-F919-42DF-FD0F97A119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5EF5B3D-1977-AC8A-CBC3-009DAECB4C3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AE694D-77D3-773A-B5BE-1227145CED2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13B805-0E2D-5EBD-2C48-E4EC8DFC5F8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3BFC5F-21FF-15E7-BF74-9F904F2EAE9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078EA9-1FBE-2B7F-29E6-BE9244F235F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F76BA533-18F6-FF43-CF94-9C085316B67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16840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FF8F-7996-2F46-F38A-B4439ED95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82C2FA3-0309-AA98-2092-AE8475A8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 من يقرأ الكلمة؟ هل نطقت الهمزة؟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8D953A-DC22-0DFF-5B0B-9ACCFED92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E0786CD-5E49-6C10-1759-F339689568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20D931-3BB4-4E54-71DF-9D547F67B3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E0497F5-20F4-34D2-92AD-778DB2140B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838E15-EA6A-B2CD-5F80-8A5026D60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820EC3-39F2-1B62-32C6-6F3B701277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ED77BE7-7891-1C02-941F-AE17325306E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250D6F-04E1-E857-27AE-475FAEA49E9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9C4DC6-DEE7-E741-37A2-D4E807308EA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80813E-1852-740A-1C99-A0411229970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139536-E955-0846-D2F3-2AE0030979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398FDD54-26DE-57D7-5DAB-C6FA70FAB64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AF589924-884B-7727-C4DC-AD1874FA4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 rtl="1">
              <a:buClr>
                <a:prstClr val="white"/>
              </a:buClr>
              <a:buSzPts val="13800"/>
              <a:defRPr/>
            </a:pPr>
            <a:r>
              <a:rPr lang="ar-MA" altLang="fr-FR" sz="6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أَخَذَ</a:t>
            </a:r>
          </a:p>
        </p:txBody>
      </p:sp>
    </p:spTree>
    <p:extLst>
      <p:ext uri="{BB962C8B-B14F-4D97-AF65-F5344CB8AC3E}">
        <p14:creationId xmlns:p14="http://schemas.microsoft.com/office/powerpoint/2010/main" val="1062486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17390</TotalTime>
  <Words>1612</Words>
  <Application>Microsoft Office PowerPoint</Application>
  <PresentationFormat>Affichage à l'écran (4:3)</PresentationFormat>
  <Paragraphs>443</Paragraphs>
  <Slides>65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65</vt:i4>
      </vt:variant>
    </vt:vector>
  </HeadingPairs>
  <TitlesOfParts>
    <vt:vector size="91" baseType="lpstr">
      <vt:lpstr>Dosis Medium</vt:lpstr>
      <vt:lpstr>Calibri Light</vt:lpstr>
      <vt:lpstr>Microsoft Uighur</vt:lpstr>
      <vt:lpstr>Abadi</vt:lpstr>
      <vt:lpstr>Arial</vt:lpstr>
      <vt:lpstr>Noto Sans Symbols</vt:lpstr>
      <vt:lpstr>Wingdings</vt:lpstr>
      <vt:lpstr>Microsoft Himalaya</vt:lpstr>
      <vt:lpstr>Dosis SemiBold</vt:lpstr>
      <vt:lpstr>Calibri</vt:lpstr>
      <vt:lpstr>Modern Love</vt:lpstr>
      <vt:lpstr>Dosis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الكلمتين جيدا. </vt:lpstr>
      <vt:lpstr>اكتبوا؛ ينطق الأستاذ الكلمتين.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 استماع وتحدث</vt:lpstr>
      <vt:lpstr> سنعيد الاستماع لحكاية "خصم عنيد" وسأطرح عليكم أسئلة حول الأحداث. انتبهوا. </vt:lpstr>
      <vt:lpstr> عرض شريط الحكاية. </vt:lpstr>
      <vt:lpstr>ماذا حدث في البداية؟ في البداية، كان يوسف يجلس كل مساء مع أبيه ليسمع القصص والمغامرات، لكن الأب يستعد للسفر. رددوا</vt:lpstr>
      <vt:lpstr>شعر يوسف بالحزن بسبب سفر أبيه. وذات يوم، وجد الابن صندوقاً تحت الدرج مليئاً بالألعاب.  رددوا.</vt:lpstr>
      <vt:lpstr> ماذا فعلت الأم؟  </vt:lpstr>
      <vt:lpstr> جلست الأم مع يوسف وأخذت تعلّمه صنع لعبة الأحصنة بالخيوط والأخشاب.- رددوا. </vt:lpstr>
      <vt:lpstr>ماذا حَدَثَ بَعْدَ ذَلِكَ؟ ماذا فَعَلَ ٱلْأَبُ؟ </vt:lpstr>
      <vt:lpstr>دخل الأب المنزل وجد مجسَّماً جديداً صنعه يوسف من خيوط وأخشاب. – رددوا.</vt:lpstr>
      <vt:lpstr>ماذا حدث في النهاية؟ فخر الأب بابنه وقال له سيكون لديك خصم عنيد. - رددوا.</vt:lpstr>
      <vt:lpstr>الآن، من يسرد أحداث الحكاية من البداية إلى النهاية؟</vt:lpstr>
      <vt:lpstr> والآن استمعوا  للحوار الذي دار بين يوسف ووالدته.</vt:lpstr>
      <vt:lpstr>سألت الأم يوسف قائلة: ما رأيك أن تصنع حصانا خشبيا؟ – رددوا.</vt:lpstr>
      <vt:lpstr>أجاب يوسف: وهل سأكون قادرا على ذلك؟-  رددوا</vt:lpstr>
      <vt:lpstr>طمأنته الأم: بطبيعة الحال. أنت ولد موهوب. رددوا</vt:lpstr>
      <vt:lpstr>تحمس يوسف وعبر عن موهبته قائلا: حسنا سأصنع لعبة أهديها لأبي عندما يعود. رددوا</vt:lpstr>
      <vt:lpstr>نعيد الاستماع  ــــ تابعوا.</vt:lpstr>
      <vt:lpstr>لنتذكر الحوار. كيف عبر يوسف عن موهبته؟ </vt:lpstr>
      <vt:lpstr>قراءة</vt:lpstr>
      <vt:lpstr>نمر الآن للتدرب على قراءة نص «خصم عنيد».</vt:lpstr>
      <vt:lpstr>تابعوا معي، سأقرأ المقطع الأول. </vt:lpstr>
      <vt:lpstr>من يقرأ؟ خذوا كراساتكم، تابعوا مع زميلكم.</vt:lpstr>
      <vt:lpstr>تابعوا معي، سأقرأ المقطع الثاني. </vt:lpstr>
      <vt:lpstr>من يقرأ؟ على كراساتكم، تابعوا مع زميلكم.</vt:lpstr>
      <vt:lpstr> ستتدربون الآن على الإجابة عن أسئلة الفهم. من يقرأ الفقرة؟</vt:lpstr>
      <vt:lpstr> من يقرأ السؤال؟ عودوا للفقرة وابحثوا عن الجواب.</vt:lpstr>
      <vt:lpstr> أقرأ في النصِّ : شعر بالأسى  بمعنى شعر بالحزن، أصوغ  جوابي.</vt:lpstr>
      <vt:lpstr>من يصوغ الجواب؟ انقلوا الجواب على كراساتكم. </vt:lpstr>
      <vt:lpstr>إملاء</vt:lpstr>
      <vt:lpstr> أقرأ – رددوا ورائي  -من يقرأ؟ </vt:lpstr>
      <vt:lpstr> سأقرأ الكلمة وحدها وفي جملة. هكذا أقرأ اِبْنٌ – عانق ٱبْنَهُ رددوا </vt:lpstr>
      <vt:lpstr> لاحظوا معي : نطقت الهمزة في الكلمة وحدها ولم أنطقها في الجملة، تكتب الهمزة إذن هكذا. من يقرأ؟ </vt:lpstr>
      <vt:lpstr> لاحظوا معي : نطقت الهمزة في الكلمة وحدها ونطقتها في جملة. إذن  أكتب الهمزة هكذا- من يقرأ؟ </vt:lpstr>
      <vt:lpstr>خذوا ألواحكم. اكتبوا "...بْتَسَمَ" حاولوا نطقها في جملة. هل تسمعون الهمزةدائما؟ </vt:lpstr>
      <vt:lpstr>ارفعوا الألواح. صححوا. </vt:lpstr>
      <vt:lpstr>خذوا ألواحكم. اكتبوا "...حِبُّ" </vt:lpstr>
      <vt:lpstr>ارفعوا الألواح. صححوا. من يقرأ الكلمة؟ </vt:lpstr>
      <vt:lpstr>خذوا ألواحكم. اكتبوا "...حْذَرْ" </vt:lpstr>
      <vt:lpstr>ارفعوا الألواح. صححوا. من يقرأ الكلمة؟ هل نطقت الهمزة؟  كيف ستكتب؟ </vt:lpstr>
      <vt:lpstr>خذوا ألواحكم. اكتبوا "...خَذَ" </vt:lpstr>
      <vt:lpstr>ارفعوا الألواح. صححوا. من يقرأ الكلمة؟ هل نطقت الهمزة؟ 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ELHAMDOUNI</dc:creator>
  <cp:lastModifiedBy>EL HAMDOUNI BTIHAJ</cp:lastModifiedBy>
  <cp:revision>226</cp:revision>
  <dcterms:created xsi:type="dcterms:W3CDTF">2023-09-20T21:35:22Z</dcterms:created>
  <dcterms:modified xsi:type="dcterms:W3CDTF">2026-04-05T14:54:05Z</dcterms:modified>
</cp:coreProperties>
</file>