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3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85"/>
  </p:notesMasterIdLst>
  <p:sldIdLst>
    <p:sldId id="2147482793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47482705" r:id="rId31"/>
    <p:sldId id="2134806402" r:id="rId32"/>
    <p:sldId id="2147482729" r:id="rId33"/>
    <p:sldId id="2147482732" r:id="rId34"/>
    <p:sldId id="2134806931" r:id="rId35"/>
    <p:sldId id="2134806932" r:id="rId36"/>
    <p:sldId id="2134806173" r:id="rId37"/>
    <p:sldId id="2134806507" r:id="rId38"/>
    <p:sldId id="2147482782" r:id="rId39"/>
    <p:sldId id="2147482780" r:id="rId40"/>
    <p:sldId id="2134806930" r:id="rId41"/>
    <p:sldId id="2134806147" r:id="rId42"/>
    <p:sldId id="2147482749" r:id="rId43"/>
    <p:sldId id="2147482772" r:id="rId44"/>
    <p:sldId id="2147482731" r:id="rId45"/>
    <p:sldId id="2147482769" r:id="rId46"/>
    <p:sldId id="2147482726" r:id="rId47"/>
    <p:sldId id="2147482776" r:id="rId48"/>
    <p:sldId id="2147482522" r:id="rId49"/>
    <p:sldId id="2147482715" r:id="rId50"/>
    <p:sldId id="2147482523" r:id="rId51"/>
    <p:sldId id="2147482784" r:id="rId52"/>
    <p:sldId id="2147482526" r:id="rId53"/>
    <p:sldId id="2147482702" r:id="rId54"/>
    <p:sldId id="2134806934" r:id="rId55"/>
    <p:sldId id="2134806324" r:id="rId56"/>
    <p:sldId id="2147482727" r:id="rId57"/>
    <p:sldId id="2134806574" r:id="rId58"/>
    <p:sldId id="2147482527" r:id="rId59"/>
    <p:sldId id="2147482789" r:id="rId60"/>
    <p:sldId id="2147482739" r:id="rId61"/>
    <p:sldId id="2147482734" r:id="rId62"/>
    <p:sldId id="2147482792" r:id="rId63"/>
    <p:sldId id="2147482736" r:id="rId64"/>
    <p:sldId id="2147482783" r:id="rId65"/>
    <p:sldId id="2147482742" r:id="rId66"/>
    <p:sldId id="2147482791" r:id="rId67"/>
    <p:sldId id="2147482765" r:id="rId68"/>
    <p:sldId id="2147482766" r:id="rId69"/>
    <p:sldId id="2147482767" r:id="rId70"/>
    <p:sldId id="2147482761" r:id="rId71"/>
    <p:sldId id="2147482764" r:id="rId72"/>
    <p:sldId id="2147482394" r:id="rId73"/>
    <p:sldId id="2147482773" r:id="rId74"/>
    <p:sldId id="2147482779" r:id="rId75"/>
    <p:sldId id="2147482710" r:id="rId76"/>
    <p:sldId id="2134806945" r:id="rId77"/>
    <p:sldId id="2147482528" r:id="rId78"/>
    <p:sldId id="2134806946" r:id="rId79"/>
    <p:sldId id="2147482730" r:id="rId80"/>
    <p:sldId id="2147482529" r:id="rId81"/>
    <p:sldId id="2147482504" r:id="rId82"/>
    <p:sldId id="2147482717" r:id="rId83"/>
    <p:sldId id="2147482487" r:id="rId84"/>
  </p:sldIdLst>
  <p:sldSz cx="9144000" cy="6858000" type="screen4x3"/>
  <p:notesSz cx="6858000" cy="9144000"/>
  <p:embeddedFontLst>
    <p:embeddedFont>
      <p:font typeface="Dosis" pitchFamily="2" charset="0"/>
      <p:regular r:id="rId86"/>
      <p:bold r:id="rId87"/>
    </p:embeddedFont>
    <p:embeddedFont>
      <p:font typeface="Dosis ExtraBold" pitchFamily="2" charset="0"/>
      <p:bold r:id="rId88"/>
    </p:embeddedFont>
    <p:embeddedFont>
      <p:font typeface="Dosis Medium" pitchFamily="2" charset="0"/>
      <p:regular r:id="rId89"/>
    </p:embeddedFont>
    <p:embeddedFont>
      <p:font typeface="Dosis SemiBold" pitchFamily="2" charset="0"/>
      <p:regular r:id="rId90"/>
      <p:bold r:id="rId91"/>
    </p:embeddedFont>
    <p:embeddedFont>
      <p:font typeface="Microsoft Uighur" panose="02000000000000000000" pitchFamily="2" charset="-78"/>
      <p:regular r:id="rId92"/>
      <p:bold r:id="rId93"/>
    </p:embeddedFont>
    <p:embeddedFont>
      <p:font typeface="Modern Love" panose="04090805081005020601" pitchFamily="82" charset="0"/>
      <p:regular r:id="rId94"/>
    </p:embeddedFont>
    <p:embeddedFont>
      <p:font typeface="Noto Sans Symbols" panose="020B0604020202020204" charset="0"/>
      <p:regular r:id="rId95"/>
      <p:bold r:id="rId9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3158" userDrawn="1">
          <p15:clr>
            <a:srgbClr val="A4A3A4"/>
          </p15:clr>
        </p15:guide>
        <p15:guide id="6" pos="292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389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969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5080" userDrawn="1">
          <p15:clr>
            <a:srgbClr val="A4A3A4"/>
          </p15:clr>
        </p15:guide>
        <p15:guide id="14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00A9A1"/>
    <a:srgbClr val="DEEBF7"/>
    <a:srgbClr val="424D7B"/>
    <a:srgbClr val="565F88"/>
    <a:srgbClr val="424D7C"/>
    <a:srgbClr val="F3EDE8"/>
    <a:srgbClr val="E2F6F5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118" autoAdjust="0"/>
  </p:normalViewPr>
  <p:slideViewPr>
    <p:cSldViewPr snapToGrid="0">
      <p:cViewPr varScale="1">
        <p:scale>
          <a:sx n="64" d="100"/>
          <a:sy n="64" d="100"/>
        </p:scale>
        <p:origin x="1368" y="78"/>
      </p:cViewPr>
      <p:guideLst>
        <p:guide pos="4626"/>
        <p:guide orient="horz" pos="709"/>
        <p:guide orient="horz" pos="2704"/>
        <p:guide orient="horz"/>
        <p:guide orient="horz" pos="3158"/>
        <p:guide pos="2925"/>
        <p:guide pos="1043"/>
        <p:guide orient="horz" pos="1389"/>
        <p:guide orient="horz" pos="3521"/>
        <p:guide pos="3969"/>
        <p:guide pos="1837"/>
        <p:guide pos="226"/>
        <p:guide pos="50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font" Target="fonts/font4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2.fntdata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font" Target="fonts/font8.fntdata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12421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4280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020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55742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2458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0544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76193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5747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3909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30796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image" Target="../media/image3.bin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8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2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834" r:id="rId23"/>
    <p:sldLayoutId id="2147483835" r:id="rId24"/>
    <p:sldLayoutId id="2147483837" r:id="rId25"/>
    <p:sldLayoutId id="2147483839" r:id="rId26"/>
    <p:sldLayoutId id="2147483840" r:id="rId27"/>
    <p:sldLayoutId id="2147483843" r:id="rId28"/>
    <p:sldLayoutId id="2147483844" r:id="rId29"/>
    <p:sldLayoutId id="2147483845" r:id="rId30"/>
    <p:sldLayoutId id="2147483846" r:id="rId31"/>
    <p:sldLayoutId id="2147483847" r:id="rId3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7.gif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88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50.png"/><Relationship Id="rId10" Type="http://schemas.openxmlformats.org/officeDocument/2006/relationships/image" Target="../media/image42.png"/><Relationship Id="rId4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47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6.png"/><Relationship Id="rId5" Type="http://schemas.openxmlformats.org/officeDocument/2006/relationships/image" Target="../media/image38.png"/><Relationship Id="rId10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11" Type="http://schemas.openxmlformats.org/officeDocument/2006/relationships/image" Target="../media/image63.png"/><Relationship Id="rId5" Type="http://schemas.openxmlformats.org/officeDocument/2006/relationships/image" Target="../media/image41.png"/><Relationship Id="rId10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11" Type="http://schemas.openxmlformats.org/officeDocument/2006/relationships/image" Target="../media/image68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47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47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7.gif"/><Relationship Id="rId4" Type="http://schemas.openxmlformats.org/officeDocument/2006/relationships/image" Target="../media/image7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A0D39C-A256-97EC-58CB-D4F6C66B7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79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معجم،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 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1800" dirty="0">
                <a:solidFill>
                  <a:srgbClr val="424D7B"/>
                </a:solidFill>
              </a:rPr>
              <a:t>-01   </a:t>
            </a:r>
            <a:r>
              <a:rPr lang="ar-AE" sz="1800" dirty="0">
                <a:solidFill>
                  <a:srgbClr val="424D7B"/>
                </a:solidFill>
              </a:rPr>
              <a:t>انشطة اعتيادية</a:t>
            </a:r>
            <a:endParaRPr lang="ar-MA" sz="18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(خصم عنيد):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91470" y="2790288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إستراتيجية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06351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ونقل جمل بخط مقروء وجميل.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56947" y="536323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023065" y="4645149"/>
            <a:ext cx="4248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إستراتيجية خريطة الكلمة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ونقل جملة بخط مقروء وجميل.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B1527-AAA5-8BD1-129B-F0A6280E1EB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60105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334AA0-A9DC-8FB8-8ABE-D296DC9E2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6C629-9943-1573-8833-F2DA2405CF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FAA266-2143-4BEA-718A-4EBCE9A5DA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9C601-786D-60B9-C025-CC5304E4A6A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8A8DB-27DD-8D44-F25D-94DD06A4EC7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59790E-8862-7FD0-EC30-F9FA3D6BC1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52E75-D9A2-A22D-6E6C-868CD645945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C583D-221E-34B5-D8B2-4CE2D3F7681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F8D669-07E5-BB97-03CE-4DD37B5E5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3F6DB-73C1-BA97-C370-E15FD79F3A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8929E-520D-E64F-442F-758B0AD2A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3B6A1-98A7-5021-AC67-60DDB2B86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1A63D0-9883-68CA-8D7D-2E0437259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34DDF-30A0-3335-6E65-848E452B38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5FB378-AD50-C98B-4965-4CBC8280C2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7AB53D-0DD4-B7BB-A6A6-917561275D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091C6-F549-81BC-DC28-36D4CB2048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3BA85-8D55-9B52-EFD6-00B06D740D3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61380-FFE6-19BE-94BD-B5CDB1B860E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94A77-B8AB-1B35-9F95-0075B39C66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CBD26B3-27F6-83B9-92BC-3AECD7B921C8}"/>
              </a:ext>
            </a:extLst>
          </p:cNvPr>
          <p:cNvSpPr txBox="1">
            <a:spLocks/>
          </p:cNvSpPr>
          <p:nvPr/>
        </p:nvSpPr>
        <p:spPr>
          <a:xfrm>
            <a:off x="318052" y="1762871"/>
            <a:ext cx="8335227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67E6561-A7B6-98E0-88DF-A2285A61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019018"/>
            <a:ext cx="81935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بِٱلنَّشاطِ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أَنْزِلُ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مَلابِسَ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وَأَتَّبِعُ إِرْشاداتِ مُدَرِّبي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وَدِقَّ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أُحاوِلُ أَنْ أَسْبَحَ بِسُرْعَةٍ وَأُحَسِّنَ حَرَكاتي في كُلِّ تَدْري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تُعَلِّمُني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ٱلصَّبْرَ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سَبّاحاً ماهِراً وَأُشارِكَ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وَأَفوزَ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بِٱلْجَوائِ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9573B-9BC2-6B79-D11A-53ED588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16EF7-1425-EE91-10E2-DF8F25F14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9E5EC6-EF68-6972-5A61-E6F0D8E128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625BA8-62BC-7117-955D-8B72AA36F1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A88A6F-05D7-4166-DEE9-EC3FA89F3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34526-ACB0-2741-4841-01CA5E0557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F4C2B-E548-6835-4D9C-A5C0BCEDD37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8990-45B6-9C37-8AE5-B21406A708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88195-D5C2-59AF-995F-D6F5A9ADDDB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2B7C0-3F8F-B7F3-8E53-252C238F75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2401C60-28F8-D86F-7500-EED791A26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078653"/>
            <a:ext cx="81935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بِٱلنَّشاطِ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أَنْزِلُ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مَلابِسَ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وَأَتَّبِعُ إِرْشاداتِ مُدَرِّبي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وَدِقَّ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أُحاوِلُ أَنْ أَسْبَحَ بِسُرْعَةٍ وَأُحَسِّنَ حَرَكاتي في كُلِّ تَدْري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تُعَلِّمُني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ٱلصَّبْرَ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سَبّاحاً ماهِراً وَأُشارِكَ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وَأَفوزَ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بِٱلْجَوائِ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E863-F261-3B1E-2E6D-7F7C31F26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0A110B-4BB8-8CF6-2E35-1367B2A8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916755-58A0-14CE-DC6A-77B47ABC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E7359-5F08-A47E-78D0-9DB45CDF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502F7-A2AF-7626-8676-D3A2A019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E3586-D3C5-87C9-ECC1-F5ECFFE9A56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26651-50DC-D19A-5F19-2CEF11A965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8FB0B-798D-9F99-0688-23B419FBE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62819D-F896-7A37-4D5D-472A382CF0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5A456-49F1-F0AE-061B-4D00F83E2AE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E3BFD6AC-E7E3-12E1-5289-1E49FDCEF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35" y="2019018"/>
            <a:ext cx="81935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وَأَشْعُرُ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بِٱلنَّشاطِ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أَنْزِلُ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أَرْتَدي مَلابِسَ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وَأَتَّبِعُ إِرْشاداتِ مُدَرِّبي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وَدِقَّ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أُحاوِلُ أَنْ أَسْبَحَ بِسُرْعَةٍ وَأُحَسِّنَ حَرَكاتي في كُلِّ تَدْري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تُعَلِّمُني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ٱلسِّباحَةُ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ٱلصَّبْرَ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وَٱلْمُثابَرَةَ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أَحْلُمُ بِأَنْ أُصْبِحَ سَبّاحاً ماهِراً وَأُشارِكَ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وَأَفوزَ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بِٱلْجَوائِ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938AA-C029-C41B-C2AE-7622E9A6E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1D7AE-73D8-A065-DF02-FAEA8A147A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D1308-944E-EFCA-D1C3-08158D2B1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E1ECA-E395-DD24-D8AC-899DFDDC8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B3017-B8E4-470B-88F6-6FEC235DC8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96354-49CF-12EB-80C2-BAAEDAB7D0E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9FA20-440B-7553-5BCE-5E8504AA575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0026-0D57-271E-95F8-BC436E240D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A2AACE-E0A0-994A-3BBE-0BD90C757B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3243B-E61E-EE05-36FF-79AAF60426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 من يقرأ الكلمات قبل أن تختفي؟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1AF794-2F75-146D-AE18-94AF70B61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EB2B9-2D3E-2982-9E81-9853457E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FB09E0-2EE0-C866-2C75-E1FE126EC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B55BE-4AD3-5EB7-57E1-BBFFF124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106396-F03E-F55F-223C-E32310F750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ECE59F-E556-E3E9-7187-836328F744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63CE9-2174-277A-6B18-20F6636F5C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CC41BF-F1EC-196F-00D9-CA103ACDE2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9C9A0-CA16-B675-B2F6-A69C9ED31C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2471C9-576D-649D-08D5-3D43D903FD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4855750" y="3429000"/>
            <a:ext cx="38601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لنَّشاطُ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507335" y="3429000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أَهْوى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لسِّباحَةَ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17095" y="3582909"/>
            <a:ext cx="8398041" cy="9088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لنَّشاطُ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47049B-227B-059D-6775-15375983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D62CAB-E3C1-AD31-4090-7A962B492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EABD-D60C-6687-8311-E83787E9B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71261E-ABB8-0D55-55EB-4A47F5BD9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936BB-9516-19E0-E2DF-81852C8B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B7677-2DF5-5230-A54D-A32D44752DA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74C615-0E27-2178-3C6C-9FE54E5DA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2151E-EE4A-F1F1-78AA-E0AABE0B0E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BB67D-2D9D-D8EB-6D5B-C0AAF2AFB4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796711-0B31-A6C1-9AB3-6C8FF9B046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الكلمتين.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227129-E937-191D-14C3-FA4128999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107B7E-96B6-1ED8-1449-7863A7D6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95029-29AB-5148-6A95-8F21E528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EE8205-D6C4-72A9-4F56-85DCDF20EC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E423B-7EE9-CA5C-6922-5DCAFC3515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D786-65C6-F238-BA30-520AEA48F4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6FC989-03FB-9AD6-8E73-3BF0E434CB4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05126-C898-6FFF-42FD-383D864538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34883-B31A-068E-D9B3-C9290A9C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893A6-EDB8-6C0D-5F98-F39CF45A58D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2626007"/>
            <a:ext cx="3174301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اَلنَّشاطُ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CA04D-2C56-2B04-58E1-53D1F8C3C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E3E7DB-F0DA-BF3B-4333-A3D5DD24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CAA4F-ED6C-1879-2797-D638AC3B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6BCCFB-7D70-85B4-33A9-166447598C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33DF59-C7D8-7E2C-6A82-66727C6D0F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F98ED4-2EEC-7DE1-D6FB-76B18D6227E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E330E-2909-702D-8EA1-84708EA549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93E41-5C59-A4B5-346C-21EA208DFE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79AA-24BE-4E24-1177-31A9F14BE2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D72F3-C925-CCE5-374F-9D49FEB6653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2852960" y="3085483"/>
            <a:ext cx="386073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أَهْوى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لسِّباحَةَ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A6397-810D-26A3-9575-F7370401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BE290-B20E-ADB5-6BDB-EC4D1895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E19F8-2532-0D5A-703E-4C7B5EADD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2B8BE-54D2-7FBF-BC49-0E16E517B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E22AB-C13C-3D7B-3C17-B55FA7D64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F22941-6A15-85ED-437A-C51E67827D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4F58E3-37AC-C8E7-8F60-44150D1980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C41C0-9DFA-7040-D07B-9AA0BDA234E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959ED-331F-7B92-E971-B976DE0FEF4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BDC49-AB64-739D-28D0-24DB4DCE54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الكلمتين.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4C471-6BB6-6247-BF61-1867441F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F77795-C70D-DFFC-2740-F62A5466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0BB91A-5859-8104-A6CA-61BB7F16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63C4E6-EA4B-7B1D-6051-B53DE933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76F886-10DB-B8EC-1315-BFF80D8CC4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2CDB95-B496-BDEB-409C-070315A0264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E0D5ED-4243-5A74-3B91-8BBF285E7C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9CA463-CA88-A679-E69B-FC952D3F8A5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8D7F31-2D82-723F-7EC0-04D4BB4FCE7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53E8E-43F8-583D-45B4-DFD0138D1F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FA0C70-A5C1-2156-0DEB-C12A14955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BFA599-7525-53E2-6907-747673EA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26940-9EBD-B0CD-4D90-C88257CB4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0C655C-7F63-8B78-B9E8-C24829CA7D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CEB91-E3DF-3FAD-64BB-32AAC1F3A0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A31ADD-2A7A-0B3D-D2EC-7CFC9F1C04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04ADE-FA06-44CB-2760-6D71722AE3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15755F-8B74-538B-CBDE-98F81383A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A8CD7-0C3F-6931-9ECB-3511B33E98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8F7B55-C167-43E8-674A-8CE606475C3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16426" y="2591846"/>
            <a:ext cx="4497271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794" y="3279081"/>
            <a:ext cx="407158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أَهْوى</a:t>
            </a:r>
            <a:r>
              <a:rPr lang="ar-S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72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لسِّباحَةَ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037347" y="3158999"/>
            <a:ext cx="5127005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(خصم عنيد): عناصر الحكاية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77895" y="1807373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0273" y="1991290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3AAC-8091-BD7D-EE56-4C19908D55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B07C58-C72C-48F6-2BBF-C6A8A6A0B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4A20B-9597-B73C-97C1-180B6258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025AB-900C-EF31-C5CB-447D64CC4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2C8DB3-DB87-0188-C2C4-158AF1BDC4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7163C8-FC82-A90F-2287-95EDCD3806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9A2A5A-5515-5298-7C6F-E6B7B8C3629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F0FE6-301F-9B4A-E869-C4E3A5E43C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7A3A74-185C-B951-6723-57424D18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FD0119-5E71-6F75-E121-246229BDA06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F2323D-B76F-368C-DCC0-565A9E361B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9207" y="1957916"/>
            <a:ext cx="5765586" cy="391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4733F-DD3A-E864-9C94-9AF890BA4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B548F-7D54-1230-8ED4-65F9B46EA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6BF842-1F73-E098-5D14-5AA65648AF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2015F-F258-4816-B417-B0FBFA01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A35F6-E787-7AD8-CF91-838CB57113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E55243-FF55-7432-0185-A0FED37383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12ED4-EFB4-BEB8-F2D8-83F26CD2A2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731D3-5596-CA50-533B-C3EFF8898E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5DBF98-38CC-8103-2EB9-DB989B0F9C2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5DFFD-247E-0CFB-0A21-9900C9B4D3B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FINALE - خَصْمٌ عَنيد DONE 260309">
            <a:hlinkClick r:id="" action="ppaction://media"/>
            <a:extLst>
              <a:ext uri="{FF2B5EF4-FFF2-40B4-BE49-F238E27FC236}">
                <a16:creationId xmlns:a16="http://schemas.microsoft.com/office/drawing/2014/main" id="{EE8B4994-E386-AF95-1129-D2C5FEEFBE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61771"/>
            <a:ext cx="7401157" cy="41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 ـــ من كان يحكي القصص والمغامرات لابنه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F86075-C8A4-4F0C-7FF1-260B1FFB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3852E8-69C3-573F-9CC5-B12B663E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B31803-8BC7-CEE0-52A7-526B265407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22D0B-9B19-DC00-8BC1-BF30B1468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3468D-EBE1-54C1-E359-9838E55DFC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F25AA4-1208-D2AE-6124-21D312AE24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19839-91DE-CB47-F035-27189AE558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BA9FB-262E-2556-651B-88C8A5779C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74B68-7815-52EC-5DB3-6AADC6DF3C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B3975-88AF-D76F-546B-B3E78DA4B5C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84E818-6FF9-E30A-F4B7-69261E610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9207" y="1957916"/>
            <a:ext cx="5765586" cy="391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الأب هو الذي  كان يحكي القصص والمغامرات لابنه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02D99ED-EF49-533F-AFBF-8D974E7B20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اَلْأَبُ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98AA9-C098-2121-483F-F683C6B0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00E6B-3C42-BC30-AB25-56A85DE9B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34702-3FF2-5611-5AA5-73969FD7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7D08B-6B64-FF50-F5D4-6BDB7F4D6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8B3ACE-0C90-265F-E34E-179428756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6A12E3-DBEF-7E08-95FB-C13744131B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82C73-3066-D108-73B4-0F85594B06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9686E-089C-6A77-AF1A-8490A9B8D70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3FD03-133F-74AD-4FE4-2977504DDEC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22475D-2CD4-D668-D43B-B429E77A2D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39D875-DFFC-E0A1-FD09-D8C1BE044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FC1A73-0967-CCF7-89A2-383E5F258A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539" y="2361403"/>
            <a:ext cx="3307671" cy="30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 يشعر بالحزن بسبب غياب الأب؟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DE0BA8-A2B1-E3DB-4AF3-D0D8442A4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A45239-D646-933B-4544-D9D80CDE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A8F030-DABA-5965-86E1-835457C62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42A1A-AE01-4E13-FF94-DFEA6F50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1045C-98A8-0C72-BD9A-7DCF734ADE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853891-BF27-D543-5ADE-AF89F46CC7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F0B9B-26C3-D874-6FA7-1FB1E710A7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BEAE5-DAB4-19EE-40CC-B6DF890AFC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444981-5672-0364-36DF-5471821A9B7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04E711-0989-A212-E855-9E6A2440B8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591787-F5F6-3F3D-2211-FD36A164E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920" y="2185139"/>
            <a:ext cx="3955875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يوسف هو الذي شعر بالحزن عندما غاب والده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0E1145-497B-6B93-AC2D-4B4FA4CCF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C4765-3214-A7A9-A42B-D4C05007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04C5D-0630-8FB1-6FF7-7DF6BC91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E4FD-130A-813F-B504-35CB5E065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4F297-E3A3-098E-1F97-B851109B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4439CA-E739-BD66-F118-1AB1AC0A6B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792B7-FFE6-2376-995A-9320772FAE1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69A39-592B-C464-528A-7551E25A9D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D0CAD-222E-5545-8C83-329277EA0B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8445A-0167-D7D8-9B0F-5F57614B16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28406A64-0E7A-BACF-B7E1-5BE9695C4323}"/>
              </a:ext>
            </a:extLst>
          </p:cNvPr>
          <p:cNvSpPr txBox="1">
            <a:spLocks/>
          </p:cNvSpPr>
          <p:nvPr/>
        </p:nvSpPr>
        <p:spPr>
          <a:xfrm>
            <a:off x="5055492" y="3111916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ln w="0"/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يوسُفُ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3428772-B9E6-1ADC-700F-CDB2D76AE0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363" y="2224896"/>
            <a:ext cx="3955875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2ACD-911C-7DD7-6FD6-79576819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8392AB-DD77-37FF-2F81-2CAE356E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b="1" dirty="0"/>
              <a:t> 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علّمت يوسف صنع لعبة </a:t>
            </a:r>
            <a:r>
              <a:rPr lang="ar-SA" sz="28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</a:t>
            </a: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صنة؟</a:t>
            </a:r>
            <a:br>
              <a:rPr lang="fr-MA" sz="28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8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B3DA7A-43C1-E0F7-FAB2-2473AF63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895EEB-B79E-3FE4-5E90-745A17F064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C2FF16-5C8D-D9E9-594A-76C6B6A10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C5D46-1F13-0416-9C14-66E8B38913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9F3857-68E3-74F9-AAAF-6513F74FD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A61EDF-74C9-0D31-2E42-4DAC5EDF31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347237-F334-2EA8-702C-394933D2A1C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80E3D5-51B3-EF5B-FCB3-B1D7E033A32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7A4EC1-7498-E909-AFA5-C74CF20EBD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1FF62E-206B-B737-7FF5-50E15C65225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27324E-8DF9-76D0-CDCE-D11EE3E475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6143442-CE65-55C0-0044-BA86FDE556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1557" y="2154213"/>
            <a:ext cx="3403400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8897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F76EF-7A6F-4B2B-450B-1CDEF8C84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A6ACC-7091-1401-6C59-DFF72990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الأم هي التي علمت يوسف كيف يصنع الأحصنة.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F80CEDE0-C60D-C2C2-9447-6193F154AD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5750" y="3429000"/>
            <a:ext cx="3338152" cy="634168"/>
          </a:xfrm>
        </p:spPr>
        <p:txBody>
          <a:bodyPr/>
          <a:lstStyle/>
          <a:p>
            <a:r>
              <a:rPr lang="ar-M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اَلْأُمُّ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452457-12D3-6CEE-CF70-B724D2866D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E0D0B4-A604-13FC-7EAD-AEB82F0CA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10ED94-27FA-63B1-34A6-321BC4AEB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22CBDB-F230-9D95-669C-5DFA2BD389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2B4FC5-E5A5-6816-57CF-D1461A52A3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6A4DD9-98CE-8BBA-8442-AD0E8E332E6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160B84-4259-E928-06F6-651E822F316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C209D1-891D-25C1-62CF-05FDD469D97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C2CDFF-7C1E-E6AE-D8B1-7EE579A833D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E8AA13-6095-D471-5132-D06A1959ADD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B7DAAD-F52B-B02C-DD29-2E5A9CF1EA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6D0CF4-0638-C2EA-BD31-4EDE2E9ED6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296" y="2363761"/>
            <a:ext cx="3403400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170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29B71-9225-7B7A-CF52-15EA1F56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4C0FA-BE87-09B3-2682-2322D61C2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C1C64-2DAD-594E-7595-7468BE3D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C3D56-97F7-1A34-FB53-286B06944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1B788-2D59-FB57-159E-A3244F14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154595-8C94-A445-3741-2F252D4D2A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9661F-2E28-B17F-DF3D-2C7AB441E9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2245-EDC5-6BA8-F4A4-8ED7C787FCC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B9C39E-F019-9257-7C35-C2121DC63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6B45A-DD35-2349-84E9-3D9A36531C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396BFDC5-C5AC-2475-257D-8AC3CE701C5B}"/>
              </a:ext>
            </a:extLst>
          </p:cNvPr>
          <p:cNvSpPr/>
          <p:nvPr/>
        </p:nvSpPr>
        <p:spPr>
          <a:xfrm>
            <a:off x="574096" y="4563209"/>
            <a:ext cx="1927183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</a:t>
            </a:r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715D412-AFD4-FD21-8674-633F36ABFE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40718" y="3884329"/>
            <a:ext cx="4550767" cy="670751"/>
          </a:xfrm>
          <a:prstGeom prst="bentConnector3">
            <a:avLst>
              <a:gd name="adj1" fmla="val 10067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45BBB8DA-84D3-F625-F689-C51F006CBD91}"/>
              </a:ext>
            </a:extLst>
          </p:cNvPr>
          <p:cNvCxnSpPr>
            <a:cxnSpLocks/>
          </p:cNvCxnSpPr>
          <p:nvPr/>
        </p:nvCxnSpPr>
        <p:spPr>
          <a:xfrm>
            <a:off x="6125947" y="3884329"/>
            <a:ext cx="1040847" cy="687010"/>
          </a:xfrm>
          <a:prstGeom prst="bentConnector3">
            <a:avLst>
              <a:gd name="adj1" fmla="val 97745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728539-763D-BF5F-849E-A08D731515A7}"/>
              </a:ext>
            </a:extLst>
          </p:cNvPr>
          <p:cNvSpPr/>
          <p:nvPr/>
        </p:nvSpPr>
        <p:spPr>
          <a:xfrm>
            <a:off x="6170750" y="4560703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اَلْأَبُ</a:t>
            </a: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EEF50E43-D5D9-C43E-2DB3-7382A5BB143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98793" y="4217495"/>
            <a:ext cx="687009" cy="4420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0FE4F0A-AB82-4C9E-9488-724FEF1C09A2}"/>
              </a:ext>
            </a:extLst>
          </p:cNvPr>
          <p:cNvSpPr/>
          <p:nvPr/>
        </p:nvSpPr>
        <p:spPr>
          <a:xfrm>
            <a:off x="3476588" y="4563209"/>
            <a:ext cx="1926998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يوسُفُ</a:t>
            </a: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2" y="759137"/>
            <a:ext cx="7450859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b="1" dirty="0"/>
              <a:t> </a:t>
            </a:r>
            <a:br>
              <a:rPr lang="ar-MA" b="1" dirty="0"/>
            </a:br>
            <a:br>
              <a:rPr lang="ar-MA" b="1" dirty="0"/>
            </a:b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تَجَوَّلَ يوسُفُ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عَثَرَ عَلى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لصُّنْدوقِ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أَيْنَ كانَتْ تُخَبَّأُ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لْأَحْصِنَةُ؟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أَيْنَ 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يوس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ّم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3F8BD0-C041-D410-EBBF-C5626BB1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9C5BE7-778E-50C5-0791-0E30E331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E6CB7A-CB31-8170-27FE-BE2C6E360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23FBA9-FCE0-5FB0-DBB2-844AF8989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BEA96-29C1-12FC-C27D-8DE8B291A3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0386C8-7671-6FF1-93FB-D2B34853744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FF84-0BFE-84EB-4637-AAA82FD80D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F41734-5E85-3735-FAD1-B041B20128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57A37-F947-9ACF-963F-8522DC9E6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73A80-7930-A78E-0FA0-DA31D9D014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94B3CB-84FD-F6D8-3FF3-0AD537DBEAC2}"/>
              </a:ext>
            </a:extLst>
          </p:cNvPr>
          <p:cNvSpPr/>
          <p:nvPr/>
        </p:nvSpPr>
        <p:spPr>
          <a:xfrm>
            <a:off x="6589644" y="4427128"/>
            <a:ext cx="1913424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غُرَفُ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لْمَنْزِلِ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2B274E-FB6C-3463-C688-A2D6F0FF6330}"/>
              </a:ext>
            </a:extLst>
          </p:cNvPr>
          <p:cNvSpPr/>
          <p:nvPr/>
        </p:nvSpPr>
        <p:spPr>
          <a:xfrm>
            <a:off x="4527956" y="4413710"/>
            <a:ext cx="1913424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لدُّرْجِ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394CDC1-03EE-751B-175B-498FB0E492FD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50C6B04-4D33-8082-F899-458ADA11E9F7}"/>
              </a:ext>
            </a:extLst>
          </p:cNvPr>
          <p:cNvGrpSpPr/>
          <p:nvPr/>
        </p:nvGrpSpPr>
        <p:grpSpPr>
          <a:xfrm>
            <a:off x="1812411" y="3803040"/>
            <a:ext cx="5820838" cy="624088"/>
            <a:chOff x="3139910" y="3957759"/>
            <a:chExt cx="3149653" cy="624088"/>
          </a:xfrm>
        </p:grpSpPr>
        <p:cxnSp>
          <p:nvCxnSpPr>
            <p:cNvPr id="22" name="Connecteur : en angle 21">
              <a:extLst>
                <a:ext uri="{FF2B5EF4-FFF2-40B4-BE49-F238E27FC236}">
                  <a16:creationId xmlns:a16="http://schemas.microsoft.com/office/drawing/2014/main" id="{7BBCAC33-DB97-6670-7171-CBFD108635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256487" y="3957759"/>
              <a:ext cx="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 : en angle 23">
              <a:extLst>
                <a:ext uri="{FF2B5EF4-FFF2-40B4-BE49-F238E27FC236}">
                  <a16:creationId xmlns:a16="http://schemas.microsoft.com/office/drawing/2014/main" id="{ACE0A115-4C2D-6031-6631-03FC9DAA63E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139910" y="3957760"/>
              <a:ext cx="183600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90DE037-6B13-7622-3F90-9ACBF78EB012}"/>
                </a:ext>
              </a:extLst>
            </p:cNvPr>
            <p:cNvCxnSpPr>
              <a:cxnSpLocks/>
            </p:cNvCxnSpPr>
            <p:nvPr/>
          </p:nvCxnSpPr>
          <p:spPr>
            <a:xfrm>
              <a:off x="4970570" y="3962685"/>
              <a:ext cx="1318993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ADB1DDF9-A750-F470-5939-6B3939518E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70320" y="3776204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389F6B8-FAA8-736D-D08B-AC941048E0B8}"/>
              </a:ext>
            </a:extLst>
          </p:cNvPr>
          <p:cNvSpPr/>
          <p:nvPr/>
        </p:nvSpPr>
        <p:spPr>
          <a:xfrm>
            <a:off x="507335" y="4413710"/>
            <a:ext cx="1736997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اَلصُّنْدوقُ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D206674-49B8-4CC4-9215-4689E761FA07}"/>
              </a:ext>
            </a:extLst>
          </p:cNvPr>
          <p:cNvSpPr/>
          <p:nvPr/>
        </p:nvSpPr>
        <p:spPr>
          <a:xfrm>
            <a:off x="2392596" y="4400291"/>
            <a:ext cx="2005525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غُرْفَةُ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لْجُلوسِ</a:t>
            </a:r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219FDFCA-2E4E-AFFE-239E-F361D6CECB9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71590" y="3789623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8047-9554-0E45-BC73-F5B723E0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9285F-9F66-1FBE-4C26-6BDB578F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سنحدد زمن أحداث الحكاية؟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644D0E-465F-9436-4B43-E1F5F4FE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27BCA9-4D93-2E39-0CE5-D965AA5AAB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CD582F-24A8-EEA9-9AE5-6F812EBF3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F3EB-3030-4E28-509D-F4A13C573E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B19684-95EF-E658-90F4-8D151B5B93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436E4A-D1F4-7E6D-6E6C-77F36E8449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8567E-EAE2-FC31-096F-B64311E8916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5E605-C98B-77FD-7B0E-40F72810335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77E58-6FF2-C6DA-5AEE-C1D841A1F59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A4C95C-0ED3-3564-116E-05469467F31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2702C-6F08-A7AF-226B-EE4D9F468A0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50BD53F-02E7-AC75-0A30-103C9870365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E28CCAC-031B-2C3B-FE8B-5BA03E5A27F7}"/>
              </a:ext>
            </a:extLst>
          </p:cNvPr>
          <p:cNvCxnSpPr>
            <a:cxnSpLocks/>
            <a:stCxn id="31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5F205E5-1EED-A6A6-152E-1B2466385FB2}"/>
              </a:ext>
            </a:extLst>
          </p:cNvPr>
          <p:cNvSpPr/>
          <p:nvPr/>
        </p:nvSpPr>
        <p:spPr>
          <a:xfrm>
            <a:off x="3412962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7121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BB8DF-762D-BE1C-2C64-4F351EE18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AF957-C631-0628-AEA7-6E23B56E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7" y="756000"/>
            <a:ext cx="7320758" cy="612000"/>
          </a:xfrm>
        </p:spPr>
        <p:txBody>
          <a:bodyPr>
            <a:normAutofit/>
          </a:bodyPr>
          <a:lstStyle/>
          <a:p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كان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يوس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والِدَهُ؟ 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ش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ز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و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ُّ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دوق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ديم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تى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عاد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إ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لى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2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ز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ِ؟ 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5D677-EA57-19B1-ED95-2A0265168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C28828A-6C76-EBAC-397A-710D50DB2A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ACED3-4908-F68E-6690-C45037A93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7F6C51-2088-4995-1EF1-F3E8C8B9FE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CCD2E4-BA28-F11F-30F4-B0646AC06F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2723FD-1400-B15E-403A-3A10E9CC4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47D125-24A9-9736-1ACD-72500648A28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B38F12-5216-8FD6-CA05-1F1FCD1722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63D10-671F-21A6-C169-58179F55184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62D6F1-0542-D824-02E7-8A340C310F9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5A7FB8-F18C-E9B0-9A6F-2EAE97F8162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1951BA6-9866-B445-981E-FDE86362FEDE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أَيّامٍ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9C93B459-4AE7-1CD9-1815-2B6DABDF1502}"/>
              </a:ext>
            </a:extLst>
          </p:cNvPr>
          <p:cNvCxnSpPr>
            <a:cxnSpLocks/>
            <a:stCxn id="20" idx="4"/>
            <a:endCxn id="17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3DA52257-9ECF-57E0-3BA4-F6EA86B39224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CDA36E-7A81-C85A-8AC9-6B86804EF8DF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 مَساءٍ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853AC77A-5450-0FD7-0C4A-805CCE93B364}"/>
              </a:ext>
            </a:extLst>
          </p:cNvPr>
          <p:cNvCxnSpPr>
            <a:cxnSpLocks/>
            <a:stCxn id="20" idx="4"/>
            <a:endCxn id="21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537322-D30F-9574-5652-0C8A74B50052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D865BAF3-F366-EC83-BD9E-868C6E2D3D9D}"/>
              </a:ext>
            </a:extLst>
          </p:cNvPr>
          <p:cNvCxnSpPr>
            <a:cxnSpLocks/>
            <a:stCxn id="20" idx="4"/>
          </p:cNvCxnSpPr>
          <p:nvPr/>
        </p:nvCxnSpPr>
        <p:spPr>
          <a:xfrm rot="5400000">
            <a:off x="3991090" y="4083169"/>
            <a:ext cx="1284273" cy="12700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A777B5-D537-489E-D944-23283BA3C461}"/>
              </a:ext>
            </a:extLst>
          </p:cNvPr>
          <p:cNvSpPr/>
          <p:nvPr/>
        </p:nvSpPr>
        <p:spPr>
          <a:xfrm>
            <a:off x="3021496" y="4743686"/>
            <a:ext cx="3170582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يَوْمٍ</a:t>
            </a:r>
          </a:p>
        </p:txBody>
      </p:sp>
    </p:spTree>
    <p:extLst>
      <p:ext uri="{BB962C8B-B14F-4D97-AF65-F5344CB8AC3E}">
        <p14:creationId xmlns:p14="http://schemas.microsoft.com/office/powerpoint/2010/main" val="230185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التي عاشها يوسف في هذه الحكاية.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2AB51B-8939-A095-E7DB-88B47200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8F2FFD-3E9C-1012-52A2-021CB900F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8AF30-2CD4-0DA7-FFAF-D6EE1854E8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637D2-265F-374D-80D7-B8303F6C7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991CD7-96DA-D3B8-C394-53F439F614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C36DA6-8D8A-93C1-BEE9-383A4B0119F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8C504-B951-817B-D637-14996A64CD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B17A4-AAF8-EB87-4AB3-6713BB3CF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DFBCBF-01E4-4EF0-3CA7-B4EA90A8F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D9023-9CFC-DF43-C758-3DD24E804C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DA9521F-02A4-FAF2-9B2D-BC987E9A41E5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56B709F-760B-3F69-1F83-6AC9C7334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2BBFC26-6A5C-1290-DCB6-0A53FF51D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9B391E5-84B2-D1BB-85C0-2A67EBBA9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17A9C35-8CA7-981B-5B26-BA0A67678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1AFC-EB0B-69AC-2D47-8A74856D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BEB819-0C2D-9B35-AE72-5B878BDD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 في بداية الحكاية؟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 يفعل يوسف كل مساء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لماذا شعر بالحزن؟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75541F-E7ED-4034-23AC-A000207A3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B05A9D-BC04-822B-E288-198B371EE3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D1B35E-F38D-9960-2457-C458C0E0B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31D274-6D69-5374-BB78-81D16286FB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97779-6639-FEA0-8D23-EB37D84C4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25E455-EB9C-5B89-1B7D-38639698C6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DCC97F-AFEA-F059-FE6D-F1BCFD6328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4AC93-F0C7-E734-92B3-FFC6337ADE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7A666-4F5E-AD98-EAB6-7E0F5932461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558D2-A761-73ED-E47D-DE7AC2F377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26EA9E-3466-C615-ADF0-D696B0508F9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BECF60-4565-72A2-6C8A-1E18F25D20F0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DDD1DAC-C159-89FA-49C9-B147DC979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9267137-86F3-80A9-1439-D02DB4437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916767E-5A13-B86A-4131-F88379690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8A47C00-C756-C879-0ADE-B4612E3E9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021347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بَعْدَ ذَلِكَ؟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وَجَدَ تَحْتَ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لدُّرْجِ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27B81-411F-D50B-E382-1BBE66553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69084F-0004-A139-32F1-8572B615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65D06-5E9C-AA13-DEF6-EEBA91AB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DB608C-1E70-F8D5-EC8B-B49A1A62F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4435FB-D587-97BD-2E30-1C53EC55F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AA5D0-37C7-D298-CB16-BF54E57F08B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C58C3-FA9B-E745-C882-8D230015032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EE224-C26A-1B68-42EE-0DA75DFB4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54912-295A-67CE-EE7F-C6DD0F4BF1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35C8E3-47D5-3EBD-79C9-72DAF4CA56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256100-0A4F-473D-B312-9255C716424D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234193-0BC5-8EDA-855A-30033FDCE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4077D4-8667-5F28-763D-1BE652067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6B1390D-9741-32CE-406F-A63A5609A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D4CDCFA-D489-B161-3C61-3760BDB1F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33148-26D9-00F6-7C27-FA330F3A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C7E9D9-1D0F-DDA7-1125-2FCEC1BDE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تَعَلَّمَ يوسُفُ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SA" b="1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كَيْفَ تَغَلَّبَ عَلى حُزْنِهِ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صَنَعَ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كَيْفَ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نْتَهَتِ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لْحِكايَةُ؟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704BCD-B9AA-B85D-1B7F-19A424856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4C5498-9B9D-618E-7CD6-FDAE86CFFA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710B4F-C55D-E0DD-C2A0-D5391A986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1C3B74-E8CB-CA4B-B52F-4ABF722785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BB4829-319E-C2AE-6EE0-3055EF3E07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C1EE2A-5975-5991-9D24-802E159F1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FB899D8-E8B9-4D33-F684-7FDA969E369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7D0778-A237-BB01-E588-21650165991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316593-67AE-8262-FE9B-685F90A787D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E0438-A93B-96E8-DC82-32346162AF9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B7466D-0C4E-A54C-3A05-782851309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5CEDFB7-2060-7255-7615-FD51148AAF0F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137982C-3869-F774-0FDA-66A871F4C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B24AD16-B395-69CA-293F-B8299C297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9929974-7273-9D49-E2F0-87E0AC427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A3C6E2-3B92-88F1-1C73-0118FBFB5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924866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93.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D2C31-8C1F-C134-A992-C111DAAE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EDD91-1A41-DB52-8E72-857E56AC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E50296-75AB-4A22-BA35-07868F9F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241CE-DF0D-B3F0-E593-B7CB64574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3F145-B980-EE84-4855-C8BF500198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CBF1A6-082A-1AE5-0F5F-D3DAFA0F7F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E877B-6C28-87B3-63B3-A330610D16F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2F372-EB02-1631-B27C-99F8B5B4EA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4C152D-849B-6C5C-DBF0-F675D8BA2C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91DD4-437F-7611-3DB3-253C5BAE278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DE36F66-824C-77E0-C7A5-65F3934073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520" y="1476000"/>
            <a:ext cx="3308960" cy="5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EB655C-A112-3875-11DA-452EEABB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520" y="1476000"/>
            <a:ext cx="3308960" cy="5382000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216AD1-D826-9C80-C848-F6C776B4F9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2943833" y="1577601"/>
            <a:ext cx="3471124" cy="199811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79C543-E928-3C3A-4648-ECEADFBA7E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87082-A608-718F-9DF6-B155DFEB2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6704C1-943A-FA50-670B-89183A7C8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BC2497-10BF-C1C7-3B62-9030A1E8CF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22475E-02EE-0450-C6B3-38A494ED32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5ABE39-6B23-B3DC-8168-FFE42E64E9F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8CE381-D242-4254-498B-9344DFAC3C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9BACF-9E63-2364-13FB-00F55E0FC9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6B56C-0F46-3137-7E70-E9608FE4A50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425E2-287F-464D-0F0C-66B30C4BC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F8E7403-6686-C099-88FD-91BD81C555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3554" y="2916098"/>
            <a:ext cx="5114526" cy="3473776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2175250" y="4516274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1AD0EF-3685-247F-E449-2FC6322C97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3997" y="1994458"/>
            <a:ext cx="6538527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1954-5D73-2941-618B-E4A5B16E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248155-D593-ACAD-6223-9BA16EDD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أمام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A5FDDB7-45E5-6C55-5273-CC4A2DA1DA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23BDED-1F99-759E-AACC-8F82CB4CA8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421777-5CF4-D21B-4428-7478F8B22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D8469E-A8C3-903B-D930-210B6184DB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BC863E-0D63-7AEC-4B12-BC9CCB2583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DF438-80FB-3DF6-F751-71FBAA82EF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E4611A-7661-64A3-9E6D-1F6D65E276E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FBA30E-347C-7F0E-ABD3-11A4F66B69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E2FA89-18AD-8503-190B-2B0222F3F3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914A86-CD8F-E791-2FEA-B678273F94A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1DE34-2106-D7BC-D482-FC98896FEA1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AF16051-0C24-9961-95DD-2A636AEC51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7708" y="3091070"/>
            <a:ext cx="4817645" cy="3219543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A4746253-6EEE-7433-1083-E439E19860A8}"/>
              </a:ext>
            </a:extLst>
          </p:cNvPr>
          <p:cNvSpPr/>
          <p:nvPr/>
        </p:nvSpPr>
        <p:spPr>
          <a:xfrm>
            <a:off x="2391120" y="4457361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562030-5B70-A65B-7701-C3A68C83CE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8991" y="2033719"/>
            <a:ext cx="6538527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55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5787-95BB-0875-1FF8-E0CDE58D36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242057F7-97D4-8DA5-5940-DC8273C806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7335" y="1916108"/>
            <a:ext cx="6490183" cy="394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3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إستراتيجية المفردات.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«خصم عنيد» خذوا الكراسات ص 94.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BD4928-4A21-EA4D-3406-BF2B4D8C1B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66" y="1476000"/>
            <a:ext cx="3481614" cy="5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4D2AC02-33DE-6E61-1143-0D1D42BF0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66" y="1476000"/>
            <a:ext cx="3481614" cy="538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459191-1213-076F-D143-4586F106C999}"/>
              </a:ext>
            </a:extLst>
          </p:cNvPr>
          <p:cNvSpPr/>
          <p:nvPr/>
        </p:nvSpPr>
        <p:spPr>
          <a:xfrm>
            <a:off x="2966194" y="1577784"/>
            <a:ext cx="3468757" cy="110578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6BC6B0-2225-62FD-E0A0-50DE96321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66" y="1476000"/>
            <a:ext cx="3481614" cy="538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316B47-9C88-FF40-ABD2-FB4ADC88803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63F7F7-8FF1-DA3C-9770-88AAF49411A7}"/>
              </a:ext>
            </a:extLst>
          </p:cNvPr>
          <p:cNvSpPr/>
          <p:nvPr/>
        </p:nvSpPr>
        <p:spPr>
          <a:xfrm>
            <a:off x="2946200" y="1577784"/>
            <a:ext cx="3468757" cy="110578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C17143-197A-1013-B2AB-D29700D65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66" y="1476000"/>
            <a:ext cx="3481614" cy="5382000"/>
          </a:xfrm>
          <a:prstGeom prst="rect">
            <a:avLst/>
          </a:prstGeom>
        </p:spPr>
      </p:pic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92A85A-599D-961E-9F61-37AB3736C64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E17F40-D073-0747-A3F2-547A57EC20F0}"/>
              </a:ext>
            </a:extLst>
          </p:cNvPr>
          <p:cNvSpPr/>
          <p:nvPr/>
        </p:nvSpPr>
        <p:spPr>
          <a:xfrm>
            <a:off x="2946200" y="2653748"/>
            <a:ext cx="3468757" cy="77525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26E39E-5901-80E1-18F7-878CD38ADD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66" y="1476000"/>
            <a:ext cx="3481614" cy="53820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F09AF6B-EA2C-AFB2-98CF-FFB2589744D1}"/>
              </a:ext>
            </a:extLst>
          </p:cNvPr>
          <p:cNvSpPr/>
          <p:nvPr/>
        </p:nvSpPr>
        <p:spPr>
          <a:xfrm>
            <a:off x="2946200" y="2653748"/>
            <a:ext cx="3468757" cy="77525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إستراتيجية خريطة الكلمة ستساعدنا على فهم كلمات جديدة.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3E06CD-0643-B3AA-D4BA-5BF8579C0E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0F512C-709F-4B55-D0F9-A8BF21C9A9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AD9327-EE87-4244-1027-FEDEF2AC2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3FFCB9-C544-D916-5357-D584EAD771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7E60F4-12A3-6AFC-B125-CCAB19F7AF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CB4B6C-68C7-CB47-1F9F-180309A887E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BBE15D-5790-BB5C-D7D4-37AB3E8AF6E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CFDA4B-40B9-2AE1-14D0-9D34BA2E9C3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80C9F9-6388-50E9-BCCE-4ED05C7A878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FEA8EA-84F2-CBF2-C3BA-AF05454008F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0EE30D2-306A-5019-5772-C6AD1293ED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335" y="1737537"/>
            <a:ext cx="6416021" cy="4606443"/>
          </a:xfrm>
          <a:prstGeom prst="rect">
            <a:avLst/>
          </a:prstGeom>
        </p:spPr>
      </p:pic>
      <p:pic>
        <p:nvPicPr>
          <p:cNvPr id="3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1F097B5-7791-D3DD-4904-DED2E54EA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960420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ECB0D-16F2-6F24-8EF8-8AA35570F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038CD-6A42-651D-9276-626F5A1B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كيف سأوظف إستراتيجية خريطة الكلمة "خَصْمٌ".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5980835-5149-3427-83C3-A8E48C5B829D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2D2FEA6-5DE8-6991-104B-1E4732E6F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F637A1E-E5B1-F70E-6347-09000BDB2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A9643FE-B0BB-2B46-77BF-3CD7C9171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FC0383D-6CA2-DF38-750E-2FA1FB957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4B67B3A-1C40-9BFF-992D-3ECCA6853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2ABEA51-030B-B717-06B2-AFE1B324558F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BA124F1-828F-B0CB-3C68-947B10F8BFCE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CC08A6-944D-0D32-2FD3-6941D1951DF3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66CD59-3250-B7F4-5903-B2B7965A0E79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A0D73A-42F0-3ABF-1B52-394A53C3306D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DE762BE-CCF0-EAEA-B1F4-5C4CA4580BD2}"/>
              </a:ext>
            </a:extLst>
          </p:cNvPr>
          <p:cNvGrpSpPr/>
          <p:nvPr/>
        </p:nvGrpSpPr>
        <p:grpSpPr>
          <a:xfrm>
            <a:off x="694399" y="3275619"/>
            <a:ext cx="7755201" cy="2641195"/>
            <a:chOff x="676274" y="3047019"/>
            <a:chExt cx="7755201" cy="2641195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2B50CCB3-25A7-06FE-3A7C-00DCE5D1ABD7}"/>
                </a:ext>
              </a:extLst>
            </p:cNvPr>
            <p:cNvGrpSpPr/>
            <p:nvPr/>
          </p:nvGrpSpPr>
          <p:grpSpPr>
            <a:xfrm>
              <a:off x="676274" y="3047019"/>
              <a:ext cx="7755201" cy="2641195"/>
              <a:chOff x="676274" y="3047019"/>
              <a:chExt cx="7755201" cy="2641195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AFC41F2F-C9BB-B99F-4B7F-318D4340D66A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خَصْمٌ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9ECAFA8-CD81-82DC-429A-51874174339D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FF0000"/>
                    </a:solidFill>
                    <a:cs typeface="Microsoft Uighur" panose="02000000000000000000" pitchFamily="2" charset="-78"/>
                  </a:rPr>
                  <a:t>.......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B45F076-7915-33EF-E305-8B25D56E8F2D}"/>
                  </a:ext>
                </a:extLst>
              </p:cNvPr>
              <p:cNvSpPr txBox="1"/>
              <p:nvPr/>
            </p:nvSpPr>
            <p:spPr>
              <a:xfrm>
                <a:off x="676274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ضِدُّها: </a:t>
                </a:r>
                <a:r>
                  <a:rPr lang="ar-MA" sz="3200" b="1" dirty="0">
                    <a:solidFill>
                      <a:srgbClr val="FF0000"/>
                    </a:solidFill>
                    <a:cs typeface="Microsoft Uighur" panose="02000000000000000000" pitchFamily="2" charset="-78"/>
                  </a:rPr>
                  <a:t>............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A2BD3EAB-5D3C-F49F-2BC8-30A7D56ADA0A}"/>
                  </a:ext>
                </a:extLst>
              </p:cNvPr>
              <p:cNvSpPr txBox="1"/>
              <p:nvPr/>
            </p:nvSpPr>
            <p:spPr>
              <a:xfrm>
                <a:off x="2165065" y="5041228"/>
                <a:ext cx="4673940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اَلْجُمْلَةُ: ..........................................</a:t>
                </a:r>
                <a:endParaRPr lang="fr-FR" sz="3200" b="1" dirty="0"/>
              </a:p>
            </p:txBody>
          </p:sp>
        </p:grp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784BC43F-5DBC-AF73-D215-EC682BC55B7A}"/>
                </a:ext>
              </a:extLst>
            </p:cNvPr>
            <p:cNvCxnSpPr>
              <a:stCxn id="37" idx="3"/>
              <a:endCxn id="38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F4FA21C9-90D4-3601-DEB2-DEFAF01B352B}"/>
                </a:ext>
              </a:extLst>
            </p:cNvPr>
            <p:cNvCxnSpPr>
              <a:stCxn id="37" idx="1"/>
              <a:endCxn id="39" idx="3"/>
            </p:cNvCxnSpPr>
            <p:nvPr/>
          </p:nvCxnSpPr>
          <p:spPr>
            <a:xfrm flipH="1" flipV="1">
              <a:off x="2567362" y="3506719"/>
              <a:ext cx="371809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5F2A232A-A95C-A603-F27E-B7AE0FE3C893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>
              <a:off x="4502036" y="3966420"/>
              <a:ext cx="0" cy="107480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3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81DEDF-F1C5-A2D8-56E0-68A274552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90129049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B2310-5F4B-F422-EF0B-98C91005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4222C1-5F27-D023-CFF6-F54E2BF5F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مرادف خَصْمٌ؟ مرادفها: مُنافِسٌ. ما ضدها؟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A924C0-F96F-A117-052C-A312245E1A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B3199A-AE65-97E5-A55B-FD91BE2E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9ACFE2-12E0-F167-599A-E519233CB4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D583A6-78A2-EE29-8100-4D96B922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3E9258-E369-BC87-8C67-1B5BD843F5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132907-00B2-1F9A-A980-44462503BE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256DF3-9AEB-35F6-F4E4-F941FF19BA2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ADAF4E-FD05-1556-9DC5-06B00218946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991E7A-97B6-AE9E-A3DE-84D6CFD34DD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6DB881-B011-8DDF-708C-E8E8C35B45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B7ADEF-FB2E-69DA-65FE-4B6AE18FF7F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68F483-AC82-3A07-C608-65E2D6C5BDAB}"/>
              </a:ext>
            </a:extLst>
          </p:cNvPr>
          <p:cNvSpPr txBox="1"/>
          <p:nvPr/>
        </p:nvSpPr>
        <p:spPr>
          <a:xfrm>
            <a:off x="2957296" y="3275619"/>
            <a:ext cx="3125729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خَصْمٌ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E3289E-CB39-702A-E86E-D0CF0FE79B3E}"/>
              </a:ext>
            </a:extLst>
          </p:cNvPr>
          <p:cNvSpPr txBox="1"/>
          <p:nvPr/>
        </p:nvSpPr>
        <p:spPr>
          <a:xfrm>
            <a:off x="6558512" y="3411826"/>
            <a:ext cx="189108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مُرادِفُها: </a:t>
            </a:r>
            <a:r>
              <a:rPr lang="ar-MA" sz="3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مُنافِسٌ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06ABB4C-0A02-520F-8211-45AD0FA79627}"/>
              </a:ext>
            </a:extLst>
          </p:cNvPr>
          <p:cNvCxnSpPr>
            <a:stCxn id="3" idx="3"/>
            <a:endCxn id="15" idx="1"/>
          </p:cNvCxnSpPr>
          <p:nvPr/>
        </p:nvCxnSpPr>
        <p:spPr>
          <a:xfrm flipV="1">
            <a:off x="6083025" y="3735319"/>
            <a:ext cx="475487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72296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60922-0D4B-3303-8DED-65E12D387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AA492C-4559-6081-838F-03E92AAB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ضدها هو صَديقٌ. سأركبها في جملة.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78C4F8-B22C-EF1A-83E5-0D0293B466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931FC9-F028-8C65-612C-E51912CA43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02732A-F5AC-D8BB-240D-3982461A7A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801C0D-5143-AA8B-2B1F-ECC6880C8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FFEB17-764B-28F6-7C1A-F55452A5C4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421134-6636-4568-BAED-F2250A128E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44ECDF-5E8D-5C11-2EE9-43086F661EA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73EC2-2D17-4A3A-2FD3-934FF546961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F81266-3F9A-4020-8457-3A9EBB2325A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5F58E8-BE36-D890-C238-046D0892D0B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23E088-CF4C-68F4-E5D5-79E04FBE24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CE24A3-05BD-BA2E-BFEB-034C0025F5FE}"/>
              </a:ext>
            </a:extLst>
          </p:cNvPr>
          <p:cNvSpPr txBox="1"/>
          <p:nvPr/>
        </p:nvSpPr>
        <p:spPr>
          <a:xfrm>
            <a:off x="2957296" y="3275619"/>
            <a:ext cx="3125729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خَصْمٌ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42AF76-893B-DCC1-878E-4CAEFFB32605}"/>
              </a:ext>
            </a:extLst>
          </p:cNvPr>
          <p:cNvSpPr txBox="1"/>
          <p:nvPr/>
        </p:nvSpPr>
        <p:spPr>
          <a:xfrm>
            <a:off x="6558512" y="3411826"/>
            <a:ext cx="189108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مُرادِفُها: </a:t>
            </a:r>
            <a:r>
              <a:rPr lang="ar-MA" sz="3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مُنافِسٌ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94ABC9-B614-54B0-7238-C2554D91C7D1}"/>
              </a:ext>
            </a:extLst>
          </p:cNvPr>
          <p:cNvSpPr txBox="1"/>
          <p:nvPr/>
        </p:nvSpPr>
        <p:spPr>
          <a:xfrm>
            <a:off x="694399" y="3411826"/>
            <a:ext cx="189108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ضِدُّها: </a:t>
            </a:r>
            <a:r>
              <a:rPr lang="ar-MA" sz="3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صَديق</a:t>
            </a:r>
            <a:r>
              <a:rPr lang="ar-MA" sz="32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ٌ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A07FB9C-E75D-CEED-C955-711A0183E503}"/>
              </a:ext>
            </a:extLst>
          </p:cNvPr>
          <p:cNvCxnSpPr>
            <a:stCxn id="3" idx="3"/>
            <a:endCxn id="15" idx="1"/>
          </p:cNvCxnSpPr>
          <p:nvPr/>
        </p:nvCxnSpPr>
        <p:spPr>
          <a:xfrm flipV="1">
            <a:off x="6083025" y="3735319"/>
            <a:ext cx="475487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0B0F7A0-D613-5AB0-2FC8-D7C252B75E4F}"/>
              </a:ext>
            </a:extLst>
          </p:cNvPr>
          <p:cNvCxnSpPr>
            <a:stCxn id="3" idx="1"/>
            <a:endCxn id="16" idx="3"/>
          </p:cNvCxnSpPr>
          <p:nvPr/>
        </p:nvCxnSpPr>
        <p:spPr>
          <a:xfrm flipH="1" flipV="1">
            <a:off x="2585487" y="3735319"/>
            <a:ext cx="371809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56215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99303-72A5-0F36-AD77-C060F6024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EE22C2-4344-A8FB-3466-2940ACBA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شارَكْتُ في مُسابَقَةِ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لْإِمْلاءِ، وَكانَ أَحْمَدُ خَصْماً قَوِيّاً.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6A4E99D-F4F4-6E10-8EB1-91507E920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84EF16-97D1-780A-0652-BBC7A1C14F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F13746-EE17-FD62-D357-45BF2DA9B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911ED-6F51-6E07-3924-B4FC5D375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02C36F-12C3-2223-610A-A66582E08A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404166-2D0A-FF40-398C-CFAA65E5CB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5BCD21-D8DF-2C1B-8177-5595B49CDC2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28CF14-2388-CC3C-F584-A57D72F10EA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7C30B6-9FCA-3873-878F-0B99B81EAA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A273C7-80B3-F4F5-541B-5B356E2F5CB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9EA14-7E43-FBF4-9A5F-C4867EB7C9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A94A062-B01F-08C9-3FA5-81F5A2F363AC}"/>
              </a:ext>
            </a:extLst>
          </p:cNvPr>
          <p:cNvGrpSpPr/>
          <p:nvPr/>
        </p:nvGrpSpPr>
        <p:grpSpPr>
          <a:xfrm>
            <a:off x="694399" y="3275619"/>
            <a:ext cx="7755201" cy="2641195"/>
            <a:chOff x="676274" y="3047019"/>
            <a:chExt cx="7755201" cy="2641195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092A33F-63A7-2265-8ACB-AEB0646B932A}"/>
                </a:ext>
              </a:extLst>
            </p:cNvPr>
            <p:cNvGrpSpPr/>
            <p:nvPr/>
          </p:nvGrpSpPr>
          <p:grpSpPr>
            <a:xfrm>
              <a:off x="676274" y="3047019"/>
              <a:ext cx="7755201" cy="2641195"/>
              <a:chOff x="676274" y="3047019"/>
              <a:chExt cx="7755201" cy="2641195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61E4F15-1BF5-8235-5E2E-0CEDF9542D0A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خَصْمٌ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F927C26-AA19-510A-BD48-F77FEC790CAE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مُنافِسٌ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3E39630-9AA8-BD6D-225D-5C7E57901F68}"/>
                  </a:ext>
                </a:extLst>
              </p:cNvPr>
              <p:cNvSpPr txBox="1"/>
              <p:nvPr/>
            </p:nvSpPr>
            <p:spPr>
              <a:xfrm>
                <a:off x="676274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ضِدُّها: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صَديقٌ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2B8468E-D64C-97F9-346C-B738CEF0352D}"/>
                  </a:ext>
                </a:extLst>
              </p:cNvPr>
              <p:cNvSpPr txBox="1"/>
              <p:nvPr/>
            </p:nvSpPr>
            <p:spPr>
              <a:xfrm>
                <a:off x="1254084" y="5041228"/>
                <a:ext cx="6599581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اَلْجُمْلَةُ: شارَكْتُ في مُسابَقَةِ </a:t>
                </a:r>
                <a:r>
                  <a:rPr lang="ar-SA" sz="3200" b="1" dirty="0">
                    <a:cs typeface="Microsoft Uighur" panose="02000000000000000000" pitchFamily="2" charset="-78"/>
                  </a:rPr>
                  <a:t>ٱ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لْإِمْلاءِ، وَكانَ أَحْمَدُ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خَصْماً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 قَوِيّاً.</a:t>
                </a:r>
                <a:endParaRPr lang="fr-FR" sz="3200" b="1" dirty="0">
                  <a:cs typeface="Microsoft Uighur" panose="02000000000000000000" pitchFamily="2" charset="-78"/>
                </a:endParaRPr>
              </a:p>
            </p:txBody>
          </p: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836A77CB-CE11-6B9D-0AC2-E967E759D571}"/>
                </a:ext>
              </a:extLst>
            </p:cNvPr>
            <p:cNvCxnSpPr>
              <a:stCxn id="23" idx="3"/>
              <a:endCxn id="24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5C98FA4B-6613-E252-F5D1-182AE1B8F797}"/>
                </a:ext>
              </a:extLst>
            </p:cNvPr>
            <p:cNvCxnSpPr>
              <a:stCxn id="23" idx="1"/>
              <a:endCxn id="25" idx="3"/>
            </p:cNvCxnSpPr>
            <p:nvPr/>
          </p:nvCxnSpPr>
          <p:spPr>
            <a:xfrm flipH="1" flipV="1">
              <a:off x="2567362" y="3506719"/>
              <a:ext cx="371809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250DD1EB-4166-B7A4-DEE6-5125EE660329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>
              <a:off x="4502036" y="3966420"/>
              <a:ext cx="0" cy="107480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682981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9144-4F72-761D-E0EC-B4D49FAA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76533-3B34-0844-701A-ECC5D839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إذاً خريطة الكلمة تتكون من عناصر هي: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29EF717-55D3-BB5C-83F1-4C0584014E59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AE9D9A2-FE0D-3BA7-9704-0888C4975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9D9B8F-649D-71B0-95B6-DFEBFBA9E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77FEDFA-73BB-D5D3-DAD7-AAAC58C00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5E4E8BE-E997-82D0-0DA5-12305AC87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CC60E1DC-19C7-B5AF-DDEC-5809C5FE3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EC6F8B3-E02E-A729-64F2-0D9DC4DDEE19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C2B7DFF-D4C1-EC5D-20FD-83A73A6D473F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868142F-5DC6-60C5-07CB-6BB5D6A8A67E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CF28F17-1107-C101-7C74-B52628B5DB90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4838807-7E44-0A5B-7A0F-4D8AA97D85F0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E2D70105-55B6-AB3D-2E0E-27569CE26895}"/>
              </a:ext>
            </a:extLst>
          </p:cNvPr>
          <p:cNvGrpSpPr/>
          <p:nvPr/>
        </p:nvGrpSpPr>
        <p:grpSpPr>
          <a:xfrm>
            <a:off x="694399" y="2897932"/>
            <a:ext cx="7755201" cy="2641195"/>
            <a:chOff x="676274" y="3047019"/>
            <a:chExt cx="7755201" cy="2641195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5F213271-23C1-06E1-8A06-CFE0A957E54D}"/>
                </a:ext>
              </a:extLst>
            </p:cNvPr>
            <p:cNvGrpSpPr/>
            <p:nvPr/>
          </p:nvGrpSpPr>
          <p:grpSpPr>
            <a:xfrm>
              <a:off x="676274" y="3047019"/>
              <a:ext cx="7755201" cy="2641195"/>
              <a:chOff x="676274" y="3047019"/>
              <a:chExt cx="7755201" cy="2641195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4C5C079-63B8-205C-EC29-B2D9522D844A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اَلْكَلِمَةُ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D87A58D-396B-1364-E4AD-4D4C0BD2C3A5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FF0000"/>
                    </a:solidFill>
                    <a:cs typeface="Microsoft Uighur" panose="02000000000000000000" pitchFamily="2" charset="-78"/>
                  </a:rPr>
                  <a:t>.......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92CCEDB-2C4C-5E64-6BE4-3FD7846AFF53}"/>
                  </a:ext>
                </a:extLst>
              </p:cNvPr>
              <p:cNvSpPr txBox="1"/>
              <p:nvPr/>
            </p:nvSpPr>
            <p:spPr>
              <a:xfrm>
                <a:off x="676274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ضِدُّها: </a:t>
                </a:r>
                <a:r>
                  <a:rPr lang="ar-MA" sz="3200" b="1" dirty="0">
                    <a:solidFill>
                      <a:srgbClr val="FF0000"/>
                    </a:solidFill>
                    <a:cs typeface="Microsoft Uighur" panose="02000000000000000000" pitchFamily="2" charset="-78"/>
                  </a:rPr>
                  <a:t>............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9A14FFB-5CF8-5BDF-477B-C57B5B159A8F}"/>
                  </a:ext>
                </a:extLst>
              </p:cNvPr>
              <p:cNvSpPr txBox="1"/>
              <p:nvPr/>
            </p:nvSpPr>
            <p:spPr>
              <a:xfrm>
                <a:off x="2165065" y="5041228"/>
                <a:ext cx="4673940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اَلْجُمْلَةُ: ..........................................</a:t>
                </a:r>
                <a:endParaRPr lang="fr-FR" sz="3200" b="1" dirty="0"/>
              </a:p>
            </p:txBody>
          </p:sp>
        </p:grp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AD909731-0AB2-007F-1BA2-B432B1227797}"/>
                </a:ext>
              </a:extLst>
            </p:cNvPr>
            <p:cNvCxnSpPr>
              <a:stCxn id="7" idx="3"/>
              <a:endCxn id="5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9E98F86C-AC5B-B6C4-A14D-7546FC7513E4}"/>
                </a:ext>
              </a:extLst>
            </p:cNvPr>
            <p:cNvCxnSpPr>
              <a:stCxn id="7" idx="1"/>
              <a:endCxn id="9" idx="3"/>
            </p:cNvCxnSpPr>
            <p:nvPr/>
          </p:nvCxnSpPr>
          <p:spPr>
            <a:xfrm flipH="1" flipV="1">
              <a:off x="2567362" y="3506719"/>
              <a:ext cx="371809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B5746D07-192C-C93B-0945-F02DBF3BAB5D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4502036" y="3966420"/>
              <a:ext cx="0" cy="107480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86D49A-FA4C-8FC9-62D9-6B3F0859C2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3136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4075-D149-CD1F-A79D-7FCC1293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8D66A7-0878-3947-5780-A10691BC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نتدرب جماعيا، ننشئ خريطة كلمة (دنا). ما الخطوة الأولى؟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263516-B378-426F-947C-D031FA1C6853}"/>
              </a:ext>
            </a:extLst>
          </p:cNvPr>
          <p:cNvSpPr txBox="1"/>
          <p:nvPr/>
        </p:nvSpPr>
        <p:spPr>
          <a:xfrm>
            <a:off x="5354969" y="2112200"/>
            <a:ext cx="210522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عَنِ مُرادِفِها.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61C0FCC-F524-5E44-7E9F-0930AE636654}"/>
              </a:ext>
            </a:extLst>
          </p:cNvPr>
          <p:cNvSpPr txBox="1"/>
          <p:nvPr/>
        </p:nvSpPr>
        <p:spPr>
          <a:xfrm>
            <a:off x="3353561" y="2112200"/>
            <a:ext cx="174579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62567F-9E69-6EE8-EBEC-EFB26636D2B1}"/>
              </a:ext>
            </a:extLst>
          </p:cNvPr>
          <p:cNvSpPr txBox="1"/>
          <p:nvPr/>
        </p:nvSpPr>
        <p:spPr>
          <a:xfrm>
            <a:off x="1513662" y="2112200"/>
            <a:ext cx="1621231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4772F-78B8-D032-C7A2-350714AA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4473" y="1737537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A557040-B49A-13A5-B191-ADDAAC0025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6244" y="1737537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52444A-CD62-3313-90A2-EDFB118BBA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0070" y="1750431"/>
            <a:ext cx="380430" cy="380430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8E68925-53BF-68E1-AA64-82B8024BCD71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B4F6F6C-6444-5B14-6B09-1DA4E282C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98890B-127F-CE22-98B5-4394CBD30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BCCE454-0C0B-58DF-7DAA-F81DAA49E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1AE4A1-08F1-7F6C-05E8-EE2EAD52C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180EE58-28BB-CC75-8956-F16E11844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AB1FB36-BFB2-6568-5B8A-198BFBCA978D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FAA6757-BA38-3816-5B48-6DB841C2D801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C024C85-DE3C-0AE4-55C2-09CA270A0809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8F1A114-8C90-E1EF-F2D2-510CBC459131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373E1BD-EF86-D999-F3C2-2FB0AD999B0E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C72E608-27C0-ED7B-5848-78500214A0AD}"/>
              </a:ext>
            </a:extLst>
          </p:cNvPr>
          <p:cNvGrpSpPr/>
          <p:nvPr/>
        </p:nvGrpSpPr>
        <p:grpSpPr>
          <a:xfrm>
            <a:off x="2957296" y="3532805"/>
            <a:ext cx="5492304" cy="919401"/>
            <a:chOff x="2939171" y="3047019"/>
            <a:chExt cx="5492304" cy="919401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2C679AE-E6EC-A8A3-3826-0D1B5151D727}"/>
                </a:ext>
              </a:extLst>
            </p:cNvPr>
            <p:cNvGrpSpPr/>
            <p:nvPr/>
          </p:nvGrpSpPr>
          <p:grpSpPr>
            <a:xfrm>
              <a:off x="2939171" y="3047019"/>
              <a:ext cx="5492304" cy="919401"/>
              <a:chOff x="2939171" y="3047019"/>
              <a:chExt cx="5492304" cy="919401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5206A83-35C7-C9C7-9B61-97CA9C4A5DA7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دَنا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AF14EB67-71D9-66D4-E0B6-3D62305C0D74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FF0000"/>
                    </a:solidFill>
                    <a:cs typeface="Microsoft Uighur" panose="02000000000000000000" pitchFamily="2" charset="-78"/>
                  </a:rPr>
                  <a:t>.......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</p:grp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4C071167-BB6B-AF77-319F-2FBBF768821E}"/>
                </a:ext>
              </a:extLst>
            </p:cNvPr>
            <p:cNvCxnSpPr>
              <a:stCxn id="39" idx="3"/>
              <a:endCxn id="40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4EDDE8-839E-601F-8661-621F778EA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7469655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ED0D-3F43-B5EC-079F-A0244FC4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B648A-63EF-B2E2-CC33-A768C5A3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نبحث عن المرادف. مرادف دنا هو: اِقْتَرَبَ . ثم ماذا بعد ذلك؟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4B69797-4ECB-AFA7-C0A6-A2FAF2F7A82A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21125A-C8B7-3495-E307-E5EEB583F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1BD93BBF-2C38-1AB9-7CE1-47673E6FA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1CC12F5-8985-8F70-2B30-6B2F950C3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8EB6D435-8938-1127-FAF0-63E868D03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374A8041-6521-9FE1-5B62-A531DD5F0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33391E6-F0E9-8F28-E710-069ACCE43F7E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1FA72E7-16E9-71BE-61D9-7F663C7AB590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988D6E7-4DAE-D938-9896-0A1C1E529D16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D57C59-03CA-157B-8CD7-54A9678D233C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9EC1BEB-5805-5733-E83D-E1D1ECCE1DA8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6C05691-4D44-719C-5F87-485107713233}"/>
              </a:ext>
            </a:extLst>
          </p:cNvPr>
          <p:cNvGrpSpPr/>
          <p:nvPr/>
        </p:nvGrpSpPr>
        <p:grpSpPr>
          <a:xfrm>
            <a:off x="2957296" y="4049639"/>
            <a:ext cx="5492304" cy="919401"/>
            <a:chOff x="2939171" y="3047019"/>
            <a:chExt cx="5492304" cy="919401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9CD191F0-BA44-262C-DD71-8ECB9BCAC0DB}"/>
                </a:ext>
              </a:extLst>
            </p:cNvPr>
            <p:cNvGrpSpPr/>
            <p:nvPr/>
          </p:nvGrpSpPr>
          <p:grpSpPr>
            <a:xfrm>
              <a:off x="2939171" y="3047019"/>
              <a:ext cx="5492304" cy="919401"/>
              <a:chOff x="2939171" y="3047019"/>
              <a:chExt cx="5492304" cy="919401"/>
            </a:xfrm>
          </p:grpSpPr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AC54338-9D0B-EF0E-13F0-7B3E43C7630E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دَنا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844AD97-D2EC-710B-3344-76D77AA5FAA5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اِقْتَرَب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َ</a:t>
                </a:r>
                <a:endParaRPr lang="fr-FR" sz="3200" b="1" dirty="0"/>
              </a:p>
            </p:txBody>
          </p:sp>
        </p:grp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5DF05F32-CD83-8F5A-5D32-4DB043471981}"/>
                </a:ext>
              </a:extLst>
            </p:cNvPr>
            <p:cNvCxnSpPr>
              <a:stCxn id="41" idx="3"/>
              <a:endCxn id="42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3EC706C7-A953-A7A3-9B9D-822A765C688B}"/>
              </a:ext>
            </a:extLst>
          </p:cNvPr>
          <p:cNvSpPr txBox="1"/>
          <p:nvPr/>
        </p:nvSpPr>
        <p:spPr>
          <a:xfrm>
            <a:off x="5354969" y="2112200"/>
            <a:ext cx="210522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عَنِ مُرادِفِها.</a:t>
            </a:r>
            <a:endParaRPr lang="fr-FR" sz="240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E394653-15C3-FA2F-0191-8A47BE0F4F65}"/>
              </a:ext>
            </a:extLst>
          </p:cNvPr>
          <p:cNvSpPr txBox="1"/>
          <p:nvPr/>
        </p:nvSpPr>
        <p:spPr>
          <a:xfrm>
            <a:off x="3353561" y="2112200"/>
            <a:ext cx="174579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BC75C65-A4E2-17C5-C0A2-224949745F6E}"/>
              </a:ext>
            </a:extLst>
          </p:cNvPr>
          <p:cNvSpPr txBox="1"/>
          <p:nvPr/>
        </p:nvSpPr>
        <p:spPr>
          <a:xfrm>
            <a:off x="1513662" y="2112200"/>
            <a:ext cx="1621231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DCC5F1EB-1B0D-2095-AA5F-13A0056B8D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4473" y="1737537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A293737-BA0E-5BB8-F529-3B634A0D60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6244" y="1737537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B3C6DE77-10F0-E12B-6EB0-DA6B94A555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0070" y="1750431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5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7FEDE0-75FE-AF07-A6F0-7459802529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24915867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CA4FF-B85E-D061-01EE-0954CF11F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9A370-B23B-2925-BB42-F5E341CED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نبحث عن الضد. ما هو ضد (دَنا)؟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58400AC-9328-042D-24E9-44FA6C9EF87F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2BDD5C6-26B0-197F-8C9B-1BE4606D8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2F35E72-EC99-7747-5E01-A5DE19431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1757C19-7691-BB3D-2F5C-9D8FDBE3F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1410B255-D7CB-3E3B-9017-3F6A050E5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BAFCBDC-AEC5-9C76-D17D-8E5CC09D3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D2409C6-89B7-C2B4-4B52-4DECB5B7D7EA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1C7625A-87C4-5E6D-C368-5FE7A8A897D9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B6022B-6B1C-9F1E-0294-9C9DCCDBC874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05058E-E29B-B3EC-2A41-F97A93B27DBB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6A45524-8AB7-0CBF-D17D-772A43CC4A17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CFE6CBF-997E-96BD-9354-DA1674733484}"/>
              </a:ext>
            </a:extLst>
          </p:cNvPr>
          <p:cNvGrpSpPr/>
          <p:nvPr/>
        </p:nvGrpSpPr>
        <p:grpSpPr>
          <a:xfrm>
            <a:off x="694399" y="3693063"/>
            <a:ext cx="7755201" cy="2641195"/>
            <a:chOff x="676274" y="3047019"/>
            <a:chExt cx="7755201" cy="2641195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868E7857-BD57-85CA-7CC1-58E723462157}"/>
                </a:ext>
              </a:extLst>
            </p:cNvPr>
            <p:cNvGrpSpPr/>
            <p:nvPr/>
          </p:nvGrpSpPr>
          <p:grpSpPr>
            <a:xfrm>
              <a:off x="676274" y="3047019"/>
              <a:ext cx="7755201" cy="2641195"/>
              <a:chOff x="676274" y="3047019"/>
              <a:chExt cx="7755201" cy="2641195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DE90426E-7308-E6E6-DC65-0ABB6CCFAEDD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دَنا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E90BCB9A-6C8F-264A-F71C-05FEBA228157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اِقْتَرَبَ</a:t>
                </a:r>
                <a:endParaRPr lang="fr-FR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AB5A1F3-AB6B-CA4A-24FD-AC5819D49BEA}"/>
                  </a:ext>
                </a:extLst>
              </p:cNvPr>
              <p:cNvSpPr txBox="1"/>
              <p:nvPr/>
            </p:nvSpPr>
            <p:spPr>
              <a:xfrm>
                <a:off x="676274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ضِدُّها: </a:t>
                </a:r>
                <a:r>
                  <a:rPr lang="ar-MA" sz="3200" b="1" dirty="0">
                    <a:solidFill>
                      <a:srgbClr val="FF0000"/>
                    </a:solidFill>
                    <a:cs typeface="Microsoft Uighur" panose="02000000000000000000" pitchFamily="2" charset="-78"/>
                  </a:rPr>
                  <a:t>............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C68B7520-06B8-D983-B911-C9BE25CEBCB9}"/>
                  </a:ext>
                </a:extLst>
              </p:cNvPr>
              <p:cNvSpPr txBox="1"/>
              <p:nvPr/>
            </p:nvSpPr>
            <p:spPr>
              <a:xfrm>
                <a:off x="2165065" y="5041228"/>
                <a:ext cx="4673940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اَلْجُمْلَةُ: ..........................................</a:t>
                </a:r>
                <a:endParaRPr lang="fr-FR" sz="3200" b="1" dirty="0"/>
              </a:p>
            </p:txBody>
          </p:sp>
        </p:grp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6E294F3-A636-DBAD-F274-045E35082053}"/>
                </a:ext>
              </a:extLst>
            </p:cNvPr>
            <p:cNvCxnSpPr>
              <a:stCxn id="43" idx="3"/>
              <a:endCxn id="44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B744704E-800C-3DD9-4729-0CBEBF24E12B}"/>
                </a:ext>
              </a:extLst>
            </p:cNvPr>
            <p:cNvCxnSpPr>
              <a:stCxn id="43" idx="1"/>
              <a:endCxn id="45" idx="3"/>
            </p:cNvCxnSpPr>
            <p:nvPr/>
          </p:nvCxnSpPr>
          <p:spPr>
            <a:xfrm flipH="1" flipV="1">
              <a:off x="2567362" y="3506719"/>
              <a:ext cx="371809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7B3D9047-F7A7-7C12-5613-460CFF9327FA}"/>
                </a:ext>
              </a:extLst>
            </p:cNvPr>
            <p:cNvCxnSpPr>
              <a:cxnSpLocks/>
              <a:stCxn id="43" idx="2"/>
            </p:cNvCxnSpPr>
            <p:nvPr/>
          </p:nvCxnSpPr>
          <p:spPr>
            <a:xfrm>
              <a:off x="4502036" y="3966420"/>
              <a:ext cx="0" cy="107480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FF18A550-DAFF-91B7-255D-37F9E2E6300B}"/>
              </a:ext>
            </a:extLst>
          </p:cNvPr>
          <p:cNvGrpSpPr/>
          <p:nvPr/>
        </p:nvGrpSpPr>
        <p:grpSpPr>
          <a:xfrm>
            <a:off x="1513662" y="1737537"/>
            <a:ext cx="5946534" cy="885441"/>
            <a:chOff x="1513662" y="1737537"/>
            <a:chExt cx="5946534" cy="885441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77504C7-AB7B-4057-E221-EAE44AF2305A}"/>
                </a:ext>
              </a:extLst>
            </p:cNvPr>
            <p:cNvSpPr txBox="1"/>
            <p:nvPr/>
          </p:nvSpPr>
          <p:spPr>
            <a:xfrm>
              <a:off x="5354969" y="2112200"/>
              <a:ext cx="2105227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أَبْحَثُ عَنِ مُرادِفِها.</a:t>
              </a:r>
              <a:endParaRPr lang="fr-FR" sz="2400" dirty="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1E4EFD0-C9E2-B92F-3DC2-B3C41160B8B9}"/>
                </a:ext>
              </a:extLst>
            </p:cNvPr>
            <p:cNvSpPr txBox="1"/>
            <p:nvPr/>
          </p:nvSpPr>
          <p:spPr>
            <a:xfrm>
              <a:off x="3353561" y="2112200"/>
              <a:ext cx="1745796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أَبْحَثُ عَنْ ضِدِّها</a:t>
              </a:r>
              <a:endParaRPr lang="fr-FR" sz="2400" dirty="0"/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1762FC48-4C3B-59E5-DFE6-6C59ECB8BBF5}"/>
                </a:ext>
              </a:extLst>
            </p:cNvPr>
            <p:cNvSpPr txBox="1"/>
            <p:nvPr/>
          </p:nvSpPr>
          <p:spPr>
            <a:xfrm>
              <a:off x="1513662" y="2112200"/>
              <a:ext cx="1621231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أَسْتَعْمِلُها في جُمْلَةٍ.</a:t>
              </a:r>
              <a:endParaRPr lang="fr-FR" sz="2400" dirty="0"/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6C6632E0-C5A6-07A0-713D-00737127F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04473" y="1737537"/>
              <a:ext cx="406218" cy="40621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344A777-0E63-8A3F-4DD5-45D6031A0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6244" y="1737537"/>
              <a:ext cx="380430" cy="3804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5C566E5-24A8-5B15-098F-B76805231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60070" y="1750431"/>
              <a:ext cx="380430" cy="38043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F75F57-CB75-CC82-D34F-239593CD01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4503859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A23BB-F3C5-2172-A662-A5F99E45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4C6BF0-2F0D-0011-D1EF-DE400FCD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ضد دنا: ابتعد. ولكي نفهم أكثر معنى دنا، ماذا نفعل؟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66733D0-B29E-CE16-7917-E4E1E5CF2F1D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AA1E69D-635F-E09F-4D62-968ED2667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A3D4BF24-1CAB-061B-9436-D534725D7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EEB268C6-E9D4-C3BB-0E5C-70AB43B38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06E3E8F3-4BA4-B2DC-C33E-FDD9E4F9A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691A6FD-27ED-DB14-B2B8-F1205EC00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DAC6486-61C8-637E-64BD-6FEC35DFFE1C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F736E8E-1F3A-DE19-40FB-E43C949B54E2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80D2DB-6191-BC7C-9882-20AA9ECC3D88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55097BF-FE39-5B4D-03A0-0025EA9CE3C8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8331FFA-C2B4-C50F-3020-A5335AEBA582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1F4D7D8-0F41-73F7-881B-C12629064CDC}"/>
              </a:ext>
            </a:extLst>
          </p:cNvPr>
          <p:cNvGrpSpPr/>
          <p:nvPr/>
        </p:nvGrpSpPr>
        <p:grpSpPr>
          <a:xfrm>
            <a:off x="694399" y="3832210"/>
            <a:ext cx="7755201" cy="2641195"/>
            <a:chOff x="676274" y="3047019"/>
            <a:chExt cx="7755201" cy="2641195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988F70E5-5C37-5E39-CB7C-8D3693F95284}"/>
                </a:ext>
              </a:extLst>
            </p:cNvPr>
            <p:cNvGrpSpPr/>
            <p:nvPr/>
          </p:nvGrpSpPr>
          <p:grpSpPr>
            <a:xfrm>
              <a:off x="676274" y="3047019"/>
              <a:ext cx="7755201" cy="2641195"/>
              <a:chOff x="676274" y="3047019"/>
              <a:chExt cx="7755201" cy="2641195"/>
            </a:xfrm>
          </p:grpSpPr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87CBD0F8-CD38-CB83-C2C1-FE736B5E701F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دَنا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16DD6967-7C43-14C2-AA5D-0B0660281753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اِقْتَرَبَ</a:t>
                </a:r>
                <a:endParaRPr lang="fr-FR" sz="3200" b="1" dirty="0">
                  <a:solidFill>
                    <a:srgbClr val="C00000"/>
                  </a:solidFill>
                  <a:cs typeface="Microsoft Uighur" panose="02000000000000000000" pitchFamily="2" charset="-78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AC161424-3C60-E0EC-B51C-5429F429755A}"/>
                  </a:ext>
                </a:extLst>
              </p:cNvPr>
              <p:cNvSpPr txBox="1"/>
              <p:nvPr/>
            </p:nvSpPr>
            <p:spPr>
              <a:xfrm>
                <a:off x="676274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ضِدُّها: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اِبْتَعَدَ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0A8FEB0-A46B-77C3-4C90-00D5FC0F6E99}"/>
                  </a:ext>
                </a:extLst>
              </p:cNvPr>
              <p:cNvSpPr txBox="1"/>
              <p:nvPr/>
            </p:nvSpPr>
            <p:spPr>
              <a:xfrm>
                <a:off x="2165065" y="5041228"/>
                <a:ext cx="4673940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اَلْجُمْلَةُ: ..........................................</a:t>
                </a:r>
                <a:endParaRPr lang="fr-FR" sz="3200" b="1" dirty="0"/>
              </a:p>
            </p:txBody>
          </p:sp>
        </p:grp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11D454D2-F13D-3725-8C64-B94766EDD88E}"/>
                </a:ext>
              </a:extLst>
            </p:cNvPr>
            <p:cNvCxnSpPr>
              <a:stCxn id="45" idx="3"/>
              <a:endCxn id="46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8EAE9B5E-A698-014E-7E0C-8C4C5E6B1AA1}"/>
                </a:ext>
              </a:extLst>
            </p:cNvPr>
            <p:cNvCxnSpPr>
              <a:stCxn id="45" idx="1"/>
              <a:endCxn id="47" idx="3"/>
            </p:cNvCxnSpPr>
            <p:nvPr/>
          </p:nvCxnSpPr>
          <p:spPr>
            <a:xfrm flipH="1" flipV="1">
              <a:off x="2567362" y="3506719"/>
              <a:ext cx="371809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E9AE944E-F660-E1C1-761F-E51F18228420}"/>
                </a:ext>
              </a:extLst>
            </p:cNvPr>
            <p:cNvCxnSpPr>
              <a:cxnSpLocks/>
              <a:stCxn id="45" idx="2"/>
            </p:cNvCxnSpPr>
            <p:nvPr/>
          </p:nvCxnSpPr>
          <p:spPr>
            <a:xfrm>
              <a:off x="4502036" y="3966420"/>
              <a:ext cx="0" cy="107480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FADD7182-86A5-19E5-E0E6-B2F5BEDE0B96}"/>
              </a:ext>
            </a:extLst>
          </p:cNvPr>
          <p:cNvGrpSpPr/>
          <p:nvPr/>
        </p:nvGrpSpPr>
        <p:grpSpPr>
          <a:xfrm>
            <a:off x="1513662" y="1737537"/>
            <a:ext cx="5946534" cy="885441"/>
            <a:chOff x="1513662" y="1737537"/>
            <a:chExt cx="5946534" cy="885441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2A2230C8-9BFE-CF14-B1D7-E6A9BEEEF6A8}"/>
                </a:ext>
              </a:extLst>
            </p:cNvPr>
            <p:cNvSpPr txBox="1"/>
            <p:nvPr/>
          </p:nvSpPr>
          <p:spPr>
            <a:xfrm>
              <a:off x="5354969" y="2112200"/>
              <a:ext cx="2105227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أَبْحَثُ عَنِ مُرادِفِها.</a:t>
              </a:r>
              <a:endParaRPr lang="fr-FR" sz="2400" dirty="0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7F3BF230-8DF2-C0B0-1725-38F11A6BD988}"/>
                </a:ext>
              </a:extLst>
            </p:cNvPr>
            <p:cNvSpPr txBox="1"/>
            <p:nvPr/>
          </p:nvSpPr>
          <p:spPr>
            <a:xfrm>
              <a:off x="3353561" y="2112200"/>
              <a:ext cx="1745796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أَبْحَثُ عَنْ ضِدِّها</a:t>
              </a:r>
              <a:endParaRPr lang="fr-FR" sz="2400" dirty="0"/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844819A-7636-D87E-DAAF-CA8926188C24}"/>
                </a:ext>
              </a:extLst>
            </p:cNvPr>
            <p:cNvSpPr txBox="1"/>
            <p:nvPr/>
          </p:nvSpPr>
          <p:spPr>
            <a:xfrm>
              <a:off x="1513662" y="2112200"/>
              <a:ext cx="1621231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أَسْتَعْمِلُها في جُمْلَةٍ.</a:t>
              </a:r>
              <a:endParaRPr lang="fr-FR" sz="2400" dirty="0"/>
            </a:p>
          </p:txBody>
        </p:sp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3D75C1D5-B207-D2FF-3D73-57A137BBF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04473" y="1737537"/>
              <a:ext cx="406218" cy="40621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79B93F2C-1E3D-4F75-F65C-98DE209EA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6244" y="1737537"/>
              <a:ext cx="380430" cy="3804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A54EC8CD-F461-A321-4223-6E313F05D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60070" y="1750431"/>
              <a:ext cx="380430" cy="38043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642836-6DF7-1858-AA3D-35626C2E2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4411389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44BB8-2E38-0B1D-B484-27D007FB7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7AEC0-679C-DA9B-C47A-6DF8B005E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نستعمل كلمة" دَنا" في جملة. من يركب (دَنا) في جملة تامة؟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218F377-CA01-9A83-4E3E-DBF8D221482D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429380A6-2C8B-5BE5-FE8D-EC6A59065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0FF4BB4-71CC-3491-C79A-38EA1F552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321CA2F9-E6C8-B853-D35B-800D2F703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46D2800-386F-7280-F6F9-89F20AC57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8376D0A-52ED-5753-9A65-4A1F71CE9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9BE4FB6-F98A-113D-A06D-B38AF747E4DD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CEC8F76-FEB3-496F-48EA-BF09235E32B0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2F565B-24A0-07E5-B54A-A4D16AAB8CA0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6FAA0C8-4B3B-9CCD-D221-75A7A40548DE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6E4000D-7614-5B4E-C6D1-C767C1CCC561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41D0F7A6-6D47-2376-77A4-BEAC5F90E79E}"/>
              </a:ext>
            </a:extLst>
          </p:cNvPr>
          <p:cNvGrpSpPr/>
          <p:nvPr/>
        </p:nvGrpSpPr>
        <p:grpSpPr>
          <a:xfrm>
            <a:off x="763973" y="3703001"/>
            <a:ext cx="7755201" cy="2641195"/>
            <a:chOff x="676274" y="3047019"/>
            <a:chExt cx="7755201" cy="2641195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7270BF35-F1CB-35A4-B4B2-9018BAE6DF1E}"/>
                </a:ext>
              </a:extLst>
            </p:cNvPr>
            <p:cNvGrpSpPr/>
            <p:nvPr/>
          </p:nvGrpSpPr>
          <p:grpSpPr>
            <a:xfrm>
              <a:off x="676274" y="3047019"/>
              <a:ext cx="7755201" cy="2641195"/>
              <a:chOff x="676274" y="3047019"/>
              <a:chExt cx="7755201" cy="2641195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F55DA6E-BC2C-1CF2-6F9C-550F16FB198F}"/>
                  </a:ext>
                </a:extLst>
              </p:cNvPr>
              <p:cNvSpPr txBox="1"/>
              <p:nvPr/>
            </p:nvSpPr>
            <p:spPr>
              <a:xfrm>
                <a:off x="2939171" y="3047019"/>
                <a:ext cx="3125729" cy="91940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457200" rtl="1">
                  <a:defRPr/>
                </a:pPr>
                <a:r>
                  <a:rPr lang="ar-MA" sz="4800" b="1" dirty="0">
                    <a:solidFill>
                      <a:srgbClr val="0070C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 </a:t>
                </a:r>
                <a:r>
                  <a:rPr lang="ar-MA" sz="48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Calibri"/>
                  </a:rPr>
                  <a:t>دَنا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769E6B7A-31AF-3407-82B1-CDEA5F747D33}"/>
                  </a:ext>
                </a:extLst>
              </p:cNvPr>
              <p:cNvSpPr txBox="1"/>
              <p:nvPr/>
            </p:nvSpPr>
            <p:spPr>
              <a:xfrm>
                <a:off x="6540387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مُرادِفُها: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اِقْتَرَبَ</a:t>
                </a:r>
                <a:endParaRPr lang="fr-FR" sz="3200" b="1" dirty="0">
                  <a:solidFill>
                    <a:srgbClr val="C00000"/>
                  </a:solidFill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FEDAC7BD-25BA-E533-A49F-D88A55890A5E}"/>
                  </a:ext>
                </a:extLst>
              </p:cNvPr>
              <p:cNvSpPr txBox="1"/>
              <p:nvPr/>
            </p:nvSpPr>
            <p:spPr>
              <a:xfrm>
                <a:off x="676274" y="3183226"/>
                <a:ext cx="1891088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ضِدُّها: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اِبْتَعَدَ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.</a:t>
                </a:r>
                <a:endParaRPr lang="fr-FR" sz="3200" b="1" dirty="0"/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019EFAD5-AB1E-9A58-306B-F498437DB23D}"/>
                  </a:ext>
                </a:extLst>
              </p:cNvPr>
              <p:cNvSpPr txBox="1"/>
              <p:nvPr/>
            </p:nvSpPr>
            <p:spPr>
              <a:xfrm>
                <a:off x="2165065" y="5041228"/>
                <a:ext cx="4673940" cy="64698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3200" b="1" dirty="0">
                    <a:cs typeface="Microsoft Uighur" panose="02000000000000000000" pitchFamily="2" charset="-78"/>
                  </a:rPr>
                  <a:t>اَلْجُمْلَةُ: </a:t>
                </a:r>
                <a:r>
                  <a:rPr lang="ar-MA" sz="32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دَنا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 يوسُفُ مِنْ صُنْدوقِ </a:t>
                </a:r>
                <a:r>
                  <a:rPr lang="ar-SA" sz="3200" b="1" dirty="0">
                    <a:cs typeface="Microsoft Uighur" panose="02000000000000000000" pitchFamily="2" charset="-78"/>
                  </a:rPr>
                  <a:t>ٱ</a:t>
                </a:r>
                <a:r>
                  <a:rPr lang="ar-MA" sz="3200" b="1" dirty="0">
                    <a:cs typeface="Microsoft Uighur" panose="02000000000000000000" pitchFamily="2" charset="-78"/>
                  </a:rPr>
                  <a:t>لْأَلْعابِ.</a:t>
                </a:r>
                <a:endParaRPr lang="fr-FR" sz="3200" b="1" dirty="0"/>
              </a:p>
            </p:txBody>
          </p:sp>
        </p:grp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85ACC5C9-58FF-B0D4-63F3-D5A8267C4543}"/>
                </a:ext>
              </a:extLst>
            </p:cNvPr>
            <p:cNvCxnSpPr>
              <a:stCxn id="47" idx="3"/>
              <a:endCxn id="48" idx="1"/>
            </p:cNvCxnSpPr>
            <p:nvPr/>
          </p:nvCxnSpPr>
          <p:spPr>
            <a:xfrm flipV="1">
              <a:off x="6064900" y="3506719"/>
              <a:ext cx="475487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6CEC4DCB-A1DB-5CD5-C641-EDAD2C9478C8}"/>
                </a:ext>
              </a:extLst>
            </p:cNvPr>
            <p:cNvCxnSpPr>
              <a:stCxn id="47" idx="1"/>
              <a:endCxn id="49" idx="3"/>
            </p:cNvCxnSpPr>
            <p:nvPr/>
          </p:nvCxnSpPr>
          <p:spPr>
            <a:xfrm flipH="1" flipV="1">
              <a:off x="2567362" y="3506719"/>
              <a:ext cx="371809" cy="1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F657E8E7-B7BA-3DD0-6B97-BCFD3A21E03D}"/>
                </a:ext>
              </a:extLst>
            </p:cNvPr>
            <p:cNvCxnSpPr>
              <a:cxnSpLocks/>
              <a:stCxn id="47" idx="2"/>
            </p:cNvCxnSpPr>
            <p:nvPr/>
          </p:nvCxnSpPr>
          <p:spPr>
            <a:xfrm>
              <a:off x="4502036" y="3966420"/>
              <a:ext cx="0" cy="107480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53113AC1-B68D-35C5-62FC-A7E27D7568BA}"/>
              </a:ext>
            </a:extLst>
          </p:cNvPr>
          <p:cNvGrpSpPr/>
          <p:nvPr/>
        </p:nvGrpSpPr>
        <p:grpSpPr>
          <a:xfrm>
            <a:off x="1513662" y="1737537"/>
            <a:ext cx="5946534" cy="885441"/>
            <a:chOff x="1513662" y="1737537"/>
            <a:chExt cx="5946534" cy="885441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24EE6A2F-2B08-516C-ABDA-C169AC6CAA9A}"/>
                </a:ext>
              </a:extLst>
            </p:cNvPr>
            <p:cNvSpPr txBox="1"/>
            <p:nvPr/>
          </p:nvSpPr>
          <p:spPr>
            <a:xfrm>
              <a:off x="5354969" y="2112200"/>
              <a:ext cx="2105227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أَبْحَثُ عَنِ مُرادِفِها.</a:t>
              </a:r>
              <a:endParaRPr lang="fr-FR" sz="2400" dirty="0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C542022-6903-63F8-4842-78F483DB7C05}"/>
                </a:ext>
              </a:extLst>
            </p:cNvPr>
            <p:cNvSpPr txBox="1"/>
            <p:nvPr/>
          </p:nvSpPr>
          <p:spPr>
            <a:xfrm>
              <a:off x="3353561" y="2112200"/>
              <a:ext cx="1745796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أَبْحَثُ عَنْ ضِدِّها</a:t>
              </a:r>
              <a:endParaRPr lang="fr-FR" sz="2400" dirty="0"/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663B741F-C5AF-0301-FDC4-9E15A626D841}"/>
                </a:ext>
              </a:extLst>
            </p:cNvPr>
            <p:cNvSpPr txBox="1"/>
            <p:nvPr/>
          </p:nvSpPr>
          <p:spPr>
            <a:xfrm>
              <a:off x="1513662" y="2112200"/>
              <a:ext cx="1621231" cy="5107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dirty="0">
                  <a:cs typeface="Microsoft Uighur" panose="02000000000000000000" pitchFamily="2" charset="-78"/>
                </a:rPr>
                <a:t>أَسْتَعْمِلُها في جُمْلَةٍ.</a:t>
              </a:r>
              <a:endParaRPr lang="fr-FR" sz="2400" dirty="0"/>
            </a:p>
          </p:txBody>
        </p:sp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F922D391-0042-66B9-97E3-B6429E780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04473" y="1737537"/>
              <a:ext cx="406218" cy="40621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B232BA9F-C046-38D2-CE68-97239111D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6244" y="1737537"/>
              <a:ext cx="380430" cy="3804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E942AEC3-788E-3B73-C4ED-87FA0F398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60070" y="1750431"/>
              <a:ext cx="380430" cy="38043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6630C6-698F-4194-A8FC-F7E0E21FD6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60483999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7014-CB8A-EFAB-54D7-1A628BE9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FFBEB-849A-4D56-B90D-E51651BC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معا خطوات إستراتيجية خريطة الكلمة. من يقرأ؟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E7B9DD-6E36-5556-C034-8E7947C569B3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02BCF3-55A0-CA4E-B452-1315513C0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8FE38E1-10D5-9B67-1FD6-3E9945DD8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5EC5C66-2826-3628-A9C3-99BE8D0AB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2DE1C82-26E7-D0C7-F059-9E5FE1519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14E8F7C-54AC-B45E-92CB-13BE9A553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87E0C9-7D36-61B3-060C-ACF9B0C3866A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764D5D-8EB0-1171-4501-90E2EBD68A22}"/>
                </a:ext>
              </a:extLst>
            </p:cNvPr>
            <p:cNvSpPr>
              <a:spLocks/>
            </p:cNvSpPr>
            <p:nvPr/>
          </p:nvSpPr>
          <p:spPr>
            <a:xfrm>
              <a:off x="359575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2DA4477-951A-836B-1033-66443ABA4448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B29C70-23E0-B041-1891-39CBDE759788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E9925CD-D316-14FB-C9C4-236BE4055316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0BDEF7D-2035-B533-1389-ECFEB3866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335" y="1737537"/>
            <a:ext cx="6416021" cy="4606443"/>
          </a:xfrm>
          <a:prstGeom prst="rect">
            <a:avLst/>
          </a:prstGeom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039BC4-27F5-498D-E71B-3E3B182AA3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9680256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95.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FF3937-8543-70C4-C801-474CC6BC5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32" y="1476000"/>
            <a:ext cx="3583764" cy="519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351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إستراتيجية خريطة الكلمة.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4B0388-147D-9B29-602B-B138E2FB3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E6847-B8DC-C258-CB34-62EC46A4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F6CA5C-B2ED-4387-658C-ABE3ECB2A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B78A79-C10D-15CC-BCC3-454F618C46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2944E2-58A5-86DB-B0B8-FDCC991334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099CFC-0F27-2EF9-E6C5-8534247126A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CC973-C48C-EB10-ECEA-92A9045FF0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8BB0CD-4B6E-8918-F81A-6C7900DACAD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793615-4B8C-1A0D-0403-4151E504DE8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965C97-6EAB-A98F-DB59-2DECFE730C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DEAD5-38C0-787D-B921-1F9612A40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6627" y="2618225"/>
            <a:ext cx="5728443" cy="2420913"/>
          </a:xfrm>
          <a:prstGeom prst="rect">
            <a:avLst/>
          </a:prstGeom>
        </p:spPr>
      </p:pic>
      <p:pic>
        <p:nvPicPr>
          <p:cNvPr id="18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B81006-756A-2EBF-7361-28392D2E6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B2DC-CE7A-589C-F57D-C9CA230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6B05B-A193-5269-E62F-6863B137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الكلمة؟ ما مرادف "يُرَتِّبُ"؟ ما ضِدُّها؟ مَنْ يُرَكِّبُها في 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B0567F7-1210-190C-2D63-1C591235C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AC2D48-764E-7092-57BF-926EE996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E451D-FD5A-77DD-545E-5D2607CF48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A532A4-063F-88CC-9952-B344E1963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2B650-3606-B6DD-30DE-D8927E7990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4723D-9477-3309-D7D5-12C42176F4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E5EA39-0CE4-1EA6-17D5-B1C2AC2453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F5129-6826-7CC8-12B1-611240D119C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C296B-FCA8-E919-D415-6E314905A4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FAAF4-90EF-BE18-416D-09D4ECF9AF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816B0-4525-A985-518A-52EA5006932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FB41D1-34B2-1270-699B-D8255705EA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745" y="3080850"/>
            <a:ext cx="7844786" cy="26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0040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1C4C7-ED9C-EA15-BAED-CD89758B8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FE75B1A3-9EF8-E796-BEEB-2E6D84BE6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3" y="3073877"/>
            <a:ext cx="8334158" cy="264436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0A06A05-4317-133E-8A34-5F47BC199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57CD5CBF-081F-095D-A4E3-1C3F67D671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1B710-7E01-617B-7F64-75833842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5418EC-F48F-53D6-2ADE-0FA2FE1B0E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6A9F46-7124-FA5A-CB8C-9ED6225E17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7A2CD3-5D05-8E97-0656-48A6D435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AD278E-1CE3-62DA-A2E6-C5005065451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28A6CD3-19B3-D1A4-93EF-D04E851D69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D43828-D2AB-358A-E50F-674E69AFFA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09B9FF-C326-176F-E1AB-7A231F018A1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EA6DD6-33DF-84AA-A860-70EDC3622EB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CB72EC-6FB0-A939-E409-A7154642D4E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3CB2B2A-7E7D-82FC-E253-CD8FFB58543F}"/>
              </a:ext>
            </a:extLst>
          </p:cNvPr>
          <p:cNvSpPr txBox="1"/>
          <p:nvPr/>
        </p:nvSpPr>
        <p:spPr>
          <a:xfrm>
            <a:off x="6122887" y="3152818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يُنَظِّمُ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BC72076-E4FC-A531-8488-3A4725C0EB6A}"/>
              </a:ext>
            </a:extLst>
          </p:cNvPr>
          <p:cNvSpPr txBox="1"/>
          <p:nvPr/>
        </p:nvSpPr>
        <p:spPr>
          <a:xfrm>
            <a:off x="1137335" y="3152818"/>
            <a:ext cx="1736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يُبَعْثِرُ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E4E6F8-F730-8E7A-8306-CEBF085138DB}"/>
              </a:ext>
            </a:extLst>
          </p:cNvPr>
          <p:cNvSpPr txBox="1"/>
          <p:nvPr/>
        </p:nvSpPr>
        <p:spPr>
          <a:xfrm>
            <a:off x="1800393" y="4610227"/>
            <a:ext cx="5249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تُرَتِّبُ سارةُ أَلْعابَها عَلى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لرَّفِّ.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1748191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جمل ونقل جمل بخط مقروء وجميل</a:t>
            </a:r>
            <a:endParaRPr lang="fr-MA" dirty="0"/>
          </a:p>
          <a:p>
            <a:pPr marL="0" indent="0">
              <a:buNone/>
            </a:pPr>
            <a:r>
              <a:rPr lang="fr-MA" dirty="0"/>
              <a:t>	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44749" y="176190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97" y="8195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 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641DE0-15C9-5D0A-B2A7-68F5E6CB1FA3}"/>
              </a:ext>
            </a:extLst>
          </p:cNvPr>
          <p:cNvSpPr/>
          <p:nvPr/>
        </p:nvSpPr>
        <p:spPr>
          <a:xfrm>
            <a:off x="-25766" y="3101377"/>
            <a:ext cx="8514533" cy="167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اِعْتادَ يوسُفُ أَنْ يُجالِسَ أَباهُ كُلَّ مَساءٍ، لِيُلاعِبَهُ وَيَحْكي لَهُ ٱلْقِصَصَ وَٱلْمُغامَراتِ. 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6FD18-EF58-C811-38C7-A31FD9DA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CA1CF9-4221-9A91-7A87-C14AE6CC22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FABC5-033D-EFE6-76AD-92D3033F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FB530-DDAA-1A43-590D-CAB17C6F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61FCF-7BEB-5F36-5916-481019D6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7A306C-7ABA-29AF-66C6-AE7CCDE8BC1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36F4D-E5FA-8124-B043-93468C9F2CE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1AFA-B296-0089-7CC9-6899460EB9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EE3D9-7EF8-2A15-E466-B7A5C5FE91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4526A-FAB9-D79F-A1C5-F7C4A60673B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D94A4C-3BB2-0B97-7C33-E62712F42328}"/>
              </a:ext>
            </a:extLst>
          </p:cNvPr>
          <p:cNvSpPr/>
          <p:nvPr/>
        </p:nvSpPr>
        <p:spPr>
          <a:xfrm>
            <a:off x="76193" y="3131194"/>
            <a:ext cx="8514533" cy="167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اِعْتادَ يوسُفُ أَنْ يُجالِسَ أَباهُ كُلَّ مَساءٍ، لِيُلاعِبَهُ وَيَحْكي لَهُ ٱلْقِصَصَ وَٱلْمُغامَراتِ. 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C60F9-6483-E520-05B7-032402748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EDAAB-8D34-02F4-6923-A3177736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774AB8-649E-88F2-22B5-135D9C76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9F88B-7056-D8C1-BC62-BEFE213CE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E96955-5E06-1CF2-CB21-D31B3A6D9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9992D-0FBD-C394-211D-BA29EFDA08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72F38-E6B4-B386-B750-B4C1422AE9F4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EB216-C3C2-37F7-16AF-959A15FE05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6AA6C5-F011-75D1-455E-4388D28CAD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17427-47C7-7913-0D62-8509C1073F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D14E2D7-A5FC-A4CA-FBFB-0DB62C62C4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87" y="2689090"/>
            <a:ext cx="7673009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A4A6C-FE92-9FEC-868B-8D66FFFE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A8A7-E648-10C0-C61E-EA9E0E67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8A6441-7636-4156-B0D1-79A1AB85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0FABAB-EBE3-9FF1-06AC-45EDD34AE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58295-AD58-A328-58BA-42CD42D6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E1C279-4F39-7D31-2C76-79CF3126937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53B19-B786-3F83-B972-B6195958BAB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85C393-F11D-2DC8-7408-442C92EF65B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6F8787-897B-DC3D-2DC8-13267D05A0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BB56C8-407E-DD54-3484-00E13B9E8C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BDBF3-11AB-829D-4127-E66D82653488}"/>
              </a:ext>
            </a:extLst>
          </p:cNvPr>
          <p:cNvSpPr/>
          <p:nvPr/>
        </p:nvSpPr>
        <p:spPr>
          <a:xfrm>
            <a:off x="6912203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اَلشَّخْصِياتُ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A26A14-5007-C346-49B8-C61DE7EA33B5}"/>
              </a:ext>
            </a:extLst>
          </p:cNvPr>
          <p:cNvSpPr/>
          <p:nvPr/>
        </p:nvSpPr>
        <p:spPr>
          <a:xfrm>
            <a:off x="4809361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D6989-30B0-EFC9-D8E8-C743BB4D63D5}"/>
              </a:ext>
            </a:extLst>
          </p:cNvPr>
          <p:cNvSpPr/>
          <p:nvPr/>
        </p:nvSpPr>
        <p:spPr>
          <a:xfrm>
            <a:off x="2706520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E4006-1797-17D1-0AC6-B23B83C729CA}"/>
              </a:ext>
            </a:extLst>
          </p:cNvPr>
          <p:cNvSpPr/>
          <p:nvPr/>
        </p:nvSpPr>
        <p:spPr>
          <a:xfrm>
            <a:off x="603679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اَلْأَحْداثُ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تدربوا على قراءة النص جيدا ص94.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59061-6EB2-3C1F-36FC-A19E87A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7CC77-D5C5-AA4D-B345-14E317206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2312A-F106-993A-4A2C-92652B6F5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21E09-921A-71B6-F6EA-202450771A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52ACB9-520A-498B-7B24-3F6A5F0C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1A3F9-5040-8A8F-1453-BE42CDB41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33BE2-CD33-B673-7306-632218A0AFB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9C769-55DA-62E7-09AF-FEF0C643E3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1E7B5-A366-5DA5-5E50-3EF1C11F84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15903-895E-EDEF-C449-0BB202F99B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5350603-E5D0-AFDA-8B1A-BE9612EBE3DF}"/>
              </a:ext>
            </a:extLst>
          </p:cNvPr>
          <p:cNvGrpSpPr/>
          <p:nvPr/>
        </p:nvGrpSpPr>
        <p:grpSpPr>
          <a:xfrm>
            <a:off x="6167980" y="3731467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92C37773-F941-12F8-C2BB-E71DD6C159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2780;p84">
              <a:extLst>
                <a:ext uri="{FF2B5EF4-FFF2-40B4-BE49-F238E27FC236}">
                  <a16:creationId xmlns:a16="http://schemas.microsoft.com/office/drawing/2014/main" id="{D2808146-5B0D-FFEA-FDF9-4C8474489FB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6D9CC21-BF24-B0EE-C67E-295EEBBAC6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195" y="1480293"/>
            <a:ext cx="3481614" cy="5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20169</TotalTime>
  <Words>2025</Words>
  <Application>Microsoft Office PowerPoint</Application>
  <PresentationFormat>Affichage à l'écran (4:3)</PresentationFormat>
  <Paragraphs>554</Paragraphs>
  <Slides>74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74</vt:i4>
      </vt:variant>
    </vt:vector>
  </HeadingPairs>
  <TitlesOfParts>
    <vt:vector size="95" baseType="lpstr">
      <vt:lpstr>Dosis Medium</vt:lpstr>
      <vt:lpstr>Calibri Light</vt:lpstr>
      <vt:lpstr>Microsoft Uighur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 من يقرأ الكلمات قبل أن تختفي؟ </vt:lpstr>
      <vt:lpstr>انظروا إلى الكلمتين جيدا. </vt:lpstr>
      <vt:lpstr>اكتبوا.  ينطق الأستاذ الكلمتين.</vt:lpstr>
      <vt:lpstr>ارفعوا الألواح، صححوا.</vt:lpstr>
      <vt:lpstr>انظروا إلى الكلمتين جيدا. </vt:lpstr>
      <vt:lpstr>اكتبوا. ينطق الأستاذ الكلمتين.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من كان يحكي القصص والمغامرات لابنه؟</vt:lpstr>
      <vt:lpstr>الأب هو الذي  كان يحكي القصص والمغامرات لابنه. رددوا.</vt:lpstr>
      <vt:lpstr>  من كان يشعر بالحزن بسبب غياب الأب؟  </vt:lpstr>
      <vt:lpstr>يوسف هو الذي شعر بالحزن عندما غاب والده. رددوا.</vt:lpstr>
      <vt:lpstr>  مَنْ علّمت يوسف صنع لعبة الأحصنة؟ </vt:lpstr>
      <vt:lpstr>الأم هي التي علمت يوسف كيف يصنع الأحصنة. رددوا.</vt:lpstr>
      <vt:lpstr>استخرجنا شخصيات الحكاية.  من الشخصيات الأخرى التي لم نذكرها؟ </vt:lpstr>
      <vt:lpstr>     أَيْنَ تَجَوَّلَ يوسُفُ؟ أَيْنَ عَثَرَ عَلى ٱلصُّنْدوقِ؟ أَيْنَ كانَتْ تُخَبَّأُ ٱلْأَحْصِنَةُ؟ أَيْنَ وَضَعَ يوسُفُ ٱلْمُجَسَّمَ؟   </vt:lpstr>
      <vt:lpstr>سنحدد زمن أحداث الحكاية؟</vt:lpstr>
      <vt:lpstr>مَتى كانَ يوسُفُ يُجالِسُ والِدَهُ؟ مَتى شَعَرَ بِٱلْحُزْنِ ؟ مَتى وَجَدَ ٱلصُّنْدوقَ ٱلْقَديمَ؟مَتى عادَ ٱلْأَبُ إِلى ٱلْمَنْزِلِ؟ </vt:lpstr>
      <vt:lpstr>والآن لنتذكر بعض الأحداث التي عاشها يوسف في هذه الحكاية.</vt:lpstr>
      <vt:lpstr>ماذا حدث  في بداية الحكاية؟ ماذا كان يفعل يوسف كل مساء؟ لماذا شعر بالحزن؟</vt:lpstr>
      <vt:lpstr>ماذا حَدَثَ بَعْدَ ذَلِكَ؟ ماذا وَجَدَ تَحْتَ ٱلدُّرْجِ؟</vt:lpstr>
      <vt:lpstr>  ماذا تَعَلَّمَ يوسُفُ؟ كَيْفَ تَغَلَّبَ عَلى حُزْنِهِ؟ماذا صَنَعَ؟كَيْفَ ٱنْتَهَتِ ٱلْحِكايَةُ؟</vt:lpstr>
      <vt:lpstr> خذوا كراساتكم ص 93.</vt:lpstr>
      <vt:lpstr>ستجيبون عن أسئلة حول الحكاية.</vt:lpstr>
      <vt:lpstr>ضعوا علامة  أمام الجواب الصحيح. صححوا  </vt:lpstr>
      <vt:lpstr>ضعوا علامة  أمام الجواب الصحيح. صححوا  </vt:lpstr>
      <vt:lpstr>أحسنتم يا أبطال ــــ قبل أن نمر إلى النشاط الموالي استراحة النشيد ــــ استمعوا .</vt:lpstr>
      <vt:lpstr>قراءة</vt:lpstr>
      <vt:lpstr>سنقرأ  اليوم نص «خصم عنيد» خذوا الكراسات ص 94.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ستتعلمون اليوم إستراتيجية خريطة الكلمة ستساعدنا على فهم كلمات جديدة.</vt:lpstr>
      <vt:lpstr>تابعوا معي كيف سأوظف إستراتيجية خريطة الكلمة "خَصْمٌ".</vt:lpstr>
      <vt:lpstr>ما مرادف خَصْمٌ؟ مرادفها: مُنافِسٌ. ما ضدها؟</vt:lpstr>
      <vt:lpstr> ضدها هو صَديقٌ. سأركبها في جملة.</vt:lpstr>
      <vt:lpstr>شارَكْتُ في مُسابَقَةِ ٱلْإِمْلاءِ، وَكانَ أَحْمَدُ خَصْماً قَوِيّاً. </vt:lpstr>
      <vt:lpstr>إذاً خريطة الكلمة تتكون من عناصر هي:</vt:lpstr>
      <vt:lpstr>نتدرب جماعيا، ننشئ خريطة كلمة (دنا). ما الخطوة الأولى؟ </vt:lpstr>
      <vt:lpstr>نبحث عن المرادف. مرادف دنا هو: اِقْتَرَبَ . ثم ماذا بعد ذلك؟</vt:lpstr>
      <vt:lpstr>نبحث عن الضد. ما هو ضد (دَنا)؟ </vt:lpstr>
      <vt:lpstr>ضد دنا: ابتعد. ولكي نفهم أكثر معنى دنا، ماذا نفعل؟ </vt:lpstr>
      <vt:lpstr>نستعمل كلمة" دَنا" في جملة. من يركب (دَنا) في جملة تامة؟</vt:lpstr>
      <vt:lpstr>نتذكر معا خطوات إستراتيجية خريطة الكلمة. من يقرأ؟</vt:lpstr>
      <vt:lpstr>خذوا الكراسة ص 95.</vt:lpstr>
      <vt:lpstr>ستتدربون على إستراتيجية خريطة الكلمة.</vt:lpstr>
      <vt:lpstr>من يقرأ الكلمة؟ ما مرادف "يُرَتِّبُ"؟ ما ضِدُّها؟ مَنْ يُرَكِّبُها في جملة؟ </vt:lpstr>
      <vt:lpstr>صححوا. من يقرأ؟</vt:lpstr>
      <vt:lpstr>خط ونقل</vt:lpstr>
      <vt:lpstr>الآن ستتدربون على النقل بخط جميل ـــ 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اختتام الحصة</vt:lpstr>
      <vt:lpstr>استخرجنا عناصر الحكاية. </vt:lpstr>
      <vt:lpstr>في المنزل، تدربوا على قراءة النص جيدا ص94.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261</cp:revision>
  <dcterms:created xsi:type="dcterms:W3CDTF">2023-09-20T21:35:22Z</dcterms:created>
  <dcterms:modified xsi:type="dcterms:W3CDTF">2026-04-05T14:51:27Z</dcterms:modified>
</cp:coreProperties>
</file>