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0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1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4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5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6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92" r:id="rId2"/>
    <p:sldMasterId id="2147483806" r:id="rId3"/>
    <p:sldMasterId id="2147483860" r:id="rId4"/>
    <p:sldMasterId id="2147483863" r:id="rId5"/>
    <p:sldMasterId id="2147483886" r:id="rId6"/>
    <p:sldMasterId id="2147483910" r:id="rId7"/>
    <p:sldMasterId id="2147483928" r:id="rId8"/>
    <p:sldMasterId id="2147483973" r:id="rId9"/>
    <p:sldMasterId id="2147484011" r:id="rId10"/>
    <p:sldMasterId id="2147484030" r:id="rId11"/>
    <p:sldMasterId id="2147484052" r:id="rId12"/>
    <p:sldMasterId id="2147484065" r:id="rId13"/>
    <p:sldMasterId id="2147484068" r:id="rId14"/>
    <p:sldMasterId id="2147484088" r:id="rId15"/>
    <p:sldMasterId id="2147484098" r:id="rId16"/>
    <p:sldMasterId id="2147484124" r:id="rId17"/>
  </p:sldMasterIdLst>
  <p:notesMasterIdLst>
    <p:notesMasterId r:id="rId79"/>
  </p:notesMasterIdLst>
  <p:sldIdLst>
    <p:sldId id="2147482935" r:id="rId18"/>
    <p:sldId id="2147482471" r:id="rId19"/>
    <p:sldId id="2147482796" r:id="rId20"/>
    <p:sldId id="2147482965" r:id="rId21"/>
    <p:sldId id="2147482928" r:id="rId22"/>
    <p:sldId id="2147482929" r:id="rId23"/>
    <p:sldId id="2147482931" r:id="rId24"/>
    <p:sldId id="2147482932" r:id="rId25"/>
    <p:sldId id="2147482933" r:id="rId26"/>
    <p:sldId id="2147482934" r:id="rId27"/>
    <p:sldId id="2147482926" r:id="rId28"/>
    <p:sldId id="2147482883" r:id="rId29"/>
    <p:sldId id="2147482886" r:id="rId30"/>
    <p:sldId id="2147482885" r:id="rId31"/>
    <p:sldId id="2147482912" r:id="rId32"/>
    <p:sldId id="2147482913" r:id="rId33"/>
    <p:sldId id="2147482914" r:id="rId34"/>
    <p:sldId id="2147482908" r:id="rId35"/>
    <p:sldId id="2147482909" r:id="rId36"/>
    <p:sldId id="2147482910" r:id="rId37"/>
    <p:sldId id="2147482911" r:id="rId38"/>
    <p:sldId id="2147482915" r:id="rId39"/>
    <p:sldId id="326" r:id="rId40"/>
    <p:sldId id="2134806418" r:id="rId41"/>
    <p:sldId id="2147482916" r:id="rId42"/>
    <p:sldId id="2147482917" r:id="rId43"/>
    <p:sldId id="2147482918" r:id="rId44"/>
    <p:sldId id="2147482919" r:id="rId45"/>
    <p:sldId id="2147482920" r:id="rId46"/>
    <p:sldId id="2147482922" r:id="rId47"/>
    <p:sldId id="2147482923" r:id="rId48"/>
    <p:sldId id="2147482925" r:id="rId49"/>
    <p:sldId id="2147482966" r:id="rId50"/>
    <p:sldId id="2147482964" r:id="rId51"/>
    <p:sldId id="2147482937" r:id="rId52"/>
    <p:sldId id="2147482938" r:id="rId53"/>
    <p:sldId id="2147482939" r:id="rId54"/>
    <p:sldId id="2147482940" r:id="rId55"/>
    <p:sldId id="2147482941" r:id="rId56"/>
    <p:sldId id="2147482942" r:id="rId57"/>
    <p:sldId id="2147482943" r:id="rId58"/>
    <p:sldId id="2147482944" r:id="rId59"/>
    <p:sldId id="2147482945" r:id="rId60"/>
    <p:sldId id="2147482946" r:id="rId61"/>
    <p:sldId id="2147482947" r:id="rId62"/>
    <p:sldId id="2147482948" r:id="rId63"/>
    <p:sldId id="2147482949" r:id="rId64"/>
    <p:sldId id="2147482950" r:id="rId65"/>
    <p:sldId id="2147482951" r:id="rId66"/>
    <p:sldId id="2147482952" r:id="rId67"/>
    <p:sldId id="2147482953" r:id="rId68"/>
    <p:sldId id="2147482954" r:id="rId69"/>
    <p:sldId id="2147482955" r:id="rId70"/>
    <p:sldId id="2147482956" r:id="rId71"/>
    <p:sldId id="2147482957" r:id="rId72"/>
    <p:sldId id="2147482958" r:id="rId73"/>
    <p:sldId id="2147482959" r:id="rId74"/>
    <p:sldId id="2147482960" r:id="rId75"/>
    <p:sldId id="2147482961" r:id="rId76"/>
    <p:sldId id="2147482962" r:id="rId77"/>
    <p:sldId id="2147482963" r:id="rId78"/>
  </p:sldIdLst>
  <p:sldSz cx="9144000" cy="6858000" type="screen4x3"/>
  <p:notesSz cx="6858000" cy="9144000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  <p:bold r:id="rId84"/>
    </p:embeddedFont>
    <p:embeddedFont>
      <p:font typeface="Dosis SemiBold" pitchFamily="2" charset="0"/>
      <p:regular r:id="rId85"/>
      <p:bold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E7B"/>
    <a:srgbClr val="ECF8FB"/>
    <a:srgbClr val="00ABA3"/>
    <a:srgbClr val="A1A6BC"/>
    <a:srgbClr val="424D7B"/>
    <a:srgbClr val="16AB98"/>
    <a:srgbClr val="00ACA4"/>
    <a:srgbClr val="00A89F"/>
    <a:srgbClr val="5BCAC5"/>
    <a:srgbClr val="00A9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718" autoAdjust="0"/>
  </p:normalViewPr>
  <p:slideViewPr>
    <p:cSldViewPr snapToGrid="0">
      <p:cViewPr varScale="1">
        <p:scale>
          <a:sx n="70" d="100"/>
          <a:sy n="70" d="100"/>
        </p:scale>
        <p:origin x="1148" y="52"/>
      </p:cViewPr>
      <p:guideLst/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notesMaster" Target="notesMasters/notesMaster1.xml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15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8.fntdata"/><Relationship Id="rId61" Type="http://schemas.openxmlformats.org/officeDocument/2006/relationships/slide" Target="slides/slide44.xml"/><Relationship Id="rId82" Type="http://schemas.openxmlformats.org/officeDocument/2006/relationships/font" Target="fonts/font3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4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33358501-88ED-5406-4A20-94990BD8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9B1CF3C-AFB7-5E85-6E56-61D2CFD7C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D887B69-A808-F094-7FAA-5AEBCD3EBA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E7BDBD5-1953-AC2D-E7F1-B4B95F21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9ADA0FEB-DBC2-7F02-746D-DB7ACD3C63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A8A6368A-5894-AF17-CB90-424F5A8748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572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A7B7327-39F4-1C0E-1ACA-9B5AA63A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07500F97-ABEF-9C74-2460-68D67156C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B4582FE-D593-3671-73DE-1D4D21BD3C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057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FE6BF1-A234-2B55-B581-86073ED0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8FA7DE3-C443-4892-C92A-3C11C60F0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3984BEC-EB8C-AD04-7157-D3AB0AA733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398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53C436A-AB22-ED13-4E60-C9BB7EC9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183ACB5-4617-6445-4409-2FA38A5B81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F4E6952-2A72-F976-B8A4-33D3CC76A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62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E4F4B38-294F-2347-9722-749E4A1A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2EC3D-4CF4-B8B8-CC7B-87AA4BBE21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0CC8A40-2743-B215-A752-D5237D20D1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2811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F1F1E5D-27EA-9A4D-984A-05F17293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6810688-69A3-C3B4-1E93-B8BFC2DF5C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A09EC934-FFBB-53E9-F073-052A40BED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565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0C6FFE3-E3BD-8B5A-573C-7D2F5FF50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4F78698C-5B1E-8009-BF7C-3D9A95F16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78C804A-A1CC-208D-ADD8-61371C930B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762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FB3CF6-CB87-286A-8BF0-FBFBEE7BB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04A0C33-33A0-E267-E533-93C5F7A806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6C4B113-97F7-554C-B021-94D5B1829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572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AF5BB6-8E6F-0372-DFCE-381AC2D2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F5478BC-4289-1326-2C47-4FAE923504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280AF8E-2062-9803-0CA5-13DF2CCA0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743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58FD16-2468-7AAD-3EE3-27BBE594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60C8DB02-4B99-43FF-5095-8EBB9C402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72BE160-7DDC-F327-8860-3380D2FC5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864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D147963-CF53-3409-271B-4A43A6E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3EF84DB-E501-182A-7F3B-64F4ADDF90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633550BF-E935-B5D6-B880-2D5E74077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257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7C9EAD5-7498-6256-DC2D-AE393E593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51BF4DB7-D00E-7C33-0408-C1CB8504EB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1B4B0EAD-13CA-676C-C43D-E671D19936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04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F8D3CF0-74A9-44CD-AED2-6301263E8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DEF2461-BC65-EF25-DE4A-7923519911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29F3530-329C-BEB5-6F4A-63DAF46C8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90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44CCE7C-7AA2-0B28-D70D-79414FD25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BA479AD8-2C36-3A88-B3B2-DDDE79890E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C1BF80BF-3702-6A12-F7CF-0C9A2E9BB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642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215B028-CDA0-9362-8265-F4BA8278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4A00F4A-C2F2-56B6-DB33-06F6D8684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0E7EB08-B582-5D51-39E4-FDE6CDF7A6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65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0943ADB-B324-D7FD-3546-13B24279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1B36F91-7D5E-66FC-C495-7E373F4F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73F03C3-4D5A-6CDC-77ED-C789EFE02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776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043373A-F383-1970-0344-D7C1B27E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4F02EBC-51C0-639E-AD44-286DE52B2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BDA443A-A814-F720-B210-096DE485F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710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D8891672-2466-9C79-BAEF-1E19404B0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E185A11-CC85-2986-E683-5F73FC2398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7228B2E-5506-7F1C-7D25-684CFAB498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4640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29A69C1-A918-C144-A813-CD885A2E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1750910-A08D-E866-54ED-4D77C9263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094AB63-E33A-500C-1DD0-E95BCD7E72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281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8748C4D-662F-BD69-D1F4-A018FEA1E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25E88F9-E445-B698-A0AB-AD0D492340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D8A270B-6AA2-3B65-F483-D82B18B03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838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A7B7327-39F4-1C0E-1ACA-9B5AA63A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07500F97-ABEF-9C74-2460-68D67156C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B4582FE-D593-3671-73DE-1D4D21BD3C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5732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FE6BF1-A234-2B55-B581-86073ED0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8FA7DE3-C443-4892-C92A-3C11C60F0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3984BEC-EB8C-AD04-7157-D3AB0AA733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986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53C436A-AB22-ED13-4E60-C9BB7EC9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183ACB5-4617-6445-4409-2FA38A5B81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F4E6952-2A72-F976-B8A4-33D3CC76A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62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E4F4B38-294F-2347-9722-749E4A1A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2EC3D-4CF4-B8B8-CC7B-87AA4BBE21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0CC8A40-2743-B215-A752-D5237D20D1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117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F1F1E5D-27EA-9A4D-984A-05F17293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6810688-69A3-C3B4-1E93-B8BFC2DF5C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A09EC934-FFBB-53E9-F073-052A40BED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565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60C6FFE3-E3BD-8B5A-573C-7D2F5FF50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4F78698C-5B1E-8009-BF7C-3D9A95F16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778C804A-A1CC-208D-ADD8-61371C930B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762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FB3CF6-CB87-286A-8BF0-FBFBEE7BB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04A0C33-33A0-E267-E533-93C5F7A806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6C4B113-97F7-554C-B021-94D5B1829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5723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FEAF5BB6-8E6F-0372-DFCE-381AC2D2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F5478BC-4289-1326-2C47-4FAE923504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280AF8E-2062-9803-0CA5-13DF2CCA0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7430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B58FD16-2468-7AAD-3EE3-27BBE594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60C8DB02-4B99-43FF-5095-8EBB9C402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72BE160-7DDC-F327-8860-3380D2FC5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8647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7D147963-CF53-3409-271B-4A43A6E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3EF84DB-E501-182A-7F3B-64F4ADDF90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633550BF-E935-B5D6-B880-2D5E74077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2579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57C9EAD5-7498-6256-DC2D-AE393E593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51BF4DB7-D00E-7C33-0408-C1CB8504EB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1B4B0EAD-13CA-676C-C43D-E671D19936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04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BF8D3CF0-74A9-44CD-AED2-6301263E8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DEF2461-BC65-EF25-DE4A-7923519911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929F3530-329C-BEB5-6F4A-63DAF46C8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900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144CCE7C-7AA2-0B28-D70D-79414FD25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BA479AD8-2C36-3A88-B3B2-DDDE79890E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C1BF80BF-3702-6A12-F7CF-0C9A2E9BB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6423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215B028-CDA0-9362-8265-F4BA8278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4A00F4A-C2F2-56B6-DB33-06F6D8684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D0E7EB08-B582-5D51-39E4-FDE6CDF7A6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9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0943ADB-B324-D7FD-3546-13B24279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1B36F91-7D5E-66FC-C495-7E373F4F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73F03C3-4D5A-6CDC-77ED-C789EFE02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7763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043373A-F383-1970-0344-D7C1B27E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24F02EBC-51C0-639E-AD44-286DE52B2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FBDA443A-A814-F720-B210-096DE485F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97103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D8891672-2466-9C79-BAEF-1E19404B0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E185A11-CC85-2986-E683-5F73FC2398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7228B2E-5506-7F1C-7D25-684CFAB498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640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9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9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84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4272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0333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20938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480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4B1C6-A916-D409-24A3-96AC3169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0695636-D5CE-B2F6-FE5C-0B582CD54B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4857FD7-4547-9717-3A3D-1740DF8E75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38646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943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369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41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2266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085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6708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07662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32406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3826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11253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5853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70350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6392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4775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rtl="0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86192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1265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99773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95831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74424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775391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54614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990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55011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911028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34987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36511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8391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6831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26204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6191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49208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88318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8454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68186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35260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62888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36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298821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297417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297244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59377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89849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66703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21178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41354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91570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10769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00701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873323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6975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909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79495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78939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15999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75888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136749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793191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2179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5308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15060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179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8349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18073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6644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39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8135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713313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03774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5403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09368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86460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54287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31693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610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8087234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46901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4211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8755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0419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173877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14983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89143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479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69578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21445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3986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01310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90750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485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78540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7582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47190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9295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5137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51704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57958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598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180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109401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905277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99823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07688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149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3284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71476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93604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91000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2978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56867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59231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975114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089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90797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87775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22238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43475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43443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74383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917847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84221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96207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36017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74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6.bin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12.jpg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6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image" Target="../media/image6.bin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19" Type="http://schemas.openxmlformats.org/officeDocument/2006/relationships/image" Target="../media/image6.bin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image" Target="../media/image13.jpg"/><Relationship Id="rId2" Type="http://schemas.openxmlformats.org/officeDocument/2006/relationships/slideLayout" Target="../slideLayouts/slideLayout173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91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26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28" Type="http://schemas.openxmlformats.org/officeDocument/2006/relationships/image" Target="../media/image6.bin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Relationship Id="rId27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4086" r:id="rId24"/>
    <p:sldLayoutId id="2147484087" r:id="rId25"/>
    <p:sldLayoutId id="2147484148" r:id="rId2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2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92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2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880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782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06521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3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92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49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  <p:sldLayoutId id="2147484118" r:id="rId20"/>
    <p:sldLayoutId id="2147484119" r:id="rId21"/>
    <p:sldLayoutId id="2147484120" r:id="rId22"/>
    <p:sldLayoutId id="2147484121" r:id="rId23"/>
    <p:sldLayoutId id="2147484122" r:id="rId24"/>
    <p:sldLayoutId id="2147484123" r:id="rId25"/>
    <p:sldLayoutId id="2147484149" r:id="rId2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13357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  <p:sldLayoutId id="2147484147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8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2.gif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42.gif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49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50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51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2.gif"/><Relationship Id="rId4" Type="http://schemas.openxmlformats.org/officeDocument/2006/relationships/notesSlide" Target="../notesSlides/notesSlide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42.gif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41.png"/><Relationship Id="rId4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0A29F0-0160-E7F5-E4F0-DBC77CA5B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685"/>
            <a:ext cx="9144000" cy="68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0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2487006" y="3349139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2471199" y="4852708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3 -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2651199" y="530270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تصحيح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تعبئة النتائج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2682488" y="377270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تعبئة النتائج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76778" y="1865754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2445748" y="240880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التقويم الكتابي الموجه: فهم المقروء - فهم المسموع 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None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                               إملاء – إنتاج كتابي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4719856" y="185557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124" y="874850"/>
            <a:ext cx="6283427" cy="523785"/>
          </a:xfrm>
        </p:spPr>
        <p:txBody>
          <a:bodyPr>
            <a:normAutofit fontScale="90000"/>
          </a:bodyPr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الكفايات المعنية بالاختبار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Nuage 8">
            <a:extLst>
              <a:ext uri="{FF2B5EF4-FFF2-40B4-BE49-F238E27FC236}">
                <a16:creationId xmlns:a16="http://schemas.microsoft.com/office/drawing/2014/main" id="{26DD088F-9D10-C014-595F-67FEE73810B0}"/>
              </a:ext>
            </a:extLst>
          </p:cNvPr>
          <p:cNvSpPr/>
          <p:nvPr/>
        </p:nvSpPr>
        <p:spPr>
          <a:xfrm>
            <a:off x="6884748" y="2061038"/>
            <a:ext cx="1037605" cy="388883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C0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1" name="Nuage 10">
            <a:extLst>
              <a:ext uri="{FF2B5EF4-FFF2-40B4-BE49-F238E27FC236}">
                <a16:creationId xmlns:a16="http://schemas.microsoft.com/office/drawing/2014/main" id="{CDF5763D-2319-1644-A2B2-9C361BF184D1}"/>
              </a:ext>
            </a:extLst>
          </p:cNvPr>
          <p:cNvSpPr/>
          <p:nvPr/>
        </p:nvSpPr>
        <p:spPr>
          <a:xfrm>
            <a:off x="6913325" y="4269301"/>
            <a:ext cx="1037605" cy="388883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OL1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Nuage 11">
            <a:extLst>
              <a:ext uri="{FF2B5EF4-FFF2-40B4-BE49-F238E27FC236}">
                <a16:creationId xmlns:a16="http://schemas.microsoft.com/office/drawing/2014/main" id="{3ABAF7D1-290B-F2BD-2CCF-16D6379FD43A}"/>
              </a:ext>
            </a:extLst>
          </p:cNvPr>
          <p:cNvSpPr/>
          <p:nvPr/>
        </p:nvSpPr>
        <p:spPr>
          <a:xfrm>
            <a:off x="6913325" y="4969798"/>
            <a:ext cx="1037605" cy="407433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PE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6DB64A-EAE7-D612-E712-944188F01E22}"/>
              </a:ext>
            </a:extLst>
          </p:cNvPr>
          <p:cNvSpPr txBox="1"/>
          <p:nvPr/>
        </p:nvSpPr>
        <p:spPr>
          <a:xfrm>
            <a:off x="1120124" y="2024646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استرجاع واستنتاج معلومات صريحة وضمنية واردة في نص مسمع.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154776-7221-0A81-A8AE-26A15D4EA53B}"/>
              </a:ext>
            </a:extLst>
          </p:cNvPr>
          <p:cNvSpPr txBox="1"/>
          <p:nvPr/>
        </p:nvSpPr>
        <p:spPr>
          <a:xfrm>
            <a:off x="1039282" y="4234791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كتابة كلمات مملاة أو تطبيق ظواهر لغوية بسيطة بالمحاكاة. 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20DDDA-6410-1DB4-D72C-BC2696BD6DB2}"/>
              </a:ext>
            </a:extLst>
          </p:cNvPr>
          <p:cNvSpPr txBox="1"/>
          <p:nvPr/>
        </p:nvSpPr>
        <p:spPr>
          <a:xfrm>
            <a:off x="1039282" y="4942683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التعبير عن مشاهد بكتابة كلمات وجمل.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Nuage 1">
            <a:extLst>
              <a:ext uri="{FF2B5EF4-FFF2-40B4-BE49-F238E27FC236}">
                <a16:creationId xmlns:a16="http://schemas.microsoft.com/office/drawing/2014/main" id="{4082B4AC-3CCF-07AF-DE4F-AC1A4D616371}"/>
              </a:ext>
            </a:extLst>
          </p:cNvPr>
          <p:cNvSpPr/>
          <p:nvPr/>
        </p:nvSpPr>
        <p:spPr>
          <a:xfrm>
            <a:off x="6913325" y="3526899"/>
            <a:ext cx="1037605" cy="388883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LC1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3F3E56-93F2-E926-F7A4-70D996AE3B19}"/>
              </a:ext>
            </a:extLst>
          </p:cNvPr>
          <p:cNvSpPr txBox="1"/>
          <p:nvPr/>
        </p:nvSpPr>
        <p:spPr>
          <a:xfrm>
            <a:off x="1108109" y="3519712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فهم كلمات  وجمل واستخراج معلومات صريحة من فقرات بسيطة. 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Nuage 4">
            <a:extLst>
              <a:ext uri="{FF2B5EF4-FFF2-40B4-BE49-F238E27FC236}">
                <a16:creationId xmlns:a16="http://schemas.microsoft.com/office/drawing/2014/main" id="{A6297B55-A74C-6C9A-3BF7-25DF22BB5385}"/>
              </a:ext>
            </a:extLst>
          </p:cNvPr>
          <p:cNvSpPr/>
          <p:nvPr/>
        </p:nvSpPr>
        <p:spPr>
          <a:xfrm>
            <a:off x="6913325" y="2784497"/>
            <a:ext cx="1037605" cy="388883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C0</a:t>
            </a:r>
            <a:r>
              <a:rPr kumimoji="0" lang="ar-MA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2B9CEA-5E82-BF29-9AA5-25BEB9E7F937}"/>
              </a:ext>
            </a:extLst>
          </p:cNvPr>
          <p:cNvSpPr txBox="1"/>
          <p:nvPr/>
        </p:nvSpPr>
        <p:spPr>
          <a:xfrm>
            <a:off x="1120124" y="2772179"/>
            <a:ext cx="561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إعادة إِنْتاج ٱلنص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مسموع موظفا مهارات الترتيب أو الإكمال.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328435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A6AA23A-5402-942D-AE0C-5240B1BB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C21B9BA-86B7-E056-C443-808A38C31ABA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78C476-4CFC-1F80-29FC-EE3285710388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الأول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81B27E-7D51-A214-4815-8279491E19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002B0-00EA-A0F3-8847-D6D18BFB6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BC93A0-52B8-602F-9F93-054377F1502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34E1A8-CD42-7A0F-3820-ACE9EF9714A6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773C80-59B8-AD06-0E12-6EC17DCD2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A11F1-7A95-201C-8FEB-4451BB5E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15FBCF-F34B-4A9A-5338-1232D568278C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A64763-9538-4770-A4AB-0B2C7CE59836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0BB3005-3DFC-B12C-BF8C-F94154C9E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أثناء التمرير.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4980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FDD5EB1-15B2-49C2-AA01-626CECE8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0D00A5F8-B1D3-D3E6-A53E-6688B8029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B59F9F0-49CB-D721-299E-FFAA78705EF5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FF54C-C6C5-1F45-7F00-CCE12FA924BD}"/>
              </a:ext>
            </a:extLst>
          </p:cNvPr>
          <p:cNvSpPr txBox="1"/>
          <p:nvPr/>
        </p:nvSpPr>
        <p:spPr>
          <a:xfrm>
            <a:off x="129442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3B3B1-53B1-1A57-0435-522CD631E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980" y="4934558"/>
            <a:ext cx="7283921" cy="6507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BE2FC5-AF45-D672-FDC3-5C3158243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6A909F-31CB-1D18-59E1-8FE9F84BC6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CCABD9-9789-A292-E9D7-B09E09D4B37E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4BE517-322D-9F61-8279-08B6D5D0EC0F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A123F9-B066-1911-7F64-11B619619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626E23-4005-0E23-E831-D3364965AD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3006E64-2B31-B6DE-5067-A2CE0F14CC2E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82B71-99FA-CD65-5A38-A4B10D52F051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4480AA-2499-8464-E34B-DAEFBA1A81DD}"/>
              </a:ext>
            </a:extLst>
          </p:cNvPr>
          <p:cNvSpPr txBox="1"/>
          <p:nvPr/>
        </p:nvSpPr>
        <p:spPr>
          <a:xfrm>
            <a:off x="390525" y="1421319"/>
            <a:ext cx="25556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FF0000"/>
                </a:solidFill>
              </a:rPr>
              <a:t>النموذج 1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6543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7A850-FABD-B152-D971-2FD437D7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816E3B6-2844-1D3D-F323-C392A935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995948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يتكون الرائز من 3 تمارين. في التمرينين الأول والثاني، يقرأ المتعلم الكلمات المقترحة، ثم يصل بخط الصورة بالكلمة المناسبة. في التمرين الثالث، يقرأ المتعلم الجمل المقترحة، ثم يصل بخط الصورة بالجملة المناسبة لها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يطلب من المتعلم قراءة الكلمات والجمل قراءة جهرية. يقرأ المتعلم دون تدخل الأستاذ بالكيفية التي تناسبه دون إزعاج زملائه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يتم الحكم على قراءة المتعلم في هذا الرائز، وإنما يقوم فهمه لما يقرؤه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يشرح الأستاذ التمرين للمتعلمين ويتأكد من فهم المطلوب قبل إعطاء إشارة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0D157641-0874-B767-EAFF-A3483F410392}"/>
              </a:ext>
            </a:extLst>
          </p:cNvPr>
          <p:cNvSpPr txBox="1">
            <a:spLocks/>
          </p:cNvSpPr>
          <p:nvPr/>
        </p:nvSpPr>
        <p:spPr>
          <a:xfrm>
            <a:off x="417872" y="84841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المقروء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B41E7-6486-523D-0B5E-27E504AECF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EF5F7F-9734-F189-EA80-5239DAFE0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C261E5-50E4-C351-F5F8-D789DB1F7B1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08B8D3-0878-0D85-145A-4B37B2EB9F07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03F5FA-A3EB-1291-0074-53DD53B1A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335A17-64F3-F002-4BE4-2B830CC184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93FD7F-BCC9-90C3-83DC-1659DDAA28CA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2F6A6E-01F9-C359-890C-92D0FA936D90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3753259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C097DFC-0E37-CD38-C107-210D57B27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5CAB540E-39F3-229A-62ED-E3E0B76A73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رائز فهم المقروء.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228D2B4-E9E0-1418-13CE-0FAA158E0F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C44C7-3A66-9D1B-ABF1-D551468B7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60A000-8ADC-C5D3-9932-20FF02E835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B871CC-1F62-D61D-8D51-256E6167B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EA4925-CDA6-76E4-D841-05BC33E9066D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C5A5D7-C65D-FBC7-0C9C-BFDFCD8D9AE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4FC8A7E-FF4A-A61D-4A78-B8D98B5D07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BEF31D-C75C-C76E-E415-084369469A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9602DC-AA76-AF3F-B4EE-D7D49072CF70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FDF40D-F78B-35C1-A0C6-A65268820A9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02063868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6E49F11-7082-08C5-7D2F-CAAA86DB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5AB081F-4851-6FD1-6E72-B4BC2E0A14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18A7113-ACDF-11AE-529F-25BE1FEE63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1357EA-C0FB-1D77-F9E7-8622EAD88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044" y="2769104"/>
            <a:ext cx="2576727" cy="245836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FE0078-AD42-1BE8-735A-BE8D46DC7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93CA93-E31E-3D65-A555-DA9343BB82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887BA8-D4C2-9D3B-3927-183C668A3F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8287B2-7965-F820-BCC2-9EF95889656F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DC80A-9FC2-04C1-06F7-467C86722E4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9F5258-532C-836F-7470-F550EE799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99C43E-DD60-62B2-C0F8-BCFAAA8F6B0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DD7C02C-C06B-48E3-734D-F463E473B4C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E02569-90D5-9A82-7803-B3A2B29D1E94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7501467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FB3A169-AF84-1C5B-96C6-BAD045061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9948FC31-0915-4132-C72F-04A99C36B3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90F072A-A6FE-D136-758C-7AABBC93B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F4C2AD-90BE-739D-CF35-6622681BD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774" y="2746128"/>
            <a:ext cx="2570917" cy="248133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FC676-2D22-2FA2-AD08-5669AFEED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0FCCC9-2417-990A-0BEB-3AEE356844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AE4098-0E71-6E91-852B-FF76E50F4F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5EBDC9-96C4-BC6C-1882-D276C7D17A03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DEC249-BCD4-774F-181D-CC467BE058FC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A186A8-21B1-FDD2-767A-8921ADDC8F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D1255F-FF54-4F57-9B3D-169296FEBA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0DA63C-F7A7-0A15-8745-5F1C3A9CCFC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EB0D12-CE56-8FDA-A22F-A279AEB0F3FE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58604064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2C7FF14D-AD53-0499-4FC6-D6224C3AD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AF5CD78-A950-95C9-8D91-194A514A3E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لاحظوا الصورة جيدا ، اقرؤوا الجمل ثم صلوا بسهم الصورة بالجملة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E70FF0-E0CB-8B49-EB2B-86E24E7F8B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A1848C-8927-8781-6243-5B0D18B2E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38FCF5-149D-4B8B-075D-904BB68D5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128" y="2896466"/>
            <a:ext cx="2521211" cy="23565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F3D062-2396-B454-FD7E-2BF18C8D87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0BFDF-42FD-1D0D-9B72-E923D340DD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5CD415-46E7-BCF6-87AB-FD69CDF48C58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BE8406-EA69-F8F8-7B12-AF47B9E68A48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7296207-750D-83AF-9AD8-CBC5263189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A7C8DE-5E71-DF27-8252-7F947D2DF00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FA02AA8-810D-6DB0-23D0-B58CCB1B09C3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ADE9D8-BFE2-27C6-3EA6-6FCF81AF746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57798253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C668448-DFEA-065C-A27E-014D20B7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223DBAEA-5B14-88A6-1827-33447238C1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87AE050-A201-3747-A606-714C70808E88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640021-8629-3D28-30B8-8ABB9E24C53F}"/>
              </a:ext>
            </a:extLst>
          </p:cNvPr>
          <p:cNvSpPr txBox="1"/>
          <p:nvPr/>
        </p:nvSpPr>
        <p:spPr>
          <a:xfrm>
            <a:off x="126059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144D8-5985-46B1-E094-2550BA1FE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65" y="5181600"/>
            <a:ext cx="7523141" cy="6397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E79B41-F536-983C-7625-5C00F2BEE5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BB0B3-BC07-59B0-E032-67153680AC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A188351-28FB-E39C-8831-60418120E045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6478DC-DD35-33BE-80F6-3A1588BC85F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B11E3BF-B5F2-DDFF-08E1-544607C8B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E4F325-4F14-D398-560C-AA23AE40CF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621C1A7-8E31-E1C9-FC47-C66E1FB2A76F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AF2282-4BA6-2BCA-0296-D70BF5C3506B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38990714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مشاهد الحكاية، يشرح الأستاذ جيدا المطلوب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68942722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1256122-D4B4-2227-3C7B-2AEF7226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02C3081-B285-F460-A349-CEBB8F44CC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التقويم.  ضعوها جانبا وأنصتوا للنص.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37AE41-DF95-772E-3CDB-5CC238222A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71880A5-3192-B1F8-1696-F8C65D37A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3639FA-F9C4-B6F1-7E35-205CEDEDDE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C78BC0-4CDA-2ED9-D0FD-4BA602920C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92FDEB-40C4-9B00-E698-DCBB86430DE2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BDDA9B-0429-A81B-0E4E-3AEC6EAD2E48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9FA41F-9432-53FB-D560-A5B88B4D5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1CAC5E-EC11-3DAE-808D-FF31C93DEC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539F38-C770-2543-DEE8-1D2218C7123B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24F615-B218-D4A6-E226-8C78EBDFCBD5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6951885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D7BB127-66BC-0C10-6F3C-2C6C549F7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607E5B8-8503-47D6-C90D-5412767EE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عليكم النص مرتين، أنصتوا جيدا كي تتمكنوا من الإجابة عن الأسئلة بشكل صحيح.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D66CE4C-0A91-0A79-C089-B92A4BD0F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AA3E0FC-B949-FED8-8BF0-B3B23C57CDA2}"/>
              </a:ext>
            </a:extLst>
          </p:cNvPr>
          <p:cNvSpPr txBox="1"/>
          <p:nvPr/>
        </p:nvSpPr>
        <p:spPr>
          <a:xfrm>
            <a:off x="869012" y="1450514"/>
            <a:ext cx="6750988" cy="5124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عَوْدَتِ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</a:t>
            </a:r>
            <a:r>
              <a:rPr lang="ar-MA" sz="24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ة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ذَهَبَتْ لَيْلى مَعَ أَخيها أَمينٍ و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ديقت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ها 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</a:t>
            </a:r>
            <a:r>
              <a:rPr lang="ar-MA" sz="24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يم إِلى حَديقَةِ الأَلْعابِ.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رَكَضَ أَمينٌ إِلى لُعْبَةِ التَّزَحْلُقِ. صَعِدَ إِلى الأَعْلى وَتَزَحْلَقَ بِسُرْعَةٍ.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قالَت ليلى: تَعالَيْ يا مريم، لنلعب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ْأُ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رْجوحَة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! إن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ها مُمْتِعَةٌ جِدّاً!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اِسْتَمْتَعَتْ لَيْلى كثيرا وَهيَ تَلْعَبُ الْاُرْجوحَةَ مَعَ صديقَتها مريم!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قليل جاءَ أمين. قالَ: هَيّا نَلْعَب لُعْبَةَ الغُمَيْضَةِ.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خْتَبَأَتْ لَيْلى خَلْفَ الشَّجَرَةِ. اخْتَبَأت مريم خَلْفَ المَقْعَدِ.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بَحَثَ أمين عَنْهُما.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أ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بوا م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ب، ج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ْأَ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قاء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ُ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ْ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الش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َّ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ج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َ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ة</a:t>
            </a: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ِ</a:t>
            </a: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قالَتْ لَيْلى: ما أَجْمَلَ حَديقَةَ الْأَلْعابِ!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591CEE-6749-A86E-7395-B9492B39E2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7F27DF-3FC6-0452-0407-78AD51CA1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BCD5CB-319E-45B2-3B0B-6A15F9578C27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5B797-6CAE-D538-DAAC-426E580689C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CD7E91-C5D8-6025-F482-AF5FC22CBE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986464-D76F-15FE-8B9C-8053E2C868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E498E83-1402-F2B2-EC41-D1ECBAEA64E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148F78-DB0A-9625-CACD-6CBED9835274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3165774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D18-5E58-F36C-048D-66D5BD66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EEE363-D0EE-4510-8298-16E519667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9" y="3233259"/>
            <a:ext cx="7523141" cy="6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2705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3778114-D8A1-A28A-538F-C26DA930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DE98A24-1F9C-4F9D-A1A7-D9FC0DAB6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الأول،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 الجواب الصحيح،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81683A7-A4FB-978D-2293-0DA973301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3A307-692F-2035-EA87-9C1A0B0A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31" y="1876738"/>
            <a:ext cx="7382885" cy="346847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1D363-8E0B-31EB-03C9-81FF0B7838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8DFC5F-7284-6BCC-5839-58DDD7CD3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C26954-5BA4-8A2B-0BA6-FF7210D67DC2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0C901-5DCC-73C2-4734-6A8658C49B1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4EAD70-059C-4A6B-CCD0-6EEA0F306E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E05C5B-7F49-D514-94E0-A3995FB2D6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606D7C-DA4B-0081-D1E9-AAF984BE9327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9087CC-52F6-3212-5B56-3661EBFC6ADE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3918034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30C792D7-523C-5534-A979-385DF706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BC5FE5D-0611-2A87-B387-A15B366ADB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الثاني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415D547-0779-1308-E829-19CB03E7E4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8CA725-1923-1C21-A1BF-C2A7E52F7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90" y="2890684"/>
            <a:ext cx="4888341" cy="882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5F0748-B8D4-9327-DA9B-584046D157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B5831D-260A-F885-C97B-E8F48CF976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41AE87-0547-10B8-0B40-6F46B37729A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2FC646-7914-FBB2-98D0-7EAABECDCBBD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115005-41B3-3F74-D02B-7BE00850D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F9C6F9-E0BB-0324-3A3C-223B9A8B47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5FCE45-FD9D-588D-CA32-43BC6EEE97A5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C90BE3-E1C6-116C-DFEC-6EF2AA164CC0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8636495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56A94DC-722C-70D5-2A89-4F1B8046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2FEEB8E-EE46-5D85-A0C6-3A4349E029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الثالث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4B5584B-862D-11A2-7241-AB4DD9E869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72B02-4FD4-AF56-C43E-758B04BAB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995" y="3078506"/>
            <a:ext cx="4798009" cy="9663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F8F1F7-EB7B-C269-0433-AFA120A8DE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5C25AA-151E-6186-BD78-68FB0763B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7ACB90-8AB5-3D8D-FFFC-D0E4A8F7C09D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03D9B-5FED-1403-9110-EBD0CB616B03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C76524-FC2B-C66D-1C8A-8E7AFE7797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6C136F-0166-AA89-7E19-EE173D4F11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D000CB-D437-0AF3-C0E0-E44B6C40D0E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317BCF-6445-7966-F81E-72D5BFEF5AAC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83703484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A4D28E28-69BF-0713-CB49-7374A3F8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89476C70-0301-465B-BEEC-B89C2F5166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الرابع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8CF44336-2A50-3CDD-19D8-B94DAA426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DBA1B4-414E-8681-45A0-37C0F7C43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684" y="3142748"/>
            <a:ext cx="5811689" cy="6406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4B5A82-09F5-2458-2370-6FB42EE716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233B04-710E-BACD-3CD6-B06C0439B8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A9E989-C2CD-C20D-309E-F29563C62F5A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A53357-FB31-A00A-FF75-EDEBE5C1B4BE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D27DD2-917F-3A01-F1B4-BEBB154EB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2A268C-CAD5-AD5A-8EAA-5F8D593BCD4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3E509DD-287E-6BDC-F3D9-6FFA82AF454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D4FB05-4879-121C-858E-5D14FEAB95C5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07351176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3089-F683-57A3-8496-61CF300B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E4E075-4402-6713-AB5E-753667BB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70" y="3061079"/>
            <a:ext cx="7112975" cy="7358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612054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B56F4C2-AF28-F2FB-7949-ED47D9C1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E277321-1ED5-70B1-9902-F3255ECB31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حظوا المشاهد التالية جيدا، عندما أعطي الإشارة ترتبون المشاهد من1 إلى 4  حسب تسلسل ظهورها  في النص. 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C7959222-0986-E019-4162-F7D570C5D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75718A-AE41-E818-B9B1-072B3B1CE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76" y="1956179"/>
            <a:ext cx="7277731" cy="42866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CD766A-452D-5C1C-5BC6-C5CEA00C55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F693AC-AA39-A858-1D54-4D045D5BA3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7F0FE7-3A73-DB9A-5DFD-A4608CE7D45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629474-AE18-7926-8876-07AADFFBFECE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032B15-630E-0E59-4BD4-EEC1CF4108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9E60F9-9947-1101-92B5-85D202DB78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719404-A7E1-A326-F1B1-893B991D8E6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B43C45-8CBF-B076-D38A-AF6340AA5A73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404417509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قبل أن نواصل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C82D54-355D-21B5-A560-77AC6A3D6A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5D4F30-F2A0-7B2C-4E87-ABD82F67D1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2CAB86-6255-D0D9-0A44-13AC8FC6E5B1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40BDC-1E62-4491-7A70-FC002506587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08C693D-C370-E13E-ADD0-7011B832E1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58AE02-A500-FFB9-D051-D79BE1277B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05743E-058A-2CB6-BD7A-B14A1C70B113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BFB77E-6CE8-CE16-D90D-A0B082A00CAB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930955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قبل أن نواصل. قفوا، سنقوم بحركات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5" name="WhatsApp Video 2025-11-01 at 20.16.21">
            <a:hlinkClick r:id="" action="ppaction://media"/>
            <a:extLst>
              <a:ext uri="{FF2B5EF4-FFF2-40B4-BE49-F238E27FC236}">
                <a16:creationId xmlns:a16="http://schemas.microsoft.com/office/drawing/2014/main" id="{F113CC7C-AB94-3161-2739-307F62E007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7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4F5511-219D-4E7C-7A44-FF4175F27B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6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239BCB56-BFAE-2DBC-2BFC-DB3E40526A7C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2F5788C-9096-3A42-246A-AC34458C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F998B46-ADE4-2C1A-2577-691490B3A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4C53554-69B2-C49C-1BC6-90F2D399F741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90B347-B4D3-524C-01A6-D10A4206F8ED}"/>
              </a:ext>
            </a:extLst>
          </p:cNvPr>
          <p:cNvSpPr txBox="1"/>
          <p:nvPr/>
        </p:nvSpPr>
        <p:spPr>
          <a:xfrm>
            <a:off x="129442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999D05-B283-C7C1-02E3-3D81915E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161935"/>
            <a:ext cx="6255049" cy="61907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7C093E-F902-F61F-79B8-ECA533BC26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D6069-CBF3-7081-7045-44ECA0D11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2CAD24-2498-878B-E7FD-17838786CEB6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BFDD14-279B-B29D-C3D9-7198E75A1E92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2832AB-B7D0-725C-D760-26A0AE190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C02788-65F6-B127-DEB7-350B7E0A219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D1634D-330B-1246-7F78-21F4E18FACD4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77355E-87A5-04AB-7197-4261203B7233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4790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DEC37-21FE-2BE7-6643-A888AF60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CC0DD6EE-0B31-54FC-EED8-E0B3BCA35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2281084"/>
            <a:ext cx="7924799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يشرح الممرر للمتعلم المطلوب منه: سأملي عليكم كلمات . استمعوا جيدا للكلمة ثم اكتبوها على كراساتكم (يعين الأستاذ للمتعلم المكان الذي سيكتب فيه)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يملي الأستاذ كل كلمة مرتين بصوت واضح. يطلب من بعض المتعلمين قول الكلمة المملاة للتأكد من أنهم سمعوا جيدا ما تم إملاؤه؛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تمنح للمتعلمين بين 30 ثانية ودقيقة لكتابة الكلمة. ثم ينتقل الأستاذ إلى إملاء الكلمة الموالية؛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عند تصحيح الإملاء، لا يتم احتساب جمالية الخط : التأكد من الرسم الصحيح والمتصل للكلمة وإن كان الخط غير جيد، يجب أن يكون مقروءا 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تحتسب الأخطاء في رسم الحركات.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كلمات الإملاء هي: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أَكَلَ – يَمْرَحُ –</a:t>
            </a:r>
            <a:r>
              <a:rPr lang="ar-MA" sz="2000" b="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شاياً –</a:t>
            </a:r>
            <a:r>
              <a:rPr lang="ar-MA" sz="2000" b="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ثِيابٌ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85104AB4-8B1C-507C-B7EF-9D992FB4CFC2}"/>
              </a:ext>
            </a:extLst>
          </p:cNvPr>
          <p:cNvSpPr txBox="1">
            <a:spLocks/>
          </p:cNvSpPr>
          <p:nvPr/>
        </p:nvSpPr>
        <p:spPr>
          <a:xfrm>
            <a:off x="628650" y="113980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9180848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DFB3F0B-48FC-932A-5BB9-902C05847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5B5A046-9FEE-DED3-A342-C379BA4C2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المراقبة. سوف أملي عليكم أربع كلمات. تنصتون جيدا لكل كلمة ثم تكتبونها على الكراسة.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DB0A7AC8-2E5B-1886-8E42-E730AEF9E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BB6910E-C632-7CD2-05EF-DD4636E7C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44C97B-FA49-DCA3-1533-546CD5AFC2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FD274D-9EC2-9E1A-731B-C3E97F232F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08D1A9-AF09-DF64-3A21-32702E9F62A5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849011-3B6A-8194-709B-131731CBC35F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564FCF-0B8D-52BF-46CE-B0675CA92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7800A5-BCC9-6D89-0894-5DB5C6977C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0B4848-C267-1394-0F90-480ACAACDC58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B0711C-F4F6-9083-2CA6-6810C4E11C0F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450175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A5DE00F-F52C-972D-0415-E9242B23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48B4DA3-E238-40BB-61CE-542C61AA2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2776859-52AE-49CA-EDBB-AB5D0088E026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E77252-5257-E180-C11F-C1592ADEFAFE}"/>
              </a:ext>
            </a:extLst>
          </p:cNvPr>
          <p:cNvSpPr txBox="1"/>
          <p:nvPr/>
        </p:nvSpPr>
        <p:spPr>
          <a:xfrm>
            <a:off x="1294429" y="2651458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C24A78-AEA9-8195-7C9B-4EB22DADD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40" y="5220930"/>
            <a:ext cx="7322869" cy="5730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9CD184-76D2-806F-6221-C78E7AC052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321833-2C8D-4194-4EA8-D13CB143DE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6420FA-AB7F-FB7E-1903-C950BF93D1FF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E0EC7C-A33A-5E59-BF79-5F396F9D396E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7CFB7A-A90B-24E7-8583-5E0277573E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145224-A46C-611B-3E6F-32AA2E720F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AB643B-676E-2674-6149-D84FA3BD0051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D16C0D-AB8F-F8B5-31E4-4177D301EA2E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97238517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CD7A1-40F5-76D2-5B36-92008DA5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B926E2C3-1826-0912-D14A-7AD0919A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3" y="2310581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يكتب المتعلمون الجملة الموافقة لما يرونه في كل صورة؛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يشرح الأستاذ للمتعلمين المطلوب منهم قبل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يعين لهم المكان الذي سيكتبون فيه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يطلب الأستاذ من المتعلمين التأكد من أنهم كتبوا الجمل بشكل صحيح؛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 لا تحتسب الأخطاء الإملائية.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2DA8D1F8-978F-2775-EF31-DE60914E8991}"/>
              </a:ext>
            </a:extLst>
          </p:cNvPr>
          <p:cNvSpPr txBox="1">
            <a:spLocks/>
          </p:cNvSpPr>
          <p:nvPr/>
        </p:nvSpPr>
        <p:spPr>
          <a:xfrm>
            <a:off x="609600" y="982489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26418613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20479EA-AC1A-6052-6A7F-FB264DA4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C921CC1-DD46-2C31-698C-73A7C6444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الإنتاج الكتابي.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FD559F4-4004-1AAC-8015-85BE2CB504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623F5C8-0AEC-BA51-362F-9A1B07070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88992-C856-C903-E7D9-2618E1A35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3236A1-7D62-6319-86B2-74E7C8383B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0289D3-6D36-0793-1686-3E7A0E0CFF02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CF25D-533C-0B92-2EB4-8E09CD4B5FCD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66A6D4-836D-FC99-BF0E-A6230F6C3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E5B286-54DF-4A79-A009-CF6550E7DE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923C576-EAB4-2485-0571-4503B8F2AB24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65934C-1D6C-9FED-6DA3-4CD4E761DF72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94715422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EB34A54-BD94-2C78-16DF-AF94421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7BA84A3-698F-DAC7-FE16-FC569DCBA3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اُكْتُبوا أمام كل صورَةٍ جُمْلَةً مُفيدَةً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يحثهم على الكتابة بخط جميل.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4849453C-FB86-22AF-0E9F-4207816D1E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3AC8DB-2A7C-0220-C845-591DAC0DD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37" y="1843805"/>
            <a:ext cx="7147085" cy="437014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DA68CC-91B5-B59D-BD5B-C808160A9E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D2FEE2-315B-F7FD-2A80-5EBC7F495D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67F041-BE46-AF24-53C7-5871A6804852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36A610-5713-C81E-3213-6512E05AC05A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89E58D9-D9D2-3D85-E892-B7FE36517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629167-E0F5-880B-5B40-D917B09C6F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2901966-62D1-4602-8255-7D57D5BC8070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55F6DB-4FE6-3134-72F6-E536B80BA364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0383114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AB694-E36B-A26B-0D56-DAD9A6BC5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5531" y="1467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B5DC45-1C1C-4460-3EDC-6A16099B81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849" y="1467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C203DA-011E-4276-CC9C-C48D8E467A2B}"/>
              </a:ext>
            </a:extLst>
          </p:cNvPr>
          <p:cNvSpPr>
            <a:spLocks/>
          </p:cNvSpPr>
          <p:nvPr/>
        </p:nvSpPr>
        <p:spPr>
          <a:xfrm>
            <a:off x="2448232" y="136791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34F294-2E55-9A0A-FF3E-D91AF49D25DA}"/>
              </a:ext>
            </a:extLst>
          </p:cNvPr>
          <p:cNvSpPr>
            <a:spLocks/>
          </p:cNvSpPr>
          <p:nvPr/>
        </p:nvSpPr>
        <p:spPr>
          <a:xfrm>
            <a:off x="4788065" y="1367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901794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A624ED9-D6DB-DAC4-D412-2F85C592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28460A3-4A00-38F4-DBF2-08C0D7969A45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MA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02A73C-BC8B-D326-0905-80719AA33593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الثاني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953DE5-9A4F-2DFF-EAB8-6767C972C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455A9C-78B5-2964-D8C0-FB5274EE1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72E204-83EF-AA20-374C-A4A47C6E093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E671F-CD92-887C-B60F-1B74A2E0BD11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1154F1-15A7-9E02-D973-A094C9EB0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7BADC7-8A3E-D454-03B2-C057F2002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8DD0D6-52E0-F487-5FD1-6094D337DDE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A8FD3C-05D7-BEAC-52EA-3CD9B4A7F26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3EA2FAE-8E1E-7712-1C81-4CB20140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</a:t>
            </a:r>
            <a:r>
              <a:rPr lang="ar-MA">
                <a:solidFill>
                  <a:srgbClr val="FF0000"/>
                </a:solidFill>
              </a:rPr>
              <a:t>أثناء التمرير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165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2016208B-A3E8-914A-7E61-5D3057EF1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31D51F5D-1378-B192-BA85-6E2801914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419B8F7-0406-3F7A-D542-098D475D4D1C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6ED85B-BD2E-51A3-508C-E0EE3615DDD7}"/>
              </a:ext>
            </a:extLst>
          </p:cNvPr>
          <p:cNvSpPr txBox="1"/>
          <p:nvPr/>
        </p:nvSpPr>
        <p:spPr>
          <a:xfrm>
            <a:off x="129442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FEFA6C-04D6-CCB3-33AB-F2198A557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980" y="4934558"/>
            <a:ext cx="7283921" cy="65076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948B92-5CB0-AD7C-B347-4F26121EF0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9F6690-7DFB-13E4-9F8D-C5DE3D1B07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ACE19F-D3DF-A394-6576-4CE964417CF8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95E7E-B666-5446-17B0-AC176FABC1DE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3095843-ECFF-CFAB-A8E1-1EFCD6EEE0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71B671-CB8B-4FC4-8D02-7D65DBA678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6C52AE8-A8CE-F548-BC8E-469F6EAE048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1489F5-ED62-5722-95AC-F27CC0CE0CFD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5824915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7A850-FABD-B152-D971-2FD437D7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816E3B6-2844-1D3D-F323-C392A935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995948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يتكون الرائز من 3 تمارين. في التمرينين الأول والثاني، يقرأ المتعلم الكلمات المقترحة، ثم يصل بخط الصورة بالكلمة المناسبة. في التمرين الثالث، يقرأ المتعلم الجمل المقترحة، ثم يصل بخط الصورة بالجملة المناسبة لها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يطلب من المتعلم قراءة الكلمات والجمل قراءة جهرية. يقرأ المتعلم دون تدخل الأستاذ بالكيفية التي تناسبه دون إزعاج زملائه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يتم الحكم على قراءة المتعلم في هذا الرائز، وإنما يقوم فهمه لما يقرؤه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يشرح الأستاذ التمرين للمتعلمين ويتأكد من فهم المطلوب قبل إعطاء إشارة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0D157641-0874-B767-EAFF-A3483F410392}"/>
              </a:ext>
            </a:extLst>
          </p:cNvPr>
          <p:cNvSpPr txBox="1">
            <a:spLocks/>
          </p:cNvSpPr>
          <p:nvPr/>
        </p:nvSpPr>
        <p:spPr>
          <a:xfrm>
            <a:off x="417872" y="84841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المقروء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5772F-73BF-0275-54EB-8537CE889F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76EFB-23F7-A3D6-B82D-47AB18A48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89004C-F93A-8FC7-F6B9-DE195C4485C9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6C6865-59CF-6D84-B945-A7D0E2B2C617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3A8EB2-E37A-404B-D29D-A94F0BE65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E86F9C-0782-4234-B1F5-88CB2CCEB2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3B2822-0D06-54B2-2526-AC310BE4144F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AD24F-2E6A-C2D1-3498-31071898060B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59805172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C097DFC-0E37-CD38-C107-210D57B27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5CAB540E-39F3-229A-62ED-E3E0B76A73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رائز فهم المقروء.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228D2B4-E9E0-1418-13CE-0FAA158E0F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C44C7-3A66-9D1B-ABF1-D551468B7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AD8D9F-6AFA-21D3-6B0F-CF683513FD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30E685-C13C-149B-E027-E6651AD23B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FF6535-6A1F-C72F-C38F-82ABFDF1FA27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D9F6BA-93E1-D43C-E33A-8F17B7B6A7D0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911A90-45B8-DDEB-BEE4-EA1D35D294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156389-4883-1B84-EAEA-B7597A8445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B5405A-D6B1-769C-3977-6894122EE71F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AFA56F-642A-9EF8-7938-1D3A0667DBB7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07209630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6E49F11-7082-08C5-7D2F-CAAA86DB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5AB081F-4851-6FD1-6E72-B4BC2E0A14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18A7113-ACDF-11AE-529F-25BE1FEE63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FE0078-AD42-1BE8-735A-BE8D46DC7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0E4D87-A807-0B9D-162B-30F975FF2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914" y="2745924"/>
            <a:ext cx="2620491" cy="24894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DCD97D-ECD9-BDFA-750D-737954A48B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FAEA64-8FDB-268A-22CD-FC09F8C176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624840-D8B6-7E17-6CE6-B8DD8389E41D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356711-5C76-BE10-B76F-7D20A3DD4DFA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B40F906-A238-3418-F872-48E730493C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43A36E-8322-812F-D2FB-F84865B0506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FFFFEC-78D1-9B86-ADE8-8EE0C17F87BE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1CDC42-3562-B514-0FF8-29885D372067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946098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FB3A169-AF84-1C5B-96C6-BAD045061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9948FC31-0915-4132-C72F-04A99C36B3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 لاحظوا الصورة جيدا ، اقرؤوا الكلمات ثم صلوا بسهم الصورة بالكلمة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90F072A-A6FE-D136-758C-7AABBC93B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FC676-2D22-2FA2-AD08-5669AFEED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D035F-C25E-952A-CFFF-AE44BE42E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280" y="2748982"/>
            <a:ext cx="2619961" cy="24894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C377E7-F11E-7D54-8E14-672AB6ED3B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21349C-59C5-DD5E-DA71-0E6AAE82E1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D10E77-2379-F559-6673-6B844C840123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B32D95-87FA-02B5-914F-EB614A910D0E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8139D3-9B1C-62EB-DB08-A7E9F8ABE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ED21C6-108A-3973-340C-19F3B2D35B6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F9697C-986F-0F79-FA65-8E4D352B4269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DA5267-5107-12B8-5D42-65CE1789F6B5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343023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2C7FF14D-AD53-0499-4FC6-D6224C3AD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AF5CD78-A950-95C9-8D91-194A514A3E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لاحظوا الصورة جيدا ، اقرؤوا الجمل ثم صلوا بسهم الصورة بالجملة المناسبة لها.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E70FF0-E0CB-8B49-EB2B-86E24E7F8B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A1848C-8927-8781-6243-5B0D18B2E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282" y="1859875"/>
            <a:ext cx="4469884" cy="5447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12FBC-DB05-6828-8313-37E07002E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413" y="2896466"/>
            <a:ext cx="2609924" cy="24894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C5AC48-2AA9-2DB6-7398-D2B1F5F75B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494E17-B727-6DE5-C275-3B00AFB723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DA9255-6447-F924-1920-2961A4D3EDC8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2C2E39-E4A9-65CB-1DC9-B36E4ADD2FEF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F11B33-9E73-AA4D-FD3A-A66977BB37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00EC81-9952-1444-1FD4-7450FB5C3D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CF17DC-B4FA-1811-985C-0E923B0CF5B5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026765-4B0D-B269-49D6-2C573105FCC5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8410430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C668448-DFEA-065C-A27E-014D20B7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223DBAEA-5B14-88A6-1827-33447238C1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87AE050-A201-3747-A606-714C70808E88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640021-8629-3D28-30B8-8ABB9E24C53F}"/>
              </a:ext>
            </a:extLst>
          </p:cNvPr>
          <p:cNvSpPr txBox="1"/>
          <p:nvPr/>
        </p:nvSpPr>
        <p:spPr>
          <a:xfrm>
            <a:off x="126059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144D8-5985-46B1-E094-2550BA1FE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265" y="5181600"/>
            <a:ext cx="7523141" cy="6397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B88B717-47C7-E1BE-1E32-50AF3F01D9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E06345B-C6B1-0C53-7BD0-8F4954915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E5F6872-1867-41BF-12F0-2CB850A4BF1C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02FF63-40AE-69B1-4760-58D15586AED0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5547AE4-6732-432B-4D77-28CA03321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F1BF16-ED37-BBE8-2265-B5C603E8A3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DA48E09-520D-C429-CFD4-3E18A5616878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556D67-4FE9-729D-B46A-A6AF18651D3D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868317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مشاهد الحكاية، يشرح الأستاذ جيدا المطلوب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42374362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1256122-D4B4-2227-3C7B-2AEF7226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02C3081-B285-F460-A349-CEBB8F44CC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التقويم.  ضعوها جانبا وأنصتوا للنص.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937AE41-DF95-772E-3CDB-5CC238222A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71880A5-3192-B1F8-1696-F8C65D37A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6A4F90-97FE-3148-23AA-FDDC61B067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4F89EB-98AE-C285-F5B9-A2CE10B01D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92ED32-0DE7-EBAB-5B3C-B15FE394749B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CAFE6-DF49-3B8A-9F66-6C3C14E56B07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DC61F0-6B6C-1E66-9EFC-11E9287F72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C31B1F-84A8-066A-09A3-E5A3F0D6E6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9D2E9A-2518-F76C-4737-A0C2CF8DB63D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F3690-E82F-49A0-57E7-85B4C3E45929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3916031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D7BB127-66BC-0C10-6F3C-2C6C549F7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607E5B8-8503-47D6-C90D-5412767EE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عليكم النص مرتين، أنصتوا جيدا كي تتمكنوا من الإجابة عن الأسئلة بشكل صحيح.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ED66CE4C-0A91-0A79-C089-B92A4BD0F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DB365E-040E-926E-0688-6228276EE39D}"/>
              </a:ext>
            </a:extLst>
          </p:cNvPr>
          <p:cNvSpPr txBox="1"/>
          <p:nvPr/>
        </p:nvSpPr>
        <p:spPr>
          <a:xfrm>
            <a:off x="717754" y="1470178"/>
            <a:ext cx="6921910" cy="5124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بَعْدَ تَناوُلِ فَطورِها، لَبِسَتْ سارَةُ مَلابِسَها الْجَديدَةَ وَذَهَبَتْ مَعَ أُمِّها وَأخيها إلى مَحَلِّ بَيْعِ اللُّعَبِ.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رَأَتْ سارَةُ دُمْيَةً جَميلَةً، قالت: يا لها مِنْ دُمْيَةٍ جَميلَةٍ.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رَأَتْ أَيْضاً كُرَةً مُلَوَّنَةً.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قالَ أَخوها عَلِيٌّ: أُمّي أُريدُ هذهِ الطّائِرَةَ الْوَرَقِيَّةَ! إِنَّها رائِعَةٌ!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وَقَفَتْ سارَةُ حائِرَةً. لَمْ تَسْتَطِعِ الاِخْتِيارَ!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فَجْأَةً، رَأَتْ سَيّارَةً كَهْرَبائِيَّةً حَمْراءَ.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صاحَتْ سارَةُ فَرِحَةً: أُريدُ هذِهِ السَّيّارَةَ يا أُمّي!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ابْتَسَمَتِ الأُمُّ. اِشْتَرَتِ ٱلسَّيارةَ وٱلطّائِرَةَ.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عادوا إِلى الْبَيْتِ مَساءً. لَعِبَتْ سارَةُ بِالسَّيّارَةِ الْجَديدَةِ مَعَ صَديقَتِها ندى.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38882F-9622-4CB0-9E61-AED94DDD18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7F1C99-6D6A-0704-EA3E-59CC6C9042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2706B-EE37-7B08-C478-A27129690A7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73B60-0AEA-9479-814A-6884ECB11900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1DB770-56D5-6B03-F022-7792EA043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73AEC3-29BE-BA66-DFAD-3742786E73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168C89-6D94-D87E-4FC7-3E088AB734B8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5F7BA3-031F-4035-E4FF-C625254B79DF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2674482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D18-5E58-F36C-048D-66D5BD66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EEE363-D0EE-4510-8298-16E519667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9" y="3233259"/>
            <a:ext cx="7523141" cy="6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8027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3778114-D8A1-A28A-538F-C26DA930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DE98A24-1F9C-4F9D-A1A7-D9FC0DAB6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الأول،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تحت الجواب الصحيح،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81683A7-A4FB-978D-2293-0DA973301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AF207B-30C8-9F36-F52D-2A10C4BD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172" y="2005781"/>
            <a:ext cx="7677655" cy="33854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CEE5C8-84CB-4560-039E-8B628FAA39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C1CFD1-97B9-36CA-FE8E-0059B1E1E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94CBD8-053F-5491-1FB9-34315D969685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48D905-071E-5294-164E-568E9D139C33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ACBB14-CE7A-3285-513C-BC83380FC4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E651D9-C26A-1B6D-A1B8-B1E13152DB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6C6E29-215B-DBD6-7337-58710E9E1726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FE20A8-04FA-A8A1-EDB3-C690A68D6BC4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86814168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30C792D7-523C-5534-A979-385DF706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BC5FE5D-0611-2A87-B387-A15B366ADB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الثاني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415D547-0779-1308-E829-19CB03E7E4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56B244-144B-1A13-876F-14C4A1419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918" y="2959510"/>
            <a:ext cx="4662472" cy="7496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2B5A59-35E6-B074-3FA8-EFE1F5089D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075019-8201-228A-F036-470E50F7AD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8E790A-508C-969B-42F0-CD6314AD6EE5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6FE415-4CF2-2412-9D45-DA1B0EC5F0FF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6221D2-AF66-FBF5-4B2B-B9DFD4C4CD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483BEC-779B-5D81-5855-9A0C635B88D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1012CC-2678-FEB2-3DE3-138054023F52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55AAA1-5039-BAA5-A20A-CC74BD2C5761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01066553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56A94DC-722C-70D5-2A89-4F1B8046D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D2FEEB8E-EE46-5D85-A0C6-3A4349E029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الثالث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54B5584B-862D-11A2-7241-AB4DD9E869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3B575E-61F3-A4FF-0C68-1E614349B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537" y="3127454"/>
            <a:ext cx="5060925" cy="7642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C772F-6B8A-E4A5-D13B-0AF7DDCA92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96689B-2501-2371-6815-5994BA6DFB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B95E6B-D17D-D908-70CB-CB71ADBC58AA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46557B-E8DB-D4CB-1B58-D155D6DB258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DA4413-C56B-BC2B-A3A7-9270E4C7E6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F57787-3545-C449-CC59-957E79835B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ADDFAE-0278-E8AF-06DA-BF8DE03C7D08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F0DB99-6A92-D97B-D221-368395A6DCE8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29237918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A4D28E28-69BF-0713-CB49-7374A3F8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89476C70-0301-465B-BEEC-B89C2F5166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السؤال الرابع مع الاقتراحات، وعندما أعطي الإشارة تضعون علامة (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(x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 الجواب الصحيح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8CF44336-2A50-3CDD-19D8-B94DAA426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DAC8F0-515A-D754-05B3-AA8A88287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84" y="3072444"/>
            <a:ext cx="5374431" cy="713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2CF54F-A57B-95D6-2AE8-5337F296F5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3F3E1A-5E3C-A847-71DC-1C0555D0F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D0184B-41F8-86B0-9048-E994324FE84F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D9CDA-3A6D-B73E-521D-8FB2CF54E8B3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D2B365-5B18-E5B8-416C-AC656A8855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5534B3-D8D5-46EC-2DEE-D2169ACE7AD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89E212-555B-5496-3906-9E2F2DBE4AF7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6E6A51-0AE0-C2DB-E0EE-62C0EA502DDB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8696224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3089-F683-57A3-8496-61CF300B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E4E075-4402-6713-AB5E-753667BB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70" y="3061079"/>
            <a:ext cx="7112975" cy="7358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2329112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1B56F4C2-AF28-F2FB-7949-ED47D9C1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EE277321-1ED5-70B1-9902-F3255ECB31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حظوا المشاهد التالية جيدا، عندما أعطي الإشارة ترتبون المشاهد من1 إلى 4  حسب تسلسل ظهورها  في النص. 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C7959222-0986-E019-4162-F7D570C5D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806A2F-346B-9280-D263-E7DBEA8AA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96" y="1932883"/>
            <a:ext cx="7318802" cy="41691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0AC7CD-5968-581A-1AA1-74788D1058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D5C49F-89BD-CEA3-7E0E-10E8A35C69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7D1339-4CA9-6960-9E05-1728484BB27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02C90-528D-D6E0-839A-3970A83FFD0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AC13F2-77CE-1114-968F-CBA7CA73F9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2AC281-5594-FC7D-D493-745C2D32D1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6DD595-70B1-D039-6762-E1208140BE0F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5C9AB6-6288-FB82-9552-E192DCAEBDFF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65714162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قبل أن نواصل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33AE41-606E-B661-FEFD-0FDEA5A199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61E903-0ACF-5A49-E280-88A8900F4C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2635EC-5920-0424-6D9E-CB2A1A038B7B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0A395D-4960-8C97-F0A6-B15447CCC2C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2AEFCD2-FF2F-EFA7-5042-CDAEA4FDCC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2871FB-C0C3-AB05-4A7C-91978FADDBC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8ADEAE-54C5-76BE-689F-B446FF7857A5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64878B-DF66-BE58-175F-F8593EC72E0E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277823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قبل أن نواصل. قفوا، سنقوم بحركات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5" name="WhatsApp Video 2025-11-01 at 20.16.21">
            <a:hlinkClick r:id="" action="ppaction://media"/>
            <a:extLst>
              <a:ext uri="{FF2B5EF4-FFF2-40B4-BE49-F238E27FC236}">
                <a16:creationId xmlns:a16="http://schemas.microsoft.com/office/drawing/2014/main" id="{F113CC7C-AB94-3161-2739-307F62E007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7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4F5511-219D-4E7C-7A44-FF4175F27B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6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239BCB56-BFAE-2DBC-2BFC-DB3E40526A7C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248290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2F5788C-9096-3A42-246A-AC34458C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F998B46-ADE4-2C1A-2577-691490B3A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4C53554-69B2-C49C-1BC6-90F2D399F741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90B347-B4D3-524C-01A6-D10A4206F8ED}"/>
              </a:ext>
            </a:extLst>
          </p:cNvPr>
          <p:cNvSpPr txBox="1"/>
          <p:nvPr/>
        </p:nvSpPr>
        <p:spPr>
          <a:xfrm>
            <a:off x="1294429" y="2517834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999D05-B283-C7C1-02E3-3D81915E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161935"/>
            <a:ext cx="6255049" cy="61907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4A1522-1637-BD6F-0F72-467E228B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62746-925B-1767-E81C-AFF0C7ED8A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AB15B8-CBE3-237B-76EC-632EB72B61EB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B33C21-E74F-247C-9F9A-B8034A6F40FC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AFA9A9-4DC1-9353-DBC3-A0D98CFE87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13274C-2C6F-0E2E-FB35-E586A530FC2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321A09-71A6-8304-5D6C-FCB79AD7CC83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E8417-42FA-C87F-5FFA-8A78527FEE2C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3644680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DEC37-21FE-2BE7-6643-A888AF60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CC0DD6EE-0B31-54FC-EED8-E0B3BCA35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2281084"/>
            <a:ext cx="7924799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يشرح الممرر للمتعلم المطلوب منه: سأملي عليكم كلمات . استمعوا جيدا للكلمة ثم اكتبوها على كراساتكم (يعين الأستاذ للمتعلم المكان الذي سيكتب فيه)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يملي الأستاذ كل كلمة مرتين بصوت واضح. يطلب من بعض المتعلمين قول الكلمة المملاة للتأكد من أنهم سمعوا جيدا ما تم إملاؤه؛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تمنح للمتعلمين بين 30 ثانية ودقيقة لكتابة الكلمة. ثم ينتقل الأستاذ إلى إملاء الكلمة الموالية؛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عند تصحيح الإملاء، لا يتم احتساب جمالية الخط : التأكد من الرسم الصحيح والمتصل للكلمة وإن كان الخط غير جيد، يجب أن يكون مقروءا ؛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تحتسب الأخطاء في رسم الحركات.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كلمات الإملاء هي: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أَخَذَ – يَكْتُبُ –</a:t>
            </a:r>
            <a:r>
              <a:rPr lang="ar-MA" sz="2000" b="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نايـاً –</a:t>
            </a:r>
            <a:r>
              <a:rPr lang="ar-MA" sz="2000" b="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ثِيابٌ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85104AB4-8B1C-507C-B7EF-9D992FB4CFC2}"/>
              </a:ext>
            </a:extLst>
          </p:cNvPr>
          <p:cNvSpPr txBox="1">
            <a:spLocks/>
          </p:cNvSpPr>
          <p:nvPr/>
        </p:nvSpPr>
        <p:spPr>
          <a:xfrm>
            <a:off x="628650" y="1139806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2039023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DFB3F0B-48FC-932A-5BB9-902C05847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5B5A046-9FEE-DED3-A342-C379BA4C2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كراسة المراقبة. سوف أملي عليكم أربع كلمات. تنصتون جيدا لكل كلمة ثم تكتبونها على الكراسة.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DB0A7AC8-2E5B-1886-8E42-E730AEF9E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BB6910E-C632-7CD2-05EF-DD4636E7C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B3361A-FCD4-9B96-19A3-A7E0F1B511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13F344-784E-138E-FAC4-D989A4AE60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9CEF57-942C-8945-5629-AD6436F1EF0E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F82A88-EC17-43FD-E156-9D1DC06D5144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B3CC27-CA69-58B4-E7B2-D804B4D8D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2EAB44-1E1F-4B31-ED41-E0C0848006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71F0BBD-186C-DAD5-2858-5396192A4305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94E0BE-FA33-6530-9855-50F72E34634C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66902197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FA5DE00F-F52C-972D-0415-E9242B23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748B4DA3-E238-40BB-61CE-542C61AA2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2776859-52AE-49CA-EDBB-AB5D0088E026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E77252-5257-E180-C11F-C1592ADEFAFE}"/>
              </a:ext>
            </a:extLst>
          </p:cNvPr>
          <p:cNvSpPr txBox="1"/>
          <p:nvPr/>
        </p:nvSpPr>
        <p:spPr>
          <a:xfrm>
            <a:off x="1294429" y="2651458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C24A78-AEA9-8195-7C9B-4EB22DADD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40" y="5220930"/>
            <a:ext cx="7322869" cy="5730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329A9D-24C5-AA7B-F5F8-2E32125D8B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598FD1-BC26-B3CC-1CCE-E8529786AD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750672B-CC0C-D12C-E701-2172FB7A939A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7A08FF-5476-35F2-1D4C-4F44C39C173C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465698-A588-4361-5060-D66C58A6A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5B2213C-141E-95CF-F9AC-76C4928E22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62DF0AD-04A1-4442-E6EB-EFA5A2CE9F03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BD641E-949D-EBF7-1DC4-D0B32AAB4ABD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267873693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CD7A1-40F5-76D2-5B36-92008DA5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B926E2C3-1826-0912-D14A-7AD0919A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3" y="2310581"/>
            <a:ext cx="8270158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يكتب المتعلمون الجملة الموافقة لما يرونه في كل صورة؛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2- يشرح الأستاذ للمتعلمين المطلوب منهم قبل البدء في الإنجاز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يعين لهم المكان الذي سيكتبون فيه 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يطلب الأستاذ من المتعلمين التأكد من أنهم كتبوا الجمل بشكل صحيح؛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يراقب الأستاذ كتابة المتعلمين دون التدخل أو المساعدة؛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 لا تحتسب الأخطاء الإملائية. </a:t>
            </a: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2DA8D1F8-978F-2775-EF31-DE60914E8991}"/>
              </a:ext>
            </a:extLst>
          </p:cNvPr>
          <p:cNvSpPr txBox="1">
            <a:spLocks/>
          </p:cNvSpPr>
          <p:nvPr/>
        </p:nvSpPr>
        <p:spPr>
          <a:xfrm>
            <a:off x="609600" y="982489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1003595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20479EA-AC1A-6052-6A7F-FB264DA4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C921CC1-DD46-2C31-698C-73A7C6444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الإنتاج الكتابي. خذوا كراسة التقويم.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FD559F4-4004-1AAC-8015-85BE2CB504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623F5C8-0AEC-BA51-362F-9A1B07070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841" y="1928352"/>
            <a:ext cx="3730113" cy="37301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947C31-DF7D-B658-65D9-27255D487B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BAA08F-FECF-7B55-0BB1-98D6C047C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0A494A-E7F6-EAC8-A8D3-FB99BE2E215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65EAD9-5107-1C98-2B47-D4AD43A1E2E5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773D77C-252B-D409-5001-D83848EE4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A06E0-EA13-A51D-397A-8910EB5A6F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CF3C5CB-E61C-93D2-B4A7-B20AE19B7C1E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3363BB-9F99-6961-71A1-97912A08E59C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97287584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EB34A54-BD94-2C78-16DF-AF944215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C7BA84A3-698F-DAC7-FE16-FC569DCBA3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اُكْتُبوا أمام كل صورَةٍ جُمْلَةً مُفيدَةً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: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للمتعلمين المطلوب ثم يعطي إشارة البدء. يحثهم على الكتابة بخط جميل.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4849453C-FB86-22AF-0E9F-4207816D1E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D93152-DED8-D841-4167-586189D37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605" y="1907834"/>
            <a:ext cx="7031021" cy="42661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9FA11-1A77-7915-3859-2E5DCF063A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F458C8-5568-BA9A-3988-1FFE92585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3D8056-89C1-2EB5-76F1-0A06E310D88B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C7C1A-8C72-8953-B9C9-86D071A89039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61554B-63C8-8E6A-988B-760C2DF53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910CAE-E4F4-979C-1E3D-31CBBC2997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579963-FEBC-0700-4BFE-3AC29ABD623C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B23B54-9C7E-303B-1DED-5349AC6CED42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39267801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الهدوء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FEADB2-747D-7F7C-459B-90E793AB7E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BDE165-7C25-47FA-96D9-BA975D3F68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F53345-A888-8CC2-7B33-CE79156ADFAE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EDD158-B9B3-6203-4A67-109E4C18068B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ED2E91F-BD5E-7468-7A3D-03F4F044B0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DD96B4-8A03-C17B-E6FC-5DB1010E967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568028-C759-D7DA-7E0B-F1317707AAC4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8012C-8791-319A-A197-D214401D7787}"/>
              </a:ext>
            </a:extLst>
          </p:cNvPr>
          <p:cNvSpPr>
            <a:spLocks/>
          </p:cNvSpPr>
          <p:nvPr/>
        </p:nvSpPr>
        <p:spPr>
          <a:xfrm>
            <a:off x="2762183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الإملاء</a:t>
            </a:r>
          </a:p>
        </p:txBody>
      </p:sp>
    </p:spTree>
    <p:extLst>
      <p:ext uri="{BB962C8B-B14F-4D97-AF65-F5344CB8AC3E}">
        <p14:creationId xmlns:p14="http://schemas.microsoft.com/office/powerpoint/2010/main" val="1158513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7847</TotalTime>
  <Words>2358</Words>
  <Application>Microsoft Office PowerPoint</Application>
  <PresentationFormat>Affichage à l'écran (4:3)</PresentationFormat>
  <Paragraphs>292</Paragraphs>
  <Slides>61</Slides>
  <Notes>40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61</vt:i4>
      </vt:variant>
    </vt:vector>
  </HeadingPairs>
  <TitlesOfParts>
    <vt:vector size="89" baseType="lpstr">
      <vt:lpstr>Dosis ExtraBold</vt:lpstr>
      <vt:lpstr>Dosis Medium</vt:lpstr>
      <vt:lpstr>Noto Sans Symbols</vt:lpstr>
      <vt:lpstr>Wingdings</vt:lpstr>
      <vt:lpstr>Calibri</vt:lpstr>
      <vt:lpstr>Microsoft Uighur</vt:lpstr>
      <vt:lpstr>Dosis</vt:lpstr>
      <vt:lpstr>Aptos</vt:lpstr>
      <vt:lpstr>Arial</vt:lpstr>
      <vt:lpstr>Dosis SemiBold</vt:lpstr>
      <vt:lpstr>Modern Love</vt:lpstr>
      <vt:lpstr>1_Env-Enseignant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03- استماع وتحدث</vt:lpstr>
      <vt:lpstr>2_03- استماع وتحدث</vt:lpstr>
      <vt:lpstr>1_Thème Office</vt:lpstr>
      <vt:lpstr>02-  استماع وتحدث</vt:lpstr>
      <vt:lpstr>7_Env-Enseignant</vt:lpstr>
      <vt:lpstr>5_Env-Enseignant</vt:lpstr>
      <vt:lpstr>6_Env-Enseignant</vt:lpstr>
      <vt:lpstr>4_04- قراءة/ كتابة</vt:lpstr>
      <vt:lpstr>04- قراءة/ كتابة</vt:lpstr>
      <vt:lpstr>Présentation PowerPoint</vt:lpstr>
      <vt:lpstr>تنظيم حصص الأسبوع</vt:lpstr>
      <vt:lpstr>الكفايات المعنية بالاختبار</vt:lpstr>
      <vt:lpstr>يتحقق الأستاذ من نموذج الاختبار المعتمد قبل عرضه أثناء التمرير. </vt:lpstr>
      <vt:lpstr>Présentation PowerPoint</vt:lpstr>
      <vt:lpstr>1- يتكون الرائز من 3 تمارين. في التمرينين الأول والثاني، يقرأ المتعلم الكلمات المقترحة، ثم يصل بخط الصورة بالكلمة المناسبة. في التمرين الثالث، يقرأ المتعلم الجمل المقترحة، ثم يصل بخط الصورة بالجملة المناسبة لها؛  2- لا يطلب من المتعلم قراءة الكلمات والجمل قراءة جهرية. يقرأ المتعلم دون تدخل الأستاذ بالكيفية التي تناسبه دون إزعاج زملائه؛ 3- لا يتم الحكم على قراءة المتعلم في هذا الرائز، وإنما يقوم فهمه لما يقرؤه؛ 4- يشرح الأستاذ التمرين للمتعلمين ويتأكد من فهم المطلوب قبل إعطاء إشارة البدء في الإنجاز.</vt:lpstr>
      <vt:lpstr>سننجز رائز فهم المقروء. خذوا كراسة التقويم.</vt:lpstr>
      <vt:lpstr>السؤال الأول: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الثاني: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الثالث: لاحظوا الصورة جيدا ، اقرؤوا الجمل ثم صلوا بسهم الصورة بالجملة المناسبة لها. يشرح الأستاذ للمتعلمين المطلوب ثم يعطي إشارة البدء. 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مشاهد الحكاية، يشرح الأستاذ جيدا المطلوب قبل أن يبدأ المتعلمون في الترتيب. - تصحيح الإنجازات بناء على عناصر الإجابة. </vt:lpstr>
      <vt:lpstr>خذوا كراسة التقويم.  ضعوها جانبا وأنصتوا للنص. </vt:lpstr>
      <vt:lpstr>سأقرأ عليكم النص مرتين، أنصتوا جيدا كي تتمكنوا من الإجابة عن الأسئلة بشكل صحيح.</vt:lpstr>
      <vt:lpstr>Présentation PowerPoint</vt:lpstr>
      <vt:lpstr>سأقرأ السؤال الأول، وعندما أعطي الإشارة تضعون علامة ((x تحت الجواب الصحيح، </vt:lpstr>
      <vt:lpstr>سأقرأ السؤال الثاني مع الاقتراحات، وعندما أعطي الإشارة تضعون علامة ((x أمام  الجواب الصحيح </vt:lpstr>
      <vt:lpstr>سأقرأ السؤال الثالث مع الاقتراحات، وعندما أعطي الإشارة تضعون علامة ((x أمام  الجواب الصحيح </vt:lpstr>
      <vt:lpstr>سأقرأ السؤال الرابع مع الاقتراحات، وعندما أعطي الإشارة تضعون علامة ((x أمام  الجواب الصحيح </vt:lpstr>
      <vt:lpstr>Présentation PowerPoint</vt:lpstr>
      <vt:lpstr>لا حظوا المشاهد التالية جيدا، عندما أعطي الإشارة ترتبون المشاهد من1 إلى 4  حسب تسلسل ظهورها  في النص.  </vt:lpstr>
      <vt:lpstr>الفائزون بنجمة الهدوء هم:  استراحة قبل أن نواصل </vt:lpstr>
      <vt:lpstr>استراحة قصيرة قبل أن نواصل. قفوا، سنقوم بحركات  </vt:lpstr>
      <vt:lpstr>قفوا، سنردد نشيد "جسمي نشيط ومثابر" مع الحركات.</vt:lpstr>
      <vt:lpstr>Présentation PowerPoint</vt:lpstr>
      <vt:lpstr>- يشرح الممرر للمتعلم المطلوب منه: سأملي عليكم كلمات . استمعوا جيدا للكلمة ثم اكتبوها على كراساتكم (يعين الأستاذ للمتعلم المكان الذي سيكتب فيه) ؛ - يملي الأستاذ كل كلمة مرتين بصوت واضح. يطلب من بعض المتعلمين قول الكلمة المملاة للتأكد من أنهم سمعوا جيدا ما تم إملاؤه؛  - يراقب الأستاذ كتابة المتعلمين دون التدخل أو المساعدة؛ - تمنح للمتعلمين بين 30 ثانية ودقيقة لكتابة الكلمة. ثم ينتقل الأستاذ إلى إملاء الكلمة الموالية؛ عند تصحيح الإملاء، لا يتم احتساب جمالية الخط : التأكد من الرسم الصحيح والمتصل للكلمة وإن كان الخط غير جيد، يجب أن يكون مقروءا ؛  - تحتسب الأخطاء في رسم الحركات.  - كلمات الإملاء هي: أَكَلَ – يَمْرَحُ – شاياً – ثِيابٌ </vt:lpstr>
      <vt:lpstr>خذوا كراسة المراقبة. سوف أملي عليكم أربع كلمات. تنصتون جيدا لكل كلمة ثم تكتبونها على الكراسة. </vt:lpstr>
      <vt:lpstr>Présentation PowerPoint</vt:lpstr>
      <vt:lpstr>1- يكتب المتعلمون الجملة الموافقة لما يرونه في كل صورة؛  2- يشرح الأستاذ للمتعلمين المطلوب منهم قبل البدء في الإنجاز، ويعين لهم المكان الذي سيكتبون فيه ؛ 3- يطلب الأستاذ من المتعلمين التأكد من أنهم كتبوا الجمل بشكل صحيح؛ 4- يراقب الأستاذ كتابة المتعلمين دون التدخل أو المساعدة؛ 5- لا تحتسب الأخطاء الإملائية. </vt:lpstr>
      <vt:lpstr>نمر الآن إلى الإنتاج الكتابي. خذوا كراسة التقويم.</vt:lpstr>
      <vt:lpstr>اُكْتُبوا أمام كل صورَةٍ جُمْلَةً مُفيدَةً  :يشرح الأستاذ للمتعلمين المطلوب ثم يعطي إشارة البدء. يحثهم على الكتابة بخط جميل.</vt:lpstr>
      <vt:lpstr>الفائزون بنجمة الهدوء هم: </vt:lpstr>
      <vt:lpstr>يتحقق الأستاذ من نموذج الاختبار المعتمد قبل عرضه أثناء التمرير </vt:lpstr>
      <vt:lpstr>Présentation PowerPoint</vt:lpstr>
      <vt:lpstr>1- يتكون الرائز من 3 تمارين. في التمرينين الأول والثاني، يقرأ المتعلم الكلمات المقترحة، ثم يصل بخط الصورة بالكلمة المناسبة. في التمرين الثالث، يقرأ المتعلم الجمل المقترحة، ثم يصل بخط الصورة بالجملة المناسبة لها؛  2- لا يطلب من المتعلم قراءة الكلمات والجمل قراءة جهرية. يقرأ المتعلم دون تدخل الأستاذ بالكيفية التي تناسبه دون إزعاج زملائه؛ 3- لا يتم الحكم على قراءة المتعلم في هذا الرائز، وإنما يقوم فهمه لما يقرؤه؛ 4- يشرح الأستاذ التمرين للمتعلمين ويتأكد من فهم المطلوب قبل إعطاء إشارة البدء في الإنجاز.</vt:lpstr>
      <vt:lpstr>سننجز رائز فهم المقروء. خذوا كراسة التقويم.</vt:lpstr>
      <vt:lpstr>السؤال الأول: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الثاني: لاحظوا الصورة جيدا ، اقرؤوا الكلمات ثم صلوا بسهم الصورة بالكلمة المناسبة لها. يشرح الأستاذ للمتعلمين المطلوب ثم يعطي إشارة البدء. </vt:lpstr>
      <vt:lpstr>السؤال الثالث: لاحظوا الصورة جيدا ، اقرؤوا الجمل ثم صلوا بسهم الصورة بالجملة المناسبة لها. يشرح الأستاذ للمتعلمين المطلوب ثم يعطي إشارة البدء. 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مشاهد الحكاية، يشرح الأستاذ جيدا المطلوب قبل أن يبدأ المتعلمون في الترتيب. - تصحيح الإنجازات بناء على عناصر الإجابة. </vt:lpstr>
      <vt:lpstr>خذوا كراسة التقويم.  ضعوها جانبا وأنصتوا للنص. </vt:lpstr>
      <vt:lpstr>سأقرأ عليكم النص مرتين، أنصتوا جيدا كي تتمكنوا من الإجابة عن الأسئلة بشكل صحيح.</vt:lpstr>
      <vt:lpstr>Présentation PowerPoint</vt:lpstr>
      <vt:lpstr>سأقرأ السؤال الأول، وعندما أعطي الإشارة تضعون علامة ((x تحت الجواب الصحيح، </vt:lpstr>
      <vt:lpstr>سأقرأ السؤال الثاني مع الاقتراحات، وعندما أعطي الإشارة تضعون علامة ((x أمام  الجواب الصحيح </vt:lpstr>
      <vt:lpstr>سأقرأ السؤال الثالث مع الاقتراحات، وعندما أعطي الإشارة تضعون علامة ((x أمام  الجواب الصحيح </vt:lpstr>
      <vt:lpstr>سأقرأ السؤال الرابع مع الاقتراحات، وعندما أعطي الإشارة تضعون علامة ((x أمام  الجواب الصحيح </vt:lpstr>
      <vt:lpstr>Présentation PowerPoint</vt:lpstr>
      <vt:lpstr>لا حظوا المشاهد التالية جيدا، عندما أعطي الإشارة ترتبون المشاهد من1 إلى 4  حسب تسلسل ظهورها  في النص.  </vt:lpstr>
      <vt:lpstr>الفائزون بنجمة الهدوء هم:  استراحة قبل أن نواصل </vt:lpstr>
      <vt:lpstr>استراحة قصيرة قبل أن نواصل. قفوا، سنقوم بحركات  </vt:lpstr>
      <vt:lpstr>قفوا، سنردد نشيد "جسمي نشيط ومثابر" مع الحركات.</vt:lpstr>
      <vt:lpstr>Présentation PowerPoint</vt:lpstr>
      <vt:lpstr>- يشرح الممرر للمتعلم المطلوب منه: سأملي عليكم كلمات . استمعوا جيدا للكلمة ثم اكتبوها على كراساتكم (يعين الأستاذ للمتعلم المكان الذي سيكتب فيه) ؛ - يملي الأستاذ كل كلمة مرتين بصوت واضح. يطلب من بعض المتعلمين قول الكلمة المملاة للتأكد من أنهم سمعوا جيدا ما تم إملاؤه؛  - يراقب الأستاذ كتابة المتعلمين دون التدخل أو المساعدة؛ - تمنح للمتعلمين بين 30 ثانية ودقيقة لكتابة الكلمة. ثم ينتقل الأستاذ إلى إملاء الكلمة الموالية؛ عند تصحيح الإملاء، لا يتم احتساب جمالية الخط : التأكد من الرسم الصحيح والمتصل للكلمة وإن كان الخط غير جيد، يجب أن يكون مقروءا ؛  - تحتسب الأخطاء في رسم الحركات.  - كلمات الإملاء هي: أَخَذَ – يَكْتُبُ – نايـاً – ثِيابٌ </vt:lpstr>
      <vt:lpstr>خذوا كراسة المراقبة. سوف أملي عليكم أربع كلمات. تنصتون جيدا لكل كلمة ثم تكتبونها على الكراسة. </vt:lpstr>
      <vt:lpstr>Présentation PowerPoint</vt:lpstr>
      <vt:lpstr>1- يكتب المتعلمون الجملة الموافقة لما يرونه في كل صورة؛  2- يشرح الأستاذ للمتعلمين المطلوب منهم قبل البدء في الإنجاز، ويعين لهم المكان الذي سيكتبون فيه ؛ 3- يطلب الأستاذ من المتعلمين التأكد من أنهم كتبوا الجمل بشكل صحيح؛ 4- يراقب الأستاذ كتابة المتعلمين دون التدخل أو المساعدة؛ 5- لا تحتسب الأخطاء الإملائية. </vt:lpstr>
      <vt:lpstr>نمر الآن إلى الإنتاج الكتابي. خذوا كراسة التقويم.</vt:lpstr>
      <vt:lpstr>اُكْتُبوا أمام كل صورَةٍ جُمْلَةً مُفيدَةً  :يشرح الأستاذ للمتعلمين المطلوب ثم يعطي إشارة البدء. يحثهم على الكتابة بخط جميل.</vt:lpstr>
      <vt:lpstr>الفائزون بنجمة الهدوء هم: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124</cp:revision>
  <dcterms:created xsi:type="dcterms:W3CDTF">2023-09-20T21:35:22Z</dcterms:created>
  <dcterms:modified xsi:type="dcterms:W3CDTF">2026-04-28T11:04:03Z</dcterms:modified>
</cp:coreProperties>
</file>