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8.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9.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0.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1.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5.xml" ContentType="application/vnd.openxmlformats-officedocument.theme+xml"/>
  <Override PartName="/ppt/slideLayouts/slideLayout206.xml" ContentType="application/vnd.openxmlformats-officedocument.presentationml.slideLayout+xml"/>
  <Override PartName="/ppt/theme/theme16.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99" r:id="rId15"/>
    <p:sldMasterId id="2147484114" r:id="rId16"/>
    <p:sldMasterId id="2147484116" r:id="rId17"/>
  </p:sldMasterIdLst>
  <p:notesMasterIdLst>
    <p:notesMasterId r:id="rId96"/>
  </p:notesMasterIdLst>
  <p:sldIdLst>
    <p:sldId id="2147482893" r:id="rId18"/>
    <p:sldId id="2147482588" r:id="rId19"/>
    <p:sldId id="2147482888" r:id="rId20"/>
    <p:sldId id="2147482894" r:id="rId21"/>
    <p:sldId id="2147482895" r:id="rId22"/>
    <p:sldId id="2147482896" r:id="rId23"/>
    <p:sldId id="2147482897" r:id="rId24"/>
    <p:sldId id="2147482898" r:id="rId25"/>
    <p:sldId id="2147482899" r:id="rId26"/>
    <p:sldId id="2147482900" r:id="rId27"/>
    <p:sldId id="2147482901" r:id="rId28"/>
    <p:sldId id="2147482902" r:id="rId29"/>
    <p:sldId id="2147482903" r:id="rId30"/>
    <p:sldId id="2147482904" r:id="rId31"/>
    <p:sldId id="2147482905" r:id="rId32"/>
    <p:sldId id="2147482906" r:id="rId33"/>
    <p:sldId id="2147482955" r:id="rId34"/>
    <p:sldId id="2147482908" r:id="rId35"/>
    <p:sldId id="2147482954" r:id="rId36"/>
    <p:sldId id="2147482910" r:id="rId37"/>
    <p:sldId id="2147482956" r:id="rId38"/>
    <p:sldId id="2147482912" r:id="rId39"/>
    <p:sldId id="2147482733" r:id="rId40"/>
    <p:sldId id="2147482913" r:id="rId41"/>
    <p:sldId id="2147482734" r:id="rId42"/>
    <p:sldId id="2147482735" r:id="rId43"/>
    <p:sldId id="2147482736" r:id="rId44"/>
    <p:sldId id="2147482737" r:id="rId45"/>
    <p:sldId id="2147482738" r:id="rId46"/>
    <p:sldId id="2147482777" r:id="rId47"/>
    <p:sldId id="2147482801" r:id="rId48"/>
    <p:sldId id="2147482802" r:id="rId49"/>
    <p:sldId id="2147482810" r:id="rId50"/>
    <p:sldId id="2147482914" r:id="rId51"/>
    <p:sldId id="2147482811" r:id="rId52"/>
    <p:sldId id="2147482915" r:id="rId53"/>
    <p:sldId id="2147482916" r:id="rId54"/>
    <p:sldId id="2147482917" r:id="rId55"/>
    <p:sldId id="2147482918" r:id="rId56"/>
    <p:sldId id="2147482919" r:id="rId57"/>
    <p:sldId id="2147482920" r:id="rId58"/>
    <p:sldId id="2147482921" r:id="rId59"/>
    <p:sldId id="2147482922" r:id="rId60"/>
    <p:sldId id="2147482923" r:id="rId61"/>
    <p:sldId id="2147482924" r:id="rId62"/>
    <p:sldId id="2147482925" r:id="rId63"/>
    <p:sldId id="2147482926" r:id="rId64"/>
    <p:sldId id="2147482927" r:id="rId65"/>
    <p:sldId id="2147482928" r:id="rId66"/>
    <p:sldId id="2147482929" r:id="rId67"/>
    <p:sldId id="2147482930" r:id="rId68"/>
    <p:sldId id="2147482931" r:id="rId69"/>
    <p:sldId id="2147482932" r:id="rId70"/>
    <p:sldId id="2147482933" r:id="rId71"/>
    <p:sldId id="2147482934" r:id="rId72"/>
    <p:sldId id="2147482935" r:id="rId73"/>
    <p:sldId id="2147482936" r:id="rId74"/>
    <p:sldId id="2147482937" r:id="rId75"/>
    <p:sldId id="2147482938" r:id="rId76"/>
    <p:sldId id="2147482939" r:id="rId77"/>
    <p:sldId id="2147482940" r:id="rId78"/>
    <p:sldId id="2147482941" r:id="rId79"/>
    <p:sldId id="2147482942" r:id="rId80"/>
    <p:sldId id="2147482943" r:id="rId81"/>
    <p:sldId id="2147482944" r:id="rId82"/>
    <p:sldId id="2147482945" r:id="rId83"/>
    <p:sldId id="2147482946" r:id="rId84"/>
    <p:sldId id="2147482947" r:id="rId85"/>
    <p:sldId id="2147482948" r:id="rId86"/>
    <p:sldId id="2147482891" r:id="rId87"/>
    <p:sldId id="2147482892" r:id="rId88"/>
    <p:sldId id="2147482949" r:id="rId89"/>
    <p:sldId id="2147482950" r:id="rId90"/>
    <p:sldId id="2147482951" r:id="rId91"/>
    <p:sldId id="2147482952" r:id="rId92"/>
    <p:sldId id="2147482953" r:id="rId93"/>
    <p:sldId id="2147482694" r:id="rId94"/>
    <p:sldId id="2134806325" r:id="rId95"/>
  </p:sldIdLst>
  <p:sldSz cx="9144000" cy="6858000" type="screen4x3"/>
  <p:notesSz cx="6858000" cy="9144000"/>
  <p:embeddedFontLst>
    <p:embeddedFont>
      <p:font typeface="Dosis" pitchFamily="2" charset="0"/>
      <p:regular r:id="rId97"/>
      <p:bold r:id="rId98"/>
    </p:embeddedFont>
    <p:embeddedFont>
      <p:font typeface="Dosis ExtraBold" pitchFamily="2" charset="0"/>
      <p:bold r:id="rId99"/>
    </p:embeddedFont>
    <p:embeddedFont>
      <p:font typeface="Dosis Medium" pitchFamily="2" charset="0"/>
      <p:regular r:id="rId100"/>
      <p:bold r:id="rId101"/>
    </p:embeddedFont>
    <p:embeddedFont>
      <p:font typeface="Dosis SemiBold" pitchFamily="2" charset="0"/>
      <p:regular r:id="rId102"/>
      <p:bold r:id="rId103"/>
    </p:embeddedFont>
    <p:embeddedFont>
      <p:font typeface="Microsoft Uighur" panose="02000000000000000000" pitchFamily="2" charset="-78"/>
      <p:regular r:id="rId104"/>
      <p:bold r:id="rId105"/>
    </p:embeddedFont>
    <p:embeddedFont>
      <p:font typeface="Modern Love" panose="04090805081005020601" pitchFamily="82" charset="0"/>
      <p:regular r:id="rId106"/>
    </p:embeddedFont>
    <p:embeddedFont>
      <p:font typeface="Noto Sans Symbols" panose="020B0604020202020204" charset="0"/>
      <p:regular r:id="rId107"/>
      <p:bold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34E7B"/>
    <a:srgbClr val="ECF8FB"/>
    <a:srgbClr val="00ABA3"/>
    <a:srgbClr val="A1A6BC"/>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718" autoAdjust="0"/>
  </p:normalViewPr>
  <p:slideViewPr>
    <p:cSldViewPr snapToGrid="0">
      <p:cViewPr varScale="1">
        <p:scale>
          <a:sx n="78" d="100"/>
          <a:sy n="78" d="100"/>
        </p:scale>
        <p:origin x="1459" y="67"/>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07" Type="http://schemas.openxmlformats.org/officeDocument/2006/relationships/font" Target="fonts/font11.fntdata"/><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font" Target="fonts/font6.fntdata"/><Relationship Id="rId149"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50"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font" Target="fonts/font7.fntdata"/><Relationship Id="rId108" Type="http://schemas.openxmlformats.org/officeDocument/2006/relationships/font" Target="fonts/font12.fntdata"/><Relationship Id="rId54" Type="http://schemas.openxmlformats.org/officeDocument/2006/relationships/slide" Target="slides/slide37.xml"/><Relationship Id="rId70" Type="http://schemas.openxmlformats.org/officeDocument/2006/relationships/slide" Target="slides/slide53.xml"/><Relationship Id="rId75" Type="http://schemas.openxmlformats.org/officeDocument/2006/relationships/slide" Target="slides/slide58.xml"/><Relationship Id="rId91" Type="http://schemas.openxmlformats.org/officeDocument/2006/relationships/slide" Target="slides/slide74.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slide" Target="slides/slide77.xml"/><Relationship Id="rId99" Type="http://schemas.openxmlformats.org/officeDocument/2006/relationships/font" Target="fonts/font3.fntdata"/><Relationship Id="rId101" Type="http://schemas.openxmlformats.org/officeDocument/2006/relationships/font" Target="fonts/font5.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1.fntdata"/><Relationship Id="rId104" Type="http://schemas.openxmlformats.org/officeDocument/2006/relationships/font" Target="fonts/font8.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font" Target="fonts/font4.fntdata"/><Relationship Id="rId105" Type="http://schemas.openxmlformats.org/officeDocument/2006/relationships/font" Target="fonts/font9.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font" Target="fonts/font2.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62" Type="http://schemas.openxmlformats.org/officeDocument/2006/relationships/slide" Target="slides/slide45.xml"/><Relationship Id="rId83" Type="http://schemas.openxmlformats.org/officeDocument/2006/relationships/slide" Target="slides/slide66.xml"/><Relationship Id="rId88"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7D1403FB-9644-E661-6CB6-BE314C7F4F89}"/>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8023C61-9BB4-0E96-F910-D5D108AABB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2BD8A87-1AF1-C15D-8828-79B060B36DD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3812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8045B210-CBEB-9113-B99E-153101B8EB80}"/>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E779F4-9E24-30F8-B272-C0253487D3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20B187E9-83CF-CEB7-3090-549DD5C474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3546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1946924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39421912"/>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36444010"/>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033069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640489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6414884"/>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5300017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836575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3521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7206290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6707925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416484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67885616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0721683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6129778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2531639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7170781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9555235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470591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100998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263857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24210923"/>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1966626970"/>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727035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6.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theme" Target="../theme/theme8.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3" Type="http://schemas.openxmlformats.org/officeDocument/2006/relationships/slideLayout" Target="../slideLayouts/slideLayout127.xml"/><Relationship Id="rId21" Type="http://schemas.openxmlformats.org/officeDocument/2006/relationships/image" Target="../media/image6.bin"/><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theme" Target="../theme/theme9.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theme" Target="../theme/theme10.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10" Type="http://schemas.openxmlformats.org/officeDocument/2006/relationships/slideLayout" Target="../slideLayouts/slideLayout153.xml"/><Relationship Id="rId19" Type="http://schemas.openxmlformats.org/officeDocument/2006/relationships/image" Target="../media/image6.bin"/><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3.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image" Target="../media/image12.jpg"/><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2.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18" Type="http://schemas.openxmlformats.org/officeDocument/2006/relationships/theme" Target="../theme/theme14.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slideLayout" Target="../slideLayouts/slideLayout191.xml"/><Relationship Id="rId2" Type="http://schemas.openxmlformats.org/officeDocument/2006/relationships/slideLayout" Target="../slideLayouts/slideLayout176.xml"/><Relationship Id="rId16" Type="http://schemas.openxmlformats.org/officeDocument/2006/relationships/slideLayout" Target="../slideLayouts/slideLayout190.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slideLayout" Target="../slideLayouts/slideLayout189.xml"/><Relationship Id="rId10" Type="http://schemas.openxmlformats.org/officeDocument/2006/relationships/slideLayout" Target="../slideLayouts/slideLayout184.xml"/><Relationship Id="rId19" Type="http://schemas.openxmlformats.org/officeDocument/2006/relationships/image" Target="../media/image13.jpg"/><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theme" Target="../theme/theme15.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6.xml"/><Relationship Id="rId1" Type="http://schemas.openxmlformats.org/officeDocument/2006/relationships/slideLayout" Target="../slideLayouts/slideLayout206.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slideLayout" Target="../slideLayouts/slideLayout208.xml"/><Relationship Id="rId1"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9" r:id="rId24"/>
    <p:sldLayoutId id="2147484121" r:id="rId25"/>
    <p:sldLayoutId id="2147484122" r:id="rId26"/>
    <p:sldLayoutId id="214748412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2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084" r:id="rId16"/>
    <p:sldLayoutId id="2147484123" r:id="rId17"/>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943814987"/>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258894"/>
      </p:ext>
    </p:extLst>
  </p:cSld>
  <p:clrMap bg1="lt1" tx1="dk1" bg2="lt2" tx2="dk2" accent1="accent1" accent2="accent2" accent3="accent3" accent4="accent4" accent5="accent5" accent6="accent6" hlink="hlink" folHlink="folHlink"/>
  <p:sldLayoutIdLst>
    <p:sldLayoutId id="2147484115"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533733035"/>
      </p:ext>
    </p:extLst>
  </p:cSld>
  <p:clrMap bg1="lt1" tx1="dk1" bg2="dk2" tx2="lt2" accent1="accent1" accent2="accent2" accent3="accent3" accent4="accent4" accent5="accent5" accent6="accent6" hlink="hlink" folHlink="folHlink"/>
  <p:sldLayoutIdLst>
    <p:sldLayoutId id="2147484117" r:id="rId1"/>
    <p:sldLayoutId id="214748411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3.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90.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91.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206.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21.png"/><Relationship Id="rId7" Type="http://schemas.openxmlformats.org/officeDocument/2006/relationships/image" Target="../media/image38.png"/><Relationship Id="rId12"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37.png"/><Relationship Id="rId11" Type="http://schemas.openxmlformats.org/officeDocument/2006/relationships/image" Target="../media/image44.png"/><Relationship Id="rId5" Type="http://schemas.openxmlformats.org/officeDocument/2006/relationships/image" Target="../media/image36.png"/><Relationship Id="rId10" Type="http://schemas.openxmlformats.org/officeDocument/2006/relationships/image" Target="../media/image43.png"/><Relationship Id="rId4" Type="http://schemas.openxmlformats.org/officeDocument/2006/relationships/image" Target="../media/image32.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21.png"/><Relationship Id="rId7" Type="http://schemas.openxmlformats.org/officeDocument/2006/relationships/image" Target="../media/image38.png"/><Relationship Id="rId12"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37.png"/><Relationship Id="rId11" Type="http://schemas.openxmlformats.org/officeDocument/2006/relationships/image" Target="../media/image50.png"/><Relationship Id="rId5" Type="http://schemas.openxmlformats.org/officeDocument/2006/relationships/image" Target="../media/image36.png"/><Relationship Id="rId10" Type="http://schemas.openxmlformats.org/officeDocument/2006/relationships/image" Target="../media/image49.png"/><Relationship Id="rId4" Type="http://schemas.openxmlformats.org/officeDocument/2006/relationships/image" Target="../media/image32.png"/><Relationship Id="rId9"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3.gif"/><Relationship Id="rId1" Type="http://schemas.openxmlformats.org/officeDocument/2006/relationships/slideLayout" Target="../slideLayouts/slideLayout208.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image" Target="../media/image54.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image" Target="../media/image54.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0.png"/><Relationship Id="rId2" Type="http://schemas.openxmlformats.org/officeDocument/2006/relationships/image" Target="../media/image54.sv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38.png"/><Relationship Id="rId2" Type="http://schemas.openxmlformats.org/officeDocument/2006/relationships/image" Target="../media/image21.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55.png"/><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57.svg"/><Relationship Id="rId2" Type="http://schemas.openxmlformats.org/officeDocument/2006/relationships/image" Target="../media/image58.png"/><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9.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60.png"/><Relationship Id="rId7" Type="http://schemas.openxmlformats.org/officeDocument/2006/relationships/image" Target="../media/image38.png"/><Relationship Id="rId2" Type="http://schemas.openxmlformats.org/officeDocument/2006/relationships/image" Target="../media/image61.png"/><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3.png"/><Relationship Id="rId2" Type="http://schemas.openxmlformats.org/officeDocument/2006/relationships/image" Target="../media/image21.png"/><Relationship Id="rId1" Type="http://schemas.openxmlformats.org/officeDocument/2006/relationships/slideLayout" Target="../slideLayouts/slideLayout5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55.png"/><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4.xml"/><Relationship Id="rId7" Type="http://schemas.openxmlformats.org/officeDocument/2006/relationships/image" Target="../media/image6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7.xml"/><Relationship Id="rId9"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9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5.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94.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3.gif"/><Relationship Id="rId1" Type="http://schemas.openxmlformats.org/officeDocument/2006/relationships/slideLayout" Target="../slideLayouts/slideLayout97.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6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8.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54.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5.xml"/><Relationship Id="rId4" Type="http://schemas.openxmlformats.org/officeDocument/2006/relationships/image" Target="../media/image54.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9.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75.png"/><Relationship Id="rId4" Type="http://schemas.openxmlformats.org/officeDocument/2006/relationships/image" Target="../media/image21.pn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0.xml"/></Relationships>
</file>

<file path=ppt/slides/_rels/slide7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76.png"/><Relationship Id="rId7" Type="http://schemas.openxmlformats.org/officeDocument/2006/relationships/image" Target="../media/image37.png"/><Relationship Id="rId2" Type="http://schemas.openxmlformats.org/officeDocument/2006/relationships/image" Target="../media/image65.png"/><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15F3798-7665-8B52-E1C1-9AECDB42117B}"/>
              </a:ext>
            </a:extLst>
          </p:cNvPr>
          <p:cNvPicPr>
            <a:picLocks noChangeAspect="1"/>
          </p:cNvPicPr>
          <p:nvPr/>
        </p:nvPicPr>
        <p:blipFill>
          <a:blip r:embed="rId2"/>
          <a:stretch>
            <a:fillRect/>
          </a:stretch>
        </p:blipFill>
        <p:spPr>
          <a:xfrm>
            <a:off x="0" y="-17262"/>
            <a:ext cx="9144000" cy="6875262"/>
          </a:xfrm>
          <a:prstGeom prst="rect">
            <a:avLst/>
          </a:prstGeom>
        </p:spPr>
      </p:pic>
    </p:spTree>
    <p:extLst>
      <p:ext uri="{BB962C8B-B14F-4D97-AF65-F5344CB8AC3E}">
        <p14:creationId xmlns:p14="http://schemas.microsoft.com/office/powerpoint/2010/main" val="3066828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normAutofit/>
          </a:bodyPr>
          <a:lstStyle/>
          <a:p>
            <a:r>
              <a:rPr lang="ar-MA" sz="4000" dirty="0">
                <a:latin typeface="Microsoft Uighur" panose="02000000000000000000" pitchFamily="2" charset="-78"/>
                <a:cs typeface="Microsoft Uighur" panose="02000000000000000000" pitchFamily="2" charset="-78"/>
              </a:rPr>
              <a:t>تنظيم حصص الأسبوع</a:t>
            </a:r>
            <a:endParaRPr lang="fr-MA" sz="40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sym typeface="Arial"/>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الأولى</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كتابة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sym typeface="Arial"/>
            </a:endParaRP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lang="ar-MA" sz="1400" dirty="0">
                <a:solidFill>
                  <a:srgbClr val="424D7B"/>
                </a:solidFill>
                <a:cs typeface="Microsoft Uighur" panose="02000000000000000000" pitchFamily="2" charset="-78"/>
              </a:rPr>
              <a:t>معجم: مراجعة</a:t>
            </a:r>
          </a:p>
          <a:p>
            <a:pPr lvl="0" algn="r" rtl="1">
              <a:spcBef>
                <a:spcPts val="0"/>
              </a:spcBef>
              <a:buClr>
                <a:srgbClr val="424D7B"/>
              </a:buClr>
              <a:defRPr/>
            </a:pPr>
            <a:r>
              <a:rPr lang="ar-MA" sz="1400" dirty="0">
                <a:solidFill>
                  <a:srgbClr val="424D7B"/>
                </a:solidFill>
                <a:cs typeface="Microsoft Uighur" panose="02000000000000000000" pitchFamily="2" charset="-78"/>
              </a:rPr>
              <a:t>قراءة/ كتابة : مراجعة</a:t>
            </a:r>
          </a:p>
          <a:p>
            <a:pPr lvl="0" algn="r" rtl="1">
              <a:spcBef>
                <a:spcPts val="0"/>
              </a:spcBef>
              <a:buClr>
                <a:srgbClr val="424D7B"/>
              </a:buClr>
              <a:defRPr/>
            </a:pPr>
            <a:r>
              <a:rPr lang="ar-MA" sz="1400" dirty="0">
                <a:solidFill>
                  <a:srgbClr val="424D7B"/>
                </a:solidFill>
                <a:cs typeface="Microsoft Uighur" panose="02000000000000000000" pitchFamily="2" charset="-78"/>
              </a:rPr>
              <a:t>التقويم الفردي للمجموعة الثانية</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Microsoft Uighur" panose="02000000000000000000" pitchFamily="2" charset="-78"/>
                <a:sym typeface="Arial"/>
              </a:rPr>
              <a:t>اليوم</a:t>
            </a:r>
            <a:r>
              <a:rPr kumimoji="0" lang="f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rPr>
              <a:t> 2 - </a:t>
            </a:r>
            <a:endParaRPr kumimoji="0" lang="ar-MA" sz="1600" b="1" i="0" u="none" strike="noStrike" kern="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sym typeface="Arial"/>
            </a:endParaRPr>
          </a:p>
        </p:txBody>
      </p:sp>
    </p:spTree>
    <p:extLst>
      <p:ext uri="{BB962C8B-B14F-4D97-AF65-F5344CB8AC3E}">
        <p14:creationId xmlns:p14="http://schemas.microsoft.com/office/powerpoint/2010/main" val="3084504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3" y="386402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 وجمل</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إملاء – إنتاج كتابي</a:t>
            </a:r>
          </a:p>
          <a:p>
            <a:pPr marL="0" indent="0" algn="r" rtl="1">
              <a:lnSpc>
                <a:spcPct val="100000"/>
              </a:lnSpc>
              <a:spcBef>
                <a:spcPts val="300"/>
              </a:spcBef>
              <a:buClr>
                <a:srgbClr val="424D7B"/>
              </a:buClr>
              <a:buSzPct val="50000"/>
              <a:buNone/>
            </a:pPr>
            <a:endParaRPr lang="ar-MA" sz="2200" b="1" dirty="0">
              <a:solidFill>
                <a:srgbClr val="424D7B"/>
              </a:solidFill>
              <a:latin typeface="Dosis SemiBold" pitchFamily="2" charset="0"/>
              <a:cs typeface="Microsoft Uighur" panose="02000000000000000000" pitchFamily="2" charset="-78"/>
            </a:endParaRP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كتابة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معجم</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تحدث</a:t>
            </a:r>
          </a:p>
          <a:p>
            <a:pPr marL="266700" lvl="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50</a:t>
            </a:r>
            <a:endParaRPr lang="fr-MA" sz="1000" b="1" dirty="0">
              <a:solidFill>
                <a:schemeClr val="tx1"/>
              </a:solidFil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lang="ar-MA" sz="2200" b="1" dirty="0">
                <a:cs typeface="Microsoft Uighur" panose="02000000000000000000" pitchFamily="2" charset="-78"/>
              </a:rPr>
              <a:t>معجم مراجعة</a:t>
            </a:r>
            <a:endPar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solidFill>
              </a:rPr>
              <a:t>05</a:t>
            </a:r>
            <a:endParaRPr lang="fr-MA" sz="1200" b="1" dirty="0">
              <a:solidFill>
                <a:schemeClr val="tx1"/>
              </a:solidFill>
            </a:endParaRPr>
          </a:p>
        </p:txBody>
      </p:sp>
      <p:sp>
        <p:nvSpPr>
          <p:cNvPr id="13" name="Organigramme : Connecteur 12">
            <a:extLst>
              <a:ext uri="{FF2B5EF4-FFF2-40B4-BE49-F238E27FC236}">
                <a16:creationId xmlns:a16="http://schemas.microsoft.com/office/drawing/2014/main" id="{361F3770-3687-3B95-F57E-D2A702CE4B55}"/>
              </a:ext>
            </a:extLst>
          </p:cNvPr>
          <p:cNvSpPr/>
          <p:nvPr/>
        </p:nvSpPr>
        <p:spPr>
          <a:xfrm>
            <a:off x="1562866" y="2874768"/>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1200" b="1" dirty="0">
                <a:solidFill>
                  <a:schemeClr val="tx1"/>
                </a:solidFill>
              </a:rPr>
              <a:t>45</a:t>
            </a:r>
            <a:endParaRPr lang="fr-MA" sz="1000" b="1" dirty="0">
              <a:solidFill>
                <a:schemeClr val="tx1"/>
              </a:solidFill>
            </a:endParaRPr>
          </a:p>
        </p:txBody>
      </p:sp>
    </p:spTree>
    <p:extLst>
      <p:ext uri="{BB962C8B-B14F-4D97-AF65-F5344CB8AC3E}">
        <p14:creationId xmlns:p14="http://schemas.microsoft.com/office/powerpoint/2010/main" val="5076975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الرابعة.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373685048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581536"/>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تعرف معجم اللعب والمرح؛</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64285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وجمل تتضمن الحروف المقدمة.</a:t>
              </a:r>
            </a:p>
          </p:txBody>
        </p:sp>
      </p:grpSp>
      <p:grpSp>
        <p:nvGrpSpPr>
          <p:cNvPr id="6" name="Groupe 5">
            <a:extLst>
              <a:ext uri="{FF2B5EF4-FFF2-40B4-BE49-F238E27FC236}">
                <a16:creationId xmlns:a16="http://schemas.microsoft.com/office/drawing/2014/main" id="{5414131E-1B53-6BBB-BE98-ECBC5C2415ED}"/>
              </a:ext>
            </a:extLst>
          </p:cNvPr>
          <p:cNvGrpSpPr/>
          <p:nvPr/>
        </p:nvGrpSpPr>
        <p:grpSpPr>
          <a:xfrm>
            <a:off x="1224000" y="4682863"/>
            <a:ext cx="6696000" cy="890781"/>
            <a:chOff x="1331545" y="2851205"/>
            <a:chExt cx="6696000" cy="890781"/>
          </a:xfrm>
        </p:grpSpPr>
        <p:pic>
          <p:nvPicPr>
            <p:cNvPr id="7" name="Image 6">
              <a:extLst>
                <a:ext uri="{FF2B5EF4-FFF2-40B4-BE49-F238E27FC236}">
                  <a16:creationId xmlns:a16="http://schemas.microsoft.com/office/drawing/2014/main" id="{E6C0F7BA-3FD3-9073-CC80-53AFE187289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9" name="Rectangle 8">
              <a:extLst>
                <a:ext uri="{FF2B5EF4-FFF2-40B4-BE49-F238E27FC236}">
                  <a16:creationId xmlns:a16="http://schemas.microsoft.com/office/drawing/2014/main" id="{96B77B95-DD22-B625-FFBB-004D16185FBD}"/>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كتابة كلمات مملاة ووصف صورة بجملة مفيدة.</a:t>
              </a:r>
            </a:p>
          </p:txBody>
        </p:sp>
      </p:grpSp>
    </p:spTree>
    <p:extLst>
      <p:ext uri="{BB962C8B-B14F-4D97-AF65-F5344CB8AC3E}">
        <p14:creationId xmlns:p14="http://schemas.microsoft.com/office/powerpoint/2010/main" val="301653293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المعجم: مراجعة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877191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9AF8588-1130-0D9F-889A-6A118E41C5C9}"/>
              </a:ext>
            </a:extLst>
          </p:cNvPr>
          <p:cNvPicPr>
            <a:picLocks noChangeAspect="1"/>
          </p:cNvPicPr>
          <p:nvPr/>
        </p:nvPicPr>
        <p:blipFill>
          <a:blip r:embed="rId8"/>
          <a:stretch>
            <a:fillRect/>
          </a:stretch>
        </p:blipFill>
        <p:spPr>
          <a:xfrm>
            <a:off x="6068230" y="2018484"/>
            <a:ext cx="1859660" cy="175614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63DC8596-32AB-C9C5-B59A-CA4C5CC64ED6}"/>
              </a:ext>
            </a:extLst>
          </p:cNvPr>
          <p:cNvPicPr>
            <a:picLocks noChangeAspect="1"/>
          </p:cNvPicPr>
          <p:nvPr/>
        </p:nvPicPr>
        <p:blipFill>
          <a:blip r:embed="rId9"/>
          <a:stretch>
            <a:fillRect/>
          </a:stretch>
        </p:blipFill>
        <p:spPr>
          <a:xfrm>
            <a:off x="3597449" y="2019841"/>
            <a:ext cx="1853264" cy="17547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76142950-1124-03F8-EBE1-51FB9B33707F}"/>
              </a:ext>
            </a:extLst>
          </p:cNvPr>
          <p:cNvPicPr>
            <a:picLocks noChangeAspect="1"/>
          </p:cNvPicPr>
          <p:nvPr/>
        </p:nvPicPr>
        <p:blipFill>
          <a:blip r:embed="rId10"/>
          <a:stretch>
            <a:fillRect/>
          </a:stretch>
        </p:blipFill>
        <p:spPr>
          <a:xfrm>
            <a:off x="6072189" y="4181294"/>
            <a:ext cx="1820366" cy="1740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8DBC6A9E-A3EA-3861-CCA2-CC3AD9EC4303}"/>
              </a:ext>
            </a:extLst>
          </p:cNvPr>
          <p:cNvPicPr>
            <a:picLocks noChangeAspect="1"/>
          </p:cNvPicPr>
          <p:nvPr/>
        </p:nvPicPr>
        <p:blipFill>
          <a:blip r:embed="rId11"/>
          <a:stretch>
            <a:fillRect/>
          </a:stretch>
        </p:blipFill>
        <p:spPr>
          <a:xfrm>
            <a:off x="3585550" y="4181294"/>
            <a:ext cx="1820366" cy="17561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 17">
            <a:extLst>
              <a:ext uri="{FF2B5EF4-FFF2-40B4-BE49-F238E27FC236}">
                <a16:creationId xmlns:a16="http://schemas.microsoft.com/office/drawing/2014/main" id="{8F3FEC84-CA7C-AEB1-169E-0CFAECD15BE3}"/>
              </a:ext>
            </a:extLst>
          </p:cNvPr>
          <p:cNvPicPr>
            <a:picLocks noChangeAspect="1"/>
          </p:cNvPicPr>
          <p:nvPr/>
        </p:nvPicPr>
        <p:blipFill>
          <a:blip r:embed="rId12"/>
          <a:stretch>
            <a:fillRect/>
          </a:stretch>
        </p:blipFill>
        <p:spPr>
          <a:xfrm>
            <a:off x="1085013" y="4181294"/>
            <a:ext cx="1834264" cy="1722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5C41D6A4-B34A-EAAF-60EB-788DF32C9FDF}"/>
              </a:ext>
            </a:extLst>
          </p:cNvPr>
          <p:cNvPicPr>
            <a:picLocks noChangeAspect="1"/>
          </p:cNvPicPr>
          <p:nvPr/>
        </p:nvPicPr>
        <p:blipFill>
          <a:blip r:embed="rId13"/>
          <a:stretch>
            <a:fillRect/>
          </a:stretch>
        </p:blipFill>
        <p:spPr>
          <a:xfrm>
            <a:off x="1130632" y="1998864"/>
            <a:ext cx="1820560" cy="1732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553045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03B2FBC1-BE4A-430A-CD20-3E2338274DB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C071E4D-3DFC-3A21-3E50-CD0D8E62747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28E1ADB7-3352-2F6B-996F-D7AF7183CEC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0D9D5037-8ED0-8DEE-182A-3AAAF243947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D15A66EC-F9B5-204F-6F54-6AC72B47EB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35A18B42-B4DC-A98D-38FB-DAD583DCD3A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C34336A-D9A7-C014-7FC0-57EAA73659FD}"/>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CC9D6853-EBBA-AD77-62D4-C0D6E6F034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73CF167E-3F4A-9F9E-4DCE-67EEFB4073C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36" name="Rectangle 35">
            <a:extLst>
              <a:ext uri="{FF2B5EF4-FFF2-40B4-BE49-F238E27FC236}">
                <a16:creationId xmlns:a16="http://schemas.microsoft.com/office/drawing/2014/main" id="{862B1635-B4E8-151E-7A7C-F435D58BAE0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F3AF0125-0BE9-7D2D-40CE-545B88AA5B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9" name="Image 18">
            <a:extLst>
              <a:ext uri="{FF2B5EF4-FFF2-40B4-BE49-F238E27FC236}">
                <a16:creationId xmlns:a16="http://schemas.microsoft.com/office/drawing/2014/main" id="{0FA2333A-89D1-E94B-8333-689AA41CC97C}"/>
              </a:ext>
            </a:extLst>
          </p:cNvPr>
          <p:cNvPicPr>
            <a:picLocks noChangeAspect="1"/>
          </p:cNvPicPr>
          <p:nvPr/>
        </p:nvPicPr>
        <p:blipFill>
          <a:blip r:embed="rId8"/>
          <a:stretch>
            <a:fillRect/>
          </a:stretch>
        </p:blipFill>
        <p:spPr>
          <a:xfrm>
            <a:off x="6094177" y="4274902"/>
            <a:ext cx="1830072"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Image 20">
            <a:extLst>
              <a:ext uri="{FF2B5EF4-FFF2-40B4-BE49-F238E27FC236}">
                <a16:creationId xmlns:a16="http://schemas.microsoft.com/office/drawing/2014/main" id="{8781B51C-C1AE-06E6-933A-A1CA540FEF84}"/>
              </a:ext>
            </a:extLst>
          </p:cNvPr>
          <p:cNvPicPr>
            <a:picLocks noChangeAspect="1"/>
          </p:cNvPicPr>
          <p:nvPr/>
        </p:nvPicPr>
        <p:blipFill>
          <a:blip r:embed="rId9"/>
          <a:stretch>
            <a:fillRect/>
          </a:stretch>
        </p:blipFill>
        <p:spPr>
          <a:xfrm>
            <a:off x="1197279" y="1983800"/>
            <a:ext cx="1820560"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Image 21">
            <a:extLst>
              <a:ext uri="{FF2B5EF4-FFF2-40B4-BE49-F238E27FC236}">
                <a16:creationId xmlns:a16="http://schemas.microsoft.com/office/drawing/2014/main" id="{89238C38-B492-0746-BA20-C5B44CD4A58A}"/>
              </a:ext>
            </a:extLst>
          </p:cNvPr>
          <p:cNvPicPr>
            <a:picLocks noChangeAspect="1"/>
          </p:cNvPicPr>
          <p:nvPr/>
        </p:nvPicPr>
        <p:blipFill>
          <a:blip r:embed="rId10"/>
          <a:stretch>
            <a:fillRect/>
          </a:stretch>
        </p:blipFill>
        <p:spPr>
          <a:xfrm>
            <a:off x="1197279" y="4239345"/>
            <a:ext cx="1820561" cy="173855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 22">
            <a:extLst>
              <a:ext uri="{FF2B5EF4-FFF2-40B4-BE49-F238E27FC236}">
                <a16:creationId xmlns:a16="http://schemas.microsoft.com/office/drawing/2014/main" id="{26617F53-4799-4C67-B2D4-38F878937F5C}"/>
              </a:ext>
            </a:extLst>
          </p:cNvPr>
          <p:cNvPicPr>
            <a:picLocks noChangeAspect="1"/>
          </p:cNvPicPr>
          <p:nvPr/>
        </p:nvPicPr>
        <p:blipFill>
          <a:blip r:embed="rId11"/>
          <a:stretch>
            <a:fillRect/>
          </a:stretch>
        </p:blipFill>
        <p:spPr>
          <a:xfrm>
            <a:off x="3716101" y="4274902"/>
            <a:ext cx="1761131" cy="17030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346AC3DD-8139-8888-21BA-55BDD0B085C0}"/>
              </a:ext>
            </a:extLst>
          </p:cNvPr>
          <p:cNvPicPr>
            <a:picLocks noChangeAspect="1"/>
          </p:cNvPicPr>
          <p:nvPr/>
        </p:nvPicPr>
        <p:blipFill>
          <a:blip r:embed="rId12"/>
          <a:stretch>
            <a:fillRect/>
          </a:stretch>
        </p:blipFill>
        <p:spPr>
          <a:xfrm>
            <a:off x="6113785" y="1956100"/>
            <a:ext cx="1810464" cy="1730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E05A8BA1-775F-DF2F-46C6-C1FE80A4EEB8}"/>
              </a:ext>
            </a:extLst>
          </p:cNvPr>
          <p:cNvPicPr>
            <a:picLocks noChangeAspect="1"/>
          </p:cNvPicPr>
          <p:nvPr/>
        </p:nvPicPr>
        <p:blipFill>
          <a:blip r:embed="rId13"/>
          <a:stretch>
            <a:fillRect/>
          </a:stretch>
        </p:blipFill>
        <p:spPr>
          <a:xfrm>
            <a:off x="3674425" y="1983800"/>
            <a:ext cx="1761131" cy="17030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414334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04315"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وجمل.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كلمات مملاة.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كتابة جملة مفيدة لوصف صورة.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543846" y="1777877"/>
            <a:ext cx="1627370"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45</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1560236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 يتم تدريب المتعلمين على قراءة الجمل باسترسال (بدقة ودون التوقف بين الكلمات).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1792203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31C3850D-3B98-7B07-5778-F14E8F301450}"/>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214751469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E5007417-FCE7-9819-B506-1D4D8C148E7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069AAF56-F5FE-D516-9E3A-C75AA6662F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4E2B8CCC-154F-64F3-0B2E-D587B8A64F16}"/>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graphicFrame>
        <p:nvGraphicFramePr>
          <p:cNvPr id="5" name="Tableau 4">
            <a:extLst>
              <a:ext uri="{FF2B5EF4-FFF2-40B4-BE49-F238E27FC236}">
                <a16:creationId xmlns:a16="http://schemas.microsoft.com/office/drawing/2014/main" id="{5F02AD80-B19D-F7C1-15ED-BDEF21DAC12F}"/>
              </a:ext>
            </a:extLst>
          </p:cNvPr>
          <p:cNvGraphicFramePr>
            <a:graphicFrameLocks noGrp="1"/>
          </p:cNvGraphicFramePr>
          <p:nvPr/>
        </p:nvGraphicFramePr>
        <p:xfrm>
          <a:off x="934056" y="2020539"/>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DF0330B0-907D-6283-61C5-3E9F13BAA523}"/>
              </a:ext>
            </a:extLst>
          </p:cNvPr>
          <p:cNvGraphicFramePr>
            <a:graphicFrameLocks noGrp="1"/>
          </p:cNvGraphicFramePr>
          <p:nvPr/>
        </p:nvGraphicFramePr>
        <p:xfrm>
          <a:off x="934056" y="319154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D311BF63-06F4-2437-7D0A-5B944E0D2FB0}"/>
              </a:ext>
            </a:extLst>
          </p:cNvPr>
          <p:cNvGraphicFramePr>
            <a:graphicFrameLocks noGrp="1"/>
          </p:cNvGraphicFramePr>
          <p:nvPr/>
        </p:nvGraphicFramePr>
        <p:xfrm>
          <a:off x="934056" y="4362545"/>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3" name="Tableau 12">
            <a:extLst>
              <a:ext uri="{FF2B5EF4-FFF2-40B4-BE49-F238E27FC236}">
                <a16:creationId xmlns:a16="http://schemas.microsoft.com/office/drawing/2014/main" id="{D58DFEC1-A7A8-4444-4103-AF285EE0A654}"/>
              </a:ext>
            </a:extLst>
          </p:cNvPr>
          <p:cNvGraphicFramePr>
            <a:graphicFrameLocks noGrp="1"/>
          </p:cNvGraphicFramePr>
          <p:nvPr/>
        </p:nvGraphicFramePr>
        <p:xfrm>
          <a:off x="2124331" y="5445057"/>
          <a:ext cx="4508870"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4" name="Image 13">
            <a:extLst>
              <a:ext uri="{FF2B5EF4-FFF2-40B4-BE49-F238E27FC236}">
                <a16:creationId xmlns:a16="http://schemas.microsoft.com/office/drawing/2014/main" id="{768A2E26-A031-AE2A-D82C-7E36902873A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DCB6CF2-DAFA-8C31-1DAE-306BB3520D0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0A7C630D-38A0-6650-C42D-D9CF2110F81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E2B3DC6C-FC14-6832-B6F7-E0A06D0CFA9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AF9F1DC-2B28-74B9-F12C-C149EEB02EE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318CE3A-682E-5FBA-7079-AD88FBDCA0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1" name="Rectangle 20">
            <a:extLst>
              <a:ext uri="{FF2B5EF4-FFF2-40B4-BE49-F238E27FC236}">
                <a16:creationId xmlns:a16="http://schemas.microsoft.com/office/drawing/2014/main" id="{CED85FE1-CEB5-6009-63AF-E7360690473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61633645-44CD-C6D2-1137-89B7F942E5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73199790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رددوا بعدي </a:t>
            </a: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عـا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زَيْــ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ــتو</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نَــ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ـة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وِعاء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زَيْتونَة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تَـلْـ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ـبَـ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تَلْبَسُ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رَأَتْ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أَتْ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AC0720AD-59B0-A200-A6AD-17547680EE7A}"/>
              </a:ext>
            </a:extLst>
          </p:cNvPr>
          <p:cNvGrpSpPr/>
          <p:nvPr/>
        </p:nvGrpSpPr>
        <p:grpSpPr>
          <a:xfrm>
            <a:off x="5521247" y="3767076"/>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410005" y="382808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374695" y="465174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431653"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EC22B4CC-E842-B6F9-B2FF-7F5FE22658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D8E37DF3-E507-2294-08C7-657AF209F5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35A58F73-DED3-E782-51A2-60F51B84C2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EAE663C4-75E7-CB33-AE0A-08A29A6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2BBA3A44-FC74-1B32-D0FC-502D4BB180F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7C3F3257-815E-A58A-FBDA-08AF6768C6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673DB090-EB57-8055-CCEC-7520202BD6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315686A3-8DD4-5BB7-DE48-1632BF2934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Espace réservé pour une image  5">
            <a:extLst>
              <a:ext uri="{FF2B5EF4-FFF2-40B4-BE49-F238E27FC236}">
                <a16:creationId xmlns:a16="http://schemas.microsoft.com/office/drawing/2014/main" id="{418FF10F-29BB-790B-C4D5-B23E9D006218}"/>
              </a:ext>
            </a:extLst>
          </p:cNvPr>
          <p:cNvPicPr>
            <a:picLocks noGrp="1" noChangeAspect="1"/>
          </p:cNvPicPr>
          <p:nvPr>
            <p:ph type="pic" sz="quarter" idx="12"/>
          </p:nvPr>
        </p:nvPicPr>
        <p:blipFill>
          <a:blip r:embed="rId7"/>
          <a:srcRect/>
          <a:stretch>
            <a:fillRect/>
          </a:stretch>
        </p:blipFill>
        <p:spPr>
          <a:prstGeom prst="rect">
            <a:avLst/>
          </a:prstGeom>
        </p:spPr>
      </p:pic>
      <p:grpSp>
        <p:nvGrpSpPr>
          <p:cNvPr id="7" name="Groupe 6">
            <a:extLst>
              <a:ext uri="{FF2B5EF4-FFF2-40B4-BE49-F238E27FC236}">
                <a16:creationId xmlns:a16="http://schemas.microsoft.com/office/drawing/2014/main" id="{D0DA7D43-8F45-51CD-4E69-3BB356EFD1F7}"/>
              </a:ext>
            </a:extLst>
          </p:cNvPr>
          <p:cNvGrpSpPr/>
          <p:nvPr/>
        </p:nvGrpSpPr>
        <p:grpSpPr>
          <a:xfrm>
            <a:off x="5180930" y="5359234"/>
            <a:ext cx="177140" cy="130051"/>
            <a:chOff x="7831964" y="3929121"/>
            <a:chExt cx="594306" cy="428930"/>
          </a:xfrm>
          <a:solidFill>
            <a:srgbClr val="ECF8FB"/>
          </a:solidFill>
        </p:grpSpPr>
        <p:pic>
          <p:nvPicPr>
            <p:cNvPr id="8" name="Graphique 7">
              <a:extLst>
                <a:ext uri="{FF2B5EF4-FFF2-40B4-BE49-F238E27FC236}">
                  <a16:creationId xmlns:a16="http://schemas.microsoft.com/office/drawing/2014/main" id="{C8327CE8-DE65-408B-09D1-4AAA417AA5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9" name="Graphique 8">
              <a:extLst>
                <a:ext uri="{FF2B5EF4-FFF2-40B4-BE49-F238E27FC236}">
                  <a16:creationId xmlns:a16="http://schemas.microsoft.com/office/drawing/2014/main" id="{B71F599E-638E-A5BA-3ECA-386A131785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0" name="Groupe 9">
            <a:extLst>
              <a:ext uri="{FF2B5EF4-FFF2-40B4-BE49-F238E27FC236}">
                <a16:creationId xmlns:a16="http://schemas.microsoft.com/office/drawing/2014/main" id="{5647AE22-E976-571B-1C11-283CAD840D08}"/>
              </a:ext>
            </a:extLst>
          </p:cNvPr>
          <p:cNvGrpSpPr/>
          <p:nvPr/>
        </p:nvGrpSpPr>
        <p:grpSpPr>
          <a:xfrm>
            <a:off x="2297058" y="5359234"/>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872DDF8D-02D0-CA8D-56D8-9FFA65A570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D8A55352-4104-452E-8115-D25FA809E7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427073981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35104-A3A3-9FDC-CEE8-2437EF8EBD6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8F434A7-183F-DC6F-0FFA-BD4223B1441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84CEEA97-D70F-5D40-4B25-34BECE447F7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70637D4-449A-3546-715B-1A785D608E7F}"/>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4EE19381-C7EF-1167-3B94-74772DBAB129}"/>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BECEC099-2DD3-ACC6-EFEF-11F1D9B9FD81}"/>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عـا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A0CE08E4-6D20-5422-3A79-EF3B98660AF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زَيْــ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ــتو</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نَــ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ـة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44A84245-6C1C-4FC6-285E-DB836149E660}"/>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DB7FE900-7F85-6864-45A3-491BC9C8D040}"/>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وِعاء</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C2A6E204-79FF-6F6D-7370-367A5CAFC80F}"/>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زَيْتونَة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DA723F7-9625-1CB0-786A-E98D9DCC0E30}"/>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36A2D736-9AC9-9CD8-8BFF-9F2667B3E02F}"/>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50E248F3-B43F-5C59-2E0C-D6AC45C80281}"/>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90AB9E5A-02A3-5DA7-4789-3085E3ADD403}"/>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E6529542-66EC-15C0-3008-E70B5FB0577F}"/>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A74B9E07-9CD7-38EE-D3B7-FFE1D3645A25}"/>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تَـلْـ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ـبَـ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B0FAD13-C6D7-8149-55BA-41BE769304E9}"/>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تَلْبَسُ</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2C1F5AA3-B470-1EF5-F0E1-D4F3BF986408}"/>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رَأَتْ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708F4BE2-846C-D5DB-9365-05A44A10FA08}"/>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رَ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أَتْ</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grpSp>
        <p:nvGrpSpPr>
          <p:cNvPr id="11" name="Groupe 10">
            <a:extLst>
              <a:ext uri="{FF2B5EF4-FFF2-40B4-BE49-F238E27FC236}">
                <a16:creationId xmlns:a16="http://schemas.microsoft.com/office/drawing/2014/main" id="{B0D6B682-62D3-74E5-30C6-8763BAFF0BBB}"/>
              </a:ext>
            </a:extLst>
          </p:cNvPr>
          <p:cNvGrpSpPr/>
          <p:nvPr/>
        </p:nvGrpSpPr>
        <p:grpSpPr>
          <a:xfrm>
            <a:off x="5521247" y="3767076"/>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73535A24-2633-6F4E-D9CC-F0E300D5A2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482F4CE-80B0-9D4B-170B-7C829F2D9D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04859D87-0A2D-4EB5-8C08-76D742D9F1B3}"/>
              </a:ext>
            </a:extLst>
          </p:cNvPr>
          <p:cNvGrpSpPr/>
          <p:nvPr/>
        </p:nvGrpSpPr>
        <p:grpSpPr>
          <a:xfrm>
            <a:off x="2410005" y="382808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7B03EBC6-A699-A4A4-845C-C7FB2F55900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904C7267-580B-4BE4-34B8-BC5F9CB3EBD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D50BD29F-5650-ABA8-D497-557FE625C29B}"/>
              </a:ext>
            </a:extLst>
          </p:cNvPr>
          <p:cNvGrpSpPr/>
          <p:nvPr/>
        </p:nvGrpSpPr>
        <p:grpSpPr>
          <a:xfrm>
            <a:off x="2374695" y="465174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2C7FE651-B6D3-754A-D921-E852C6A717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035493F5-A4DB-2005-4018-453684EDB4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B8F91BF1-3F05-CEB9-8C5E-787FB51E037A}"/>
              </a:ext>
            </a:extLst>
          </p:cNvPr>
          <p:cNvGrpSpPr/>
          <p:nvPr/>
        </p:nvGrpSpPr>
        <p:grpSpPr>
          <a:xfrm>
            <a:off x="5431653"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C8AB63ED-1385-05D3-694B-CFEC81D1B70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36897294-4A20-81B9-B2AA-9348C8FD8ED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pic>
        <p:nvPicPr>
          <p:cNvPr id="41" name="Image 40">
            <a:extLst>
              <a:ext uri="{FF2B5EF4-FFF2-40B4-BE49-F238E27FC236}">
                <a16:creationId xmlns:a16="http://schemas.microsoft.com/office/drawing/2014/main" id="{BEB64F33-FF4A-DAA4-8CB1-C41BF82C973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2" name="Image 41">
            <a:extLst>
              <a:ext uri="{FF2B5EF4-FFF2-40B4-BE49-F238E27FC236}">
                <a16:creationId xmlns:a16="http://schemas.microsoft.com/office/drawing/2014/main" id="{31ABE381-51FD-B93E-3EDA-D217EAED280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3" name="Image 42">
            <a:extLst>
              <a:ext uri="{FF2B5EF4-FFF2-40B4-BE49-F238E27FC236}">
                <a16:creationId xmlns:a16="http://schemas.microsoft.com/office/drawing/2014/main" id="{C869F771-DA4F-C91D-2807-15204E16E5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44" name="Image 43">
            <a:extLst>
              <a:ext uri="{FF2B5EF4-FFF2-40B4-BE49-F238E27FC236}">
                <a16:creationId xmlns:a16="http://schemas.microsoft.com/office/drawing/2014/main" id="{9AD3E696-D12A-B09D-7CF7-7B85C4F193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5" name="Rectangle 44">
            <a:extLst>
              <a:ext uri="{FF2B5EF4-FFF2-40B4-BE49-F238E27FC236}">
                <a16:creationId xmlns:a16="http://schemas.microsoft.com/office/drawing/2014/main" id="{66438B08-97F7-21CA-A893-735260B36E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6" name="Rectangle 45">
            <a:extLst>
              <a:ext uri="{FF2B5EF4-FFF2-40B4-BE49-F238E27FC236}">
                <a16:creationId xmlns:a16="http://schemas.microsoft.com/office/drawing/2014/main" id="{E543790D-8239-D6A1-E7BB-C699D34913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7" name="Rectangle 46">
            <a:extLst>
              <a:ext uri="{FF2B5EF4-FFF2-40B4-BE49-F238E27FC236}">
                <a16:creationId xmlns:a16="http://schemas.microsoft.com/office/drawing/2014/main" id="{FE1322BE-E7B7-3D07-3DFC-BEC599011F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8" name="Rectangle 47">
            <a:extLst>
              <a:ext uri="{FF2B5EF4-FFF2-40B4-BE49-F238E27FC236}">
                <a16:creationId xmlns:a16="http://schemas.microsoft.com/office/drawing/2014/main" id="{E7E28949-D01F-1864-0851-E5D1A46ECCD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Espace réservé pour une image  5">
            <a:extLst>
              <a:ext uri="{FF2B5EF4-FFF2-40B4-BE49-F238E27FC236}">
                <a16:creationId xmlns:a16="http://schemas.microsoft.com/office/drawing/2014/main" id="{1DBFD441-69B4-BB24-0FA1-B0B6DD53D52D}"/>
              </a:ext>
            </a:extLst>
          </p:cNvPr>
          <p:cNvPicPr>
            <a:picLocks noGrp="1" noChangeAspect="1"/>
          </p:cNvPicPr>
          <p:nvPr>
            <p:ph type="pic" sz="quarter" idx="12"/>
          </p:nvPr>
        </p:nvPicPr>
        <p:blipFill>
          <a:blip r:embed="rId7"/>
          <a:srcRect/>
          <a:stretch>
            <a:fillRect/>
          </a:stretch>
        </p:blipFill>
        <p:spPr>
          <a:prstGeom prst="rect">
            <a:avLst/>
          </a:prstGeom>
        </p:spPr>
      </p:pic>
      <p:grpSp>
        <p:nvGrpSpPr>
          <p:cNvPr id="7" name="Groupe 6">
            <a:extLst>
              <a:ext uri="{FF2B5EF4-FFF2-40B4-BE49-F238E27FC236}">
                <a16:creationId xmlns:a16="http://schemas.microsoft.com/office/drawing/2014/main" id="{21211152-1B4D-808C-F647-188DC550CCB3}"/>
              </a:ext>
            </a:extLst>
          </p:cNvPr>
          <p:cNvGrpSpPr/>
          <p:nvPr/>
        </p:nvGrpSpPr>
        <p:grpSpPr>
          <a:xfrm>
            <a:off x="5171098" y="5351679"/>
            <a:ext cx="177140" cy="130051"/>
            <a:chOff x="7831964" y="3929121"/>
            <a:chExt cx="594306" cy="428930"/>
          </a:xfrm>
          <a:solidFill>
            <a:srgbClr val="ECF8FB"/>
          </a:solidFill>
        </p:grpSpPr>
        <p:pic>
          <p:nvPicPr>
            <p:cNvPr id="8" name="Graphique 7">
              <a:extLst>
                <a:ext uri="{FF2B5EF4-FFF2-40B4-BE49-F238E27FC236}">
                  <a16:creationId xmlns:a16="http://schemas.microsoft.com/office/drawing/2014/main" id="{6A524895-C51C-6D91-8ABE-F39B3D21A4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9" name="Graphique 8">
              <a:extLst>
                <a:ext uri="{FF2B5EF4-FFF2-40B4-BE49-F238E27FC236}">
                  <a16:creationId xmlns:a16="http://schemas.microsoft.com/office/drawing/2014/main" id="{C81AA639-86B1-1E01-CF0A-AFB58FF5A0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grpSp>
        <p:nvGrpSpPr>
          <p:cNvPr id="10" name="Groupe 9">
            <a:extLst>
              <a:ext uri="{FF2B5EF4-FFF2-40B4-BE49-F238E27FC236}">
                <a16:creationId xmlns:a16="http://schemas.microsoft.com/office/drawing/2014/main" id="{F403EF3A-CB48-4F21-6A2E-081772A4AC95}"/>
              </a:ext>
            </a:extLst>
          </p:cNvPr>
          <p:cNvGrpSpPr/>
          <p:nvPr/>
        </p:nvGrpSpPr>
        <p:grpSpPr>
          <a:xfrm>
            <a:off x="2309732" y="5347938"/>
            <a:ext cx="177140" cy="130051"/>
            <a:chOff x="7831964" y="3929121"/>
            <a:chExt cx="594306" cy="428930"/>
          </a:xfrm>
          <a:solidFill>
            <a:srgbClr val="ECF8FB"/>
          </a:solidFill>
        </p:grpSpPr>
        <p:pic>
          <p:nvPicPr>
            <p:cNvPr id="49" name="Graphique 48">
              <a:extLst>
                <a:ext uri="{FF2B5EF4-FFF2-40B4-BE49-F238E27FC236}">
                  <a16:creationId xmlns:a16="http://schemas.microsoft.com/office/drawing/2014/main" id="{C4723A5C-CACA-4C04-572F-F85106EDC0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a:grpFill/>
            <a:ln>
              <a:noFill/>
            </a:ln>
          </p:spPr>
        </p:pic>
        <p:pic>
          <p:nvPicPr>
            <p:cNvPr id="50" name="Graphique 49">
              <a:extLst>
                <a:ext uri="{FF2B5EF4-FFF2-40B4-BE49-F238E27FC236}">
                  <a16:creationId xmlns:a16="http://schemas.microsoft.com/office/drawing/2014/main" id="{93C2D5A7-45F8-BA9D-65C9-BA6BD1F9E10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416226414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ذِئاب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مُثَلَّثٍ</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تَلْبَسُ</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يُحِبُّ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رَأَتْ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ذُيولاً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وِعاء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ظاهِر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زَيْتونَة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أثاث</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مِظَلَّتي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FD78A9EE-184A-EB56-3282-C7549C2F9AAB}"/>
              </a:ext>
            </a:extLst>
          </p:cNvPr>
          <p:cNvGrpSpPr/>
          <p:nvPr/>
        </p:nvGrpSpPr>
        <p:grpSpPr>
          <a:xfrm>
            <a:off x="4713194" y="452507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C9E6F9F0-9739-97F7-31E4-B5D0B75F9382}"/>
              </a:ext>
            </a:extLst>
          </p:cNvPr>
          <p:cNvGrpSpPr/>
          <p:nvPr/>
        </p:nvGrpSpPr>
        <p:grpSpPr>
          <a:xfrm>
            <a:off x="2229476" y="4699325"/>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48DEEF59-82F9-C933-775E-DEBAFC0502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6855CBD2-ADAA-C6FE-4A10-5575230D1E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3453071" y="4697524"/>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6227662" y="460790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2269556" y="342453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1061911" y="3454053"/>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16546267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6AE56-8288-5E7F-5850-F5CD0C2A4982}"/>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DD6D5FB6-CC30-6C79-D882-EB2F1568C9F4}"/>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يقرأ؟ ستمرون كلكم للقراءة. ( يشير الأستاذ في كل مرة إلى 5 كلمات مختلفة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5" name="Google Shape;2403;p107">
            <a:extLst>
              <a:ext uri="{FF2B5EF4-FFF2-40B4-BE49-F238E27FC236}">
                <a16:creationId xmlns:a16="http://schemas.microsoft.com/office/drawing/2014/main" id="{9400E147-A0E1-DEB5-8C1A-B5F2DDE19EB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ذِئاب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AFA6D1F-BB21-DC78-F78D-B909D5DA2100}"/>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804B5B8A-3709-0CD2-4089-4C8B6D43324E}"/>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مُثَلَّثٍ</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28A117CB-83AB-40B1-0900-9BA8560751EF}"/>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تَلْبَسُ</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42D0C13A-81DB-9088-45C2-524476B743AF}"/>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يُحِبُّ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F5043D96-8DB3-4052-3E7E-DF4822EE4823}"/>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رَأَتْ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A0DC36E4-835A-026F-6762-41457D1ED06A}"/>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ذُيولاً</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D9F1122A-894D-0732-FAE8-CC0E39FA35BE}"/>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وِعاء</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54CE8917-02D0-8171-ADA3-C9E954305DC0}"/>
              </a:ext>
            </a:extLst>
          </p:cNvPr>
          <p:cNvSpPr/>
          <p:nvPr/>
        </p:nvSpPr>
        <p:spPr>
          <a:xfrm>
            <a:off x="3280520"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ظاهِر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EB6D235A-14BD-8F2A-133C-6D91E8D9B544}"/>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زَيْتونَة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18474C26-8B17-A3D8-4A76-ED7BC286C16A}"/>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أثاث</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B52EB5B-C7FA-76AD-6E73-58A710E9BFBD}"/>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مِظَلَّتي</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3" name="Groupe 2">
            <a:extLst>
              <a:ext uri="{FF2B5EF4-FFF2-40B4-BE49-F238E27FC236}">
                <a16:creationId xmlns:a16="http://schemas.microsoft.com/office/drawing/2014/main" id="{63054FF5-6C5C-1713-CEAA-2184C3BFA0CA}"/>
              </a:ext>
            </a:extLst>
          </p:cNvPr>
          <p:cNvGrpSpPr/>
          <p:nvPr/>
        </p:nvGrpSpPr>
        <p:grpSpPr>
          <a:xfrm>
            <a:off x="4713194" y="452507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BA072704-7151-72CE-8D7E-629B8F98AF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6D2421D-EB6D-4411-27D6-4BED25E5F5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0" name="Groupe 39">
            <a:extLst>
              <a:ext uri="{FF2B5EF4-FFF2-40B4-BE49-F238E27FC236}">
                <a16:creationId xmlns:a16="http://schemas.microsoft.com/office/drawing/2014/main" id="{17EC8059-ADBA-DA7E-0756-528A1E5C7A87}"/>
              </a:ext>
            </a:extLst>
          </p:cNvPr>
          <p:cNvGrpSpPr/>
          <p:nvPr/>
        </p:nvGrpSpPr>
        <p:grpSpPr>
          <a:xfrm>
            <a:off x="2229476" y="4699325"/>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5B22E31C-F36D-5E43-51D6-10D4714F26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2F233048-544B-8A3B-53CB-54522F96D30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3D4DAB2A-E230-1FD1-4406-528C800E5C9E}"/>
              </a:ext>
            </a:extLst>
          </p:cNvPr>
          <p:cNvGrpSpPr/>
          <p:nvPr/>
        </p:nvGrpSpPr>
        <p:grpSpPr>
          <a:xfrm>
            <a:off x="3453071" y="4697524"/>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27E9C0F5-92B6-E200-67A8-A876398F52A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7DC2AB09-DEE7-B003-A2DA-B0CAEA3ACA7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BD3C3334-77C0-035F-3469-9FE42FA8134A}"/>
              </a:ext>
            </a:extLst>
          </p:cNvPr>
          <p:cNvGrpSpPr/>
          <p:nvPr/>
        </p:nvGrpSpPr>
        <p:grpSpPr>
          <a:xfrm>
            <a:off x="6227662" y="4607909"/>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055FEACD-0A77-3651-412E-6A3B8E005B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62218BD5-1C0C-2C12-9B4A-54535B8104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328D0C2C-306C-BE28-5BE2-2B061A7C7517}"/>
              </a:ext>
            </a:extLst>
          </p:cNvPr>
          <p:cNvGrpSpPr/>
          <p:nvPr/>
        </p:nvGrpSpPr>
        <p:grpSpPr>
          <a:xfrm>
            <a:off x="2269556" y="342453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7116E33C-8753-8CB6-2A70-78D3B73C699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E2E4934D-F115-1414-778D-7600C86801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B97F1205-0095-589E-E431-81336B8E65D0}"/>
              </a:ext>
            </a:extLst>
          </p:cNvPr>
          <p:cNvGrpSpPr/>
          <p:nvPr/>
        </p:nvGrpSpPr>
        <p:grpSpPr>
          <a:xfrm>
            <a:off x="1061911" y="3454053"/>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348DB3E7-5750-A894-A0E5-4A9DB971CC9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272AB53C-5A2E-B615-048C-5F0CD4A504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89854" y="3929121"/>
              <a:ext cx="336416" cy="428930"/>
            </a:xfrm>
            <a:prstGeom prst="rect">
              <a:avLst/>
            </a:prstGeom>
          </p:spPr>
        </p:pic>
      </p:grpSp>
      <p:pic>
        <p:nvPicPr>
          <p:cNvPr id="15" name="Image 14">
            <a:extLst>
              <a:ext uri="{FF2B5EF4-FFF2-40B4-BE49-F238E27FC236}">
                <a16:creationId xmlns:a16="http://schemas.microsoft.com/office/drawing/2014/main" id="{6457CB18-C961-163E-DEF8-B2DEC6959F0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0FCFD54D-719A-0D8C-F656-96A391E480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A0A82121-B8FD-9804-1E17-E2593419FFF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AFBF532A-D10C-15B5-1C4D-7D886F7D5CD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7330440A-253F-0EDB-2F41-F4C0A25E7D6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69D9CB43-C6E4-DAF2-10C0-44FB0A701D9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7F95CEA2-BE3F-7C75-EFAC-F4A58C75E70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3984A559-9E86-A89B-2D09-76B07B9B9A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Espace réservé pour une image  12">
            <a:extLst>
              <a:ext uri="{FF2B5EF4-FFF2-40B4-BE49-F238E27FC236}">
                <a16:creationId xmlns:a16="http://schemas.microsoft.com/office/drawing/2014/main" id="{BDA597A1-0332-6C34-405F-5C68685F7BDC}"/>
              </a:ext>
            </a:extLst>
          </p:cNvPr>
          <p:cNvPicPr>
            <a:picLocks noGrp="1" noChangeAspect="1"/>
          </p:cNvPicPr>
          <p:nvPr>
            <p:ph type="pic" sz="quarter" idx="12"/>
          </p:nvPr>
        </p:nvPicPr>
        <p:blipFill>
          <a:blip r:embed="rId7"/>
          <a:srcRect/>
          <a:stretch>
            <a:fillRect/>
          </a:stretch>
        </p:blipFill>
        <p:spPr>
          <a:prstGeom prst="rect">
            <a:avLst/>
          </a:prstGeom>
        </p:spPr>
      </p:pic>
    </p:spTree>
    <p:extLst>
      <p:ext uri="{BB962C8B-B14F-4D97-AF65-F5344CB8AC3E}">
        <p14:creationId xmlns:p14="http://schemas.microsoft.com/office/powerpoint/2010/main" val="322069124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93C4-B84B-720E-6AFD-444044EC30D5}"/>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21915067-1472-94A9-CDAB-AE9328DB9B6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الجمل بدقة واسترسال: بدون أخطاء أو توقف بين الكلمات.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00B6118-4FE7-3E36-C5AC-018F5A7A8FFC}"/>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028BD494-760C-B7E1-7DB9-548D29B63E2A}"/>
              </a:ext>
            </a:extLst>
          </p:cNvPr>
          <p:cNvGrpSpPr/>
          <p:nvPr/>
        </p:nvGrpSpPr>
        <p:grpSpPr>
          <a:xfrm>
            <a:off x="3205376" y="2563749"/>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A234AFD7-22EA-2AC5-8D71-4B2F65B78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E8A0C5E-0C72-B3E2-EC57-E105268A28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3B089D24-9359-5B2E-2A46-1DD8B1F0DAB3}"/>
              </a:ext>
            </a:extLst>
          </p:cNvPr>
          <p:cNvSpPr txBox="1"/>
          <p:nvPr/>
        </p:nvSpPr>
        <p:spPr>
          <a:xfrm>
            <a:off x="2244305" y="2456719"/>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مِظَلَّتي صَغيرَة.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1A33A7AC-C37C-2C76-0F64-37B765A544FF}"/>
              </a:ext>
            </a:extLst>
          </p:cNvPr>
          <p:cNvSpPr txBox="1"/>
          <p:nvPr/>
        </p:nvSpPr>
        <p:spPr>
          <a:xfrm>
            <a:off x="2271252" y="5001376"/>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يَحْمِلُ أَشْرَفُ حَقيبَةً.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1428C9FC-DABA-984D-5F00-27EDC48F80ED}"/>
              </a:ext>
            </a:extLst>
          </p:cNvPr>
          <p:cNvSpPr txBox="1"/>
          <p:nvPr/>
        </p:nvSpPr>
        <p:spPr>
          <a:xfrm>
            <a:off x="2271252" y="371778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قَطَفَتْ زَيْنَبُ وَرْدَةً.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E91F9A1C-9736-0FC8-0CB8-FA731BAB6B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7663B0-8E5A-5635-8F1E-F107313C80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BD222B49-0FA3-2609-4875-A9A846C5C0D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8AACF25-BBCF-800F-F4C2-C0081BC6C9F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FFEF97E8-D33D-A22A-0128-D1B4CFD0C0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67D3B0DC-4BEB-2CBB-1BE8-F6AD268B4E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4AA43F01-39CC-C368-3DFE-E5BB0C28B9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A18B2D8-02FC-E6EB-4672-ED6E26C4DC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77553168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00168-2053-FA28-50A6-F323B59FC973}"/>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A5D5270-684B-63AA-8AB4-94C29BDF87F7}"/>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سأعين 6 منكم لقيادة القراءة.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C1C11D56-47BF-E247-C25F-235C2D196A2E}"/>
              </a:ext>
            </a:extLst>
          </p:cNvPr>
          <p:cNvPicPr>
            <a:picLocks noGrp="1" noChangeAspect="1"/>
          </p:cNvPicPr>
          <p:nvPr>
            <p:ph type="pic" sz="quarter" idx="12"/>
          </p:nvPr>
        </p:nvPicPr>
        <p:blipFill>
          <a:blip r:embed="rId2"/>
          <a:srcRect/>
          <a:stretch>
            <a:fillRect/>
          </a:stretch>
        </p:blipFill>
        <p:spPr/>
      </p:pic>
      <p:grpSp>
        <p:nvGrpSpPr>
          <p:cNvPr id="40" name="Groupe 39">
            <a:extLst>
              <a:ext uri="{FF2B5EF4-FFF2-40B4-BE49-F238E27FC236}">
                <a16:creationId xmlns:a16="http://schemas.microsoft.com/office/drawing/2014/main" id="{EC5D42B0-AF36-0825-6932-1962347736D6}"/>
              </a:ext>
            </a:extLst>
          </p:cNvPr>
          <p:cNvGrpSpPr/>
          <p:nvPr/>
        </p:nvGrpSpPr>
        <p:grpSpPr>
          <a:xfrm>
            <a:off x="3205376" y="2563749"/>
            <a:ext cx="184723" cy="89615"/>
            <a:chOff x="7831964" y="3929121"/>
            <a:chExt cx="594306" cy="428930"/>
          </a:xfrm>
          <a:solidFill>
            <a:schemeClr val="accent1">
              <a:lumMod val="50000"/>
            </a:schemeClr>
          </a:solidFill>
        </p:grpSpPr>
        <p:pic>
          <p:nvPicPr>
            <p:cNvPr id="41" name="Graphique 40">
              <a:extLst>
                <a:ext uri="{FF2B5EF4-FFF2-40B4-BE49-F238E27FC236}">
                  <a16:creationId xmlns:a16="http://schemas.microsoft.com/office/drawing/2014/main" id="{9712C447-5230-2CE7-7ED9-4D389F15BA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1964" y="3929121"/>
              <a:ext cx="336416" cy="428930"/>
            </a:xfrm>
            <a:prstGeom prst="rect">
              <a:avLst/>
            </a:prstGeom>
          </p:spPr>
        </p:pic>
        <p:pic>
          <p:nvPicPr>
            <p:cNvPr id="42" name="Graphique 41">
              <a:extLst>
                <a:ext uri="{FF2B5EF4-FFF2-40B4-BE49-F238E27FC236}">
                  <a16:creationId xmlns:a16="http://schemas.microsoft.com/office/drawing/2014/main" id="{811DE7F0-82E7-61C7-2428-2B556E6651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9854" y="3929121"/>
              <a:ext cx="336416" cy="428930"/>
            </a:xfrm>
            <a:prstGeom prst="rect">
              <a:avLst/>
            </a:prstGeom>
          </p:spPr>
        </p:pic>
      </p:grpSp>
      <p:sp>
        <p:nvSpPr>
          <p:cNvPr id="15" name="ZoneTexte 14">
            <a:extLst>
              <a:ext uri="{FF2B5EF4-FFF2-40B4-BE49-F238E27FC236}">
                <a16:creationId xmlns:a16="http://schemas.microsoft.com/office/drawing/2014/main" id="{BB6AF005-3751-CCDD-951F-1CA9F77B5707}"/>
              </a:ext>
            </a:extLst>
          </p:cNvPr>
          <p:cNvSpPr txBox="1"/>
          <p:nvPr/>
        </p:nvSpPr>
        <p:spPr>
          <a:xfrm>
            <a:off x="2244305" y="2456719"/>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مِظَلَّتي صَغيرَة.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23" name="ZoneTexte 22">
            <a:extLst>
              <a:ext uri="{FF2B5EF4-FFF2-40B4-BE49-F238E27FC236}">
                <a16:creationId xmlns:a16="http://schemas.microsoft.com/office/drawing/2014/main" id="{E75C120D-1A6D-D204-615C-24B4B3EF4EB8}"/>
              </a:ext>
            </a:extLst>
          </p:cNvPr>
          <p:cNvSpPr txBox="1"/>
          <p:nvPr/>
        </p:nvSpPr>
        <p:spPr>
          <a:xfrm>
            <a:off x="2271252" y="5001376"/>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يَحْمِلُ أَشْرَفُ حَقيبَةً.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54" name="ZoneTexte 53">
            <a:extLst>
              <a:ext uri="{FF2B5EF4-FFF2-40B4-BE49-F238E27FC236}">
                <a16:creationId xmlns:a16="http://schemas.microsoft.com/office/drawing/2014/main" id="{E53F6503-1BA3-9551-A6F3-4792DC45CE38}"/>
              </a:ext>
            </a:extLst>
          </p:cNvPr>
          <p:cNvSpPr txBox="1"/>
          <p:nvPr/>
        </p:nvSpPr>
        <p:spPr>
          <a:xfrm>
            <a:off x="2271252" y="3717780"/>
            <a:ext cx="4655390"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قَطَفَتْ زَيْنَبُ وَرْدَةً.</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pic>
        <p:nvPicPr>
          <p:cNvPr id="3" name="Image 2">
            <a:extLst>
              <a:ext uri="{FF2B5EF4-FFF2-40B4-BE49-F238E27FC236}">
                <a16:creationId xmlns:a16="http://schemas.microsoft.com/office/drawing/2014/main" id="{BBAE0051-B58A-D1A2-10DE-8B1B3655E1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02392FA2-C4AA-A2C0-68DB-7E5455D7909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DADBA0E-ABEF-07A7-C760-B4B04046823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BC98153-EEED-F10D-38E2-D235F04F1F7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EA2D6725-6BE6-0291-259C-ADD39F6D0A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938830DC-FDB3-D8C2-2FF5-F97BC06297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1" name="Rectangle 10">
            <a:extLst>
              <a:ext uri="{FF2B5EF4-FFF2-40B4-BE49-F238E27FC236}">
                <a16:creationId xmlns:a16="http://schemas.microsoft.com/office/drawing/2014/main" id="{20009C03-CCD5-0FB1-8728-B20BE8B9DA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9FC3B8C7-96AE-04A8-FEB9-E6291A34D3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32493080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239-2C44-DAD0-F08A-BB5DA6D6EC3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9529C49-54F8-3998-7BDD-BCA1455C1BE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a:extLst>
              <a:ext uri="{FF2B5EF4-FFF2-40B4-BE49-F238E27FC236}">
                <a16:creationId xmlns:a16="http://schemas.microsoft.com/office/drawing/2014/main" id="{32F0E0D2-3754-23AE-829E-6F47AEEC6BBC}"/>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B436F35F-C57E-A82C-16CA-1D923892C9D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9E2E7E60-256C-25F2-D7C3-77C9178CAB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A6F93472-5BA4-2079-89F8-71348AC3FCF1}"/>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5D457AC3-6117-937D-1D98-5D363CA78E4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CDDF0BD-BF2A-97EB-1DA5-DA41FE0B3EC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48A84C36-C293-8D4F-62C9-B155D34543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E36BDD2-FF50-7DD3-1672-4542256D652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FFD297A-9F51-DB45-5800-9C5292162CE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0B3949D-62D5-0BBD-889F-33030037C49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E26A722C-3EA2-04FD-14FD-05E2505D44C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9238C306-7188-7B6C-2749-9AD38C404D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91935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16404F-A34F-3F42-84A1-C5822226D2EB}"/>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 </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6CF56EDC-F48D-5BB0-281B-E86FF84F172C}"/>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rPr>
              <a:t>  أَ</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Calibri"/>
              </a:rPr>
              <a:t>ثاث</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19A16141-E584-4A64-6043-0272D7717D2A}"/>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rPr>
              <a:t>  أَ</a:t>
            </a:r>
            <a:r>
              <a:rPr lang="ar-MA" sz="9600" kern="1200" dirty="0" err="1">
                <a:solidFill>
                  <a:srgbClr val="106585"/>
                </a:solidFill>
                <a:latin typeface="Microsoft Uighur" panose="02000000000000000000" pitchFamily="2" charset="-78"/>
                <a:ea typeface="+mn-ea"/>
                <a:cs typeface="Microsoft Uighur" panose="02000000000000000000" pitchFamily="2" charset="-78"/>
                <a:sym typeface="Calibri"/>
              </a:rPr>
              <a:t>رى</a:t>
            </a:r>
            <a:endParaRPr kumimoji="0" lang="ar-MA" sz="88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0989129C-B4BA-A1F9-72A0-9D3D32B204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75DF2F8-34F1-D1C1-401F-5355AA898A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8642ABE7-0975-5971-2A03-6D1614F2FDF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5B2359FE-AB4D-A29E-026D-B86FF70C8F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3A3432D-62A3-12F2-8A9F-8A6CD7276A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3FC50842-6FAD-15D5-8E27-69CF4FF77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3D700F43-798C-A05F-233E-543FA8C74A4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9679FF48-0C78-B18F-B5DE-C123AEF35C7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1F9CBD38-D637-9C9D-0EFA-764A276DB8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4" name="Groupe 3">
            <a:extLst>
              <a:ext uri="{FF2B5EF4-FFF2-40B4-BE49-F238E27FC236}">
                <a16:creationId xmlns:a16="http://schemas.microsoft.com/office/drawing/2014/main" id="{D1D346E3-624A-5557-3386-9442AD1AD886}"/>
              </a:ext>
            </a:extLst>
          </p:cNvPr>
          <p:cNvGrpSpPr/>
          <p:nvPr/>
        </p:nvGrpSpPr>
        <p:grpSpPr>
          <a:xfrm>
            <a:off x="2385628" y="3227911"/>
            <a:ext cx="184723" cy="89615"/>
            <a:chOff x="7831964" y="3929121"/>
            <a:chExt cx="594306" cy="428930"/>
          </a:xfrm>
          <a:solidFill>
            <a:srgbClr val="424D7B"/>
          </a:solidFill>
        </p:grpSpPr>
        <p:pic>
          <p:nvPicPr>
            <p:cNvPr id="6" name="Graphique 5">
              <a:extLst>
                <a:ext uri="{FF2B5EF4-FFF2-40B4-BE49-F238E27FC236}">
                  <a16:creationId xmlns:a16="http://schemas.microsoft.com/office/drawing/2014/main" id="{1ED8E5E8-D88D-26B3-5BFB-AEA9F9ADC5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3907FFBB-83A7-2916-7287-01FF53E2346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79166183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0B707-9FE3-688F-68ED-743DFE3C8A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EFD7D5-5025-70DB-BA91-EDDF9A94E5CA}"/>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الكلمات. من يعيد القراءة؟</a:t>
            </a:r>
            <a:endParaRPr lang="fr-US" sz="2400" dirty="0">
              <a:solidFill>
                <a:schemeClr val="bg1">
                  <a:lumMod val="50000"/>
                </a:schemeClr>
              </a:solidFill>
            </a:endParaRPr>
          </a:p>
        </p:txBody>
      </p:sp>
      <p:sp>
        <p:nvSpPr>
          <p:cNvPr id="3" name="Google Shape;2404;p107">
            <a:extLst>
              <a:ext uri="{FF2B5EF4-FFF2-40B4-BE49-F238E27FC236}">
                <a16:creationId xmlns:a16="http://schemas.microsoft.com/office/drawing/2014/main" id="{173308D4-0F8E-CAAE-4863-9B40C00E95CD}"/>
              </a:ext>
            </a:extLst>
          </p:cNvPr>
          <p:cNvSpPr/>
          <p:nvPr/>
        </p:nvSpPr>
        <p:spPr>
          <a:xfrm>
            <a:off x="1769806" y="2920803"/>
            <a:ext cx="2318743"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a:buClrTx/>
              <a:defRPr/>
            </a:pPr>
            <a:r>
              <a:rPr lang="ar-MA" sz="9600" kern="1200" dirty="0">
                <a:solidFill>
                  <a:srgbClr val="C00000"/>
                </a:solidFill>
                <a:latin typeface="Microsoft Uighur" panose="02000000000000000000" pitchFamily="2" charset="-78"/>
                <a:cs typeface="Microsoft Uighur" panose="02000000000000000000" pitchFamily="2" charset="-78"/>
                <a:sym typeface="Calibri"/>
              </a:rPr>
              <a:t>أَ</a:t>
            </a:r>
            <a:r>
              <a:rPr lang="ar-MA" sz="9600" kern="1200" dirty="0">
                <a:solidFill>
                  <a:srgbClr val="106585"/>
                </a:solidFill>
                <a:latin typeface="Microsoft Uighur" panose="02000000000000000000" pitchFamily="2" charset="-78"/>
                <a:cs typeface="Microsoft Uighur" panose="02000000000000000000" pitchFamily="2" charset="-78"/>
                <a:sym typeface="Calibri"/>
              </a:rPr>
              <a:t>ثاث</a:t>
            </a:r>
            <a:endParaRPr kumimoji="0" lang="ar-MA" sz="9600" b="0" i="0" u="none" strike="noStrike" kern="0" cap="none" spc="0" normalizeH="0" baseline="0" noProof="0" dirty="0">
              <a:ln>
                <a:noFill/>
              </a:ln>
              <a:solidFill>
                <a:srgbClr val="FF0000"/>
              </a:solidFill>
              <a:effectLst/>
              <a:uLnTx/>
              <a:uFillTx/>
              <a:latin typeface="Microsoft Uighur" panose="02000000000000000000" pitchFamily="2" charset="-78"/>
              <a:cs typeface="Microsoft Uighur" panose="02000000000000000000" pitchFamily="2" charset="-78"/>
              <a:sym typeface="Calibri"/>
            </a:endParaRPr>
          </a:p>
        </p:txBody>
      </p:sp>
      <p:sp>
        <p:nvSpPr>
          <p:cNvPr id="5" name="Google Shape;2404;p107">
            <a:extLst>
              <a:ext uri="{FF2B5EF4-FFF2-40B4-BE49-F238E27FC236}">
                <a16:creationId xmlns:a16="http://schemas.microsoft.com/office/drawing/2014/main" id="{D892D056-D471-5D57-3ABA-88A613A8A462}"/>
              </a:ext>
            </a:extLst>
          </p:cNvPr>
          <p:cNvSpPr/>
          <p:nvPr/>
        </p:nvSpPr>
        <p:spPr>
          <a:xfrm>
            <a:off x="4971319" y="2920803"/>
            <a:ext cx="2318742" cy="173756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457200" rtl="1">
              <a:buClrTx/>
              <a:defRPr/>
            </a:pPr>
            <a:r>
              <a:rPr lang="ar-MA" sz="8000" kern="1200" dirty="0">
                <a:solidFill>
                  <a:srgbClr val="FF0000"/>
                </a:solidFill>
                <a:latin typeface="Microsoft Uighur" panose="02000000000000000000" pitchFamily="2" charset="-78"/>
                <a:cs typeface="Microsoft Uighur" panose="02000000000000000000" pitchFamily="2" charset="-78"/>
                <a:sym typeface="Calibri"/>
              </a:rPr>
              <a:t>أَ</a:t>
            </a:r>
            <a:r>
              <a:rPr lang="ar-MA" sz="8800" kern="1200" dirty="0">
                <a:solidFill>
                  <a:srgbClr val="106585"/>
                </a:solidFill>
                <a:latin typeface="Microsoft Uighur" panose="02000000000000000000" pitchFamily="2" charset="-78"/>
                <a:cs typeface="Microsoft Uighur" panose="02000000000000000000" pitchFamily="2" charset="-78"/>
                <a:sym typeface="Calibri"/>
              </a:rPr>
              <a:t>رى</a:t>
            </a:r>
            <a:endParaRPr kumimoji="0" lang="ar-MA" sz="8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B881B281-1525-6C14-0F85-32CC0AA4BDD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17" name="Image 16">
            <a:extLst>
              <a:ext uri="{FF2B5EF4-FFF2-40B4-BE49-F238E27FC236}">
                <a16:creationId xmlns:a16="http://schemas.microsoft.com/office/drawing/2014/main" id="{5388A490-2364-45AC-0723-E68B700E8D0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D7133EDA-846D-F25E-5C2C-BE76F6AF6E4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E97BA08A-5C6F-43DA-6AD6-123829DBC7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E93C225F-E36C-4840-4062-D9C914D06A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1D935C5E-0137-3561-7745-59BA8323C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0C6D5D03-8193-1B25-7B58-0EC7F6524F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3828E05E-1918-62DA-5820-81560A4B95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7A5B45A2-BF21-7DD8-3C57-A3E89989A8A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4" name="Groupe 3">
            <a:extLst>
              <a:ext uri="{FF2B5EF4-FFF2-40B4-BE49-F238E27FC236}">
                <a16:creationId xmlns:a16="http://schemas.microsoft.com/office/drawing/2014/main" id="{4F33EDE4-6B7B-6A3E-6217-B086881AE83D}"/>
              </a:ext>
            </a:extLst>
          </p:cNvPr>
          <p:cNvGrpSpPr/>
          <p:nvPr/>
        </p:nvGrpSpPr>
        <p:grpSpPr>
          <a:xfrm>
            <a:off x="2503614" y="3257409"/>
            <a:ext cx="184723" cy="89615"/>
            <a:chOff x="7831964" y="3929121"/>
            <a:chExt cx="594306" cy="428930"/>
          </a:xfrm>
          <a:solidFill>
            <a:srgbClr val="424D7B"/>
          </a:solidFill>
        </p:grpSpPr>
        <p:pic>
          <p:nvPicPr>
            <p:cNvPr id="6" name="Graphique 5">
              <a:extLst>
                <a:ext uri="{FF2B5EF4-FFF2-40B4-BE49-F238E27FC236}">
                  <a16:creationId xmlns:a16="http://schemas.microsoft.com/office/drawing/2014/main" id="{301054D4-FE0A-A05B-D0BC-0B499D77070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B99F996C-2518-0E7D-5755-E73ADFEFF2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3952528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E362E4B1-8DC0-F549-B26C-C3DC48040691}"/>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أرى تتكون من مقطعين: أَ  -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رى</a:t>
            </a:r>
            <a:endParaRPr lang="fr-US" sz="2400" dirty="0">
              <a:solidFill>
                <a:schemeClr val="bg1">
                  <a:lumMod val="50000"/>
                </a:schemeClr>
              </a:solidFill>
            </a:endParaRPr>
          </a:p>
        </p:txBody>
      </p:sp>
      <p:pic>
        <p:nvPicPr>
          <p:cNvPr id="13"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63650B5-FF74-205E-7BFF-65E000FC7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04BAF330-78D6-1229-9E92-6717D5F017E8}"/>
              </a:ext>
            </a:extLst>
          </p:cNvPr>
          <p:cNvPicPr>
            <a:picLocks noChangeAspect="1"/>
          </p:cNvPicPr>
          <p:nvPr/>
        </p:nvPicPr>
        <p:blipFill>
          <a:blip r:embed="rId3">
            <a:duotone>
              <a:schemeClr val="accent3">
                <a:shade val="45000"/>
                <a:satMod val="135000"/>
              </a:schemeClr>
              <a:prstClr val="white"/>
            </a:duotone>
          </a:blip>
          <a:stretch>
            <a:fillRect/>
          </a:stretch>
        </p:blipFill>
        <p:spPr>
          <a:xfrm>
            <a:off x="2509532" y="2220686"/>
            <a:ext cx="4592047" cy="2949036"/>
          </a:xfrm>
          <a:prstGeom prst="rect">
            <a:avLst/>
          </a:prstGeom>
        </p:spPr>
      </p:pic>
      <p:sp>
        <p:nvSpPr>
          <p:cNvPr id="4" name="ZoneTexte 3">
            <a:extLst>
              <a:ext uri="{FF2B5EF4-FFF2-40B4-BE49-F238E27FC236}">
                <a16:creationId xmlns:a16="http://schemas.microsoft.com/office/drawing/2014/main" id="{869201E7-EB62-E255-26CD-3C7FFC7D07B1}"/>
              </a:ext>
            </a:extLst>
          </p:cNvPr>
          <p:cNvSpPr txBox="1"/>
          <p:nvPr/>
        </p:nvSpPr>
        <p:spPr>
          <a:xfrm>
            <a:off x="2734138" y="3151504"/>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rPr>
              <a:t>أَ </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Arial"/>
              </a:rPr>
              <a:t>/</a:t>
            </a:r>
            <a:r>
              <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rPr>
              <a:t> </a:t>
            </a:r>
            <a:r>
              <a:rPr lang="ar-MA" sz="9600" kern="1200" dirty="0" err="1">
                <a:solidFill>
                  <a:srgbClr val="106585"/>
                </a:solidFill>
                <a:latin typeface="Microsoft Uighur" panose="02000000000000000000" pitchFamily="2" charset="-78"/>
                <a:ea typeface="+mn-ea"/>
                <a:cs typeface="Microsoft Uighur" panose="02000000000000000000" pitchFamily="2" charset="-78"/>
              </a:rPr>
              <a:t>رى</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D1EC973-B061-D785-FE8A-4EFFA08DCE6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2A576C19-EB99-D71A-655D-28CD39D75E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533F0E83-4F38-A0E2-7A18-D571D9A6B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CAFB819-B51A-5568-1CF5-523A54BEE4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0259AA9-E870-0365-9212-18DEC0D85D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95F6C83-359D-C405-6C2C-C16539DE56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479E845-9586-95F6-0633-B8B9DFAA632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3617F90-8CAC-24F0-2250-28CB120C581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51759053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B0A06987-F02E-674B-8F94-BF6970725FDD}"/>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 </a:t>
            </a:r>
            <a:endParaRPr lang="fr-US"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07D8E6E0-AE00-3E19-C8A0-FAF1BB087A2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02975BD5-9687-758B-17F8-2A1F42FF8C4A}"/>
              </a:ext>
            </a:extLst>
          </p:cNvPr>
          <p:cNvPicPr>
            <a:picLocks noChangeAspect="1"/>
          </p:cNvPicPr>
          <p:nvPr/>
        </p:nvPicPr>
        <p:blipFill>
          <a:blip r:embed="rId3"/>
          <a:stretch>
            <a:fillRect/>
          </a:stretch>
        </p:blipFill>
        <p:spPr>
          <a:xfrm>
            <a:off x="2557462" y="2331244"/>
            <a:ext cx="4029075" cy="3257550"/>
          </a:xfrm>
          <a:prstGeom prst="rect">
            <a:avLst/>
          </a:prstGeom>
        </p:spPr>
      </p:pic>
      <p:pic>
        <p:nvPicPr>
          <p:cNvPr id="12" name="Image 11">
            <a:extLst>
              <a:ext uri="{FF2B5EF4-FFF2-40B4-BE49-F238E27FC236}">
                <a16:creationId xmlns:a16="http://schemas.microsoft.com/office/drawing/2014/main" id="{508C468D-5EA0-9A0A-8049-A7311800C7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BAEEB2B5-D8C3-5F23-8F39-5BA756C1323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97D4056-8B92-3E3C-41AB-4841D7B0F0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A3EE7B9-F18B-4538-6E8D-7A9A1A97C7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B19889EC-2AA8-3E1C-BDA8-62FC28A6E73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70009F77-6A10-841C-119D-BBADC5CEA1A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306AFE56-C05A-1517-CC32-43AD6DE6A87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A1487D61-BFB2-6580-C82B-904FF9F9DB6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89859729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538B9278-BC41-215F-0EC0-0B0994C8E1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ارفعوا الألواح - صححوا</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47862E8B-7684-0600-0125-CDC2C7A35BC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11">
            <a:extLst>
              <a:ext uri="{FF2B5EF4-FFF2-40B4-BE49-F238E27FC236}">
                <a16:creationId xmlns:a16="http://schemas.microsoft.com/office/drawing/2014/main" id="{DEB27ADC-9ED1-76D6-74B6-75D67ECABA17}"/>
              </a:ext>
            </a:extLst>
          </p:cNvPr>
          <p:cNvPicPr>
            <a:picLocks noChangeAspect="1"/>
          </p:cNvPicPr>
          <p:nvPr/>
        </p:nvPicPr>
        <p:blipFill>
          <a:blip r:embed="rId3"/>
          <a:stretch>
            <a:fillRect/>
          </a:stretch>
        </p:blipFill>
        <p:spPr>
          <a:xfrm>
            <a:off x="2557463" y="2331244"/>
            <a:ext cx="4029075" cy="3257550"/>
          </a:xfrm>
          <a:prstGeom prst="rect">
            <a:avLst/>
          </a:prstGeom>
        </p:spPr>
      </p:pic>
      <p:sp>
        <p:nvSpPr>
          <p:cNvPr id="2" name="ZoneTexte 1">
            <a:extLst>
              <a:ext uri="{FF2B5EF4-FFF2-40B4-BE49-F238E27FC236}">
                <a16:creationId xmlns:a16="http://schemas.microsoft.com/office/drawing/2014/main" id="{D4D2CB55-E6EA-6A9E-5EEE-844F9E6AC25C}"/>
              </a:ext>
            </a:extLst>
          </p:cNvPr>
          <p:cNvSpPr txBox="1"/>
          <p:nvPr/>
        </p:nvSpPr>
        <p:spPr>
          <a:xfrm>
            <a:off x="3331163" y="3175189"/>
            <a:ext cx="2481674"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Arial"/>
              </a:rPr>
              <a:t>أَرى</a:t>
            </a:r>
            <a:endParaRPr kumimoji="0" lang="ar-MA" sz="9600" b="0"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5" name="Image 4">
            <a:extLst>
              <a:ext uri="{FF2B5EF4-FFF2-40B4-BE49-F238E27FC236}">
                <a16:creationId xmlns:a16="http://schemas.microsoft.com/office/drawing/2014/main" id="{02C93E76-6BEC-9AB5-9F2D-986D56E018E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2186DB7-3715-8653-EC4A-9837AC885A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9E9FAA0-19D0-4135-46EE-55DC3AE043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861805F-82E7-AFB2-3167-B566554C53C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8C2E4414-6A1B-375D-3B82-F1BA955A9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5DEBE7E1-3B51-7CF5-E593-3EF8DEAA2FA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BD63653-DAA8-A077-4207-0FFC8C18D1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C697EB8-90E0-95A3-7450-2B832A3B882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26703892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B790ED3-194E-DC47-BFA9-7B00FD3F30B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تتكون الكلمة من 3 مقاطع: عا – لِـ - ياً </a:t>
            </a:r>
            <a:endParaRPr lang="fr-US" sz="2400" dirty="0">
              <a:solidFill>
                <a:schemeClr val="bg1">
                  <a:lumMod val="50000"/>
                </a:schemeClr>
              </a:solidFill>
            </a:endParaRPr>
          </a:p>
        </p:txBody>
      </p:sp>
      <p:pic>
        <p:nvPicPr>
          <p:cNvPr id="12" name="Espace réservé pour une image  13" descr="Une image contenant habits, sourire, dessin humoristique, clipart&#10;&#10;Le contenu généré par l’IA peut être incorrect.">
            <a:extLst>
              <a:ext uri="{FF2B5EF4-FFF2-40B4-BE49-F238E27FC236}">
                <a16:creationId xmlns:a16="http://schemas.microsoft.com/office/drawing/2014/main" id="{665442CB-4087-ACF6-2923-29A1E0A8310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3" name="Image 2">
            <a:extLst>
              <a:ext uri="{FF2B5EF4-FFF2-40B4-BE49-F238E27FC236}">
                <a16:creationId xmlns:a16="http://schemas.microsoft.com/office/drawing/2014/main" id="{9E1ED06B-58DF-053C-9C3E-C6837130F124}"/>
              </a:ext>
            </a:extLst>
          </p:cNvPr>
          <p:cNvPicPr>
            <a:picLocks noChangeAspect="1"/>
          </p:cNvPicPr>
          <p:nvPr/>
        </p:nvPicPr>
        <p:blipFill>
          <a:blip r:embed="rId3">
            <a:duotone>
              <a:schemeClr val="accent3">
                <a:shade val="45000"/>
                <a:satMod val="135000"/>
              </a:schemeClr>
              <a:prstClr val="white"/>
            </a:duotone>
          </a:blip>
          <a:stretch>
            <a:fillRect/>
          </a:stretch>
        </p:blipFill>
        <p:spPr>
          <a:xfrm>
            <a:off x="2275976" y="2431315"/>
            <a:ext cx="4592047" cy="2949036"/>
          </a:xfrm>
          <a:prstGeom prst="rect">
            <a:avLst/>
          </a:prstGeom>
        </p:spPr>
      </p:pic>
      <p:sp>
        <p:nvSpPr>
          <p:cNvPr id="4" name="ZoneTexte 3">
            <a:extLst>
              <a:ext uri="{FF2B5EF4-FFF2-40B4-BE49-F238E27FC236}">
                <a16:creationId xmlns:a16="http://schemas.microsoft.com/office/drawing/2014/main" id="{302B7721-93B8-F252-12B8-9323E367F085}"/>
              </a:ext>
            </a:extLst>
          </p:cNvPr>
          <p:cNvSpPr txBox="1"/>
          <p:nvPr/>
        </p:nvSpPr>
        <p:spPr>
          <a:xfrm>
            <a:off x="2575072" y="3347145"/>
            <a:ext cx="3993853" cy="156966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أَ</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ea typeface="+mn-ea"/>
                <a:cs typeface="Microsoft Uighur" panose="02000000000000000000" pitchFamily="2" charset="-78"/>
                <a:sym typeface="Calibri"/>
              </a:rPr>
              <a:t>/</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ثـا</a:t>
            </a:r>
            <a:r>
              <a:rPr kumimoji="0" lang="ar-MA" sz="9600" b="0" i="0" u="none" strike="noStrike" kern="1200" cap="none" spc="0" normalizeH="0" baseline="0" noProof="0" dirty="0">
                <a:ln>
                  <a:noFill/>
                </a:ln>
                <a:solidFill>
                  <a:srgbClr val="00B050"/>
                </a:solidFill>
                <a:effectLst/>
                <a:uLnTx/>
                <a:uFillTx/>
                <a:latin typeface="Microsoft Uighur" panose="02000000000000000000" pitchFamily="2" charset="-78"/>
                <a:cs typeface="Microsoft Uighur" panose="02000000000000000000" pitchFamily="2" charset="-78"/>
                <a:sym typeface="Calibri"/>
              </a:rPr>
              <a:t>/</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cs typeface="Microsoft Uighur" panose="02000000000000000000" pitchFamily="2" charset="-78"/>
                <a:sym typeface="Calibri"/>
              </a:rPr>
              <a:t> ث</a:t>
            </a:r>
            <a:endPar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7" name="Image 16">
            <a:extLst>
              <a:ext uri="{FF2B5EF4-FFF2-40B4-BE49-F238E27FC236}">
                <a16:creationId xmlns:a16="http://schemas.microsoft.com/office/drawing/2014/main" id="{84FE22F7-7B90-AED9-B371-6BE3155DCA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6C76B877-77B6-8C43-4D5F-CCCF1E3F4F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A513BBB6-32CF-BF7F-0504-A2A6C75AE9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5F7E008B-EE96-074F-D31D-8E2D21CF7EC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B4A010D9-3FCC-CFD2-4DFC-2BB6748EB9D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536E6FFB-1533-7A0A-D66A-CB7142CEBA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E811E0F-1822-DC48-96AD-66CB7738A9B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EB010BB7-920F-EFD7-E29A-2CA4B584602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2" name="Groupe 1">
            <a:extLst>
              <a:ext uri="{FF2B5EF4-FFF2-40B4-BE49-F238E27FC236}">
                <a16:creationId xmlns:a16="http://schemas.microsoft.com/office/drawing/2014/main" id="{32DE32C0-D875-352D-C662-C9A4DECCF306}"/>
              </a:ext>
            </a:extLst>
          </p:cNvPr>
          <p:cNvGrpSpPr/>
          <p:nvPr/>
        </p:nvGrpSpPr>
        <p:grpSpPr>
          <a:xfrm>
            <a:off x="3717157" y="3687098"/>
            <a:ext cx="301084" cy="146988"/>
            <a:chOff x="7831964" y="3929121"/>
            <a:chExt cx="594306" cy="428930"/>
          </a:xfrm>
          <a:solidFill>
            <a:srgbClr val="424D7B"/>
          </a:solidFill>
        </p:grpSpPr>
        <p:pic>
          <p:nvPicPr>
            <p:cNvPr id="5" name="Graphique 4">
              <a:extLst>
                <a:ext uri="{FF2B5EF4-FFF2-40B4-BE49-F238E27FC236}">
                  <a16:creationId xmlns:a16="http://schemas.microsoft.com/office/drawing/2014/main" id="{BC404676-695B-1375-9810-09DB62DBD2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326959-5F45-0065-9711-70CF6283393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16216370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7DE568C6-4AD0-8348-B714-7512A9D050D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 ويذكر بمقاطعها</a:t>
            </a:r>
            <a:endParaRPr lang="fr-US"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E71B074-CCD1-8578-2BD6-A003A5682B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66000"/>
            <a:ext cx="792000" cy="792000"/>
          </a:xfrm>
          <a:prstGeom prst="rect">
            <a:avLst/>
          </a:prstGeom>
        </p:spPr>
      </p:pic>
      <p:pic>
        <p:nvPicPr>
          <p:cNvPr id="2" name="Image 11">
            <a:extLst>
              <a:ext uri="{FF2B5EF4-FFF2-40B4-BE49-F238E27FC236}">
                <a16:creationId xmlns:a16="http://schemas.microsoft.com/office/drawing/2014/main" id="{852DA77A-0F81-4D9D-8CF2-2600E3FC83F1}"/>
              </a:ext>
            </a:extLst>
          </p:cNvPr>
          <p:cNvPicPr>
            <a:picLocks noChangeAspect="1"/>
          </p:cNvPicPr>
          <p:nvPr/>
        </p:nvPicPr>
        <p:blipFill>
          <a:blip r:embed="rId3"/>
          <a:stretch>
            <a:fillRect/>
          </a:stretch>
        </p:blipFill>
        <p:spPr>
          <a:xfrm>
            <a:off x="2557463" y="2331244"/>
            <a:ext cx="4029075" cy="3257550"/>
          </a:xfrm>
          <a:prstGeom prst="rect">
            <a:avLst/>
          </a:prstGeom>
        </p:spPr>
      </p:pic>
      <p:pic>
        <p:nvPicPr>
          <p:cNvPr id="11" name="Image 10">
            <a:extLst>
              <a:ext uri="{FF2B5EF4-FFF2-40B4-BE49-F238E27FC236}">
                <a16:creationId xmlns:a16="http://schemas.microsoft.com/office/drawing/2014/main" id="{C3D0543E-E205-505D-3342-059CBC968F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B518034-004D-230E-7097-751958A85D2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FD9B4BF7-2718-4244-7966-747F65BB807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8B67C38B-BDEC-4DD1-6A89-0B9660186B5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0AA6F1AD-2E5D-106C-4177-1091CF8EAF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E88D3D42-0C3A-C21A-4FFC-8860EA84D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28607973-B42D-42C6-255F-966BE35F175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7AE38F7-CAB5-844E-276B-64A06D3153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98718821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14" name="Google Shape;1479;p17">
            <a:extLst>
              <a:ext uri="{FF2B5EF4-FFF2-40B4-BE49-F238E27FC236}">
                <a16:creationId xmlns:a16="http://schemas.microsoft.com/office/drawing/2014/main" id="{4EE64F20-A47B-79A2-69A8-3E92300D1E0C}"/>
              </a:ext>
            </a:extLst>
          </p:cNvPr>
          <p:cNvSpPr txBox="1">
            <a:spLocks/>
          </p:cNvSpPr>
          <p:nvPr/>
        </p:nvSpPr>
        <p:spPr>
          <a:xfrm>
            <a:off x="632373" y="756000"/>
            <a:ext cx="6840000" cy="612000"/>
          </a:xfrm>
          <a:prstGeom prst="rect">
            <a:avLst/>
          </a:prstGeom>
          <a:noFill/>
          <a:ln>
            <a:noFill/>
          </a:ln>
        </p:spPr>
        <p:txBody>
          <a:bodyPr spcFirstLastPara="1" vert="horz" wrap="square" lIns="91425" tIns="45700" rIns="91425" bIns="45700" rtlCol="0" anchor="ctr" anchorCtr="0">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514337" rtl="0" eaLnBrk="1" fontAlgn="auto" latinLnBrk="0" hangingPunct="1">
              <a:lnSpc>
                <a:spcPct val="90000"/>
              </a:lnSpc>
              <a:spcBef>
                <a:spcPct val="0"/>
              </a:spcBef>
              <a:spcAft>
                <a:spcPts val="0"/>
              </a:spcAft>
              <a:buClr>
                <a:srgbClr val="A5A5A5"/>
              </a:buClr>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Arial"/>
                <a:cs typeface="Microsoft Uighur" panose="02000000000000000000" pitchFamily="2" charset="-78"/>
                <a:sym typeface="Arial"/>
              </a:rPr>
              <a:t>ارفعوا الألواح - صححوا</a:t>
            </a:r>
            <a:endParaRPr kumimoji="0" lang="ar-MA" sz="2400" b="0" i="0" u="none" strike="noStrike" kern="1200" cap="none" spc="0" normalizeH="0" baseline="0" noProof="0" dirty="0">
              <a:ln>
                <a:noFill/>
              </a:ln>
              <a:solidFill>
                <a:prstClr val="white">
                  <a:lumMod val="50000"/>
                </a:prstClr>
              </a:solidFill>
              <a:effectLst/>
              <a:uLnTx/>
              <a:uFillTx/>
              <a:latin typeface="Dosis Medium" pitchFamily="2" charset="0"/>
              <a:ea typeface="+mn-ea"/>
              <a:cs typeface="Microsoft Uighur" panose="02000000000000000000" pitchFamily="2" charset="-78"/>
              <a:sym typeface="Arial"/>
            </a:endParaRPr>
          </a:p>
        </p:txBody>
      </p:sp>
      <p:pic>
        <p:nvPicPr>
          <p:cNvPr id="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3C9E095-417C-96CB-091A-E4A9AB435B2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70183" y="612000"/>
            <a:ext cx="900000" cy="900000"/>
          </a:xfrm>
          <a:prstGeom prst="rect">
            <a:avLst/>
          </a:prstGeom>
        </p:spPr>
      </p:pic>
      <p:pic>
        <p:nvPicPr>
          <p:cNvPr id="5" name="Image 11">
            <a:extLst>
              <a:ext uri="{FF2B5EF4-FFF2-40B4-BE49-F238E27FC236}">
                <a16:creationId xmlns:a16="http://schemas.microsoft.com/office/drawing/2014/main" id="{E1C39BB9-27A1-D64E-48CA-0D9A8EB9D577}"/>
              </a:ext>
            </a:extLst>
          </p:cNvPr>
          <p:cNvPicPr>
            <a:picLocks noChangeAspect="1"/>
          </p:cNvPicPr>
          <p:nvPr/>
        </p:nvPicPr>
        <p:blipFill>
          <a:blip r:embed="rId3"/>
          <a:stretch>
            <a:fillRect/>
          </a:stretch>
        </p:blipFill>
        <p:spPr>
          <a:xfrm>
            <a:off x="2665061" y="2400070"/>
            <a:ext cx="4029075" cy="3257550"/>
          </a:xfrm>
          <a:prstGeom prst="rect">
            <a:avLst/>
          </a:prstGeom>
        </p:spPr>
      </p:pic>
      <p:sp>
        <p:nvSpPr>
          <p:cNvPr id="2" name="ZoneTexte 1">
            <a:extLst>
              <a:ext uri="{FF2B5EF4-FFF2-40B4-BE49-F238E27FC236}">
                <a16:creationId xmlns:a16="http://schemas.microsoft.com/office/drawing/2014/main" id="{202EA992-7E5C-A0EF-4F19-FD1C68B06112}"/>
              </a:ext>
            </a:extLst>
          </p:cNvPr>
          <p:cNvSpPr txBox="1"/>
          <p:nvPr/>
        </p:nvSpPr>
        <p:spPr>
          <a:xfrm>
            <a:off x="2959508" y="3097821"/>
            <a:ext cx="3229695" cy="186204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11500" b="0" i="0"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mn-ea"/>
                <a:cs typeface="Microsoft Uighur" panose="02000000000000000000" pitchFamily="2" charset="-78"/>
                <a:sym typeface="Calibri"/>
              </a:rPr>
              <a:t>أَثـاث</a:t>
            </a:r>
          </a:p>
        </p:txBody>
      </p:sp>
      <p:pic>
        <p:nvPicPr>
          <p:cNvPr id="8" name="Image 7">
            <a:extLst>
              <a:ext uri="{FF2B5EF4-FFF2-40B4-BE49-F238E27FC236}">
                <a16:creationId xmlns:a16="http://schemas.microsoft.com/office/drawing/2014/main" id="{68EC716D-69C3-6C36-CCF0-A3A3A206E16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ABCB7AAC-5820-452E-FE2C-C6F296E7D7D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1A0B8718-E4EA-B6B5-315B-D1B73E798B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CF28B09C-AD9A-5584-C507-521FD014597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F173FEBC-248A-729B-348A-E3971ADF01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2" name="Rectangle 21">
            <a:extLst>
              <a:ext uri="{FF2B5EF4-FFF2-40B4-BE49-F238E27FC236}">
                <a16:creationId xmlns:a16="http://schemas.microsoft.com/office/drawing/2014/main" id="{C1F47392-0AE3-5E5A-45AA-25212A3B2FD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3" name="Rectangle 22">
            <a:extLst>
              <a:ext uri="{FF2B5EF4-FFF2-40B4-BE49-F238E27FC236}">
                <a16:creationId xmlns:a16="http://schemas.microsoft.com/office/drawing/2014/main" id="{60FBDB6F-DC6F-D96F-3BB2-11B88D4ECDE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4" name="Rectangle 23">
            <a:extLst>
              <a:ext uri="{FF2B5EF4-FFF2-40B4-BE49-F238E27FC236}">
                <a16:creationId xmlns:a16="http://schemas.microsoft.com/office/drawing/2014/main" id="{DF19543B-F602-AF90-465C-F6B87E787FB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3" name="Groupe 2">
            <a:extLst>
              <a:ext uri="{FF2B5EF4-FFF2-40B4-BE49-F238E27FC236}">
                <a16:creationId xmlns:a16="http://schemas.microsoft.com/office/drawing/2014/main" id="{436E38EC-177F-45E7-9F92-620923E2127A}"/>
              </a:ext>
            </a:extLst>
          </p:cNvPr>
          <p:cNvGrpSpPr/>
          <p:nvPr/>
        </p:nvGrpSpPr>
        <p:grpSpPr>
          <a:xfrm>
            <a:off x="4052373" y="3519949"/>
            <a:ext cx="243937" cy="178636"/>
            <a:chOff x="7831964" y="3929121"/>
            <a:chExt cx="594306" cy="428930"/>
          </a:xfrm>
          <a:solidFill>
            <a:srgbClr val="424D7B"/>
          </a:solidFill>
        </p:grpSpPr>
        <p:pic>
          <p:nvPicPr>
            <p:cNvPr id="6" name="Graphique 5">
              <a:extLst>
                <a:ext uri="{FF2B5EF4-FFF2-40B4-BE49-F238E27FC236}">
                  <a16:creationId xmlns:a16="http://schemas.microsoft.com/office/drawing/2014/main" id="{8E4E98E0-3C8C-B34C-071C-31E9E9D98E3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7DEADFDB-2EA3-03E1-A98E-526BCA8C1B1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8629048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16EE-7FC6-9971-EAB4-CECB02D04E4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34A30D1-216B-3530-77C7-4330EE3FAD80}"/>
              </a:ext>
            </a:extLst>
          </p:cNvPr>
          <p:cNvSpPr>
            <a:spLocks noGrp="1"/>
          </p:cNvSpPr>
          <p:nvPr>
            <p:ph type="title"/>
          </p:nvPr>
        </p:nvSpPr>
        <p:spPr/>
        <p:txBody>
          <a:bodyPr>
            <a:normAutofit/>
          </a:bodyPr>
          <a:lstStyle/>
          <a:p>
            <a:pPr lvl="0" rtl="0">
              <a:lnSpc>
                <a:spcPct val="100000"/>
              </a:lnSpc>
              <a:buClrTx/>
              <a:buSzTx/>
              <a:defRPr/>
            </a:pPr>
            <a:r>
              <a:rPr lang="ar-MA" sz="2400" b="1" dirty="0">
                <a:solidFill>
                  <a:prstClr val="white">
                    <a:lumMod val="50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نمر الآن إلى الإنتاج الكتابي. </a:t>
            </a:r>
            <a:r>
              <a:rPr lang="ar-MA" sz="2400" b="1" dirty="0">
                <a:solidFill>
                  <a:schemeClr val="bg1">
                    <a:lumMod val="50000"/>
                  </a:schemeClr>
                </a:solidFill>
                <a:latin typeface="Microsoft Uighur" panose="02000000000000000000" pitchFamily="2" charset="-78"/>
                <a:cs typeface="Microsoft Uighur" panose="02000000000000000000" pitchFamily="2" charset="-78"/>
              </a:rPr>
              <a:t>سنكتب </a:t>
            </a:r>
            <a:r>
              <a:rPr lang="tzm-Arab-MA" sz="2400" b="1" dirty="0">
                <a:solidFill>
                  <a:schemeClr val="bg1">
                    <a:lumMod val="50000"/>
                  </a:schemeClr>
                </a:solidFill>
                <a:latin typeface="Microsoft Uighur" panose="02000000000000000000" pitchFamily="2" charset="-78"/>
                <a:cs typeface="Microsoft Uighur" panose="02000000000000000000" pitchFamily="2" charset="-78"/>
              </a:rPr>
              <a:t>جملة نعبر بها عما يحبه الشخص</a:t>
            </a:r>
            <a:r>
              <a:rPr lang="ar-MA" sz="2400" b="1" dirty="0">
                <a:solidFill>
                  <a:schemeClr val="bg1">
                    <a:lumMod val="50000"/>
                  </a:schemeClr>
                </a:solidFill>
                <a:latin typeface="Microsoft Uighur" panose="02000000000000000000" pitchFamily="2" charset="-78"/>
                <a:cs typeface="Microsoft Uighur" panose="02000000000000000000" pitchFamily="2" charset="-78"/>
              </a:rPr>
              <a:t>.</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1327BAEE-04A5-96AA-2A86-FC40F497687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5F6F8F9-1D43-0A30-0371-1F725432BE8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66770414-D91E-6978-8C66-079831D0FE5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7C536750-3FD7-EC3B-239B-FEBC9E51B1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FBFE8291-D590-BB20-55E1-1A39BA76E19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E8CC1CFF-FA88-283F-1AF2-4AB132A05F1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D538CD7-9503-086E-0FB1-6D7605AF223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129FE3E-B3C7-A577-E1C0-5F9935A6EC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801C682F-0169-3516-8ABF-A61525AB162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DAF06778-5EDC-AFE5-DEA5-C1A2CF18FEAC}"/>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DFD27D5B-4687-964E-5C9A-4EBBDCCF44B3}"/>
              </a:ext>
            </a:extLst>
          </p:cNvPr>
          <p:cNvPicPr>
            <a:picLocks noChangeAspect="1"/>
          </p:cNvPicPr>
          <p:nvPr/>
        </p:nvPicPr>
        <p:blipFill>
          <a:blip r:embed="rId7"/>
          <a:stretch>
            <a:fillRect/>
          </a:stretch>
        </p:blipFill>
        <p:spPr>
          <a:xfrm>
            <a:off x="3197696" y="1872033"/>
            <a:ext cx="2573839" cy="2892967"/>
          </a:xfrm>
          <a:prstGeom prst="rect">
            <a:avLst/>
          </a:prstGeom>
        </p:spPr>
      </p:pic>
    </p:spTree>
    <p:extLst>
      <p:ext uri="{BB962C8B-B14F-4D97-AF65-F5344CB8AC3E}">
        <p14:creationId xmlns:p14="http://schemas.microsoft.com/office/powerpoint/2010/main" val="96761313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A743-4941-701A-6A09-7DDE35D2224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D3CFDEF-AE8D-ABF5-FA16-6599CF128002}"/>
              </a:ext>
            </a:extLst>
          </p:cNvPr>
          <p:cNvSpPr>
            <a:spLocks noGrp="1"/>
          </p:cNvSpPr>
          <p:nvPr>
            <p:ph type="title"/>
          </p:nvPr>
        </p:nvSpPr>
        <p:spPr>
          <a:xfrm>
            <a:off x="632373" y="756000"/>
            <a:ext cx="6790982" cy="612000"/>
          </a:xfrm>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لاحظوا الصورة، ماذا تحب البنت؟</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D397D38-8CCD-E932-DD02-4428196987B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0" name="Image 9">
            <a:extLst>
              <a:ext uri="{FF2B5EF4-FFF2-40B4-BE49-F238E27FC236}">
                <a16:creationId xmlns:a16="http://schemas.microsoft.com/office/drawing/2014/main" id="{169D9071-0676-B7D1-0BAB-84E4E0AD74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1" name="Image 10">
            <a:extLst>
              <a:ext uri="{FF2B5EF4-FFF2-40B4-BE49-F238E27FC236}">
                <a16:creationId xmlns:a16="http://schemas.microsoft.com/office/drawing/2014/main" id="{31F54477-2859-3B71-8D52-9C988255FC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A5750401-8F6E-3FDC-057E-36E630F1F8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FC1DC0A3-412A-7854-BC4C-8CF2580BB63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7447FC8-BE03-06E1-B1E5-B326483AFE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8E8AC1F-B4AB-75A8-27CD-592FAA1C86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151D44D0-AEC2-A0FF-28DF-1E49F172B5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C27E95E-C20D-030C-4E4E-366B5475D39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AB428188-877E-5887-3AE3-36F38B0B19B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2C59F340-52B0-BD73-9FAA-317D92CB3258}"/>
              </a:ext>
            </a:extLst>
          </p:cNvPr>
          <p:cNvPicPr>
            <a:picLocks noChangeAspect="1"/>
          </p:cNvPicPr>
          <p:nvPr/>
        </p:nvPicPr>
        <p:blipFill>
          <a:blip r:embed="rId7"/>
          <a:stretch>
            <a:fillRect/>
          </a:stretch>
        </p:blipFill>
        <p:spPr>
          <a:xfrm>
            <a:off x="3197696" y="1872033"/>
            <a:ext cx="2573839" cy="2892967"/>
          </a:xfrm>
          <a:prstGeom prst="rect">
            <a:avLst/>
          </a:prstGeom>
        </p:spPr>
      </p:pic>
    </p:spTree>
    <p:extLst>
      <p:ext uri="{BB962C8B-B14F-4D97-AF65-F5344CB8AC3E}">
        <p14:creationId xmlns:p14="http://schemas.microsoft.com/office/powerpoint/2010/main" val="111783078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C45A4-91E0-5EB6-6B81-F7FA70CB421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C29E40C7-16D1-5F3A-B57C-A5257EF8E1E3}"/>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تحب البنت السلطة.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B4C08EC-E14A-0CBE-79A6-0DF5AC78A892}"/>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4629D926-7D78-A4D7-ADC9-5B8EE238611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5253D97-7EB8-C340-5151-C781665B79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71178AEE-34AE-A409-205A-45AB641ECE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B382C5E-4114-2C83-D329-5DB3895C59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5D2B110-268A-0809-5572-7710EBD226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2E9E8AB-7988-3D74-E3F3-E272BE45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ADC5953-5DC5-0E22-BAC5-F4FD1DE5D34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B2EC7D11-6EC5-B8BF-B9AA-83C8A4CCF6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138BC849-D723-8C0F-3F70-B3ED2092FFA1}"/>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C8F96CE9-9DE0-180C-7D6A-0FFB555F8A14}"/>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4" name="Image 3">
            <a:extLst>
              <a:ext uri="{FF2B5EF4-FFF2-40B4-BE49-F238E27FC236}">
                <a16:creationId xmlns:a16="http://schemas.microsoft.com/office/drawing/2014/main" id="{DDF9ADC6-CC3E-10DA-D361-28696B1667E4}"/>
              </a:ext>
            </a:extLst>
          </p:cNvPr>
          <p:cNvPicPr>
            <a:picLocks noChangeAspect="1"/>
          </p:cNvPicPr>
          <p:nvPr/>
        </p:nvPicPr>
        <p:blipFill>
          <a:blip r:embed="rId8"/>
          <a:stretch>
            <a:fillRect/>
          </a:stretch>
        </p:blipFill>
        <p:spPr>
          <a:xfrm>
            <a:off x="3197696" y="1872033"/>
            <a:ext cx="2573839" cy="2892967"/>
          </a:xfrm>
          <a:prstGeom prst="rect">
            <a:avLst/>
          </a:prstGeom>
        </p:spPr>
      </p:pic>
    </p:spTree>
    <p:extLst>
      <p:ext uri="{BB962C8B-B14F-4D97-AF65-F5344CB8AC3E}">
        <p14:creationId xmlns:p14="http://schemas.microsoft.com/office/powerpoint/2010/main" val="363656274"/>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D97-EB97-C78D-3644-F3769CC38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28B9B18-FEF9-244B-B70A-16F0326E7A3E}"/>
              </a:ext>
            </a:extLst>
          </p:cNvPr>
          <p:cNvSpPr>
            <a:spLocks noGrp="1"/>
          </p:cNvSpPr>
          <p:nvPr>
            <p:ph type="title"/>
          </p:nvPr>
        </p:nvSpPr>
        <p:spPr/>
        <p:txBody>
          <a:bodyPr>
            <a:norm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ارفعوا ألواحكم. صححوا</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7354E50-3734-0697-A012-047EA20CEB3E}"/>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88F30CD2-EB24-C699-18A3-117608FA09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2396166-2747-F187-1AE1-2808913288C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54776C8-985B-FC79-73B4-4C641462BB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04CFF1D2-7A1D-C481-86EF-EA48AC9A89D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BF9B406-CEAF-D1A0-7DC8-694CEDFD7EB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C7A5E63B-70F3-5868-4117-C5CF57C488E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3E21EA81-0DBB-CA30-54D7-AAEECC14E5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7612EC4E-AF8A-4D3D-3B07-A98163EF3BA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00B848D5-4F50-CFD2-DD42-B076547D6D56}"/>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 typeface="Arial"/>
              <a:buNone/>
              <a:tabLst/>
              <a:defRPr/>
            </a:pPr>
            <a:r>
              <a:rPr lang="ar-MA" sz="3200" b="1" dirty="0">
                <a:solidFill>
                  <a:srgbClr val="C00000"/>
                </a:solidFill>
                <a:latin typeface="Calibri" panose="020F0502020204030204"/>
                <a:cs typeface="Arial" panose="020B0604020202020204" pitchFamily="34" charset="0"/>
              </a:rPr>
              <a:t>تُ</a:t>
            </a: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ـحِـبُّ</a:t>
            </a:r>
            <a:r>
              <a:rPr kumimoji="0" lang="ar-MA" sz="3200" b="1" i="0" u="none" strike="noStrike" kern="120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Arial"/>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ﭐلْـبِـنْـتُ  </a:t>
            </a:r>
            <a:r>
              <a:rPr kumimoji="0" lang="ar-MA" sz="3200" b="1" i="0" u="none" strike="noStrike" kern="1200" cap="none" spc="0" normalizeH="0" baseline="0" noProof="0" dirty="0" err="1">
                <a:ln>
                  <a:noFill/>
                </a:ln>
                <a:solidFill>
                  <a:srgbClr val="C00000"/>
                </a:solidFill>
                <a:effectLst/>
                <a:uLnTx/>
                <a:uFillTx/>
                <a:latin typeface="Calibri" panose="020F0502020204030204"/>
                <a:cs typeface="Arial" panose="020B0604020202020204" pitchFamily="34" charset="0"/>
                <a:sym typeface="Arial"/>
              </a:rPr>
              <a:t>ﭐلـسَّـلَـطَـةَ</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8CE024C8-D3CA-2C32-E8DE-7A6EE5018998}"/>
              </a:ext>
            </a:extLst>
          </p:cNvPr>
          <p:cNvPicPr>
            <a:picLocks noChangeAspect="1"/>
          </p:cNvPicPr>
          <p:nvPr/>
        </p:nvPicPr>
        <p:blipFill>
          <a:blip r:embed="rId7"/>
          <a:stretch>
            <a:fillRect/>
          </a:stretch>
        </p:blipFill>
        <p:spPr>
          <a:xfrm>
            <a:off x="3197696" y="1872033"/>
            <a:ext cx="2573839" cy="2892967"/>
          </a:xfrm>
          <a:prstGeom prst="rect">
            <a:avLst/>
          </a:prstGeom>
        </p:spPr>
      </p:pic>
    </p:spTree>
    <p:extLst>
      <p:ext uri="{BB962C8B-B14F-4D97-AF65-F5344CB8AC3E}">
        <p14:creationId xmlns:p14="http://schemas.microsoft.com/office/powerpoint/2010/main" val="210282722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351A-5794-720D-3F11-9C00AD97E26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8BBB031-8116-6018-91B0-5FCBBD810393}"/>
              </a:ext>
            </a:extLst>
          </p:cNvPr>
          <p:cNvSpPr>
            <a:spLocks noGrp="1"/>
          </p:cNvSpPr>
          <p:nvPr>
            <p:ph type="title"/>
          </p:nvPr>
        </p:nvSpPr>
        <p:spPr/>
        <p:txBody>
          <a:bodyPr>
            <a:normAutofit/>
          </a:bodyPr>
          <a:lstStyle/>
          <a:p>
            <a:pPr>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لاحظوا الصورة ماذا يحب الولد؟</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48045B24-A91A-1D57-EEFA-7F5CD68E6B2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C11C0E07-498D-720B-6E04-A6B1D56A998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7A781366-64EC-70B0-0379-702EAA90164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0D015CA6-864B-3328-4160-36F4F28073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87538FF7-6E4C-1D9E-43D5-7FFE7AFAF7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7562CA-D2FA-A078-F5ED-BA9DB9BFBA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84D86737-E066-4CEB-844C-CDD3D0397E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C5AD7E75-F8B7-3726-938D-906E02EB042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9EB2D84F-25CE-AD6C-DFCB-B9628EB8A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 name="ZoneTexte 3">
            <a:extLst>
              <a:ext uri="{FF2B5EF4-FFF2-40B4-BE49-F238E27FC236}">
                <a16:creationId xmlns:a16="http://schemas.microsoft.com/office/drawing/2014/main" id="{E6765B6D-091C-2658-F01C-6E29E0D021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5" name="Image 4">
            <a:extLst>
              <a:ext uri="{FF2B5EF4-FFF2-40B4-BE49-F238E27FC236}">
                <a16:creationId xmlns:a16="http://schemas.microsoft.com/office/drawing/2014/main" id="{1F744B35-0E1A-DC3F-44C5-CFF092ED04BA}"/>
              </a:ext>
            </a:extLst>
          </p:cNvPr>
          <p:cNvPicPr>
            <a:picLocks noChangeAspect="1"/>
          </p:cNvPicPr>
          <p:nvPr/>
        </p:nvPicPr>
        <p:blipFill>
          <a:blip r:embed="rId7"/>
          <a:stretch>
            <a:fillRect/>
          </a:stretch>
        </p:blipFill>
        <p:spPr>
          <a:xfrm>
            <a:off x="3138449" y="1803009"/>
            <a:ext cx="2867102" cy="2887729"/>
          </a:xfrm>
          <a:prstGeom prst="rect">
            <a:avLst/>
          </a:prstGeom>
        </p:spPr>
      </p:pic>
    </p:spTree>
    <p:extLst>
      <p:ext uri="{BB962C8B-B14F-4D97-AF65-F5344CB8AC3E}">
        <p14:creationId xmlns:p14="http://schemas.microsoft.com/office/powerpoint/2010/main" val="92880475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1D1D-458E-6D45-3F77-DBDD8C63EEA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3B88D2D-5467-8A04-7C49-0FDD64DC85CB}"/>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بحب الولد البيض. اكتبوا الجملة على ألواحكم. سأمر لمساعدتكم.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9239F638-CA6C-98D1-95AE-D489FED1204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A8CB1481-04C7-A1D6-FCCA-6DBF1C9B28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0FDBE415-9652-7F83-D388-2B47394D84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A62FF83C-D36E-E6F2-E65E-9549B61463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46459DC-DC1B-67FC-01C4-86343C43148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8D8C14E9-C02F-E571-9BD3-1BC2F1A0EC4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16F25EC-5919-DE31-C908-B1E5C442F1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62FDFBE3-76E3-BBC3-5110-7CECFD0B286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50D58C90-91C5-75D7-96E2-3EA75C0E77F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33C241C8-6AD2-3C2C-6045-4690D9A5ABC8}"/>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  .......</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68B2B1C7-1334-A5B8-69FB-6EA286F32411}"/>
              </a:ext>
            </a:extLst>
          </p:cNvPr>
          <p:cNvPicPr>
            <a:picLocks noChangeAspect="1"/>
          </p:cNvPicPr>
          <p:nvPr/>
        </p:nvPicPr>
        <p:blipFill>
          <a:blip r:embed="rId7"/>
          <a:stretch>
            <a:fillRect/>
          </a:stretch>
        </p:blipFill>
        <p:spPr>
          <a:xfrm>
            <a:off x="7399578" y="5461262"/>
            <a:ext cx="1260000" cy="1260000"/>
          </a:xfrm>
          <a:prstGeom prst="rect">
            <a:avLst/>
          </a:prstGeom>
        </p:spPr>
      </p:pic>
      <p:pic>
        <p:nvPicPr>
          <p:cNvPr id="5" name="Image 4">
            <a:extLst>
              <a:ext uri="{FF2B5EF4-FFF2-40B4-BE49-F238E27FC236}">
                <a16:creationId xmlns:a16="http://schemas.microsoft.com/office/drawing/2014/main" id="{D1E9B878-B633-4B42-9E00-1AE4B8ECF5EB}"/>
              </a:ext>
            </a:extLst>
          </p:cNvPr>
          <p:cNvPicPr>
            <a:picLocks noChangeAspect="1"/>
          </p:cNvPicPr>
          <p:nvPr/>
        </p:nvPicPr>
        <p:blipFill>
          <a:blip r:embed="rId8"/>
          <a:stretch>
            <a:fillRect/>
          </a:stretch>
        </p:blipFill>
        <p:spPr>
          <a:xfrm>
            <a:off x="3138449" y="1803009"/>
            <a:ext cx="2867102" cy="2887729"/>
          </a:xfrm>
          <a:prstGeom prst="rect">
            <a:avLst/>
          </a:prstGeom>
        </p:spPr>
      </p:pic>
    </p:spTree>
    <p:extLst>
      <p:ext uri="{BB962C8B-B14F-4D97-AF65-F5344CB8AC3E}">
        <p14:creationId xmlns:p14="http://schemas.microsoft.com/office/powerpoint/2010/main" val="264818516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8EDD-0CEA-2C93-0A9A-FD086066880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AC9C698-DB25-465B-9532-D8F269B63C87}"/>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صححوا في دفاتركم</a:t>
            </a: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E9CF0B9C-D54E-799C-44F1-927A7032E70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1" name="Image 10">
            <a:extLst>
              <a:ext uri="{FF2B5EF4-FFF2-40B4-BE49-F238E27FC236}">
                <a16:creationId xmlns:a16="http://schemas.microsoft.com/office/drawing/2014/main" id="{00D34784-0092-5D41-95C1-DA20E11C735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1447DAA8-8B6C-371F-C354-56F3713C40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EAFEC72-BB2B-E784-B487-D23A4AA1FD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ABCF5E3E-6692-0271-AC47-E7CE473E074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F8F14A5E-BD1F-1CCB-EB73-615FBE551B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4DEFC69A-48BF-7D46-09CE-892909DC20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20" name="Rectangle 19">
            <a:extLst>
              <a:ext uri="{FF2B5EF4-FFF2-40B4-BE49-F238E27FC236}">
                <a16:creationId xmlns:a16="http://schemas.microsoft.com/office/drawing/2014/main" id="{B32B5B6D-6888-488B-EF6D-E30A2CB615C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6FF1F31F-6FAC-E0E0-8E9D-97831BCB0B0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3" name="ZoneTexte 2">
            <a:extLst>
              <a:ext uri="{FF2B5EF4-FFF2-40B4-BE49-F238E27FC236}">
                <a16:creationId xmlns:a16="http://schemas.microsoft.com/office/drawing/2014/main" id="{6FF518D9-803C-1B56-6AE1-35E1B1202AF4}"/>
              </a:ext>
            </a:extLst>
          </p:cNvPr>
          <p:cNvSpPr txBox="1"/>
          <p:nvPr/>
        </p:nvSpPr>
        <p:spPr>
          <a:xfrm>
            <a:off x="1956654" y="5125748"/>
            <a:ext cx="5136314" cy="584775"/>
          </a:xfrm>
          <a:prstGeom prst="rect">
            <a:avLst/>
          </a:prstGeom>
          <a:noFill/>
          <a:ln w="28575">
            <a:solidFill>
              <a:schemeClr val="tx1"/>
            </a:solid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 </a:t>
            </a:r>
            <a:r>
              <a:rPr lang="ar-MA" sz="3200" b="1" dirty="0">
                <a:solidFill>
                  <a:srgbClr val="C00000"/>
                </a:solidFill>
                <a:latin typeface="Calibri" panose="020F0502020204030204"/>
                <a:cs typeface="Arial" panose="020B0604020202020204" pitchFamily="34" charset="0"/>
              </a:rPr>
              <a:t>يُ</a:t>
            </a:r>
            <a:r>
              <a:rPr kumimoji="0" lang="ar-MA" sz="3200" b="1" i="0" u="none" strike="noStrike" kern="0" cap="none" spc="0" normalizeH="0" baseline="0" noProof="0" dirty="0">
                <a:ln>
                  <a:noFill/>
                </a:ln>
                <a:solidFill>
                  <a:srgbClr val="C00000"/>
                </a:solidFill>
                <a:effectLst/>
                <a:uLnTx/>
                <a:uFillTx/>
                <a:latin typeface="Calibri" panose="020F0502020204030204"/>
                <a:cs typeface="Arial" panose="020B0604020202020204" pitchFamily="34" charset="0"/>
                <a:sym typeface="Arial"/>
              </a:rPr>
              <a:t>ـحِـبُّ</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Arial"/>
                <a:ea typeface="+mn-ea"/>
                <a:cs typeface="Arial" panose="020B0604020202020204" pitchFamily="34" charset="0"/>
                <a:sym typeface="Arial"/>
              </a:rPr>
              <a:t> </a:t>
            </a:r>
            <a:r>
              <a:rPr kumimoji="0" lang="ar-MA"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sym typeface="Arial"/>
              </a:rPr>
              <a:t>ﭐلْـوَلَـدُ  ﭐلْـبَـيْـضَ</a:t>
            </a:r>
            <a:r>
              <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rPr>
              <a:t>.</a:t>
            </a:r>
            <a:endParaRPr kumimoji="0" lang="fr-MA" sz="3200" b="1" i="0" u="none" strike="noStrike" kern="1200" cap="none" spc="0" normalizeH="0" baseline="0" noProof="0" dirty="0">
              <a:ln>
                <a:noFill/>
              </a:ln>
              <a:solidFill>
                <a:srgbClr val="106585"/>
              </a:solidFill>
              <a:effectLst/>
              <a:uLnTx/>
              <a:uFillTx/>
              <a:latin typeface="Calibri" panose="020F0502020204030204"/>
              <a:ea typeface="+mn-ea"/>
              <a:cs typeface="Arial"/>
              <a:sym typeface="Arial"/>
            </a:endParaRPr>
          </a:p>
        </p:txBody>
      </p:sp>
      <p:pic>
        <p:nvPicPr>
          <p:cNvPr id="4" name="Image 3">
            <a:extLst>
              <a:ext uri="{FF2B5EF4-FFF2-40B4-BE49-F238E27FC236}">
                <a16:creationId xmlns:a16="http://schemas.microsoft.com/office/drawing/2014/main" id="{D086E082-5627-8AB2-3E4D-031BFD03CB69}"/>
              </a:ext>
            </a:extLst>
          </p:cNvPr>
          <p:cNvPicPr>
            <a:picLocks noChangeAspect="1"/>
          </p:cNvPicPr>
          <p:nvPr/>
        </p:nvPicPr>
        <p:blipFill>
          <a:blip r:embed="rId7"/>
          <a:stretch>
            <a:fillRect/>
          </a:stretch>
        </p:blipFill>
        <p:spPr>
          <a:xfrm>
            <a:off x="3138449" y="1803009"/>
            <a:ext cx="2867102" cy="2887729"/>
          </a:xfrm>
          <a:prstGeom prst="rect">
            <a:avLst/>
          </a:prstGeom>
        </p:spPr>
      </p:pic>
    </p:spTree>
    <p:extLst>
      <p:ext uri="{BB962C8B-B14F-4D97-AF65-F5344CB8AC3E}">
        <p14:creationId xmlns:p14="http://schemas.microsoft.com/office/powerpoint/2010/main" val="216577897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2" name="Image 1">
            <a:extLst>
              <a:ext uri="{FF2B5EF4-FFF2-40B4-BE49-F238E27FC236}">
                <a16:creationId xmlns:a16="http://schemas.microsoft.com/office/drawing/2014/main" id="{6C23CDA1-5517-F140-D018-9D6EB34611A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CDEFD3C-ED8C-DEDC-5D54-96C0D0822C1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0EA9B94-09C1-F151-D165-59FE0BF621E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CFB7CC5-A2A9-87C0-7C26-2D7E9A6D0D4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83FA3514-0BFA-3F71-13CA-51C9FDB591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C94E1F1-6629-FA24-2BFD-E24F02BA41D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497591-167D-C460-2DB9-BD53CA7679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D98C7E1-BCD6-2BD9-6F4B-E75DEB54EDD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2940594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8" fill="hold"/>
                                        <p:tgtEl>
                                          <p:spTgt spid="30"/>
                                        </p:tgtEl>
                                      </p:cBhvr>
                                    </p:cmd>
                                  </p:childTnLst>
                                </p:cTn>
                              </p:par>
                            </p:childTnLst>
                          </p:cTn>
                        </p:par>
                        <p:par>
                          <p:cTn id="7" fill="hold">
                            <p:stCondLst>
                              <p:cond delay="7808"/>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2" name="Image 1">
            <a:extLst>
              <a:ext uri="{FF2B5EF4-FFF2-40B4-BE49-F238E27FC236}">
                <a16:creationId xmlns:a16="http://schemas.microsoft.com/office/drawing/2014/main" id="{EE2E5546-C1C7-E04A-21DC-29FF434F96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1DB38AC-EEEA-F977-1873-353158C40D2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FA44CBEC-BAF1-1C5F-BFAB-CFB6A3B6D9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BACE4B9-2FA4-7ABC-4F19-58FAA9A636BA}"/>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85F73A-17A1-3C48-4E0A-ACFF757A7D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C257798-7664-EA59-EDB0-B4F4DB528C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B87A0D66-6830-2A95-DFB1-C9E362D1BB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6C1D7C-5259-D88F-59A7-AFC749A159F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356522767"/>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117.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8727990-2770-7558-DF12-B87A19F8E24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1A8EBF7-3B67-94DC-472E-40F29DB0B9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0DA6508F-04DB-A18F-D795-793D58D5D8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DEEAF3F-7AB5-DE59-095C-D867C11C2F7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4A8CB09-2D77-60CE-DCA5-EB179F53077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0203F786-558C-110C-3027-3BE8EE356E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9" name="Rectangle 8">
            <a:extLst>
              <a:ext uri="{FF2B5EF4-FFF2-40B4-BE49-F238E27FC236}">
                <a16:creationId xmlns:a16="http://schemas.microsoft.com/office/drawing/2014/main" id="{54D5042F-436C-0DA5-4249-16ED76BC5A8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FB5B51A-4999-DDAB-B2AE-5C2774A8ED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2" name="Image 11">
            <a:extLst>
              <a:ext uri="{FF2B5EF4-FFF2-40B4-BE49-F238E27FC236}">
                <a16:creationId xmlns:a16="http://schemas.microsoft.com/office/drawing/2014/main" id="{4D275F46-5F2C-3C49-0BB0-A3D42F71E9B7}"/>
              </a:ext>
            </a:extLst>
          </p:cNvPr>
          <p:cNvPicPr>
            <a:picLocks noChangeAspect="1"/>
          </p:cNvPicPr>
          <p:nvPr/>
        </p:nvPicPr>
        <p:blipFill>
          <a:blip r:embed="rId8"/>
          <a:stretch>
            <a:fillRect/>
          </a:stretch>
        </p:blipFill>
        <p:spPr>
          <a:xfrm>
            <a:off x="2687101" y="1698579"/>
            <a:ext cx="3218417" cy="463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910535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أنجزوا تمرين الإكمال.</a:t>
            </a:r>
            <a:endParaRPr sz="2400" dirty="0">
              <a:solidFill>
                <a:schemeClr val="bg1">
                  <a:lumMod val="50000"/>
                </a:schemeClr>
              </a:solidFill>
            </a:endParaRP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3"/>
          <a:srcRect/>
          <a:stretch>
            <a:fillRect/>
          </a:stretch>
        </p:blipFill>
        <p:spPr>
          <a:xfrm>
            <a:off x="7924249" y="684000"/>
            <a:ext cx="829226" cy="829226"/>
          </a:xfrm>
          <a:prstGeom prst="rect">
            <a:avLst/>
          </a:prstGeom>
        </p:spPr>
      </p:pic>
      <p:pic>
        <p:nvPicPr>
          <p:cNvPr id="6" name="Image 5">
            <a:extLst>
              <a:ext uri="{FF2B5EF4-FFF2-40B4-BE49-F238E27FC236}">
                <a16:creationId xmlns:a16="http://schemas.microsoft.com/office/drawing/2014/main" id="{52866C71-FAF9-9111-C910-94374F3BD1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9C92C07-8DEA-C9C5-FF40-A205DDF0A5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6D76B1D5-132F-0135-8E01-E2CAAB824E9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6358227-6A8F-FCFA-9AA1-7DFD9FA041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80FDE1C-8505-5A6E-15C8-5F62DBB40EA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4" name="Image 3">
            <a:extLst>
              <a:ext uri="{FF2B5EF4-FFF2-40B4-BE49-F238E27FC236}">
                <a16:creationId xmlns:a16="http://schemas.microsoft.com/office/drawing/2014/main" id="{F91024B8-57DC-A4A1-83CF-1E82A815A710}"/>
              </a:ext>
            </a:extLst>
          </p:cNvPr>
          <p:cNvPicPr>
            <a:picLocks noChangeAspect="1"/>
          </p:cNvPicPr>
          <p:nvPr/>
        </p:nvPicPr>
        <p:blipFill>
          <a:blip r:embed="rId8"/>
          <a:stretch>
            <a:fillRect/>
          </a:stretch>
        </p:blipFill>
        <p:spPr>
          <a:xfrm>
            <a:off x="2687101" y="1698579"/>
            <a:ext cx="3218417" cy="463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17">
            <a:extLst>
              <a:ext uri="{FF2B5EF4-FFF2-40B4-BE49-F238E27FC236}">
                <a16:creationId xmlns:a16="http://schemas.microsoft.com/office/drawing/2014/main" id="{15FE467F-815B-C2A9-5BE5-632987B17D5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9" name="Rectangle 18">
            <a:extLst>
              <a:ext uri="{FF2B5EF4-FFF2-40B4-BE49-F238E27FC236}">
                <a16:creationId xmlns:a16="http://schemas.microsoft.com/office/drawing/2014/main" id="{1D7707B6-F6CA-92FB-6D8D-3D48F7EBF8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7A45C693-303B-26F3-C82A-377E176506C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8" name="Google Shape;2581;p126">
            <a:extLst>
              <a:ext uri="{FF2B5EF4-FFF2-40B4-BE49-F238E27FC236}">
                <a16:creationId xmlns:a16="http://schemas.microsoft.com/office/drawing/2014/main" id="{2000B358-78FF-02CD-933B-0E77A41299E1}"/>
              </a:ext>
            </a:extLst>
          </p:cNvPr>
          <p:cNvSpPr/>
          <p:nvPr/>
        </p:nvSpPr>
        <p:spPr>
          <a:xfrm>
            <a:off x="2400173" y="4829365"/>
            <a:ext cx="3750149"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200252321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CA777C33-9EFD-465C-AC11-92001B9A02C1}"/>
              </a:ext>
            </a:extLst>
          </p:cNvPr>
          <p:cNvPicPr>
            <a:picLocks noChangeAspect="1"/>
          </p:cNvPicPr>
          <p:nvPr/>
        </p:nvPicPr>
        <p:blipFill>
          <a:blip r:embed="rId3"/>
          <a:stretch>
            <a:fillRect/>
          </a:stretch>
        </p:blipFill>
        <p:spPr>
          <a:xfrm>
            <a:off x="2687101" y="1698579"/>
            <a:ext cx="3218417" cy="463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تمرين الكتابة،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sp>
        <p:nvSpPr>
          <p:cNvPr id="3" name="Google Shape;2581;p126">
            <a:extLst>
              <a:ext uri="{FF2B5EF4-FFF2-40B4-BE49-F238E27FC236}">
                <a16:creationId xmlns:a16="http://schemas.microsoft.com/office/drawing/2014/main" id="{8193F3EB-7CB7-7B2A-0F04-01A11C8D3D3F}"/>
              </a:ext>
            </a:extLst>
          </p:cNvPr>
          <p:cNvSpPr/>
          <p:nvPr/>
        </p:nvSpPr>
        <p:spPr>
          <a:xfrm>
            <a:off x="2507225" y="3134031"/>
            <a:ext cx="3558331" cy="176243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7A27C551-E533-684E-37C9-EFBBCF6C066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2F7264F6-BCAA-325F-840D-E3C8980345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6765DC7-6691-4C62-55B8-9EAA8532F9B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B8520B7D-F654-EFD1-E2D3-001B8BA55D6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2BB2A422-9A46-77BE-AED6-DDC145E9BEA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7" name="Rectangle 16">
            <a:extLst>
              <a:ext uri="{FF2B5EF4-FFF2-40B4-BE49-F238E27FC236}">
                <a16:creationId xmlns:a16="http://schemas.microsoft.com/office/drawing/2014/main" id="{6735FD95-3830-C298-FF2C-AFD4B1C0BBA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18" name="Rectangle 17">
            <a:extLst>
              <a:ext uri="{FF2B5EF4-FFF2-40B4-BE49-F238E27FC236}">
                <a16:creationId xmlns:a16="http://schemas.microsoft.com/office/drawing/2014/main" id="{FC5EBF52-D424-F3C4-B6C1-5F1D63B6E36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9" name="Rectangle 18">
            <a:extLst>
              <a:ext uri="{FF2B5EF4-FFF2-40B4-BE49-F238E27FC236}">
                <a16:creationId xmlns:a16="http://schemas.microsoft.com/office/drawing/2014/main" id="{9FB0C567-A413-237D-0CBB-A77D60E220C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48752821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939062" y="1807373"/>
            <a:ext cx="4196983"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الأولى</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0220404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372062"/>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426186287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الرابعة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265132434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الأولى</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411519285"/>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372938631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927654"/>
        </p:xfrm>
        <a:graphic>
          <a:graphicData uri="http://schemas.openxmlformats.org/drawingml/2006/table">
            <a:tbl>
              <a:tblPr rtl="1" firstRow="1" firstCol="1" bandRow="1">
                <a:tableStyleId>{2C733AFA-3FCC-4A63-ADFC-33A60633C5B0}</a:tableStyleId>
              </a:tblPr>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هي اللعب التي لديك في المنزل؟</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اللعب في جملة مفيدة: لدي ... </a:t>
                      </a:r>
                      <a:r>
                        <a:rPr lang="ar-MA" sz="1400" kern="100" dirty="0">
                          <a:effectLst/>
                          <a:latin typeface="Aptos" panose="020B0004020202020204" pitchFamily="34" charset="0"/>
                          <a:ea typeface="Aptos" panose="020B0004020202020204" pitchFamily="34" charset="0"/>
                          <a:cs typeface="Arial" panose="020B0604020202020204" pitchFamily="34" charset="0"/>
                        </a:rPr>
                        <a:t>أملك ... /عندي ... / لعبي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أي لعبة تفضل من هذه اللعب؟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لعبة يفضلها من بين اللعب التي لديه في المنزل: أفضل .... / أحب ....</a:t>
                      </a:r>
                    </a:p>
                    <a:p>
                      <a:pPr algn="ctr" rtl="1">
                        <a:lnSpc>
                          <a:spcPct val="115000"/>
                        </a:lnSpc>
                        <a:spcAft>
                          <a:spcPts val="800"/>
                        </a:spcAft>
                        <a:buNone/>
                      </a:pPr>
                      <a:r>
                        <a:rPr lang="ar-MA" sz="1400" kern="100" dirty="0">
                          <a:effectLst/>
                        </a:rPr>
                        <a:t>اللعب التي أفضلها (أحبها) هي: ....</a:t>
                      </a:r>
                    </a:p>
                    <a:p>
                      <a:pPr algn="ctr" rtl="1">
                        <a:lnSpc>
                          <a:spcPct val="115000"/>
                        </a:lnSpc>
                        <a:spcAft>
                          <a:spcPts val="800"/>
                        </a:spcAft>
                        <a:buNone/>
                      </a:pPr>
                      <a:endParaRPr lang="ar-MA" sz="1400" kern="100" dirty="0">
                        <a:effectLst/>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ما هي لعبتك المفضلة عندما تلعب خارج المنزل، في ملعب أو في حديقة الألعاب؟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أفضل (أحب) لعبة ....</a:t>
                      </a:r>
                      <a:r>
                        <a:rPr lang="ar-MA" sz="1100" kern="100" dirty="0">
                          <a:effectLst/>
                          <a:latin typeface="Aptos" panose="020B0004020202020204" pitchFamily="34" charset="0"/>
                          <a:cs typeface="Arial" panose="020B0604020202020204" pitchFamily="34" charset="0"/>
                        </a:rPr>
                        <a:t> / </a:t>
                      </a:r>
                      <a:r>
                        <a:rPr lang="ar-MA" sz="1400" kern="100" dirty="0">
                          <a:effectLst/>
                        </a:rPr>
                        <a:t>أفضل (أحب) ....</a:t>
                      </a:r>
                    </a:p>
                    <a:p>
                      <a:pPr algn="ctr" rtl="1">
                        <a:lnSpc>
                          <a:spcPct val="115000"/>
                        </a:lnSpc>
                        <a:spcAft>
                          <a:spcPts val="800"/>
                        </a:spcAft>
                        <a:buNone/>
                      </a:pPr>
                      <a:r>
                        <a:rPr lang="ar-MA" sz="1400" kern="100" dirty="0">
                          <a:effectLst/>
                        </a:rPr>
                        <a:t>لعبتي المفضلة هي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اللعبة التي اختارها. </a:t>
                      </a:r>
                    </a:p>
                    <a:p>
                      <a:pPr algn="ctr" rtl="1">
                        <a:lnSpc>
                          <a:spcPct val="115000"/>
                        </a:lnSpc>
                        <a:spcAft>
                          <a:spcPts val="800"/>
                        </a:spcAft>
                        <a:buNone/>
                      </a:pPr>
                      <a:r>
                        <a:rPr lang="ar-MA" sz="1400" kern="100" dirty="0">
                          <a:effectLst/>
                        </a:rPr>
                        <a:t>أحب (أفضل) لعبة .... لأنها ...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7355320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37570" y="972194"/>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هي اللعب التي لديك في المنزل؟ أي لعبة تفضل من هذه اللعب؟ ما هي لعبتك المفضلة عندما تلعب خارج المنزل، في ملعب أو في حديقة الألعاب؟ لماذا تحب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400343797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9815790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359233530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19813767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extLst>
              <p:ext uri="{D42A27DB-BD31-4B8C-83A1-F6EECF244321}">
                <p14:modId xmlns:p14="http://schemas.microsoft.com/office/powerpoint/2010/main" val="1050381458"/>
              </p:ext>
            </p:extLst>
          </p:nvPr>
        </p:nvGraphicFramePr>
        <p:xfrm>
          <a:off x="1172142" y="1826851"/>
          <a:ext cx="6671423" cy="4284634"/>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الأصدقاء؟</a:t>
                      </a:r>
                    </a:p>
                    <a:p>
                      <a:pPr algn="r" rtl="1">
                        <a:lnSpc>
                          <a:spcPct val="115000"/>
                        </a:lnSpc>
                        <a:spcAft>
                          <a:spcPts val="800"/>
                        </a:spcAft>
                        <a:buNone/>
                      </a:pPr>
                      <a:r>
                        <a:rPr lang="ar-MA" sz="2000" b="0" kern="100" dirty="0">
                          <a:solidFill>
                            <a:srgbClr val="434E7B"/>
                          </a:solidFill>
                          <a:effectLst/>
                          <a:latin typeface="Arial"/>
                          <a:cs typeface="Arial"/>
                        </a:rPr>
                        <a:t>ماذا يفعل كوكي؟</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الأصدقاء في الغابة (الحديقة). </a:t>
                      </a:r>
                    </a:p>
                    <a:p>
                      <a:pPr algn="r" rtl="1">
                        <a:lnSpc>
                          <a:spcPct val="115000"/>
                        </a:lnSpc>
                        <a:spcAft>
                          <a:spcPts val="800"/>
                        </a:spcAft>
                        <a:buNone/>
                      </a:pPr>
                      <a:r>
                        <a:rPr lang="ar-MA" sz="1400" kern="100" dirty="0">
                          <a:effectLst/>
                        </a:rPr>
                        <a:t>أو: الأصدقاء في الغابة (الحديقة).</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يتسلق كوكي الشجرة.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كوكي يتسلق الشجرة.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الأطفال؟</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الأطفال؟</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الأطفال في الحديقة (في حديقة الألعاب / في الغابة)</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الأطفال في الحديقة.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يلعب الأطفال لعبة الغميضة. </a:t>
                      </a:r>
                    </a:p>
                    <a:p>
                      <a:pPr algn="r" rtl="1">
                        <a:lnSpc>
                          <a:spcPct val="115000"/>
                        </a:lnSpc>
                        <a:spcAft>
                          <a:spcPts val="800"/>
                        </a:spcAft>
                        <a:buNone/>
                      </a:pPr>
                      <a:r>
                        <a:rPr lang="ar-MA" sz="1400" kern="100" dirty="0">
                          <a:effectLst/>
                        </a:rPr>
                        <a:t>الأطفال يلعبون الغميضة. </a:t>
                      </a:r>
                    </a:p>
                    <a:p>
                      <a:pPr algn="r" rtl="1">
                        <a:lnSpc>
                          <a:spcPct val="115000"/>
                        </a:lnSpc>
                        <a:spcAft>
                          <a:spcPts val="800"/>
                        </a:spcAft>
                        <a:buNone/>
                      </a:pPr>
                      <a:r>
                        <a:rPr lang="ar-MA" sz="1400" kern="100" dirty="0">
                          <a:effectLst/>
                        </a:rPr>
                        <a:t>الأطفال يلعبون في الحديقة.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a:t>
                      </a:r>
                      <a:r>
                        <a:rPr lang="ar-MA" sz="1600" b="1"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1855418435"/>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الأصدقاء؟ ما يفعل كوكي؟</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3FE15D5D-7EE4-2F1A-71EA-21B38DAFF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384" y="2222090"/>
            <a:ext cx="5207231" cy="298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7796636"/>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الأطفال؟ ماذا يفعل الأطفال؟</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6DF79873-2F17-AD2E-61C7-BD7F2FA4FB61}"/>
              </a:ext>
            </a:extLst>
          </p:cNvPr>
          <p:cNvPicPr>
            <a:picLocks noChangeAspect="1"/>
          </p:cNvPicPr>
          <p:nvPr/>
        </p:nvPicPr>
        <p:blipFill>
          <a:blip r:embed="rId4"/>
          <a:stretch>
            <a:fillRect/>
          </a:stretch>
        </p:blipFill>
        <p:spPr>
          <a:xfrm>
            <a:off x="2915827" y="2180924"/>
            <a:ext cx="3573463" cy="33544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623578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21940592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133657541"/>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300450873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2680610546"/>
              </p:ext>
            </p:extLst>
          </p:nvPr>
        </p:nvGraphicFramePr>
        <p:xfrm>
          <a:off x="1740310" y="2150185"/>
          <a:ext cx="5857611" cy="3503934"/>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أرجوحة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يتسلق</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جرح</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دمية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405621445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FECBF321-4B7A-BBAD-9025-C9B7727011E4}"/>
              </a:ext>
            </a:extLst>
          </p:cNvPr>
          <p:cNvPicPr>
            <a:picLocks noChangeAspect="1"/>
          </p:cNvPicPr>
          <p:nvPr/>
        </p:nvPicPr>
        <p:blipFill>
          <a:blip r:embed="rId4"/>
          <a:stretch>
            <a:fillRect/>
          </a:stretch>
        </p:blipFill>
        <p:spPr>
          <a:xfrm>
            <a:off x="1892754" y="4177669"/>
            <a:ext cx="2037764" cy="1924331"/>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293510CE-013D-3642-AE54-1F8C8097FBAD}"/>
              </a:ext>
            </a:extLst>
          </p:cNvPr>
          <p:cNvPicPr>
            <a:picLocks noChangeAspect="1"/>
          </p:cNvPicPr>
          <p:nvPr/>
        </p:nvPicPr>
        <p:blipFill>
          <a:blip r:embed="rId5"/>
          <a:stretch>
            <a:fillRect/>
          </a:stretch>
        </p:blipFill>
        <p:spPr>
          <a:xfrm>
            <a:off x="4728174" y="1922127"/>
            <a:ext cx="1994707" cy="19068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767F0C43-A44E-D596-7CAD-77866CD06FEC}"/>
              </a:ext>
            </a:extLst>
          </p:cNvPr>
          <p:cNvPicPr>
            <a:picLocks noChangeAspect="1"/>
          </p:cNvPicPr>
          <p:nvPr/>
        </p:nvPicPr>
        <p:blipFill>
          <a:blip r:embed="rId6"/>
          <a:stretch>
            <a:fillRect/>
          </a:stretch>
        </p:blipFill>
        <p:spPr>
          <a:xfrm>
            <a:off x="4797540" y="4186516"/>
            <a:ext cx="2005832" cy="1915484"/>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A39E93FB-7A69-319A-332D-FD8AA12B6D3B}"/>
              </a:ext>
            </a:extLst>
          </p:cNvPr>
          <p:cNvPicPr>
            <a:picLocks noChangeAspect="1"/>
          </p:cNvPicPr>
          <p:nvPr/>
        </p:nvPicPr>
        <p:blipFill>
          <a:blip r:embed="rId7"/>
          <a:stretch>
            <a:fillRect/>
          </a:stretch>
        </p:blipFill>
        <p:spPr>
          <a:xfrm>
            <a:off x="1892755" y="1932683"/>
            <a:ext cx="2037763" cy="1896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470520"/>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196502523"/>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333612263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1234108683"/>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5" name="Image 4">
            <a:extLst>
              <a:ext uri="{FF2B5EF4-FFF2-40B4-BE49-F238E27FC236}">
                <a16:creationId xmlns:a16="http://schemas.microsoft.com/office/drawing/2014/main" id="{38327FDF-C13C-6549-55A1-026B6CBA398F}"/>
              </a:ext>
            </a:extLst>
          </p:cNvPr>
          <p:cNvPicPr>
            <a:picLocks noChangeAspect="1"/>
          </p:cNvPicPr>
          <p:nvPr/>
        </p:nvPicPr>
        <p:blipFill>
          <a:blip r:embed="rId2"/>
          <a:stretch>
            <a:fillRect/>
          </a:stretch>
        </p:blipFill>
        <p:spPr>
          <a:xfrm>
            <a:off x="4719484" y="3203638"/>
            <a:ext cx="1877961" cy="915938"/>
          </a:xfrm>
          <a:prstGeom prst="rect">
            <a:avLst/>
          </a:prstGeom>
        </p:spPr>
      </p:pic>
    </p:spTree>
    <p:extLst>
      <p:ext uri="{BB962C8B-B14F-4D97-AF65-F5344CB8AC3E}">
        <p14:creationId xmlns:p14="http://schemas.microsoft.com/office/powerpoint/2010/main" val="401846364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ي</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ف</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ث</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و</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65303947"/>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نَظيف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جَرْو</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ناي</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أَكَلَتْ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وِسادَة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ثُعْبان</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حِذاء</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5003246" y="285751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2002488" y="4205036"/>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2587" y="4249844"/>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420252" y="2878631"/>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962410" y="2699075"/>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230324" y="4303000"/>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09577067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73409724"/>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الجمل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الجمل بدقة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15778" y="1798141"/>
          <a:ext cx="6912443" cy="3800201"/>
        </p:xfrm>
        <a:graphic>
          <a:graphicData uri="http://schemas.openxmlformats.org/drawingml/2006/table">
            <a:tbl>
              <a:tblPr rtl="1" firstRow="1" firstCol="1" bandRow="1">
                <a:tableStyleId>{2C733AFA-3FCC-4A63-ADFC-33A60633C5B0}</a:tableStyleId>
              </a:tblPr>
              <a:tblGrid>
                <a:gridCol w="1391447">
                  <a:extLst>
                    <a:ext uri="{9D8B030D-6E8A-4147-A177-3AD203B41FA5}">
                      <a16:colId xmlns:a16="http://schemas.microsoft.com/office/drawing/2014/main" val="3962430757"/>
                    </a:ext>
                  </a:extLst>
                </a:gridCol>
                <a:gridCol w="2969342">
                  <a:extLst>
                    <a:ext uri="{9D8B030D-6E8A-4147-A177-3AD203B41FA5}">
                      <a16:colId xmlns:a16="http://schemas.microsoft.com/office/drawing/2014/main" val="3594061602"/>
                    </a:ext>
                  </a:extLst>
                </a:gridCol>
                <a:gridCol w="2551654">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16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2400" kern="100" dirty="0">
                          <a:effectLst/>
                          <a:latin typeface="Aptos" panose="020B0004020202020204" pitchFamily="34" charset="0"/>
                          <a:ea typeface="Aptos" panose="020B0004020202020204" pitchFamily="34" charset="0"/>
                          <a:cs typeface="Arial" panose="020B0604020202020204" pitchFamily="34" charset="0"/>
                        </a:rPr>
                        <a:t>مِحْفَظَتي جَميلَةٌ.</a:t>
                      </a:r>
                      <a:endParaRPr lang="fr-MA" sz="2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162325549"/>
                  </a:ext>
                </a:extLst>
              </a:tr>
              <a:tr h="1012722">
                <a:tc>
                  <a:txBody>
                    <a:bodyPr/>
                    <a:lstStyle/>
                    <a:p>
                      <a:pPr algn="ctr" rtl="1">
                        <a:lnSpc>
                          <a:spcPct val="115000"/>
                        </a:lnSpc>
                        <a:spcAft>
                          <a:spcPts val="800"/>
                        </a:spcAft>
                        <a:buNone/>
                      </a:pPr>
                      <a:r>
                        <a:rPr lang="ar-MA" sz="1600" kern="100" dirty="0">
                          <a:effectLst/>
                        </a:rPr>
                        <a:t>الجملة الثانية</a:t>
                      </a:r>
                    </a:p>
                  </a:txBody>
                  <a:tcPr marL="68580" marR="68580" marT="0" marB="0"/>
                </a:tc>
                <a:tc>
                  <a:txBody>
                    <a:bodyPr/>
                    <a:lstStyle/>
                    <a:p>
                      <a:pPr marL="0" lvl="0" algn="ctr" defTabSz="514337" rtl="1" eaLnBrk="1" latinLnBrk="0" hangingPunct="1">
                        <a:lnSpc>
                          <a:spcPct val="115000"/>
                        </a:lnSpc>
                        <a:spcAft>
                          <a:spcPts val="800"/>
                        </a:spcAft>
                        <a:buNone/>
                      </a:pPr>
                      <a:r>
                        <a:rPr lang="ar-MA" sz="2400" kern="100" dirty="0">
                          <a:solidFill>
                            <a:srgbClr val="000000"/>
                          </a:solidFill>
                          <a:effectLst/>
                          <a:latin typeface="Aptos" panose="020B0004020202020204" pitchFamily="34" charset="0"/>
                          <a:ea typeface="Arial"/>
                          <a:cs typeface="Arial" panose="020B0604020202020204" pitchFamily="34" charset="0"/>
                        </a:rPr>
                        <a:t>يَلْبَسُ أَحْمَدُ مِعْطَفاً.</a:t>
                      </a:r>
                      <a:endParaRPr lang="fr-MA" sz="2400" kern="100" dirty="0">
                        <a:solidFill>
                          <a:srgbClr val="000000"/>
                        </a:solidFill>
                        <a:effectLst/>
                        <a:latin typeface="Aptos" panose="020B0004020202020204" pitchFamily="34" charset="0"/>
                        <a:ea typeface="Arial"/>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r h="875071">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kern="100" dirty="0">
                          <a:solidFill>
                            <a:srgbClr val="000000"/>
                          </a:solidFill>
                          <a:effectLst/>
                          <a:latin typeface="Arial"/>
                          <a:cs typeface="Arial"/>
                        </a:rPr>
                        <a:t>الجملة الثالثة</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2400" kern="100" dirty="0">
                          <a:solidFill>
                            <a:srgbClr val="000000"/>
                          </a:solidFill>
                          <a:effectLst/>
                          <a:latin typeface="Aptos" panose="020B0004020202020204" pitchFamily="34" charset="0"/>
                          <a:ea typeface="Arial"/>
                          <a:cs typeface="Arial" panose="020B0604020202020204" pitchFamily="34" charset="0"/>
                        </a:rPr>
                        <a:t>تَرْسُمُ مَرْيَمُ وَرْدَةً.</a:t>
                      </a:r>
                      <a:endParaRPr lang="fr-MA" sz="2400" kern="100" dirty="0">
                        <a:solidFill>
                          <a:srgbClr val="000000"/>
                        </a:solidFill>
                        <a:effectLst/>
                        <a:latin typeface="Aptos" panose="020B0004020202020204" pitchFamily="34" charset="0"/>
                        <a:ea typeface="Arial"/>
                        <a:cs typeface="Arial" panose="020B0604020202020204" pitchFamily="34" charset="0"/>
                      </a:endParaRPr>
                    </a:p>
                    <a:p>
                      <a:pPr algn="ctr" rtl="1">
                        <a:lnSpc>
                          <a:spcPct val="115000"/>
                        </a:lnSpc>
                        <a:spcAft>
                          <a:spcPts val="800"/>
                        </a:spcAft>
                        <a:buNone/>
                      </a:pPr>
                      <a:endParaRPr lang="a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000" kern="100" dirty="0">
                          <a:effectLst/>
                          <a:latin typeface="Aptos" panose="020B0004020202020204" pitchFamily="34" charset="0"/>
                          <a:ea typeface="Aptos" panose="020B0004020202020204" pitchFamily="34" charset="0"/>
                          <a:cs typeface="Arial" panose="020B0604020202020204" pitchFamily="34" charset="0"/>
                        </a:rPr>
                        <a:t>1ن عن كلمة كلمة مقروءة بشكل صحيح + 1ن عن الاسترسال</a:t>
                      </a:r>
                    </a:p>
                  </a:txBody>
                  <a:tcPr marL="68580" marR="68580" marT="0" marB="0"/>
                </a:tc>
                <a:extLst>
                  <a:ext uri="{0D108BD9-81ED-4DB2-BD59-A6C34878D82A}">
                    <a16:rowId xmlns:a16="http://schemas.microsoft.com/office/drawing/2014/main" val="2185224402"/>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36B466DA-8D21-0832-4014-C909EE91B94D}"/>
              </a:ext>
            </a:extLst>
          </p:cNvPr>
          <p:cNvSpPr/>
          <p:nvPr/>
        </p:nvSpPr>
        <p:spPr>
          <a:xfrm rot="10800000">
            <a:off x="7763164" y="2444004"/>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7DD2BFAD-48B0-8C70-E472-2B359796368D}"/>
              </a:ext>
            </a:extLst>
          </p:cNvPr>
          <p:cNvSpPr/>
          <p:nvPr/>
        </p:nvSpPr>
        <p:spPr>
          <a:xfrm rot="10800000">
            <a:off x="7780167" y="387033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Flèche : droite 7">
            <a:extLst>
              <a:ext uri="{FF2B5EF4-FFF2-40B4-BE49-F238E27FC236}">
                <a16:creationId xmlns:a16="http://schemas.microsoft.com/office/drawing/2014/main" id="{21F37BEC-657E-FCB0-EF09-C438655FE105}"/>
              </a:ext>
            </a:extLst>
          </p:cNvPr>
          <p:cNvSpPr/>
          <p:nvPr/>
        </p:nvSpPr>
        <p:spPr>
          <a:xfrm rot="10800000">
            <a:off x="7780167" y="50891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41A7C35C-9492-8733-EE3E-5D76192C091A}"/>
              </a:ext>
            </a:extLst>
          </p:cNvPr>
          <p:cNvSpPr txBox="1"/>
          <p:nvPr/>
        </p:nvSpPr>
        <p:spPr>
          <a:xfrm>
            <a:off x="2123767" y="228058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مِحْـفَـظَـتي جَميلَة.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9" name="ZoneTexte 8">
            <a:extLst>
              <a:ext uri="{FF2B5EF4-FFF2-40B4-BE49-F238E27FC236}">
                <a16:creationId xmlns:a16="http://schemas.microsoft.com/office/drawing/2014/main" id="{62D89015-8E5C-9D12-07A0-D9D646D74D0A}"/>
              </a:ext>
            </a:extLst>
          </p:cNvPr>
          <p:cNvSpPr txBox="1"/>
          <p:nvPr/>
        </p:nvSpPr>
        <p:spPr>
          <a:xfrm>
            <a:off x="2123767" y="3594495"/>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يَلْـبَـسُ أَحْمَدُ مِعْـطَـفاً.</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sp>
        <p:nvSpPr>
          <p:cNvPr id="10" name="ZoneTexte 9">
            <a:extLst>
              <a:ext uri="{FF2B5EF4-FFF2-40B4-BE49-F238E27FC236}">
                <a16:creationId xmlns:a16="http://schemas.microsoft.com/office/drawing/2014/main" id="{117576C6-BF91-7216-0D33-B21B1BDB0735}"/>
              </a:ext>
            </a:extLst>
          </p:cNvPr>
          <p:cNvSpPr txBox="1"/>
          <p:nvPr/>
        </p:nvSpPr>
        <p:spPr>
          <a:xfrm>
            <a:off x="2123767" y="4855164"/>
            <a:ext cx="5039031" cy="830997"/>
          </a:xfrm>
          <a:prstGeom prst="rect">
            <a:avLst/>
          </a:prstGeom>
          <a:noFill/>
          <a:ln>
            <a:solidFill>
              <a:schemeClr val="tx1"/>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cs typeface="Arial"/>
                <a:sym typeface="Arial"/>
              </a:rPr>
              <a:t>تَرْسُـمُ مَرْيَـمُ وَرْدَةً. </a:t>
            </a:r>
            <a:endParaRPr kumimoji="0" lang="fr-MA" sz="4800" b="0" i="0" u="none" strike="noStrike" kern="1200" cap="none" spc="0" normalizeH="0" baseline="0" noProof="0" dirty="0">
              <a:ln>
                <a:noFill/>
              </a:ln>
              <a:solidFill>
                <a:srgbClr val="434E7B"/>
              </a:solidFill>
              <a:effectLst/>
              <a:uLnTx/>
              <a:uFillTx/>
              <a:latin typeface="Arial"/>
              <a:cs typeface="Arial"/>
              <a:sym typeface="Arial"/>
            </a:endParaRPr>
          </a:p>
        </p:txBody>
      </p:sp>
      <p:grpSp>
        <p:nvGrpSpPr>
          <p:cNvPr id="11" name="Groupe 10">
            <a:extLst>
              <a:ext uri="{FF2B5EF4-FFF2-40B4-BE49-F238E27FC236}">
                <a16:creationId xmlns:a16="http://schemas.microsoft.com/office/drawing/2014/main" id="{15C3B451-0828-5D2B-BEC6-4FCD37509FD4}"/>
              </a:ext>
            </a:extLst>
          </p:cNvPr>
          <p:cNvGrpSpPr/>
          <p:nvPr/>
        </p:nvGrpSpPr>
        <p:grpSpPr>
          <a:xfrm>
            <a:off x="3041741" y="234682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1FF93-89E8-E585-2179-3B0CE13A1F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93CFD723-A52D-DE63-6A48-379A44FE9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16839463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28F0290-B384-0FF5-8D9F-B431C0E38E5D}"/>
              </a:ext>
            </a:extLst>
          </p:cNvPr>
          <p:cNvPicPr>
            <a:picLocks noChangeAspect="1"/>
          </p:cNvPicPr>
          <p:nvPr/>
        </p:nvPicPr>
        <p:blipFill>
          <a:blip r:embed="rId2"/>
          <a:stretch>
            <a:fillRect/>
          </a:stretch>
        </p:blipFill>
        <p:spPr>
          <a:xfrm>
            <a:off x="2687101" y="1698579"/>
            <a:ext cx="3218417" cy="463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97B2"/>
              </a:solidFill>
              <a:latin typeface="Microsoft Uighur" panose="02000000000000000000" pitchFamily="2" charset="-78"/>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المقطع والكلمات والفقرة على الكراسة ص 117.</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
        <p:nvSpPr>
          <p:cNvPr id="20" name="Rectangle : coins arrondis 19">
            <a:extLst>
              <a:ext uri="{FF2B5EF4-FFF2-40B4-BE49-F238E27FC236}">
                <a16:creationId xmlns:a16="http://schemas.microsoft.com/office/drawing/2014/main" id="{BA7BA063-3ACF-CF96-E259-63C5F8495C84}"/>
              </a:ext>
            </a:extLst>
          </p:cNvPr>
          <p:cNvSpPr/>
          <p:nvPr/>
        </p:nvSpPr>
        <p:spPr>
          <a:xfrm>
            <a:off x="2641623" y="2222090"/>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8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5350</TotalTime>
  <Words>2725</Words>
  <Application>Microsoft Office PowerPoint</Application>
  <PresentationFormat>Affichage à l'écran (4:3)</PresentationFormat>
  <Paragraphs>586</Paragraphs>
  <Slides>78</Slides>
  <Notes>22</Notes>
  <HiddenSlides>0</HiddenSlides>
  <MMClips>6</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78</vt:i4>
      </vt:variant>
    </vt:vector>
  </HeadingPairs>
  <TitlesOfParts>
    <vt:vector size="107" baseType="lpstr">
      <vt:lpstr>Noto Sans Symbols</vt:lpstr>
      <vt:lpstr>Wingdings</vt:lpstr>
      <vt:lpstr>Dosis SemiBold</vt:lpstr>
      <vt:lpstr>Calibri</vt:lpstr>
      <vt:lpstr>Modern Love</vt:lpstr>
      <vt:lpstr>Aptos</vt:lpstr>
      <vt:lpstr>Dosis Medium</vt:lpstr>
      <vt:lpstr>Calibri Light</vt:lpstr>
      <vt:lpstr>Microsoft Uighur</vt:lpstr>
      <vt:lpstr>Dosis</vt:lpstr>
      <vt:lpstr>Dosis ExtraBold</vt:lpstr>
      <vt:lpstr>Arial</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8_Env-Enseignant</vt:lpstr>
      <vt:lpstr>4_04- قراءة/ كتابة</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4- يتم تدريب المتعلمين على قراءة الجمل باسترسال (بدقة ودون التوقف بين الكلمات).  </vt:lpstr>
      <vt:lpstr>أقرأ رددوا بعدي.</vt:lpstr>
      <vt:lpstr>من يقرأ؟ ( خاص بالفئة د)</vt:lpstr>
      <vt:lpstr>أقـــــرأ.   رددوا بعدي </vt:lpstr>
      <vt:lpstr>من يقرأ؟ (خاص بمن يحتاج التدرب على الدمج)</vt:lpstr>
      <vt:lpstr>Présentation PowerPoint</vt:lpstr>
      <vt:lpstr>Présentation PowerPoint</vt:lpstr>
      <vt:lpstr>Présentation PowerPoint</vt:lpstr>
      <vt:lpstr>Présentation PowerPoint</vt:lpstr>
      <vt:lpstr>وقت النجمة الآن. الفائز بنجمة المشاركة بهدوء : ....   </vt:lpstr>
      <vt:lpstr>خذوا ألواحكم سأملي عليكم كلمات. </vt:lpstr>
      <vt:lpstr>أقرأ الكلمات. من يعيد القراءة؟</vt:lpstr>
      <vt:lpstr>انظروا إلى الكلمة جيدا.  أرى تتكون من مقطعين: أَ  - رى</vt:lpstr>
      <vt:lpstr>اكتبوا.  ينطق الأستاذ الكلمة ويذكر بمقاطعها </vt:lpstr>
      <vt:lpstr>ارفعوا الألواح - صححوا</vt:lpstr>
      <vt:lpstr>انظروا إلى الكلمة جيدا. تتكون الكلمة من 3 مقاطع: عا – لِـ - ياً </vt:lpstr>
      <vt:lpstr>اكتبوا. ينطق الأستاذ الكلمة ويذكر بمقاطعها</vt:lpstr>
      <vt:lpstr>Présentation PowerPoint</vt:lpstr>
      <vt:lpstr>نمر الآن إلى الإنتاج الكتابي. سنكتب جملة نعبر بها عما يحبه الشخص.</vt:lpstr>
      <vt:lpstr> لاحظوا الصورة، ماذا تحب البنت؟</vt:lpstr>
      <vt:lpstr>أحسنتم، تحب البنت السلطة. اكتبوا الجملة على ألواحكم. سأمر لمساعدتكم.</vt:lpstr>
      <vt:lpstr>ارفعوا ألواحكم. صححوا</vt:lpstr>
      <vt:lpstr>لاحظوا الصورة ماذا يحب الولد؟</vt:lpstr>
      <vt:lpstr>أحسنتم، بحب الولد البيض. اكتبوا الجملة على ألواحكم. سأمر لمساعدتكم.</vt:lpstr>
      <vt:lpstr>صححوا في دفاتركم</vt:lpstr>
      <vt:lpstr>وقت النجمة الآن. الفائز بنجمة المشاركة بهدوء : ....   </vt:lpstr>
      <vt:lpstr>استراحة قصيرة قبل أن نواصل. قفوا، سنقوم بحركات  </vt:lpstr>
      <vt:lpstr>Présentation PowerPoint</vt:lpstr>
      <vt:lpstr>خذوا الكراسة ص 117. </vt:lpstr>
      <vt:lpstr>أنجزوا تمرين الإكمال.</vt:lpstr>
      <vt:lpstr>من أنهى تمرين الكتابة، ينقل الكلمات والفقرة في دفتر الواجبات المنزلية. </vt:lpstr>
      <vt:lpstr>التقويم الفردي</vt:lpstr>
      <vt:lpstr>الكفايات المعنية بالتمرير الفردي</vt:lpstr>
      <vt:lpstr>- يتم تقويم المعجم والتحدث والقراءة طيلة أيام الأسبوع الخامس. - يتم التمرير لعدد محدود من المتعلمين يوميا طيلة الأسبوع الخامس  من المرحلة الرابعة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هي اللعب التي لديك في المنزل؟ أي لعبة تفضل من هذه اللعب؟ ما هي لعبتك المفضلة عندما تلعب خارج المنزل، في ملعب أو في حديقة الألعاب؟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الأصدقاء؟ ما يفعل كوكي؟</vt:lpstr>
      <vt:lpstr>لاحظ الصورة جيدا ثم أجب عن كل سؤال أطرحه بجملة تامة. أين توجد الأطفال؟ ماذا يفعل الأطفال؟</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الجمل وقراءتها قراءة صامتة قبل أن يبدأ الرائز. - يحصل المتعلم على النقطة الكاملة إذا قرأ الجمل بدقة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الفائزون بنجمة الهدوء هم: </vt:lpstr>
      <vt:lpstr>اختــتام الحــصة</vt:lpstr>
      <vt:lpstr>في البيت، اقرؤوا المقطع والكلمات والفقرة على الكراسة ص 117.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94</cp:revision>
  <dcterms:created xsi:type="dcterms:W3CDTF">2023-09-20T21:35:22Z</dcterms:created>
  <dcterms:modified xsi:type="dcterms:W3CDTF">2026-04-19T12:02:43Z</dcterms:modified>
</cp:coreProperties>
</file>