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9"/>
  </p:notesMasterIdLst>
  <p:handoutMasterIdLst>
    <p:handoutMasterId r:id="rId6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30" r:id="rId11"/>
    <p:sldId id="766" r:id="rId12"/>
    <p:sldId id="2134807202" r:id="rId13"/>
    <p:sldId id="2134807116" r:id="rId14"/>
    <p:sldId id="786" r:id="rId15"/>
    <p:sldId id="812" r:id="rId16"/>
    <p:sldId id="751" r:id="rId17"/>
    <p:sldId id="909" r:id="rId18"/>
    <p:sldId id="833" r:id="rId19"/>
    <p:sldId id="2134807232" r:id="rId20"/>
    <p:sldId id="918" r:id="rId21"/>
    <p:sldId id="849" r:id="rId22"/>
    <p:sldId id="919" r:id="rId23"/>
    <p:sldId id="2134807235" r:id="rId24"/>
    <p:sldId id="2134807233" r:id="rId25"/>
    <p:sldId id="950" r:id="rId26"/>
    <p:sldId id="2134806701" r:id="rId27"/>
    <p:sldId id="2134807101" r:id="rId28"/>
    <p:sldId id="2134807102" r:id="rId29"/>
    <p:sldId id="2134807106" r:id="rId30"/>
    <p:sldId id="916" r:id="rId31"/>
    <p:sldId id="2134807229" r:id="rId32"/>
    <p:sldId id="2134807222" r:id="rId33"/>
    <p:sldId id="2134807234" r:id="rId34"/>
    <p:sldId id="2134807236" r:id="rId35"/>
    <p:sldId id="2134806735" r:id="rId36"/>
    <p:sldId id="848" r:id="rId37"/>
    <p:sldId id="962" r:id="rId38"/>
    <p:sldId id="927" r:id="rId39"/>
    <p:sldId id="928" r:id="rId40"/>
    <p:sldId id="929" r:id="rId41"/>
    <p:sldId id="788" r:id="rId42"/>
    <p:sldId id="935" r:id="rId43"/>
    <p:sldId id="908" r:id="rId44"/>
    <p:sldId id="2134807237" r:id="rId45"/>
    <p:sldId id="2134806699" r:id="rId46"/>
    <p:sldId id="2134807260" r:id="rId47"/>
    <p:sldId id="2134807286" r:id="rId48"/>
    <p:sldId id="2134807287" r:id="rId49"/>
    <p:sldId id="2134807289" r:id="rId50"/>
    <p:sldId id="2134807290" r:id="rId51"/>
    <p:sldId id="2134807291" r:id="rId52"/>
    <p:sldId id="2134807292" r:id="rId53"/>
    <p:sldId id="2134807293" r:id="rId54"/>
    <p:sldId id="2134807294" r:id="rId55"/>
    <p:sldId id="937" r:id="rId56"/>
    <p:sldId id="2134806700" r:id="rId57"/>
    <p:sldId id="789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Cambria Math" panose="02040503050406030204" pitchFamily="18" charset="0"/>
      <p:regular r:id="rId63"/>
    </p:embeddedFont>
    <p:embeddedFont>
      <p:font typeface="Dosis" pitchFamily="2" charset="0"/>
      <p:regular r:id="rId64"/>
      <p:bold r:id="rId65"/>
    </p:embeddedFont>
    <p:embeddedFont>
      <p:font typeface="Microsoft Uighur" panose="02000000000000000000" pitchFamily="2" charset="-78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00AB9B"/>
    <a:srgbClr val="FFEFB9"/>
    <a:srgbClr val="FAE496"/>
    <a:srgbClr val="FC8D00"/>
    <a:srgbClr val="4B5050"/>
    <a:srgbClr val="B2B3AE"/>
    <a:srgbClr val="7F807F"/>
    <a:srgbClr val="17AB98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6.fntdata"/><Relationship Id="rId5" Type="http://schemas.openxmlformats.org/officeDocument/2006/relationships/slide" Target="slides/slide2.xml"/><Relationship Id="rId61" Type="http://schemas.openxmlformats.org/officeDocument/2006/relationships/font" Target="fonts/font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0T18:20:17.73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0 0 9830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0T19:19:42.80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0 9830,'0'0'0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0T17:53:30.70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10 9830,'0'-4'0,"0"-1"0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C38A-ABFF-84FB-0E12-CDB00535B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A52D0B-6442-08BE-FE00-22F12A1DC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90D738-784C-E623-3C15-A0516AE96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2B7D0-C17D-D67E-88FC-17E7C133C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014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0534-CB16-5B0B-3A5F-93CB6CBA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7C0F7F-95A6-D47B-BB84-0657372A1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01A06-1B4E-95BF-14ED-D8AEFD496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ACB0E-57C5-B362-FA8D-F459542EE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1523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F44B-EC5B-426C-1446-EB0DEE0E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D5013-0E6D-C297-FDEA-E8A86ED39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9EC1CA-136F-73C2-24B6-737AF65A9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175B61-FE89-7498-8CAB-6402579C5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45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5B18-7868-E5E3-19A5-3C4CA943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76758-14D0-B158-A9CC-2ACB24B1E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39FCAE-4046-A8A8-2BC7-C2EB19873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B07F74-B0FB-458B-B2F9-91D9CB88A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692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6B99-63CC-B615-D870-40BDD5C6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C6A35C-7EE0-2F61-FAD7-BC72424F0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617984-5872-FA52-ED3C-C9005F07D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63480D-1AB7-E080-3F77-FDF823943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4351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8880-497F-DBC4-031B-65308322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80F533-C8DA-6499-54A3-6B011D6B1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17DCE7-FA80-39D4-9333-6EA6D473C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0DB869-69C6-AF87-925F-504843EB9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3348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0.png"/><Relationship Id="rId5" Type="http://schemas.openxmlformats.org/officeDocument/2006/relationships/customXml" Target="../ink/ink1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4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7.png"/><Relationship Id="rId7" Type="http://schemas.openxmlformats.org/officeDocument/2006/relationships/image" Target="../media/image5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0.png"/><Relationship Id="rId4" Type="http://schemas.openxmlformats.org/officeDocument/2006/relationships/image" Target="../media/image58.png"/><Relationship Id="rId9" Type="http://schemas.openxmlformats.org/officeDocument/2006/relationships/image" Target="../media/image58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1.pn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5.mp4"/><Relationship Id="rId7" Type="http://schemas.openxmlformats.org/officeDocument/2006/relationships/image" Target="../media/image6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198123" y="6037180"/>
            <a:ext cx="1243088" cy="288630"/>
            <a:chOff x="6963668" y="5893431"/>
            <a:chExt cx="124308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6366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937705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4187893" y="6037180"/>
            <a:ext cx="1184321" cy="288630"/>
            <a:chOff x="5550226" y="5893431"/>
            <a:chExt cx="1184321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550226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465496" y="5907489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667837" y="60533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18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528135" y="606915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 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13" y="2682694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44843" y="2851254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29087" y="244580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مخطط </a:t>
            </a:r>
            <a:r>
              <a:rPr lang="fr-FR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B7B49-F12F-14C2-08F3-FAA4251CB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607" y="2428568"/>
            <a:ext cx="2876857" cy="39518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88FB8B-14EB-35F8-A23C-CDF14B46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42" y="2355318"/>
            <a:ext cx="2862029" cy="39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643932" y="3537379"/>
            <a:ext cx="7243187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31994" y="3608751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انطلاقا من جدول وتمثيلها في مبيان بخط منكسر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التقريبية فقط في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09C782-92F0-C259-CBB1-E872A5A4C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58" y="2888260"/>
            <a:ext cx="8091949" cy="147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6ECA4E-8EDD-9440-8DEB-B940E9D7A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60" y="2792361"/>
            <a:ext cx="8218301" cy="147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2059154" y="3399189"/>
            <a:ext cx="5207986" cy="1649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انطلاقا من جدول وتمثيلها في مبيان بخط منكسر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ننشئ مبيانا بخط منكسر انطلاقا من بيانات جدول.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3_SEM5_S2_VF2">
            <a:hlinkClick r:id="" action="ppaction://media"/>
            <a:extLst>
              <a:ext uri="{FF2B5EF4-FFF2-40B4-BE49-F238E27FC236}">
                <a16:creationId xmlns:a16="http://schemas.microsoft.com/office/drawing/2014/main" id="{CD7401D4-008E-83BC-25D5-3D599FA6CF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0098" y="1907801"/>
            <a:ext cx="7232073" cy="406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51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إنشاء مبيان بخط منكسر انطلاقا من بيانات جدول.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1483A-D8B8-7FF8-2608-912C7B59E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42" y="1869776"/>
            <a:ext cx="8093141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36F2-21EE-1C4E-A121-8EFF8779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2F9895-A180-CD05-A382-1BABE1D749C9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6336DC5-E5FC-59A1-49BB-B4334A6D4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C0E3E2-18E1-3DE7-FD43-EC46F81B85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2749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16310" y="836856"/>
            <a:ext cx="775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سننشئ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بخط منكسر انطلاقا من بيانات هذا الجدول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2774400-C242-376D-BD14-AF5651687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56" y="2026292"/>
            <a:ext cx="7468247" cy="31397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13EA65-5BB6-FA28-1C5A-6A7501F93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9108" y="2181113"/>
            <a:ext cx="518205" cy="2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5609AD0-F9DF-FB3A-8F5F-5B66A7B8FF6A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2837C-7AA3-FE72-28F8-564439F6D860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697" y="4556631"/>
            <a:ext cx="1341002" cy="201150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505593-1247-FAC0-97EE-F16DC573B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51" y="2586546"/>
            <a:ext cx="7468247" cy="31397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3C3573-0209-D0BC-DACC-3CBA60A4E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666" y="2734565"/>
            <a:ext cx="518205" cy="2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حددوا محوري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وسموا كلا منهما؟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6353F13-E9DC-3EBE-CC59-317801022DEB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5F7E495-58EE-2588-EE63-1F22A783A32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11F922-553D-94A4-9120-53973CC4017D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88ECE65-0F58-AC90-0C62-380114D845A1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7359B9D-94C0-BC35-1848-F92D730DF06C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A428B0F-E258-BDD8-6ABD-533C04EF705E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6168B1-4602-5289-A6E8-C4E373F93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82" y="2541086"/>
            <a:ext cx="7468247" cy="31397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C0D813-F4A8-8F55-8636-C291FEEBA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981" y="2694460"/>
            <a:ext cx="518205" cy="2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627C-A35E-5FB3-BE7F-77E0A1182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F21CE4-BF72-A92E-4E7E-1E23AB428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7972814-15E3-D0D4-5F88-1412D6D594C8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C812929-B12D-8FBF-3A81-83AF1E12FE0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8F9DCD5-00E8-9FA4-7F03-6F68AA2EED59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DEA3D3C2-430E-7B4C-EF26-FF473B3FC7D8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B2CA735-BCAB-F4D0-2A89-EDBCBFD14D79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573E96C-E45C-06BA-5118-CB3E86755A0D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CC5622-50B6-CCA8-E4BD-810B504B502E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A90842A-9A01-7B6D-F915-B072E88C7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05" y="2290915"/>
            <a:ext cx="7343619" cy="40314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ACE439A-91EC-CA19-2B47-D8736FFCD41A}"/>
              </a:ext>
            </a:extLst>
          </p:cNvPr>
          <p:cNvSpPr/>
          <p:nvPr/>
        </p:nvSpPr>
        <p:spPr>
          <a:xfrm>
            <a:off x="678426" y="2674374"/>
            <a:ext cx="776748" cy="29693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93C185-5B91-5338-E4B9-BB5B105A3CD2}"/>
              </a:ext>
            </a:extLst>
          </p:cNvPr>
          <p:cNvSpPr/>
          <p:nvPr/>
        </p:nvSpPr>
        <p:spPr>
          <a:xfrm>
            <a:off x="1920088" y="5535561"/>
            <a:ext cx="6039236" cy="696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0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33740-0BAD-6B2D-E6D8-C80E6466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B92DC1-3526-2EF0-3560-2222464B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CDC8AFC-3962-F95E-3220-D5695560C1E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755CC8-BDF2-B72B-E3AF-E25BC20F0BA9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821647A-04A6-D7DB-21B9-78064DCBE14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8155A09-9DCA-52F7-D079-260322562CFA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874C4112-15F7-67EA-F60F-FC05A8B3BF8F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072D84F-53E3-783B-F393-12D8D099FEC8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926C9C-C451-FBA0-CC9A-30C7B54CE72D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9FB0B5-F962-EF82-D554-2A5BB7C15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04" y="2377659"/>
            <a:ext cx="7346317" cy="4029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7DBB6E-6C96-B99F-E460-F0007B8C7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1282" y="4596818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67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مثلوا كل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بيانات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الجدول على المبيان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88B3DF8-EB6D-94D4-9190-F39E51875E66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26C71A80-22E0-E127-8D4F-4F7D8928B413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62FCDE4-09B8-F0EA-AC83-A59CB292489A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12E3418-4A69-C208-985E-2E1BCE2E50FF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A597478-5D7B-6786-D40D-30749E0E9998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4E76F40E-C5DA-5D1F-F9E4-3FCFD644D93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9D6BEE-BA13-DCF6-DFA4-E86052BA8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04" y="2338330"/>
            <a:ext cx="7346317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 بيانات الجدول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D35FDE8-309E-D427-3677-D39EA30077A5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38256E9B-238F-E6D7-34B3-D4F9163144D5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75CB78A4-0331-721A-5D63-71430B913927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C4D19EF-AE05-ED83-523C-E72B81AA87CF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6EDC165-5C4C-B951-A5F1-A157852E756E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2BD1DBD8-B7D6-E728-1430-8E7E2965B88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004D35-78CC-5A37-A99F-FE434A9B0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34" y="2541086"/>
            <a:ext cx="7849280" cy="39703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6D8971-00E2-E41C-A9D8-3E9670ACA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76" y="2331668"/>
            <a:ext cx="3091766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F703-F3D2-ABA7-89ED-816F9E3E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F0276-43D1-21DE-19B5-CE3643D5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5736849-8B2A-F034-6C1C-5216125453C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AF20AFA-E0CF-AE18-62B3-C654B8A4E3EF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6FBC2702-9DB1-B90D-69CB-938725FEDFCA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02BE39F-7E39-AEFD-B35F-5D1AA0C1CC6B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562CFA6-474A-9D67-B37C-6C238592F16F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34D5392-0D2C-3781-3B33-3629209749DC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8CA2674E-3829-0DF2-746D-4D224C3C2D8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A32149-3BE5-DBB4-2356-9850C33A7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3" y="2263958"/>
            <a:ext cx="7395343" cy="374075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CB97BA-B6A5-4E8F-2639-74BF8295B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770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758E-4DF3-C716-C1B6-0BDF9B8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407B2-92E6-A36A-9972-2DA19A69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320E7A2-D74C-5064-D504-96BC367213A5}"/>
              </a:ext>
            </a:extLst>
          </p:cNvPr>
          <p:cNvSpPr txBox="1"/>
          <p:nvPr/>
        </p:nvSpPr>
        <p:spPr>
          <a:xfrm>
            <a:off x="138873" y="888820"/>
            <a:ext cx="736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ضعوا عنوانا ومفتاحا مناسبين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B4CF17E-D105-13E0-5838-951FDDF2CA9A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C0EBFCEA-124F-D195-C7E1-94B9D85E6DF2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FA908CE-9077-9AA8-1A25-3900488F6307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425E6AF-DB25-3BEB-9AF3-179227198EC6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2E1F803-7D23-0C0F-ED25-19B3BD704AB3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5624514-28A2-46B8-C077-00F6D23C1C8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9A2D32-D1E9-D193-45EF-F91302D8C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76" y="2505601"/>
            <a:ext cx="7849280" cy="3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FDDC-6794-F80E-6EDF-9C6F545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70C4A7-F090-0F40-B0F9-5B151610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6A7F5EB-5825-118F-6E54-94F2BF780D7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C9CCE82-42B9-1E96-5637-E61AA72A9693}"/>
              </a:ext>
            </a:extLst>
          </p:cNvPr>
          <p:cNvSpPr>
            <a:spLocks noChangeAspect="1"/>
          </p:cNvSpPr>
          <p:nvPr/>
        </p:nvSpPr>
        <p:spPr>
          <a:xfrm>
            <a:off x="2256439" y="166337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4619C6DD-77F2-8985-E187-9B2E1599E2E0}"/>
              </a:ext>
            </a:extLst>
          </p:cNvPr>
          <p:cNvSpPr/>
          <p:nvPr/>
        </p:nvSpPr>
        <p:spPr>
          <a:xfrm>
            <a:off x="421773" y="1590966"/>
            <a:ext cx="1760116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عنوانا و...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AB434A1-4F96-BA62-C628-BA3D72154BC4}"/>
              </a:ext>
            </a:extLst>
          </p:cNvPr>
          <p:cNvSpPr>
            <a:spLocks noChangeAspect="1"/>
          </p:cNvSpPr>
          <p:nvPr/>
        </p:nvSpPr>
        <p:spPr>
          <a:xfrm>
            <a:off x="4971899" y="16633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F22D405-E572-F86A-C729-CE12DD736E77}"/>
              </a:ext>
            </a:extLst>
          </p:cNvPr>
          <p:cNvSpPr/>
          <p:nvPr/>
        </p:nvSpPr>
        <p:spPr>
          <a:xfrm>
            <a:off x="3184633" y="1587592"/>
            <a:ext cx="1760116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كل قيمة...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D3402F-C6EF-8063-62F7-9E94895C0BE3}"/>
              </a:ext>
            </a:extLst>
          </p:cNvPr>
          <p:cNvSpPr/>
          <p:nvPr/>
        </p:nvSpPr>
        <p:spPr>
          <a:xfrm>
            <a:off x="5715000" y="1589287"/>
            <a:ext cx="1760117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محوري...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62F15C6-CED8-BB67-9632-2FF2585FAE7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9A02B6-E20A-F3DE-D79D-B40ACC848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43" y="2978491"/>
            <a:ext cx="7023105" cy="354972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2F29CE-567C-8688-1B9D-BBF55DB851BE}"/>
              </a:ext>
            </a:extLst>
          </p:cNvPr>
          <p:cNvSpPr/>
          <p:nvPr/>
        </p:nvSpPr>
        <p:spPr>
          <a:xfrm>
            <a:off x="1065104" y="2610423"/>
            <a:ext cx="6552076" cy="58460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200" b="1" dirty="0">
                <a:solidFill>
                  <a:schemeClr val="tx1"/>
                </a:solidFill>
              </a:rPr>
              <a:t>مبيعات تاجر من المنتوجين 1 و2 ما بين سن</a:t>
            </a:r>
            <a:r>
              <a:rPr lang="ar-MA" sz="2200" b="1" dirty="0">
                <a:solidFill>
                  <a:schemeClr val="tx1"/>
                </a:solidFill>
              </a:rPr>
              <a:t>تي</a:t>
            </a:r>
            <a:r>
              <a:rPr lang="ar-SA" sz="2200" b="1" dirty="0">
                <a:solidFill>
                  <a:schemeClr val="tx1"/>
                </a:solidFill>
              </a:rPr>
              <a:t> 2000  و2020</a:t>
            </a:r>
            <a:endParaRPr lang="fr-FR" sz="2200" b="1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742C19A-B796-5492-5C2D-532349F80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180" y="3923071"/>
            <a:ext cx="886128" cy="83028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2765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ACB346-6D33-D59E-3C6D-62B5E3E70B5B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B14680D-901A-FB61-733A-3F96C6B2F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BBEAE9-B8E0-1E3B-608C-CA7986EECA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156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أجيبوا عن أسئلة هذا النشاط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D6CFD9F-A1FB-BE60-BEB2-99A9FB5CD2B3}"/>
              </a:ext>
            </a:extLst>
          </p:cNvPr>
          <p:cNvSpPr/>
          <p:nvPr/>
        </p:nvSpPr>
        <p:spPr>
          <a:xfrm>
            <a:off x="357066" y="1719469"/>
            <a:ext cx="8041499" cy="484284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يُبيّن الْجَدْوَلُ طلبيات المقصف المدرسي منَ مشْروبي الشاي والقهوة خِلالَ 4 أيام: 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أُمَثِّلُّ بَياناتِ هَذا الْجَدْوَلِ في مِبيانٍ بِخط منكسرِ.</a:t>
            </a:r>
          </a:p>
          <a:p>
            <a:pPr algn="r" rtl="1"/>
            <a:endParaRPr lang="ar-SA" b="1" dirty="0">
              <a:solidFill>
                <a:schemeClr val="tx1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ما الْمَشْروبُ الْأَكْثَرُ طلبا خِلالَ الْيَوْمِ الْأَوَّلِ؟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.............................................................................................................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SA" b="1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 </a:t>
            </a:r>
            <a:r>
              <a:rPr lang="ar-SA" b="1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عَدَدُ طلبيات القهوة خِلالَ الْيَوْمِ الثّاني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marL="285750" lvl="0" indent="-285750" algn="r" rtl="1">
              <a:buFont typeface="Arial" panose="020B0604020202020204" pitchFamily="34" charset="0"/>
              <a:buChar char="•"/>
              <a:defRPr/>
            </a:pPr>
            <a:r>
              <a:rPr lang="ar-SA" b="1" dirty="0">
                <a:solidFill>
                  <a:srgbClr val="000000"/>
                </a:solidFill>
              </a:rPr>
              <a:t>ما المشروب الأكثر طلبا خلال الأيام الأربعة: ......................................................................................................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F49374A-F689-A6E0-19D0-7DDB3AA27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469604"/>
              </p:ext>
            </p:extLst>
          </p:nvPr>
        </p:nvGraphicFramePr>
        <p:xfrm>
          <a:off x="770347" y="2441841"/>
          <a:ext cx="7214935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2987">
                  <a:extLst>
                    <a:ext uri="{9D8B030D-6E8A-4147-A177-3AD203B41FA5}">
                      <a16:colId xmlns:a16="http://schemas.microsoft.com/office/drawing/2014/main" val="1891486406"/>
                    </a:ext>
                  </a:extLst>
                </a:gridCol>
                <a:gridCol w="1442987">
                  <a:extLst>
                    <a:ext uri="{9D8B030D-6E8A-4147-A177-3AD203B41FA5}">
                      <a16:colId xmlns:a16="http://schemas.microsoft.com/office/drawing/2014/main" val="2001467378"/>
                    </a:ext>
                  </a:extLst>
                </a:gridCol>
                <a:gridCol w="1442987">
                  <a:extLst>
                    <a:ext uri="{9D8B030D-6E8A-4147-A177-3AD203B41FA5}">
                      <a16:colId xmlns:a16="http://schemas.microsoft.com/office/drawing/2014/main" val="2979462800"/>
                    </a:ext>
                  </a:extLst>
                </a:gridCol>
                <a:gridCol w="1442987">
                  <a:extLst>
                    <a:ext uri="{9D8B030D-6E8A-4147-A177-3AD203B41FA5}">
                      <a16:colId xmlns:a16="http://schemas.microsoft.com/office/drawing/2014/main" val="849678534"/>
                    </a:ext>
                  </a:extLst>
                </a:gridCol>
                <a:gridCol w="1442987">
                  <a:extLst>
                    <a:ext uri="{9D8B030D-6E8A-4147-A177-3AD203B41FA5}">
                      <a16:colId xmlns:a16="http://schemas.microsoft.com/office/drawing/2014/main" val="2058222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الرابع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الثالث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الثاني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الأول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2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120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40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80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50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/>
                        <a:t>القهوة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1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80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100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60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40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="1" dirty="0"/>
                        <a:t>الشاي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72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BAC1-CEB3-5AC2-F1E2-B13FDDD40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6371380-BC0E-EDA5-6D3C-5996A49D9E4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4F13A1-00A9-4778-AA8C-56C89EC6CFB0}"/>
              </a:ext>
            </a:extLst>
          </p:cNvPr>
          <p:cNvSpPr/>
          <p:nvPr/>
        </p:nvSpPr>
        <p:spPr>
          <a:xfrm>
            <a:off x="357066" y="1779103"/>
            <a:ext cx="8275395" cy="46813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أُمَثِّلُّ بَياناتِ هَذا الْجَدْوَلِ في مِبيانٍ بِخط منكسر: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6FF37-634C-A720-3E9F-53346A4B9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0A80BC-0109-B7FD-7B5A-5E9E9DB5A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63" y="2490941"/>
            <a:ext cx="7620000" cy="374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ED2C-3A1F-CF9E-B88D-645FF13EE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09A7B50-3388-547A-2AA5-EC7B4A178C18}"/>
              </a:ext>
            </a:extLst>
          </p:cNvPr>
          <p:cNvSpPr/>
          <p:nvPr/>
        </p:nvSpPr>
        <p:spPr>
          <a:xfrm>
            <a:off x="357066" y="1719469"/>
            <a:ext cx="8041499" cy="484284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يُبيّن الْجَدْوَلُ طلبيات المقصف المدرسي منَ مشْروبي الشاي والقهوة خِلالَ 4 أيام: 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أُمَثِّلُّ بَياناتِ هَذا الْجَدْوَلِ في مِبيانٍ بِخط منكسرِ.</a:t>
            </a:r>
          </a:p>
          <a:p>
            <a:pPr algn="r" rtl="1"/>
            <a:endParaRPr lang="ar-SA" b="1" dirty="0">
              <a:solidFill>
                <a:schemeClr val="tx1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chemeClr val="tx1"/>
                </a:solidFill>
              </a:rPr>
              <a:t>ما الْمَشْروبُ الْأَكْثَرُ طلبا خِلالَ الْيَوْمِ الْأَوَّلِ؟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FF0000"/>
                </a:solidFill>
              </a:rPr>
              <a:t>الْمَشْروبُ الْأَكْثَرُ طلبا خِلالَ الْيَوْمِ الْأَوَّلِ هو : القهوة.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 </a:t>
            </a:r>
            <a:r>
              <a:rPr lang="ar-SA" b="1" dirty="0">
                <a:solidFill>
                  <a:srgbClr val="000000"/>
                </a:solidFill>
                <a:latin typeface="Aptos" panose="02110004020202020204"/>
                <a:cs typeface="Arial" panose="020B0604020202020204" pitchFamily="34" charset="0"/>
              </a:rPr>
              <a:t>عَدَدُ طلبيات القهوة خِلالَ الْيَوْمِ الثّاني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عَدَدُ طلبيات القهوة خِلالَ الْيَوْمِ الثّاني هو : 80 طلبية</a:t>
            </a:r>
            <a:endParaRPr lang="ar-SA" b="1" dirty="0">
              <a:solidFill>
                <a:srgbClr val="FF0000"/>
              </a:solidFill>
            </a:endParaRPr>
          </a:p>
          <a:p>
            <a:pPr marL="285750" lvl="0" indent="-285750" algn="r" rtl="1">
              <a:buFont typeface="Arial" panose="020B0604020202020204" pitchFamily="34" charset="0"/>
              <a:buChar char="•"/>
              <a:defRPr/>
            </a:pPr>
            <a:r>
              <a:rPr lang="ar-SA" b="1" dirty="0">
                <a:solidFill>
                  <a:srgbClr val="000000"/>
                </a:solidFill>
              </a:rPr>
              <a:t>ما المشروب الأكثر طلبا خلال الأيام الأربعة؟</a:t>
            </a:r>
          </a:p>
          <a:p>
            <a:pPr marL="285750" lvl="0" indent="-285750" algn="r" rtl="1">
              <a:buFont typeface="Arial" panose="020B0604020202020204" pitchFamily="34" charset="0"/>
              <a:buChar char="•"/>
              <a:defRPr/>
            </a:pPr>
            <a:r>
              <a:rPr lang="ar-SA" b="1" dirty="0">
                <a:solidFill>
                  <a:srgbClr val="FF0000"/>
                </a:solidFill>
              </a:rPr>
              <a:t> المشروب الأكثر طلبا خلال الأيام الأربعة هو : القهوة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CCDE09-CE59-50B5-DCA0-B2F192EE6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B21BD5-EFD8-9E53-1CAD-51101F15409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7CA295-3E12-7C97-0196-CC133F502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174" y="2408903"/>
            <a:ext cx="3690163" cy="12880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D7455C-0945-56EB-FC8B-BACE712D4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68" y="2342535"/>
            <a:ext cx="3854304" cy="21729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8ABE88BC-7B86-3352-5B9B-6F66ED5EBB48}"/>
                  </a:ext>
                </a:extLst>
              </p14:cNvPr>
              <p14:cNvContentPartPr/>
              <p14:nvPr/>
            </p14:nvContentPartPr>
            <p14:xfrm>
              <a:off x="9980681" y="1880701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8ABE88BC-7B86-3352-5B9B-6F66ED5EBB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62681" y="1862701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67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75D2B1-5C35-1EF0-48F1-9971DA4A8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943" y="1789471"/>
            <a:ext cx="2876857" cy="39518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17DD01-6128-FCFB-6C84-C27DBE8B2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078" y="1716221"/>
            <a:ext cx="2862029" cy="395184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09943" y="3692140"/>
            <a:ext cx="2737025" cy="17942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3FC272-2203-7E55-458D-BCC49F402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280" y="1831364"/>
            <a:ext cx="6278015" cy="434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2A13C5-039E-5EE7-C69A-2245D8AF8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47" y="1869014"/>
            <a:ext cx="8090093" cy="45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9B4B3D-4425-FC42-3597-05431F30D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31" y="1551493"/>
            <a:ext cx="7319430" cy="50282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1FD4AD-0463-630C-E966-914FC9362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767" y="5192197"/>
            <a:ext cx="419136" cy="2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E231EB8-7AAC-02E8-8ABC-FA1F8B86D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571" y="1527450"/>
            <a:ext cx="3582901" cy="495036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241756" y="1946787"/>
            <a:ext cx="2870484" cy="4267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E3362C-C976-81C3-D5C2-14FF41D67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640" y="1629297"/>
            <a:ext cx="5302623" cy="47497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6B9E09-909D-DD11-1C64-D7F4D757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303" y="4415939"/>
            <a:ext cx="205758" cy="6629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5B33E2-894C-A445-793C-74A87B578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686" y="5578626"/>
            <a:ext cx="358171" cy="2514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544C0BE-1E95-BCE2-A306-D54D6409CFF0}"/>
                  </a:ext>
                </a:extLst>
              </p14:cNvPr>
              <p14:cNvContentPartPr/>
              <p14:nvPr/>
            </p14:nvContentPartPr>
            <p14:xfrm>
              <a:off x="9897796" y="3128160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544C0BE-1E95-BCE2-A306-D54D6409CFF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79796" y="311016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1E3A-5DCE-2CCC-025E-621BD416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4848BA35-8FD0-52CF-0290-783E1A7C9E39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10780EDF-291F-AB1C-805F-3027B45D8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D3DED2-87B6-9619-98C3-1A9DD91D4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91" y="3558791"/>
            <a:ext cx="7586238" cy="26900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AA0F8D-EF55-BCDA-C5DB-2DCD33278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36" y="1359055"/>
            <a:ext cx="3875274" cy="206994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9D35F97-9346-B316-0230-31CDA7DE9414}"/>
              </a:ext>
            </a:extLst>
          </p:cNvPr>
          <p:cNvSpPr/>
          <p:nvPr/>
        </p:nvSpPr>
        <p:spPr>
          <a:xfrm>
            <a:off x="682691" y="4008791"/>
            <a:ext cx="7586238" cy="42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اليوم الذي سجل فيه أقل عدد من الزوار خلال الفترتين الصباحية</a:t>
            </a:r>
            <a:r>
              <a:rPr lang="ar-MA" b="1" dirty="0">
                <a:solidFill>
                  <a:srgbClr val="FF0000"/>
                </a:solidFill>
              </a:rPr>
              <a:t> و</a:t>
            </a:r>
            <a:r>
              <a:rPr lang="ar-SA" b="1" dirty="0">
                <a:solidFill>
                  <a:srgbClr val="FF0000"/>
                </a:solidFill>
              </a:rPr>
              <a:t>المسائية هو : يوم </a:t>
            </a:r>
            <a:r>
              <a:rPr lang="ar-MA" b="1" dirty="0">
                <a:solidFill>
                  <a:srgbClr val="FF0000"/>
                </a:solidFill>
              </a:rPr>
              <a:t>الثلاثاء</a:t>
            </a:r>
            <a:r>
              <a:rPr lang="ar-SA" b="1" dirty="0">
                <a:solidFill>
                  <a:srgbClr val="FF0000"/>
                </a:solidFill>
              </a:rPr>
              <a:t>. </a:t>
            </a:r>
            <a:endParaRPr lang="fr-FR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EAE42E-5A07-5487-5D7A-CA11524D387E}"/>
                  </a:ext>
                </a:extLst>
              </p:cNvPr>
              <p:cNvSpPr/>
              <p:nvPr/>
            </p:nvSpPr>
            <p:spPr>
              <a:xfrm>
                <a:off x="735501" y="5506372"/>
                <a:ext cx="7586238" cy="87230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ar-SA" b="1" dirty="0">
                    <a:solidFill>
                      <a:srgbClr val="FF0000"/>
                    </a:solidFill>
                  </a:rPr>
                  <a:t>الفارق بين عدد الزوار الذين زاروا المعرض ما بين بداية ونهاية الأسبوع هو: </a:t>
                </a:r>
              </a:p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𝟗𝟎𝟎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𝟖𝟎𝟎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𝟑𝟎𝟎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𝟒𝟎𝟎</m:t>
                          </m:r>
                        </m:e>
                      </m:d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EAE42E-5A07-5487-5D7A-CA11524D38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01" y="5506372"/>
                <a:ext cx="7586238" cy="87230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F8B81B-80BB-12DC-E83E-01926B2508C3}"/>
              </a:ext>
            </a:extLst>
          </p:cNvPr>
          <p:cNvSpPr/>
          <p:nvPr/>
        </p:nvSpPr>
        <p:spPr>
          <a:xfrm>
            <a:off x="682691" y="4703280"/>
            <a:ext cx="7586238" cy="42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عدد الزوار الذين زاروا المعرض خلال نهاية الأسبوع هو : </a:t>
            </a:r>
            <a:r>
              <a:rPr lang="ar-MA" b="1" dirty="0">
                <a:solidFill>
                  <a:srgbClr val="FF0000"/>
                </a:solidFill>
              </a:rPr>
              <a:t>2900</a:t>
            </a:r>
            <a:r>
              <a:rPr lang="ar-SA" b="1" dirty="0">
                <a:solidFill>
                  <a:srgbClr val="FF0000"/>
                </a:solidFill>
              </a:rPr>
              <a:t> زائر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576128-C67E-1EE1-3912-A7D8AE9D1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757" y="2438744"/>
            <a:ext cx="155957" cy="5025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9F6F15-499D-F684-AB48-60271BE528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4440" y="3103620"/>
            <a:ext cx="271480" cy="1906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B8B4F3DA-6CC2-EACD-32E9-02726B6CA096}"/>
                  </a:ext>
                </a:extLst>
              </p14:cNvPr>
              <p14:cNvContentPartPr/>
              <p14:nvPr/>
            </p14:nvContentPartPr>
            <p14:xfrm>
              <a:off x="-785119" y="1686967"/>
              <a:ext cx="360" cy="360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B8B4F3DA-6CC2-EACD-32E9-02726B6CA0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803119" y="1669327"/>
                <a:ext cx="36000" cy="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383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2EE994-F447-1A60-77C2-36C83CB0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F53257-77B9-EA64-082D-AD75800FF6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7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13F5CE3-1371-F300-F533-481D1A6114F1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6F484CEB-6E04-4594-26ED-E9F270933A79}"/>
              </a:ext>
            </a:extLst>
          </p:cNvPr>
          <p:cNvSpPr/>
          <p:nvPr/>
        </p:nvSpPr>
        <p:spPr>
          <a:xfrm>
            <a:off x="7048626" y="28952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5E3073E7-7A8C-99DD-9C1A-A3CB394CECF6}"/>
              </a:ext>
            </a:extLst>
          </p:cNvPr>
          <p:cNvSpPr/>
          <p:nvPr/>
        </p:nvSpPr>
        <p:spPr>
          <a:xfrm>
            <a:off x="7027712" y="47322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1CBA6AC4-8B21-9619-79C6-4974AD552847}"/>
              </a:ext>
            </a:extLst>
          </p:cNvPr>
          <p:cNvSpPr/>
          <p:nvPr/>
        </p:nvSpPr>
        <p:spPr>
          <a:xfrm>
            <a:off x="7051103" y="38153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39B9ADDD-7B1C-B736-009D-884DE410C233}"/>
              </a:ext>
            </a:extLst>
          </p:cNvPr>
          <p:cNvSpPr txBox="1"/>
          <p:nvPr/>
        </p:nvSpPr>
        <p:spPr>
          <a:xfrm>
            <a:off x="1762230" y="47322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 en secteurs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29B2748B-E792-D9AE-9A81-4AE0A4BC40D2}"/>
              </a:ext>
            </a:extLst>
          </p:cNvPr>
          <p:cNvSpPr txBox="1"/>
          <p:nvPr/>
        </p:nvSpPr>
        <p:spPr>
          <a:xfrm>
            <a:off x="1762231" y="28584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 en barres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45DB6C81-0989-3882-8520-CA7114336028}"/>
              </a:ext>
            </a:extLst>
          </p:cNvPr>
          <p:cNvSpPr txBox="1"/>
          <p:nvPr/>
        </p:nvSpPr>
        <p:spPr>
          <a:xfrm>
            <a:off x="1762232" y="37937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 à ligne brisée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4563251C-290B-C625-A430-93E3481D5832}"/>
              </a:ext>
            </a:extLst>
          </p:cNvPr>
          <p:cNvSpPr txBox="1"/>
          <p:nvPr/>
        </p:nvSpPr>
        <p:spPr>
          <a:xfrm>
            <a:off x="0" y="17103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 منكسر"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rganigramme : Connecteur 19">
            <a:extLst>
              <a:ext uri="{FF2B5EF4-FFF2-40B4-BE49-F238E27FC236}">
                <a16:creationId xmlns:a16="http://schemas.microsoft.com/office/drawing/2014/main" id="{C6C85558-9051-6750-0B0E-7257D475F043}"/>
              </a:ext>
            </a:extLst>
          </p:cNvPr>
          <p:cNvSpPr/>
          <p:nvPr/>
        </p:nvSpPr>
        <p:spPr>
          <a:xfrm>
            <a:off x="7089479" y="57103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4" name="ZoneTexte 5">
            <a:extLst>
              <a:ext uri="{FF2B5EF4-FFF2-40B4-BE49-F238E27FC236}">
                <a16:creationId xmlns:a16="http://schemas.microsoft.com/office/drawing/2014/main" id="{A07152B0-0CA0-4B7A-C6DC-99EB0E150FCD}"/>
              </a:ext>
            </a:extLst>
          </p:cNvPr>
          <p:cNvSpPr txBox="1"/>
          <p:nvPr/>
        </p:nvSpPr>
        <p:spPr>
          <a:xfrm>
            <a:off x="1756145" y="56675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Histogramme</a:t>
            </a:r>
          </a:p>
        </p:txBody>
      </p:sp>
    </p:spTree>
    <p:extLst>
      <p:ext uri="{BB962C8B-B14F-4D97-AF65-F5344CB8AC3E}">
        <p14:creationId xmlns:p14="http://schemas.microsoft.com/office/powerpoint/2010/main" val="238543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DED4-A026-1709-3523-00C01B1F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17CF83-8036-4B93-AD45-4FEDFBD7C961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0D060-CA62-6062-FFCD-29367131F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3FFE66-D927-63C2-5345-4E4CF85133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2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D5F2-5D78-82B4-4C8A-9EFF11CD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2E644-DA96-4DA7-4546-9D548BA42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59497FC3-0DB7-6EBE-EE72-7036D6933C07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rganigramme : Connecteur 13">
            <a:extLst>
              <a:ext uri="{FF2B5EF4-FFF2-40B4-BE49-F238E27FC236}">
                <a16:creationId xmlns:a16="http://schemas.microsoft.com/office/drawing/2014/main" id="{55CF5B84-9401-3B9A-008C-D0D03A76F3E7}"/>
              </a:ext>
            </a:extLst>
          </p:cNvPr>
          <p:cNvSpPr/>
          <p:nvPr/>
        </p:nvSpPr>
        <p:spPr>
          <a:xfrm>
            <a:off x="7194098" y="290508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Organigramme : Connecteur 19">
            <a:extLst>
              <a:ext uri="{FF2B5EF4-FFF2-40B4-BE49-F238E27FC236}">
                <a16:creationId xmlns:a16="http://schemas.microsoft.com/office/drawing/2014/main" id="{C3793978-485C-594E-0157-393F68D23AA3}"/>
              </a:ext>
            </a:extLst>
          </p:cNvPr>
          <p:cNvSpPr/>
          <p:nvPr/>
        </p:nvSpPr>
        <p:spPr>
          <a:xfrm>
            <a:off x="7173184" y="4742117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28" name="Organigramme : Connecteur 41">
            <a:extLst>
              <a:ext uri="{FF2B5EF4-FFF2-40B4-BE49-F238E27FC236}">
                <a16:creationId xmlns:a16="http://schemas.microsoft.com/office/drawing/2014/main" id="{2B2B7812-E493-91A6-BE67-26570BEF1A0C}"/>
              </a:ext>
            </a:extLst>
          </p:cNvPr>
          <p:cNvSpPr/>
          <p:nvPr/>
        </p:nvSpPr>
        <p:spPr>
          <a:xfrm>
            <a:off x="7196575" y="3825153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29" name="ZoneTexte 5">
            <a:extLst>
              <a:ext uri="{FF2B5EF4-FFF2-40B4-BE49-F238E27FC236}">
                <a16:creationId xmlns:a16="http://schemas.microsoft.com/office/drawing/2014/main" id="{6BC11F00-47AF-569A-8C0F-B6FDE8396989}"/>
              </a:ext>
            </a:extLst>
          </p:cNvPr>
          <p:cNvSpPr txBox="1"/>
          <p:nvPr/>
        </p:nvSpPr>
        <p:spPr>
          <a:xfrm>
            <a:off x="1907702" y="4742117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Graphiques en secteurs</a:t>
            </a:r>
          </a:p>
        </p:txBody>
      </p:sp>
      <p:sp>
        <p:nvSpPr>
          <p:cNvPr id="30" name="ZoneTexte 5">
            <a:extLst>
              <a:ext uri="{FF2B5EF4-FFF2-40B4-BE49-F238E27FC236}">
                <a16:creationId xmlns:a16="http://schemas.microsoft.com/office/drawing/2014/main" id="{13616355-92FA-4CA4-B8CE-A772D3565466}"/>
              </a:ext>
            </a:extLst>
          </p:cNvPr>
          <p:cNvSpPr txBox="1"/>
          <p:nvPr/>
        </p:nvSpPr>
        <p:spPr>
          <a:xfrm>
            <a:off x="1907703" y="286824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 defTabSz="685800">
              <a:defRPr sz="3200" b="1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Graphique en barres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ZoneTexte 5">
            <a:extLst>
              <a:ext uri="{FF2B5EF4-FFF2-40B4-BE49-F238E27FC236}">
                <a16:creationId xmlns:a16="http://schemas.microsoft.com/office/drawing/2014/main" id="{B048DA3A-64A2-0DD5-FEAA-8308384A794E}"/>
              </a:ext>
            </a:extLst>
          </p:cNvPr>
          <p:cNvSpPr txBox="1"/>
          <p:nvPr/>
        </p:nvSpPr>
        <p:spPr>
          <a:xfrm>
            <a:off x="145472" y="1720204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 منكسر"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rganigramme : Connecteur 19">
            <a:extLst>
              <a:ext uri="{FF2B5EF4-FFF2-40B4-BE49-F238E27FC236}">
                <a16:creationId xmlns:a16="http://schemas.microsoft.com/office/drawing/2014/main" id="{91899A82-C961-16D2-A241-0943E418DB75}"/>
              </a:ext>
            </a:extLst>
          </p:cNvPr>
          <p:cNvSpPr/>
          <p:nvPr/>
        </p:nvSpPr>
        <p:spPr>
          <a:xfrm>
            <a:off x="7234951" y="572022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33" name="ZoneTexte 5">
            <a:extLst>
              <a:ext uri="{FF2B5EF4-FFF2-40B4-BE49-F238E27FC236}">
                <a16:creationId xmlns:a16="http://schemas.microsoft.com/office/drawing/2014/main" id="{F2FDF2C6-C1E9-A79D-1298-F7A2B96A6C98}"/>
              </a:ext>
            </a:extLst>
          </p:cNvPr>
          <p:cNvSpPr txBox="1"/>
          <p:nvPr/>
        </p:nvSpPr>
        <p:spPr>
          <a:xfrm>
            <a:off x="1901617" y="5677409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Histogramme</a:t>
            </a:r>
          </a:p>
        </p:txBody>
      </p:sp>
      <p:sp>
        <p:nvSpPr>
          <p:cNvPr id="34" name="ZoneTexte 5">
            <a:extLst>
              <a:ext uri="{FF2B5EF4-FFF2-40B4-BE49-F238E27FC236}">
                <a16:creationId xmlns:a16="http://schemas.microsoft.com/office/drawing/2014/main" id="{7E4FBB55-E958-F9D6-3489-ED367AD26287}"/>
              </a:ext>
            </a:extLst>
          </p:cNvPr>
          <p:cNvSpPr txBox="1"/>
          <p:nvPr/>
        </p:nvSpPr>
        <p:spPr>
          <a:xfrm>
            <a:off x="1907704" y="3803536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 à ligne brisée</a:t>
            </a:r>
          </a:p>
        </p:txBody>
      </p:sp>
      <p:sp>
        <p:nvSpPr>
          <p:cNvPr id="37" name="Oval 86">
            <a:extLst>
              <a:ext uri="{FF2B5EF4-FFF2-40B4-BE49-F238E27FC236}">
                <a16:creationId xmlns:a16="http://schemas.microsoft.com/office/drawing/2014/main" id="{016B96FC-FE50-25C6-559F-BF297DA4C82C}"/>
              </a:ext>
            </a:extLst>
          </p:cNvPr>
          <p:cNvSpPr/>
          <p:nvPr/>
        </p:nvSpPr>
        <p:spPr>
          <a:xfrm flipH="1">
            <a:off x="1652720" y="3979043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Graphique 25">
            <a:extLst>
              <a:ext uri="{FF2B5EF4-FFF2-40B4-BE49-F238E27FC236}">
                <a16:creationId xmlns:a16="http://schemas.microsoft.com/office/drawing/2014/main" id="{26C46AA7-17E1-A646-3F89-5F3F74A8D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6024" y="3995014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13566-D448-E99B-EA24-9CCBD94D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CCDA879-5A0F-E319-8668-A7FDA830827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E1A58D-0037-7924-2A56-F57ABD776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EB2B32-546E-A922-3051-8603B1A4E3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5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5E1A3-43FC-D7A3-50E7-398D1822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5EF2B0-84F9-6CB5-28A1-DEADCB2F2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12C54397-2EB1-1125-A3DB-3F8050BD59A6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0979FB97-54B9-18DF-3A52-8115B7A29677}"/>
              </a:ext>
            </a:extLst>
          </p:cNvPr>
          <p:cNvSpPr/>
          <p:nvPr/>
        </p:nvSpPr>
        <p:spPr>
          <a:xfrm>
            <a:off x="7194098" y="282451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3" name="Organigramme : Connecteur 19">
            <a:extLst>
              <a:ext uri="{FF2B5EF4-FFF2-40B4-BE49-F238E27FC236}">
                <a16:creationId xmlns:a16="http://schemas.microsoft.com/office/drawing/2014/main" id="{AE7AA2D0-D144-D5A3-A46E-29EC671CF9B9}"/>
              </a:ext>
            </a:extLst>
          </p:cNvPr>
          <p:cNvSpPr/>
          <p:nvPr/>
        </p:nvSpPr>
        <p:spPr>
          <a:xfrm>
            <a:off x="7173184" y="466154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C6DCEA6C-2349-D97D-0EC4-60C00B7740EF}"/>
              </a:ext>
            </a:extLst>
          </p:cNvPr>
          <p:cNvSpPr/>
          <p:nvPr/>
        </p:nvSpPr>
        <p:spPr>
          <a:xfrm>
            <a:off x="7196575" y="374457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232AB381-C2F5-3F80-9146-EF8F798873F5}"/>
              </a:ext>
            </a:extLst>
          </p:cNvPr>
          <p:cNvSpPr txBox="1"/>
          <p:nvPr/>
        </p:nvSpPr>
        <p:spPr>
          <a:xfrm>
            <a:off x="1907702" y="466154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426AC9F8-C36B-2EB9-F71E-8E60992E1766}"/>
              </a:ext>
            </a:extLst>
          </p:cNvPr>
          <p:cNvSpPr txBox="1"/>
          <p:nvPr/>
        </p:nvSpPr>
        <p:spPr>
          <a:xfrm>
            <a:off x="1907703" y="278767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F6DC332E-BB3D-6AA4-BD5B-92CEFE97C43C}"/>
              </a:ext>
            </a:extLst>
          </p:cNvPr>
          <p:cNvSpPr txBox="1"/>
          <p:nvPr/>
        </p:nvSpPr>
        <p:spPr>
          <a:xfrm>
            <a:off x="1907704" y="372296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1099B446-BF71-A594-FE92-89F358DC44C8}"/>
              </a:ext>
            </a:extLst>
          </p:cNvPr>
          <p:cNvSpPr txBox="1"/>
          <p:nvPr/>
        </p:nvSpPr>
        <p:spPr>
          <a:xfrm>
            <a:off x="145472" y="163963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"مفتاح"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9DF1CF70-0AFC-2262-2718-2E5C2DF520FD}"/>
              </a:ext>
            </a:extLst>
          </p:cNvPr>
          <p:cNvSpPr/>
          <p:nvPr/>
        </p:nvSpPr>
        <p:spPr>
          <a:xfrm>
            <a:off x="7234951" y="563965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033864D5-8F53-CD12-B4FC-876DA181D3CD}"/>
              </a:ext>
            </a:extLst>
          </p:cNvPr>
          <p:cNvSpPr txBox="1"/>
          <p:nvPr/>
        </p:nvSpPr>
        <p:spPr>
          <a:xfrm>
            <a:off x="1901617" y="559683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</a:t>
            </a:r>
          </a:p>
        </p:txBody>
      </p:sp>
    </p:spTree>
    <p:extLst>
      <p:ext uri="{BB962C8B-B14F-4D97-AF65-F5344CB8AC3E}">
        <p14:creationId xmlns:p14="http://schemas.microsoft.com/office/powerpoint/2010/main" val="199801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43255-2D0C-3ED0-3400-D6930A258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D6369-B999-71CC-2893-C1F7019F1BD5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2E96C-2F7A-60DD-78A9-A7E1834DE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23DEDA-DC02-1E7F-B17F-10AF1B90DA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12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05AA-64E2-27AD-4725-CED191DE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5A8F78-789F-5AC4-F9AB-BA1DE9099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223AAC7-9909-B62A-F70D-CF5C57EFD684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776FC89D-F06B-3A6A-9861-29F8786B3E77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20EC41C4-C195-3560-8BA1-7B6B3E96AD33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C60901B1-9CFC-A806-ECC6-9059C5517A45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FCA51B-CB9F-2A03-539F-285D05FE1FD3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"مفتاح"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83CB5300-3669-1D24-1F8D-1B9D40644931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60DC2E3A-76D3-D73F-3B95-517D65E14016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Graphique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38B3D694-EEB0-B022-79B8-19A384BD6183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90F051C5-F77A-D2CF-166F-7D0111B9E21F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173492BE-C03A-6C00-3DE5-54E125902DA7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</a:t>
            </a:r>
          </a:p>
        </p:txBody>
      </p:sp>
      <p:sp>
        <p:nvSpPr>
          <p:cNvPr id="37" name="Oval 86">
            <a:extLst>
              <a:ext uri="{FF2B5EF4-FFF2-40B4-BE49-F238E27FC236}">
                <a16:creationId xmlns:a16="http://schemas.microsoft.com/office/drawing/2014/main" id="{50FE8F95-6EAD-C701-9B64-473E3F22F2D4}"/>
              </a:ext>
            </a:extLst>
          </p:cNvPr>
          <p:cNvSpPr/>
          <p:nvPr/>
        </p:nvSpPr>
        <p:spPr>
          <a:xfrm flipH="1">
            <a:off x="1604163" y="3668165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Graphique 25">
            <a:extLst>
              <a:ext uri="{FF2B5EF4-FFF2-40B4-BE49-F238E27FC236}">
                <a16:creationId xmlns:a16="http://schemas.microsoft.com/office/drawing/2014/main" id="{AFF1F60B-D97F-4221-62E9-1BAD6D7C4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67467" y="3684136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7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A35B88-8153-8586-A1CE-AFAAB6A7F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319" y="2007081"/>
            <a:ext cx="6181880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23914</TotalTime>
  <Words>1045</Words>
  <Application>Microsoft Office PowerPoint</Application>
  <PresentationFormat>Affichage à l'écran (4:3)</PresentationFormat>
  <Paragraphs>312</Paragraphs>
  <Slides>55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6" baseType="lpstr">
      <vt:lpstr>Aptos</vt:lpstr>
      <vt:lpstr>Microsoft Uighur</vt:lpstr>
      <vt:lpstr>Calibri</vt:lpstr>
      <vt:lpstr>Arial</vt:lpstr>
      <vt:lpstr>DengXian</vt:lpstr>
      <vt:lpstr>Cambria Math</vt:lpstr>
      <vt:lpstr>Dosis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2026-03-23T17:21:59Z</dcterms:modified>
</cp:coreProperties>
</file>