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9"/>
  </p:notesMasterIdLst>
  <p:handoutMasterIdLst>
    <p:handoutMasterId r:id="rId60"/>
  </p:handoutMasterIdLst>
  <p:sldIdLst>
    <p:sldId id="779" r:id="rId4"/>
    <p:sldId id="911" r:id="rId5"/>
    <p:sldId id="738" r:id="rId6"/>
    <p:sldId id="780" r:id="rId7"/>
    <p:sldId id="938" r:id="rId8"/>
    <p:sldId id="907" r:id="rId9"/>
    <p:sldId id="746" r:id="rId10"/>
    <p:sldId id="784" r:id="rId11"/>
    <p:sldId id="766" r:id="rId12"/>
    <p:sldId id="2134807202" r:id="rId13"/>
    <p:sldId id="2134807116" r:id="rId14"/>
    <p:sldId id="786" r:id="rId15"/>
    <p:sldId id="812" r:id="rId16"/>
    <p:sldId id="751" r:id="rId17"/>
    <p:sldId id="909" r:id="rId18"/>
    <p:sldId id="833" r:id="rId19"/>
    <p:sldId id="2134807215" r:id="rId20"/>
    <p:sldId id="918" r:id="rId21"/>
    <p:sldId id="849" r:id="rId22"/>
    <p:sldId id="919" r:id="rId23"/>
    <p:sldId id="2134807223" r:id="rId24"/>
    <p:sldId id="2134806701" r:id="rId25"/>
    <p:sldId id="950" r:id="rId26"/>
    <p:sldId id="2134807224" r:id="rId27"/>
    <p:sldId id="951" r:id="rId28"/>
    <p:sldId id="953" r:id="rId29"/>
    <p:sldId id="2134807225" r:id="rId30"/>
    <p:sldId id="2134807217" r:id="rId31"/>
    <p:sldId id="2134807101" r:id="rId32"/>
    <p:sldId id="2134807102" r:id="rId33"/>
    <p:sldId id="2134807226" r:id="rId34"/>
    <p:sldId id="2134807106" r:id="rId35"/>
    <p:sldId id="2134807218" r:id="rId36"/>
    <p:sldId id="2134807219" r:id="rId37"/>
    <p:sldId id="916" r:id="rId38"/>
    <p:sldId id="2134807229" r:id="rId39"/>
    <p:sldId id="2134807222" r:id="rId40"/>
    <p:sldId id="2134807112" r:id="rId41"/>
    <p:sldId id="2134806735" r:id="rId42"/>
    <p:sldId id="848" r:id="rId43"/>
    <p:sldId id="962" r:id="rId44"/>
    <p:sldId id="927" r:id="rId45"/>
    <p:sldId id="928" r:id="rId46"/>
    <p:sldId id="929" r:id="rId47"/>
    <p:sldId id="788" r:id="rId48"/>
    <p:sldId id="935" r:id="rId49"/>
    <p:sldId id="908" r:id="rId50"/>
    <p:sldId id="2134807230" r:id="rId51"/>
    <p:sldId id="2134806699" r:id="rId52"/>
    <p:sldId id="2134807260" r:id="rId53"/>
    <p:sldId id="2134807262" r:id="rId54"/>
    <p:sldId id="2134807261" r:id="rId55"/>
    <p:sldId id="937" r:id="rId56"/>
    <p:sldId id="2134806700" r:id="rId57"/>
    <p:sldId id="789" r:id="rId58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1"/>
      <p:bold r:id="rId62"/>
    </p:embeddedFont>
    <p:embeddedFont>
      <p:font typeface="Dosis" pitchFamily="2" charset="0"/>
      <p:regular r:id="rId63"/>
      <p:bold r:id="rId64"/>
    </p:embeddedFont>
    <p:embeddedFont>
      <p:font typeface="Microsoft Uighur" panose="02000000000000000000" pitchFamily="2" charset="-78"/>
      <p:regular r:id="rId65"/>
      <p:bold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EB500"/>
    <a:srgbClr val="B2B3AE"/>
    <a:srgbClr val="F6BB00"/>
    <a:srgbClr val="00AB9B"/>
    <a:srgbClr val="FFEFB9"/>
    <a:srgbClr val="FAE496"/>
    <a:srgbClr val="FC8D00"/>
    <a:srgbClr val="4B5050"/>
    <a:srgbClr val="7F807F"/>
    <a:srgbClr val="17A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8" autoAdjust="0"/>
    <p:restoredTop sz="96290" autoAdjust="0"/>
  </p:normalViewPr>
  <p:slideViewPr>
    <p:cSldViewPr snapToGrid="0">
      <p:cViewPr varScale="1">
        <p:scale>
          <a:sx n="71" d="100"/>
          <a:sy n="71" d="100"/>
        </p:scale>
        <p:origin x="934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411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3.fntdata"/><Relationship Id="rId68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6.fntdata"/><Relationship Id="rId5" Type="http://schemas.openxmlformats.org/officeDocument/2006/relationships/slide" Target="slides/slide2.xml"/><Relationship Id="rId61" Type="http://schemas.openxmlformats.org/officeDocument/2006/relationships/font" Target="fonts/font1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4.fntdata"/><Relationship Id="rId69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2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15T14:40:18.260"/>
    </inkml:context>
    <inkml:brush xml:id="br0">
      <inkml:brushProperty name="width" value="0.4" units="cm"/>
      <inkml:brushProperty name="height" value="0.8" units="cm"/>
      <inkml:brushProperty name="color" value="#B5FD91"/>
      <inkml:brushProperty name="tip" value="rectangle"/>
      <inkml:brushProperty name="rasterOp" value="maskPen"/>
      <inkml:brushProperty name="ignorePressure" value="1"/>
    </inkml:brush>
  </inkml:definitions>
  <inkml:trace contextRef="#ctx0" brushRef="#br0">200 400,'10203'0,"-10175"0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F3C0-1EF4-236E-3AD6-E794ECEF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DA127B-1250-81E8-9ED1-F85CC4F5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A98FD4-CE55-A438-8B8B-E95100C38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FEC440-1E69-3CB4-3B7C-CDE15BCC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1773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052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6279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6281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20BA1-BC36-6FD7-49A9-E89556F77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64B0F6-ADDE-EE2F-4F93-BF8F8BF07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A260FA-1694-7D98-6875-810F27A33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D871ED-37AB-680F-505B-94F5DBC5B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6154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4070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4A21-0B78-92D5-3482-534EBA09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E40087-F4DA-5295-19B7-DADAFA4FA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601B14-A963-E32A-F70B-1F451D641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4C7C99-47C0-CB5F-C832-08A565529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8470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4B54-9DE1-DE20-339A-9237B6DC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F076BF-BA55-5BD2-F3C1-3826B7B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860862-289A-BF31-70F3-F40072BEF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D981D8-2861-F78D-9707-70C5CCE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7295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734-B1F9-CB35-D511-DEF6351E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C84DD7-29A3-B536-67FC-AD5040F6C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063CFC-5AEC-E8DA-6B78-2991A2466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E1479E-9F8E-8D80-CB32-1F798DC72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7274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266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1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1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7C051-9C21-51CA-1CFA-A8A188306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" y="968"/>
            <a:ext cx="9142708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130" y="-13063"/>
            <a:ext cx="9178833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5C034A-7343-0FD8-306C-A50449C6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0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1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0" r:id="rId3"/>
    <p:sldLayoutId id="2147483902" r:id="rId4"/>
    <p:sldLayoutId id="2147483904" r:id="rId5"/>
    <p:sldLayoutId id="214748390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A6F6C51-F874-31A5-B58E-98ED294393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901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8" r:id="rId3"/>
    <p:sldLayoutId id="214748389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gif"/><Relationship Id="rId5" Type="http://schemas.openxmlformats.org/officeDocument/2006/relationships/image" Target="../media/image10.emf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customXml" Target="../ink/ink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47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1.png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media" Target="../media/media5.mp4"/><Relationship Id="rId7" Type="http://schemas.openxmlformats.org/officeDocument/2006/relationships/image" Target="../media/image6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216A2-EFBC-D426-3F82-F7E9456A77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/>
          <a:lstStyle/>
          <a:p>
            <a: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المرحلة 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760357" y="883472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sz="3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DB8D89-C571-AB60-BA52-362E30D340A3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F478A2-E58A-1BDE-D210-AA6DBC10E68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5C74771-F706-F4F5-0EDF-5FAE30BD2537}"/>
              </a:ext>
            </a:extLst>
          </p:cNvPr>
          <p:cNvGrpSpPr/>
          <p:nvPr/>
        </p:nvGrpSpPr>
        <p:grpSpPr>
          <a:xfrm>
            <a:off x="5540053" y="6037180"/>
            <a:ext cx="1190970" cy="288630"/>
            <a:chOff x="5305598" y="5893431"/>
            <a:chExt cx="1190970" cy="28863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D1FD34B-4B26-BFD6-A119-2526629DB346}"/>
                </a:ext>
              </a:extLst>
            </p:cNvPr>
            <p:cNvSpPr/>
            <p:nvPr/>
          </p:nvSpPr>
          <p:spPr>
            <a:xfrm>
              <a:off x="5305598" y="589343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18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257AB0B-A09A-A7FC-5A70-561DA0B7A8A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AC47F2-9966-E4A5-9201-B4E8E36AFB9B}"/>
              </a:ext>
            </a:extLst>
          </p:cNvPr>
          <p:cNvGrpSpPr/>
          <p:nvPr/>
        </p:nvGrpSpPr>
        <p:grpSpPr>
          <a:xfrm>
            <a:off x="3954626" y="6021421"/>
            <a:ext cx="1179609" cy="288630"/>
            <a:chOff x="5316959" y="5877672"/>
            <a:chExt cx="1179609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AA11C50-240F-923B-26A4-2874F749D900}"/>
                </a:ext>
              </a:extLst>
            </p:cNvPr>
            <p:cNvSpPr/>
            <p:nvPr/>
          </p:nvSpPr>
          <p:spPr>
            <a:xfrm>
              <a:off x="5316959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19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1D6075A-8D9C-27F1-CB27-32DC99EE0E14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75ED181-7F1D-C96D-3C5C-A164FCEE74B6}"/>
              </a:ext>
            </a:extLst>
          </p:cNvPr>
          <p:cNvGrpSpPr/>
          <p:nvPr/>
        </p:nvGrpSpPr>
        <p:grpSpPr>
          <a:xfrm>
            <a:off x="2346477" y="6026560"/>
            <a:ext cx="1190970" cy="288630"/>
            <a:chOff x="5305598" y="5882811"/>
            <a:chExt cx="1190970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DED09AA-724A-789B-59C1-C1765A0F466D}"/>
                </a:ext>
              </a:extLst>
            </p:cNvPr>
            <p:cNvSpPr/>
            <p:nvPr/>
          </p:nvSpPr>
          <p:spPr>
            <a:xfrm>
              <a:off x="5305598" y="5882811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20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26A75D-6A24-590A-8E6D-56D7347615A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92F9033-0DEC-4565-2940-99E9F1492D28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7436B40-B623-0999-F20B-2FFCD5783E96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B98E70-63DE-1953-E3A1-3A0D5DBC94C0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97212F3-E030-AEED-26DE-F2DD2E6630E7}"/>
              </a:ext>
            </a:extLst>
          </p:cNvPr>
          <p:cNvSpPr/>
          <p:nvPr/>
        </p:nvSpPr>
        <p:spPr>
          <a:xfrm>
            <a:off x="7203343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6B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الدرس </a:t>
            </a:r>
            <a:r>
              <a:rPr lang="ar-S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17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2BE3F2D-20F7-F44B-60B6-C470C5DF1726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A86CA-B090-AE27-8359-A64253C29CE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B5359D-248B-D64A-CDBE-15DDC0DF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6808251" y="4068915"/>
            <a:ext cx="783913" cy="566262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482154-0FCE-CDD4-3DCC-B17FF0AC6FC9}"/>
              </a:ext>
            </a:extLst>
          </p:cNvPr>
          <p:cNvSpPr/>
          <p:nvPr/>
        </p:nvSpPr>
        <p:spPr>
          <a:xfrm>
            <a:off x="3992170" y="2651070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200" b="1"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3290CCD-BC0B-647A-06DC-32DE44674AB7}"/>
              </a:ext>
            </a:extLst>
          </p:cNvPr>
          <p:cNvSpPr/>
          <p:nvPr/>
        </p:nvSpPr>
        <p:spPr>
          <a:xfrm>
            <a:off x="6520297" y="476113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521238E-AB8A-46C6-99DA-423CA9D2ABF8}"/>
              </a:ext>
            </a:extLst>
          </p:cNvPr>
          <p:cNvSpPr/>
          <p:nvPr/>
        </p:nvSpPr>
        <p:spPr>
          <a:xfrm>
            <a:off x="6233163" y="2620736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F8328F4-5FBC-235C-49F9-3C56BF4BC9B4}"/>
              </a:ext>
            </a:extLst>
          </p:cNvPr>
          <p:cNvSpPr/>
          <p:nvPr/>
        </p:nvSpPr>
        <p:spPr>
          <a:xfrm>
            <a:off x="3992170" y="477458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عمل ثنائي</a:t>
            </a:r>
          </a:p>
        </p:txBody>
      </p:sp>
      <p:pic>
        <p:nvPicPr>
          <p:cNvPr id="34" name="Image 33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C365DBB-40AB-5A30-BA9C-D286C03F1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59" y="1675073"/>
            <a:ext cx="1009688" cy="1009688"/>
          </a:xfrm>
          <a:prstGeom prst="rect">
            <a:avLst/>
          </a:prstGeom>
        </p:spPr>
      </p:pic>
      <p:pic>
        <p:nvPicPr>
          <p:cNvPr id="35" name="Image 3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24F1D5B-A370-60D9-8B07-8B1772C88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19" y="1464823"/>
            <a:ext cx="1085805" cy="108580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84DBB74-8D56-470D-8C48-D69397DA2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6407" y="3698131"/>
            <a:ext cx="1063006" cy="1063006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D9A161E-81D8-428D-5554-23524EE4C17D}"/>
              </a:ext>
            </a:extLst>
          </p:cNvPr>
          <p:cNvSpPr/>
          <p:nvPr/>
        </p:nvSpPr>
        <p:spPr>
          <a:xfrm>
            <a:off x="1259806" y="262212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الإسناد في الممارسة الموجهة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471890E4-22CB-B9E3-9F09-68081CC3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4043" y="1545672"/>
            <a:ext cx="1063006" cy="1063006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58DD633-B571-88AD-9EAE-586CC1168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45" y="3817917"/>
            <a:ext cx="862304" cy="62312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592378-D730-D993-873D-2E2E18C3FC8B}"/>
              </a:ext>
            </a:extLst>
          </p:cNvPr>
          <p:cNvSpPr/>
          <p:nvPr/>
        </p:nvSpPr>
        <p:spPr>
          <a:xfrm>
            <a:off x="1291936" y="477458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12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أمر  للشريحة الموالية بعد عرض الفيديو</a:t>
            </a:r>
            <a:endParaRPr lang="ar-MA" sz="12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</a:t>
            </a:r>
            <a:r>
              <a:rPr lang="ar-S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تفكيك وتركيب الأعداد الصحيحة الطبيعية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6260"/>
              <a:ext cx="3420000" cy="6670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تنظيم ومعالجة البيانات (2)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: </a:t>
              </a:r>
              <a:r>
                <a:rPr lang="ar-S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وتوليف</a:t>
              </a: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2B7FD4B-9013-9523-C4DB-E0D7E6EC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7939E-E87A-0356-E390-6BC853DBC1DB}"/>
              </a:ext>
            </a:extLst>
          </p:cNvPr>
          <p:cNvSpPr txBox="1"/>
          <p:nvPr/>
        </p:nvSpPr>
        <p:spPr>
          <a:xfrm>
            <a:off x="4584459" y="2872908"/>
            <a:ext cx="34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200" rtl="1">
              <a:defRPr/>
            </a:pPr>
            <a:r>
              <a:rPr lang="ar-S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تنظيم ومعالجة البيانات (1)</a:t>
            </a:r>
            <a:endParaRPr lang="ar-MA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rganigramme : Terminateur 21">
            <a:extLst>
              <a:ext uri="{FF2B5EF4-FFF2-40B4-BE49-F238E27FC236}">
                <a16:creationId xmlns:a16="http://schemas.microsoft.com/office/drawing/2014/main" id="{39F45A87-C447-713F-DB32-E69BF905D7E8}"/>
              </a:ext>
            </a:extLst>
          </p:cNvPr>
          <p:cNvSpPr/>
          <p:nvPr/>
        </p:nvSpPr>
        <p:spPr>
          <a:xfrm>
            <a:off x="6668703" y="2467458"/>
            <a:ext cx="126762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S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754A132-BE94-E7DD-FB68-8B91DEE76497}"/>
              </a:ext>
            </a:extLst>
          </p:cNvPr>
          <p:cNvSpPr txBox="1">
            <a:spLocks/>
          </p:cNvSpPr>
          <p:nvPr/>
        </p:nvSpPr>
        <p:spPr>
          <a:xfrm>
            <a:off x="4607134" y="4233546"/>
            <a:ext cx="3420000" cy="66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rtl="1">
              <a:defRPr/>
            </a:pPr>
            <a:r>
              <a:rPr lang="ar-SA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مخطط </a:t>
            </a:r>
            <a:r>
              <a:rPr lang="fr-FR" sz="16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VENN</a:t>
            </a:r>
            <a:endParaRPr lang="ar-MA" sz="1600" b="1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52398" y="1366378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تنظيم ومعالجة البيانات (1)</a:t>
            </a:r>
            <a:endParaRPr lang="en-US" sz="32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FC8612-7DE5-BE87-7B4F-9653F8772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820" y="2384651"/>
            <a:ext cx="2974455" cy="411962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A37BBF-799B-405F-BE47-D86BA0C4E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687" y="2384651"/>
            <a:ext cx="2974454" cy="410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ar-MA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33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43F612-8D3D-DC8B-6425-EA568ADA7D98}"/>
              </a:ext>
            </a:extLst>
          </p:cNvPr>
          <p:cNvGrpSpPr/>
          <p:nvPr/>
        </p:nvGrpSpPr>
        <p:grpSpPr>
          <a:xfrm>
            <a:off x="1653038" y="4011911"/>
            <a:ext cx="585567" cy="625740"/>
            <a:chOff x="976754" y="4005561"/>
            <a:chExt cx="585567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85402C0-19B2-B76A-C2EB-71435DCA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17002A-2F84-72A8-2AEE-D163DEA6B3EB}"/>
                </a:ext>
              </a:extLst>
            </p:cNvPr>
            <p:cNvSpPr txBox="1"/>
            <p:nvPr/>
          </p:nvSpPr>
          <p:spPr>
            <a:xfrm>
              <a:off x="1030728" y="4161932"/>
              <a:ext cx="5315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2AE582A-0BFF-BE7C-3233-AEE2F0CB0E9B}"/>
              </a:ext>
            </a:extLst>
          </p:cNvPr>
          <p:cNvGrpSpPr/>
          <p:nvPr/>
        </p:nvGrpSpPr>
        <p:grpSpPr>
          <a:xfrm>
            <a:off x="1653038" y="4709374"/>
            <a:ext cx="599452" cy="832001"/>
            <a:chOff x="976754" y="4706199"/>
            <a:chExt cx="599452" cy="83200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8CE2558-7854-7AA5-74E3-48F17307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4706199"/>
              <a:ext cx="558587" cy="628926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C56BA-8286-FE67-F102-AAC1F4C3E4B5}"/>
                </a:ext>
              </a:extLst>
            </p:cNvPr>
            <p:cNvSpPr txBox="1"/>
            <p:nvPr/>
          </p:nvSpPr>
          <p:spPr>
            <a:xfrm>
              <a:off x="1030318" y="4861092"/>
              <a:ext cx="5458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15</a:t>
              </a:r>
            </a:p>
            <a:p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C1DCF72-1019-A983-A35F-5199B8C7D3C0}"/>
              </a:ext>
            </a:extLst>
          </p:cNvPr>
          <p:cNvGrpSpPr/>
          <p:nvPr/>
        </p:nvGrpSpPr>
        <p:grpSpPr>
          <a:xfrm>
            <a:off x="1664398" y="3247380"/>
            <a:ext cx="547364" cy="621681"/>
            <a:chOff x="976754" y="3247381"/>
            <a:chExt cx="547364" cy="620956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69B3E487-26AE-3CB2-A625-411445D7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0726D24D-7FC3-B424-598A-1F5A4A44CDBC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B43F3AA-05E3-BAB5-2A52-9B860C1800CF}"/>
              </a:ext>
            </a:extLst>
          </p:cNvPr>
          <p:cNvGrpSpPr/>
          <p:nvPr/>
        </p:nvGrpSpPr>
        <p:grpSpPr>
          <a:xfrm>
            <a:off x="1653038" y="2477857"/>
            <a:ext cx="561225" cy="625740"/>
            <a:chOff x="976754" y="2489217"/>
            <a:chExt cx="561225" cy="625740"/>
          </a:xfrm>
        </p:grpSpPr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653CC7C-E5CE-2EB7-185D-E299BB045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272A1BC-5C02-2106-856B-0C0645764217}"/>
                </a:ext>
              </a:extLst>
            </p:cNvPr>
            <p:cNvSpPr txBox="1"/>
            <p:nvPr/>
          </p:nvSpPr>
          <p:spPr>
            <a:xfrm>
              <a:off x="1021944" y="2700445"/>
              <a:ext cx="5160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1900" b="1" dirty="0">
                  <a:solidFill>
                    <a:srgbClr val="33878B"/>
                  </a:solidFill>
                </a:rPr>
                <a:t>10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62AD2F-F35A-1A9E-6E3C-D25C1CAEBC00}"/>
              </a:ext>
            </a:extLst>
          </p:cNvPr>
          <p:cNvGrpSpPr/>
          <p:nvPr/>
        </p:nvGrpSpPr>
        <p:grpSpPr>
          <a:xfrm>
            <a:off x="1682563" y="5476829"/>
            <a:ext cx="547364" cy="621681"/>
            <a:chOff x="976754" y="3247381"/>
            <a:chExt cx="547364" cy="62095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EDB3F8-3678-AE42-1149-FF65B94F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754" y="3247381"/>
              <a:ext cx="547364" cy="620956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511F8BC-32F1-B09E-8AD6-1CA4529B8868}"/>
                </a:ext>
              </a:extLst>
            </p:cNvPr>
            <p:cNvSpPr txBox="1"/>
            <p:nvPr/>
          </p:nvSpPr>
          <p:spPr>
            <a:xfrm>
              <a:off x="995409" y="3460636"/>
              <a:ext cx="486044" cy="38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900" b="1" dirty="0">
                  <a:solidFill>
                    <a:srgbClr val="33878B"/>
                  </a:solidFill>
                </a:rPr>
                <a:t>05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29E1FE-B643-1999-C373-B275F694C228}"/>
              </a:ext>
            </a:extLst>
          </p:cNvPr>
          <p:cNvSpPr/>
          <p:nvPr/>
        </p:nvSpPr>
        <p:spPr>
          <a:xfrm>
            <a:off x="965691" y="3537379"/>
            <a:ext cx="6921428" cy="12433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781155" y="3663426"/>
            <a:ext cx="6412674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بيانات انطلاقا من جدول 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spcAft>
                <a:spcPts val="600"/>
              </a:spcAft>
            </a:pPr>
            <a:r>
              <a:rPr lang="ar-SA" sz="28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ومبيان</a:t>
            </a:r>
            <a:r>
              <a:rPr lang="ar-S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بخط منكسر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E568FF-055A-0740-C531-DDA2D589F9CA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38BBA-A74D-922F-852D-7DDA0F2C565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4B0A57-07CA-6392-28F9-B1AC486E5CAD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E44EA23-669E-1875-02B5-39E9A4FD8D62}"/>
              </a:ext>
            </a:extLst>
          </p:cNvPr>
          <p:cNvGrpSpPr/>
          <p:nvPr/>
        </p:nvGrpSpPr>
        <p:grpSpPr>
          <a:xfrm>
            <a:off x="7118026" y="3344567"/>
            <a:ext cx="1249561" cy="1172098"/>
            <a:chOff x="7018463" y="3273195"/>
            <a:chExt cx="1249561" cy="117209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EEF2828-A9E0-51AB-B785-62441DFD2E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988A17AF-E8F5-F820-CA02-7C2365D300B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9F9C101B-6EBC-22E6-2065-2DB963FCBAE6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E4AE2991-68D6-E100-B0EF-D2D31143CCAA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F3F0E1CA-BF41-F6A2-AACF-7D681BF9AF40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8175F682-83C7-A0B8-6F15-6D928C0A5ECC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000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1011419" y="877820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جديدا مع مجد وندى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61BF3648-8015-5D3D-56A0-22F6E4C7E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AF97EA6B-27FE-8A81-EEDB-757F391BBA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F49B8D-3A04-5BE0-70F1-AF5D6274976C}"/>
              </a:ext>
            </a:extLst>
          </p:cNvPr>
          <p:cNvSpPr/>
          <p:nvPr/>
        </p:nvSpPr>
        <p:spPr>
          <a:xfrm>
            <a:off x="1570255" y="2861240"/>
            <a:ext cx="5884432" cy="2108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1A18BFC3-E215-9229-6D69-93033190A5D7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3DF9F52-B12E-76EF-0C5E-BA5C2A8CD36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EC3FA2E-B2D7-1E54-FF58-B0F0E30B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509184" y="3324316"/>
            <a:ext cx="841742" cy="8417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B0B11-9743-E09F-A850-C5E602E7E0D6}"/>
              </a:ext>
            </a:extLst>
          </p:cNvPr>
          <p:cNvSpPr txBox="1"/>
          <p:nvPr/>
        </p:nvSpPr>
        <p:spPr>
          <a:xfrm>
            <a:off x="1689313" y="3324316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أحسب ذهنيا</a:t>
            </a: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646407" y="924163"/>
            <a:ext cx="687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سنبدأ الحساب الذهني. خذوا كراسات الحساب الذهني؛</a:t>
            </a: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 descr="Une image contenant texte, dessin humoristiqu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587FE7E-1CB4-D989-AE16-DDE5F7C9C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30" y="1871878"/>
            <a:ext cx="3109541" cy="4327216"/>
          </a:xfrm>
          <a:prstGeom prst="rect">
            <a:avLst/>
          </a:prstGeom>
          <a:ln>
            <a:solidFill>
              <a:srgbClr val="EE2962"/>
            </a:solidFill>
          </a:ln>
        </p:spPr>
      </p:pic>
    </p:spTree>
    <p:extLst>
      <p:ext uri="{BB962C8B-B14F-4D97-AF65-F5344CB8AC3E}">
        <p14:creationId xmlns:p14="http://schemas.microsoft.com/office/powerpoint/2010/main" val="22548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426-0984-C21F-E377-614D7E4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3E026816-F16F-5161-73DA-437C59B64E1A}"/>
              </a:ext>
            </a:extLst>
          </p:cNvPr>
          <p:cNvSpPr txBox="1"/>
          <p:nvPr/>
        </p:nvSpPr>
        <p:spPr>
          <a:xfrm>
            <a:off x="155526" y="934850"/>
            <a:ext cx="740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واحدة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لتقريب هذه المجاميع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دوّنوا النتيجة فقط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كراساتكم كما في المثال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0E7B21-228E-37EA-0AAF-0BF4C70C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B8F04E-FD54-7A2F-CC29-BD6D733DA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71" y="2900777"/>
            <a:ext cx="7698658" cy="130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43857" y="926611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لديكم دقيقة واحدة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D96B827-3D93-9CA8-7435-E67ABFF1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77378" y="615516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34E28D-B069-787A-2F5E-A2912E603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87" y="2871439"/>
            <a:ext cx="7885472" cy="147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C8329EB-267C-1797-2A6B-FE3DC081D1A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4BFAB9-F464-04AE-C561-B57273B0B533}"/>
              </a:ext>
            </a:extLst>
          </p:cNvPr>
          <p:cNvSpPr txBox="1"/>
          <p:nvPr/>
        </p:nvSpPr>
        <p:spPr>
          <a:xfrm>
            <a:off x="1632156" y="3580753"/>
            <a:ext cx="5207986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 وتأويل بيانات انطلاقا من جدول </a:t>
            </a:r>
            <a:r>
              <a:rPr lang="ar-SA" sz="3600" b="1" kern="0" dirty="0" err="1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ومبيان</a:t>
            </a:r>
            <a:r>
              <a:rPr lang="ar-S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بخط منكسر.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A68267D-4976-AE9E-6DBB-FD3FDB9E2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840142" y="3580753"/>
            <a:ext cx="765221" cy="765221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7C078692-967A-B16F-C27A-248D87275801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6E2C0E2E-DABA-C2D4-6541-71DDA0A946A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CD9308D-90B3-0CDF-8746-E9A7403DCA3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0ADCF1-EFE2-5766-A498-D83C6C7F0BB0}"/>
              </a:ext>
            </a:extLst>
          </p:cNvPr>
          <p:cNvSpPr txBox="1"/>
          <p:nvPr/>
        </p:nvSpPr>
        <p:spPr>
          <a:xfrm>
            <a:off x="74600" y="881256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سنتعلم</a:t>
            </a:r>
            <a:r>
              <a:rPr lang="fr-FR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نجيب عن أسئلة انطلاقا من قراءة بيانات مبيان وتعرف عناصره.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114F17-2472-7B07-22D8-52BD11DB5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44203C0-5519-D78D-2979-C4C85775F1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D856E9-37BA-6D4F-D7F6-F1425BD7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9D968E-9D17-97ED-8BA2-F8384FA7B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871392" y="882158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عرض فيديو النمذجة  </a:t>
            </a:r>
          </a:p>
        </p:txBody>
      </p:sp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6769C432-8C0A-1F11-96C0-A6E60CCC9E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6_P3_SEM5_S1_V1">
            <a:hlinkClick r:id="" action="ppaction://media"/>
            <a:extLst>
              <a:ext uri="{FF2B5EF4-FFF2-40B4-BE49-F238E27FC236}">
                <a16:creationId xmlns:a16="http://schemas.microsoft.com/office/drawing/2014/main" id="{B3D748F4-AA92-88E9-B748-E1AD7272FD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7804" y="1688610"/>
            <a:ext cx="7246375" cy="407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2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FD4DA-F0C9-B1EA-F9DB-0F395DB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E282070-46D3-213C-6B62-1EB6A2DE778B}"/>
              </a:ext>
            </a:extLst>
          </p:cNvPr>
          <p:cNvSpPr txBox="1"/>
          <p:nvPr/>
        </p:nvSpPr>
        <p:spPr>
          <a:xfrm>
            <a:off x="66211" y="864478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كرنا بخطوات</a:t>
            </a:r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الإجابة عن أسئلة انطلاقا من قراءة بيانات مبيان وتعرف عناصره. </a:t>
            </a:r>
            <a:r>
              <a:rPr lang="ar-M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917827-45F6-1FF2-9359-F2F2CA23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6" name="Image 5" descr="Une image contenant texte, écriture manuscri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CF0141D-2425-EA34-E590-F342C013F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005" y="1870895"/>
            <a:ext cx="7506350" cy="423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99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02D4-BFBB-6A43-47DF-872DC0E4F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6B7A42-E209-C4E8-7556-892D56A324E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CFFDCA-B173-C19B-EB57-25F050E73F59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D107971-6A82-48ED-40FE-FC7C9BA9D5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C958444-BDE9-97D4-2BC5-AA819B7A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199063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9DDC4EE3-4C07-3921-1E93-4CEDFFBC338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09983B5B-47F9-824E-3288-1A2A4A9AA9C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57C6041-A2EB-49C4-EDE7-E59CCBD4DE10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60B19-7CA7-9E82-9D0A-FEC7DDA520A2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B2B3AE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F7350D-DA83-7C9D-E39D-8F32D65BBA9A}"/>
              </a:ext>
            </a:extLst>
          </p:cNvPr>
          <p:cNvSpPr txBox="1"/>
          <p:nvPr/>
        </p:nvSpPr>
        <p:spPr>
          <a:xfrm>
            <a:off x="1284390" y="4590126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39593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5A8CC9-0284-8604-EAD7-472A54B3FE1A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7AE9AD3-3B2C-F357-9719-D6CA3623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89B4C67-EA47-7572-110C-C763CB273D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سنجيب على هذا النشاط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خُطْوَةً خطوة مثل مجد وندى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94" y="626156"/>
            <a:ext cx="984119" cy="101406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88C5A36-663B-DF58-8CF1-476459B6B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9" y="1927123"/>
            <a:ext cx="8190802" cy="446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0047-DE88-0C61-40AE-98063018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93D5ACA-56F3-31D0-FE3E-6ECAB61AB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10C64D1-27A3-57C0-9796-BE2A25BB5E12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الأولى؟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81D2FB-9402-2C09-5A93-69A0934DC294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E8A6E7DD-ED32-1EC2-235F-850286A685E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A96185F9-114C-CF9D-FC3A-88BCDBA6EC4D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C55329AD-DAC9-68C6-8773-D662B69AF775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1005B5-1466-6F07-01AE-B33FC4413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2" y="2384003"/>
            <a:ext cx="7248733" cy="394797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8771AC6-E2B6-E30C-3B9F-C11186E410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040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C94CA-7E54-0CCF-2831-9128914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7AB76BA-C1CA-149F-345C-26FECDAC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E59A499F-BF40-7C9F-2A69-335FCE0835B3}"/>
              </a:ext>
            </a:extLst>
          </p:cNvPr>
          <p:cNvSpPr txBox="1"/>
          <p:nvPr/>
        </p:nvSpPr>
        <p:spPr>
          <a:xfrm>
            <a:off x="465514" y="853335"/>
            <a:ext cx="69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ماذا يمثل هذا المبيان؟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A00A3F2-42A1-B883-5682-6961D00EA3A7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المبيان.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3B7691BE-CACD-2268-C086-1D29CCD56189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383F979-33B9-DC05-9B12-60C98B2AC305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594B2C-2030-4E0D-0809-464E828ED6A9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المبيان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65F3B7-2CCE-50C9-DF54-31A31207D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2" y="2382166"/>
            <a:ext cx="7886968" cy="404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8FB4-B817-2B57-5456-7F5FC8896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27B521F-D242-EB24-CC45-CDAFA9BEAF7C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A0B415C-5076-524F-E3DB-E8660BD03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F5E711F-516A-C19D-01C7-1714E41B3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57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10C11-8883-D223-5FA2-99BF082D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C1DCBF-C12A-0705-B94D-40F403EBE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32505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05076FF-33DD-9F92-6552-9D181F169F07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693585BE-247F-AE38-D03F-108E3A425974}"/>
              </a:ext>
            </a:extLst>
          </p:cNvPr>
          <p:cNvSpPr/>
          <p:nvPr/>
        </p:nvSpPr>
        <p:spPr>
          <a:xfrm>
            <a:off x="6597446" y="2694039"/>
            <a:ext cx="2082572" cy="2286335"/>
          </a:xfrm>
          <a:custGeom>
            <a:avLst/>
            <a:gdLst>
              <a:gd name="csX0" fmla="*/ 0 w 2082572"/>
              <a:gd name="csY0" fmla="*/ 347102 h 2286335"/>
              <a:gd name="csX1" fmla="*/ 347102 w 2082572"/>
              <a:gd name="csY1" fmla="*/ 0 h 2286335"/>
              <a:gd name="csX2" fmla="*/ 809891 w 2082572"/>
              <a:gd name="csY2" fmla="*/ 0 h 2286335"/>
              <a:gd name="csX3" fmla="*/ 1300448 w 2082572"/>
              <a:gd name="csY3" fmla="*/ 0 h 2286335"/>
              <a:gd name="csX4" fmla="*/ 1735470 w 2082572"/>
              <a:gd name="csY4" fmla="*/ 0 h 2286335"/>
              <a:gd name="csX5" fmla="*/ 2082572 w 2082572"/>
              <a:gd name="csY5" fmla="*/ 347102 h 2286335"/>
              <a:gd name="csX6" fmla="*/ 2082572 w 2082572"/>
              <a:gd name="csY6" fmla="*/ 893734 h 2286335"/>
              <a:gd name="csX7" fmla="*/ 2082572 w 2082572"/>
              <a:gd name="csY7" fmla="*/ 1376680 h 2286335"/>
              <a:gd name="csX8" fmla="*/ 2082572 w 2082572"/>
              <a:gd name="csY8" fmla="*/ 1939233 h 2286335"/>
              <a:gd name="csX9" fmla="*/ 1735470 w 2082572"/>
              <a:gd name="csY9" fmla="*/ 2286335 h 2286335"/>
              <a:gd name="csX10" fmla="*/ 1314332 w 2082572"/>
              <a:gd name="csY10" fmla="*/ 2286335 h 2286335"/>
              <a:gd name="csX11" fmla="*/ 823775 w 2082572"/>
              <a:gd name="csY11" fmla="*/ 2286335 h 2286335"/>
              <a:gd name="csX12" fmla="*/ 347102 w 2082572"/>
              <a:gd name="csY12" fmla="*/ 2286335 h 2286335"/>
              <a:gd name="csX13" fmla="*/ 0 w 2082572"/>
              <a:gd name="csY13" fmla="*/ 1939233 h 2286335"/>
              <a:gd name="csX14" fmla="*/ 0 w 2082572"/>
              <a:gd name="csY14" fmla="*/ 1376680 h 2286335"/>
              <a:gd name="csX15" fmla="*/ 0 w 2082572"/>
              <a:gd name="csY15" fmla="*/ 845970 h 2286335"/>
              <a:gd name="csX16" fmla="*/ 0 w 2082572"/>
              <a:gd name="csY16" fmla="*/ 347102 h 2286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082572" h="2286335" fill="none" extrusionOk="0">
                <a:moveTo>
                  <a:pt x="0" y="347102"/>
                </a:moveTo>
                <a:cubicBezTo>
                  <a:pt x="-16697" y="165604"/>
                  <a:pt x="104505" y="6031"/>
                  <a:pt x="347102" y="0"/>
                </a:cubicBezTo>
                <a:cubicBezTo>
                  <a:pt x="455029" y="-14383"/>
                  <a:pt x="675125" y="6246"/>
                  <a:pt x="809891" y="0"/>
                </a:cubicBezTo>
                <a:cubicBezTo>
                  <a:pt x="944657" y="-6246"/>
                  <a:pt x="1161602" y="50072"/>
                  <a:pt x="1300448" y="0"/>
                </a:cubicBezTo>
                <a:cubicBezTo>
                  <a:pt x="1439294" y="-50072"/>
                  <a:pt x="1620479" y="36813"/>
                  <a:pt x="1735470" y="0"/>
                </a:cubicBezTo>
                <a:cubicBezTo>
                  <a:pt x="1918733" y="13497"/>
                  <a:pt x="2054675" y="124531"/>
                  <a:pt x="2082572" y="347102"/>
                </a:cubicBezTo>
                <a:cubicBezTo>
                  <a:pt x="2085101" y="547794"/>
                  <a:pt x="2042694" y="741916"/>
                  <a:pt x="2082572" y="893734"/>
                </a:cubicBezTo>
                <a:cubicBezTo>
                  <a:pt x="2122450" y="1045552"/>
                  <a:pt x="2082377" y="1239774"/>
                  <a:pt x="2082572" y="1376680"/>
                </a:cubicBezTo>
                <a:cubicBezTo>
                  <a:pt x="2082767" y="1513586"/>
                  <a:pt x="2039891" y="1677760"/>
                  <a:pt x="2082572" y="1939233"/>
                </a:cubicBezTo>
                <a:cubicBezTo>
                  <a:pt x="2090740" y="2123200"/>
                  <a:pt x="1923901" y="2302547"/>
                  <a:pt x="1735470" y="2286335"/>
                </a:cubicBezTo>
                <a:cubicBezTo>
                  <a:pt x="1621808" y="2312768"/>
                  <a:pt x="1474011" y="2250157"/>
                  <a:pt x="1314332" y="2286335"/>
                </a:cubicBezTo>
                <a:cubicBezTo>
                  <a:pt x="1154653" y="2322513"/>
                  <a:pt x="974096" y="2283196"/>
                  <a:pt x="823775" y="2286335"/>
                </a:cubicBezTo>
                <a:cubicBezTo>
                  <a:pt x="673454" y="2289474"/>
                  <a:pt x="546472" y="2279110"/>
                  <a:pt x="347102" y="2286335"/>
                </a:cubicBezTo>
                <a:cubicBezTo>
                  <a:pt x="201430" y="2266439"/>
                  <a:pt x="-9072" y="2126613"/>
                  <a:pt x="0" y="1939233"/>
                </a:cubicBezTo>
                <a:cubicBezTo>
                  <a:pt x="-34343" y="1758790"/>
                  <a:pt x="23704" y="1605429"/>
                  <a:pt x="0" y="1376680"/>
                </a:cubicBezTo>
                <a:cubicBezTo>
                  <a:pt x="-23704" y="1147931"/>
                  <a:pt x="58835" y="958990"/>
                  <a:pt x="0" y="845970"/>
                </a:cubicBezTo>
                <a:cubicBezTo>
                  <a:pt x="-58835" y="732950"/>
                  <a:pt x="37761" y="559887"/>
                  <a:pt x="0" y="347102"/>
                </a:cubicBezTo>
                <a:close/>
              </a:path>
              <a:path w="2082572" h="2286335" stroke="0" extrusionOk="0">
                <a:moveTo>
                  <a:pt x="0" y="347102"/>
                </a:moveTo>
                <a:cubicBezTo>
                  <a:pt x="-37273" y="168068"/>
                  <a:pt x="174190" y="-44370"/>
                  <a:pt x="347102" y="0"/>
                </a:cubicBezTo>
                <a:cubicBezTo>
                  <a:pt x="450585" y="-48002"/>
                  <a:pt x="676318" y="41736"/>
                  <a:pt x="768240" y="0"/>
                </a:cubicBezTo>
                <a:cubicBezTo>
                  <a:pt x="860162" y="-41736"/>
                  <a:pt x="1088606" y="48900"/>
                  <a:pt x="1189379" y="0"/>
                </a:cubicBezTo>
                <a:cubicBezTo>
                  <a:pt x="1290152" y="-48900"/>
                  <a:pt x="1520258" y="3499"/>
                  <a:pt x="1735470" y="0"/>
                </a:cubicBezTo>
                <a:cubicBezTo>
                  <a:pt x="1968965" y="-31941"/>
                  <a:pt x="2107659" y="175532"/>
                  <a:pt x="2082572" y="347102"/>
                </a:cubicBezTo>
                <a:cubicBezTo>
                  <a:pt x="2140644" y="505894"/>
                  <a:pt x="2040859" y="636696"/>
                  <a:pt x="2082572" y="893734"/>
                </a:cubicBezTo>
                <a:cubicBezTo>
                  <a:pt x="2124285" y="1150772"/>
                  <a:pt x="2045884" y="1218713"/>
                  <a:pt x="2082572" y="1456287"/>
                </a:cubicBezTo>
                <a:cubicBezTo>
                  <a:pt x="2119260" y="1693861"/>
                  <a:pt x="2060329" y="1780106"/>
                  <a:pt x="2082572" y="1939233"/>
                </a:cubicBezTo>
                <a:cubicBezTo>
                  <a:pt x="2121019" y="2128116"/>
                  <a:pt x="1934515" y="2259658"/>
                  <a:pt x="1735470" y="2286335"/>
                </a:cubicBezTo>
                <a:cubicBezTo>
                  <a:pt x="1546542" y="2306801"/>
                  <a:pt x="1462418" y="2271462"/>
                  <a:pt x="1300448" y="2286335"/>
                </a:cubicBezTo>
                <a:cubicBezTo>
                  <a:pt x="1138478" y="2301208"/>
                  <a:pt x="942309" y="2273929"/>
                  <a:pt x="809891" y="2286335"/>
                </a:cubicBezTo>
                <a:cubicBezTo>
                  <a:pt x="677473" y="2298741"/>
                  <a:pt x="488972" y="2232989"/>
                  <a:pt x="347102" y="2286335"/>
                </a:cubicBezTo>
                <a:cubicBezTo>
                  <a:pt x="150878" y="2293704"/>
                  <a:pt x="9672" y="2109723"/>
                  <a:pt x="0" y="1939233"/>
                </a:cubicBezTo>
                <a:cubicBezTo>
                  <a:pt x="-9114" y="1760940"/>
                  <a:pt x="44310" y="1685745"/>
                  <a:pt x="0" y="1440365"/>
                </a:cubicBezTo>
                <a:cubicBezTo>
                  <a:pt x="-44310" y="1194985"/>
                  <a:pt x="40128" y="1102212"/>
                  <a:pt x="0" y="893734"/>
                </a:cubicBezTo>
                <a:cubicBezTo>
                  <a:pt x="-40128" y="685256"/>
                  <a:pt x="56894" y="545361"/>
                  <a:pt x="0" y="347102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solidFill>
              <a:srgbClr val="C0000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57265931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يُمَثِّلُ ه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ذا 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بخط منكسر عدد الدقائق التي استغرقها سعد في ممارسة رياضة كرة اليد خلال 6 أيام </a:t>
            </a:r>
            <a:endParaRPr lang="fr-MA" sz="2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936C44-CE28-9D74-9F3C-0DA049D71530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9265827A-5354-79D3-B8E6-02CA7F2B602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8704896F-855F-94D0-89F9-349729E16131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21EFE84-923C-A2E9-FCA1-5BA97B48B7F0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C5DE83-C783-3973-61C0-3D4DC342D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953" y="2944323"/>
            <a:ext cx="6152765" cy="3157215"/>
          </a:xfrm>
          <a:prstGeom prst="rect">
            <a:avLst/>
          </a:prstGeom>
        </p:spPr>
      </p:pic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8F5A77E4-6336-0DD3-54B5-38DBFEDC61D8}"/>
              </a:ext>
            </a:extLst>
          </p:cNvPr>
          <p:cNvCxnSpPr>
            <a:cxnSpLocks/>
          </p:cNvCxnSpPr>
          <p:nvPr/>
        </p:nvCxnSpPr>
        <p:spPr>
          <a:xfrm rot="10800000">
            <a:off x="6341806" y="3429000"/>
            <a:ext cx="255640" cy="228602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A76ECCC-14F5-1AFE-172C-E81B24C88E44}"/>
              </a:ext>
            </a:extLst>
          </p:cNvPr>
          <p:cNvSpPr/>
          <p:nvPr/>
        </p:nvSpPr>
        <p:spPr>
          <a:xfrm>
            <a:off x="1494503" y="3205316"/>
            <a:ext cx="4847303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46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C11D-12BA-D8CB-B586-38E7185D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7E9E3-55AC-424A-C4DD-75FB5CA6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A92E17A3-1CDA-F9D5-5D79-B721D0F3A476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، اكتبوا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يمثل المحور الأفقي لهذا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1F1D21A-62FD-EA2E-917A-57E66EA3B9C1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87C68768-BE0B-0329-6A06-C246F114F3A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F9E70F7-1A24-949C-F26A-F9ED6F841FB1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0804DFE-749D-2118-EDA2-BAED98EB3A3B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3C1E336-B868-6FA7-1015-2A74B89EF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00" y="2388178"/>
            <a:ext cx="7888908" cy="40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8A58-058D-08DC-802B-8BDF19AE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8A2B4B-29A6-5175-7DE7-1BC2ACF23688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3365559-703E-8E6D-C2D6-FE96BD508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6AE0904-E81E-93F8-2B99-4CFC7C16AF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3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086E-A1A2-2B9F-5C5F-0F0FA428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15585F-AC97-92A2-93B2-00C94A139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85C5AE3-60BB-8762-0EA6-EC526943407F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FA59E54-0962-F1E7-5F39-9F9A0FC4528E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30DF5C6C-8442-496D-C29F-96845660C87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9B3988DB-BEFC-834F-CAD7-A33F7D9B9D33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A9F99B6-2C57-D689-9343-6F97FEDA555A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0" name="Rectangle: Rounded Corners 1">
            <a:extLst>
              <a:ext uri="{FF2B5EF4-FFF2-40B4-BE49-F238E27FC236}">
                <a16:creationId xmlns:a16="http://schemas.microsoft.com/office/drawing/2014/main" id="{0687797E-DBB0-770A-1E74-D7D21ED054AC}"/>
              </a:ext>
            </a:extLst>
          </p:cNvPr>
          <p:cNvSpPr/>
          <p:nvPr/>
        </p:nvSpPr>
        <p:spPr>
          <a:xfrm>
            <a:off x="5663381" y="5031578"/>
            <a:ext cx="2945791" cy="999174"/>
          </a:xfrm>
          <a:custGeom>
            <a:avLst/>
            <a:gdLst>
              <a:gd name="csX0" fmla="*/ 0 w 2945791"/>
              <a:gd name="csY0" fmla="*/ 166532 h 999174"/>
              <a:gd name="csX1" fmla="*/ 166532 w 2945791"/>
              <a:gd name="csY1" fmla="*/ 0 h 999174"/>
              <a:gd name="csX2" fmla="*/ 662950 w 2945791"/>
              <a:gd name="csY2" fmla="*/ 0 h 999174"/>
              <a:gd name="csX3" fmla="*/ 1107114 w 2945791"/>
              <a:gd name="csY3" fmla="*/ 0 h 999174"/>
              <a:gd name="csX4" fmla="*/ 1655786 w 2945791"/>
              <a:gd name="csY4" fmla="*/ 0 h 999174"/>
              <a:gd name="csX5" fmla="*/ 2204459 w 2945791"/>
              <a:gd name="csY5" fmla="*/ 0 h 999174"/>
              <a:gd name="csX6" fmla="*/ 2779259 w 2945791"/>
              <a:gd name="csY6" fmla="*/ 0 h 999174"/>
              <a:gd name="csX7" fmla="*/ 2945791 w 2945791"/>
              <a:gd name="csY7" fmla="*/ 166532 h 999174"/>
              <a:gd name="csX8" fmla="*/ 2945791 w 2945791"/>
              <a:gd name="csY8" fmla="*/ 499587 h 999174"/>
              <a:gd name="csX9" fmla="*/ 2945791 w 2945791"/>
              <a:gd name="csY9" fmla="*/ 832642 h 999174"/>
              <a:gd name="csX10" fmla="*/ 2779259 w 2945791"/>
              <a:gd name="csY10" fmla="*/ 999174 h 999174"/>
              <a:gd name="csX11" fmla="*/ 2282841 w 2945791"/>
              <a:gd name="csY11" fmla="*/ 999174 h 999174"/>
              <a:gd name="csX12" fmla="*/ 1838677 w 2945791"/>
              <a:gd name="csY12" fmla="*/ 999174 h 999174"/>
              <a:gd name="csX13" fmla="*/ 1316132 w 2945791"/>
              <a:gd name="csY13" fmla="*/ 999174 h 999174"/>
              <a:gd name="csX14" fmla="*/ 793586 w 2945791"/>
              <a:gd name="csY14" fmla="*/ 999174 h 999174"/>
              <a:gd name="csX15" fmla="*/ 166532 w 2945791"/>
              <a:gd name="csY15" fmla="*/ 999174 h 999174"/>
              <a:gd name="csX16" fmla="*/ 0 w 2945791"/>
              <a:gd name="csY16" fmla="*/ 832642 h 999174"/>
              <a:gd name="csX17" fmla="*/ 0 w 2945791"/>
              <a:gd name="csY17" fmla="*/ 512909 h 999174"/>
              <a:gd name="csX18" fmla="*/ 0 w 2945791"/>
              <a:gd name="csY18" fmla="*/ 166532 h 9991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945791" h="999174" fill="none" extrusionOk="0">
                <a:moveTo>
                  <a:pt x="0" y="166532"/>
                </a:moveTo>
                <a:cubicBezTo>
                  <a:pt x="22071" y="90487"/>
                  <a:pt x="73630" y="7725"/>
                  <a:pt x="166532" y="0"/>
                </a:cubicBezTo>
                <a:cubicBezTo>
                  <a:pt x="276934" y="-18285"/>
                  <a:pt x="424485" y="48461"/>
                  <a:pt x="662950" y="0"/>
                </a:cubicBezTo>
                <a:cubicBezTo>
                  <a:pt x="901415" y="-48461"/>
                  <a:pt x="940451" y="15634"/>
                  <a:pt x="1107114" y="0"/>
                </a:cubicBezTo>
                <a:cubicBezTo>
                  <a:pt x="1273777" y="-15634"/>
                  <a:pt x="1405067" y="30229"/>
                  <a:pt x="1655786" y="0"/>
                </a:cubicBezTo>
                <a:cubicBezTo>
                  <a:pt x="1906505" y="-30229"/>
                  <a:pt x="1982311" y="29178"/>
                  <a:pt x="2204459" y="0"/>
                </a:cubicBezTo>
                <a:cubicBezTo>
                  <a:pt x="2426607" y="-29178"/>
                  <a:pt x="2509626" y="25805"/>
                  <a:pt x="2779259" y="0"/>
                </a:cubicBezTo>
                <a:cubicBezTo>
                  <a:pt x="2865260" y="-25476"/>
                  <a:pt x="2948799" y="66620"/>
                  <a:pt x="2945791" y="166532"/>
                </a:cubicBezTo>
                <a:cubicBezTo>
                  <a:pt x="2961741" y="320146"/>
                  <a:pt x="2941180" y="365072"/>
                  <a:pt x="2945791" y="499587"/>
                </a:cubicBezTo>
                <a:cubicBezTo>
                  <a:pt x="2950402" y="634102"/>
                  <a:pt x="2915355" y="704880"/>
                  <a:pt x="2945791" y="832642"/>
                </a:cubicBezTo>
                <a:cubicBezTo>
                  <a:pt x="2948695" y="920553"/>
                  <a:pt x="2888175" y="995088"/>
                  <a:pt x="2779259" y="999174"/>
                </a:cubicBezTo>
                <a:cubicBezTo>
                  <a:pt x="2643384" y="1032776"/>
                  <a:pt x="2400759" y="996692"/>
                  <a:pt x="2282841" y="999174"/>
                </a:cubicBezTo>
                <a:cubicBezTo>
                  <a:pt x="2164923" y="1001656"/>
                  <a:pt x="2032025" y="960490"/>
                  <a:pt x="1838677" y="999174"/>
                </a:cubicBezTo>
                <a:cubicBezTo>
                  <a:pt x="1645329" y="1037858"/>
                  <a:pt x="1575281" y="971633"/>
                  <a:pt x="1316132" y="999174"/>
                </a:cubicBezTo>
                <a:cubicBezTo>
                  <a:pt x="1056984" y="1026715"/>
                  <a:pt x="904170" y="959106"/>
                  <a:pt x="793586" y="999174"/>
                </a:cubicBezTo>
                <a:cubicBezTo>
                  <a:pt x="683002" y="1039242"/>
                  <a:pt x="315028" y="984017"/>
                  <a:pt x="166532" y="999174"/>
                </a:cubicBezTo>
                <a:cubicBezTo>
                  <a:pt x="56885" y="1015414"/>
                  <a:pt x="-8107" y="918007"/>
                  <a:pt x="0" y="832642"/>
                </a:cubicBezTo>
                <a:cubicBezTo>
                  <a:pt x="-23237" y="746018"/>
                  <a:pt x="31643" y="633653"/>
                  <a:pt x="0" y="512909"/>
                </a:cubicBezTo>
                <a:cubicBezTo>
                  <a:pt x="-31643" y="392165"/>
                  <a:pt x="6833" y="309863"/>
                  <a:pt x="0" y="166532"/>
                </a:cubicBezTo>
                <a:close/>
              </a:path>
              <a:path w="2945791" h="999174" stroke="0" extrusionOk="0">
                <a:moveTo>
                  <a:pt x="0" y="166532"/>
                </a:moveTo>
                <a:cubicBezTo>
                  <a:pt x="-7104" y="76973"/>
                  <a:pt x="80867" y="-14898"/>
                  <a:pt x="166532" y="0"/>
                </a:cubicBezTo>
                <a:cubicBezTo>
                  <a:pt x="266523" y="-29175"/>
                  <a:pt x="487800" y="11314"/>
                  <a:pt x="610696" y="0"/>
                </a:cubicBezTo>
                <a:cubicBezTo>
                  <a:pt x="733592" y="-11314"/>
                  <a:pt x="847945" y="25740"/>
                  <a:pt x="1054859" y="0"/>
                </a:cubicBezTo>
                <a:cubicBezTo>
                  <a:pt x="1261773" y="-25740"/>
                  <a:pt x="1428899" y="31069"/>
                  <a:pt x="1603532" y="0"/>
                </a:cubicBezTo>
                <a:cubicBezTo>
                  <a:pt x="1778165" y="-31069"/>
                  <a:pt x="2027618" y="42774"/>
                  <a:pt x="2178332" y="0"/>
                </a:cubicBezTo>
                <a:cubicBezTo>
                  <a:pt x="2329046" y="-42774"/>
                  <a:pt x="2630877" y="58697"/>
                  <a:pt x="2779259" y="0"/>
                </a:cubicBezTo>
                <a:cubicBezTo>
                  <a:pt x="2873962" y="-7100"/>
                  <a:pt x="2942995" y="77398"/>
                  <a:pt x="2945791" y="166532"/>
                </a:cubicBezTo>
                <a:cubicBezTo>
                  <a:pt x="2980465" y="318436"/>
                  <a:pt x="2917628" y="341729"/>
                  <a:pt x="2945791" y="512909"/>
                </a:cubicBezTo>
                <a:cubicBezTo>
                  <a:pt x="2973954" y="684089"/>
                  <a:pt x="2920482" y="744724"/>
                  <a:pt x="2945791" y="832642"/>
                </a:cubicBezTo>
                <a:cubicBezTo>
                  <a:pt x="2948470" y="944750"/>
                  <a:pt x="2882863" y="982188"/>
                  <a:pt x="2779259" y="999174"/>
                </a:cubicBezTo>
                <a:cubicBezTo>
                  <a:pt x="2615484" y="1005164"/>
                  <a:pt x="2427336" y="998249"/>
                  <a:pt x="2282841" y="999174"/>
                </a:cubicBezTo>
                <a:cubicBezTo>
                  <a:pt x="2138346" y="1000099"/>
                  <a:pt x="1925451" y="961788"/>
                  <a:pt x="1734168" y="999174"/>
                </a:cubicBezTo>
                <a:cubicBezTo>
                  <a:pt x="1542885" y="1036560"/>
                  <a:pt x="1307610" y="998393"/>
                  <a:pt x="1185496" y="999174"/>
                </a:cubicBezTo>
                <a:cubicBezTo>
                  <a:pt x="1063382" y="999955"/>
                  <a:pt x="908515" y="991119"/>
                  <a:pt x="715205" y="999174"/>
                </a:cubicBezTo>
                <a:cubicBezTo>
                  <a:pt x="521895" y="1007229"/>
                  <a:pt x="437023" y="995214"/>
                  <a:pt x="166532" y="999174"/>
                </a:cubicBezTo>
                <a:cubicBezTo>
                  <a:pt x="74670" y="991093"/>
                  <a:pt x="8877" y="915302"/>
                  <a:pt x="0" y="832642"/>
                </a:cubicBezTo>
                <a:cubicBezTo>
                  <a:pt x="-21684" y="709326"/>
                  <a:pt x="28586" y="592113"/>
                  <a:pt x="0" y="519570"/>
                </a:cubicBezTo>
                <a:cubicBezTo>
                  <a:pt x="-28586" y="447027"/>
                  <a:pt x="13264" y="261423"/>
                  <a:pt x="0" y="166532"/>
                </a:cubicBezTo>
                <a:close/>
              </a:path>
            </a:pathLst>
          </a:custGeom>
          <a:solidFill>
            <a:srgbClr val="CCE7F0"/>
          </a:solidFill>
          <a:ln w="19050">
            <a:solidFill>
              <a:srgbClr val="C0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57265931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ْمِحْوَرُ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قي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ه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ذا ال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ِبْيان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ي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ِّ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نا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معرفة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الأيام</a:t>
            </a:r>
          </a:p>
        </p:txBody>
      </p:sp>
      <p:pic>
        <p:nvPicPr>
          <p:cNvPr id="31" name="Picture 1">
            <a:extLst>
              <a:ext uri="{FF2B5EF4-FFF2-40B4-BE49-F238E27FC236}">
                <a16:creationId xmlns:a16="http://schemas.microsoft.com/office/drawing/2014/main" id="{449F3696-7C83-808D-7E60-3BBAE1FEE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578399">
            <a:off x="4704543" y="5243372"/>
            <a:ext cx="1027068" cy="10534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9CB44F-496D-2581-1963-37297B8A1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712" y="2307846"/>
            <a:ext cx="3785944" cy="40907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EAA24C-DEDF-2A24-E2E7-2A97AACCD6B0}"/>
              </a:ext>
            </a:extLst>
          </p:cNvPr>
          <p:cNvSpPr/>
          <p:nvPr/>
        </p:nvSpPr>
        <p:spPr>
          <a:xfrm>
            <a:off x="1179871" y="5388077"/>
            <a:ext cx="3529781" cy="9242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DD291-5BB9-10F7-8587-C25CEDE70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1EA738-0526-BDB0-AEEC-673180130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53F11A34-935A-ED55-3D14-B356DB8065EF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يمثل المحور العمودي لهذا </a:t>
            </a:r>
            <a:r>
              <a:rPr lang="ar-SA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907C238-D396-C426-B6D2-475E411F8601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9E737816-DA56-94AE-3957-EC1AA3FA475B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2367B7AD-1F77-3815-D4D3-6913299A41D7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3910CAD-DF86-44E8-6036-F0AF671C55DD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81B79B-3332-C0E9-0BBB-78D4D4501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500" y="2299687"/>
            <a:ext cx="7888908" cy="40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3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12D4F-7CA5-5757-B12E-61E9C521C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185EF09-2CE7-F5DB-0B36-30DD3532FA5D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C2C4FF5-DDF8-EF91-36B9-1E7ECE735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4ED475-B4C2-D900-0505-228EAC1FE6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636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B1BD5-EB9A-0B57-19FA-F42DAD961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0C116A2-BC02-DC8C-7BD4-E696EC172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E6F159D-F686-05C5-31C8-8772369D6955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04283C1E-DB2D-68F1-6762-4B49F2793AE6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rgbClr val="FCC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50068F2E-EF24-B488-72A4-59DF401FC48D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82F9BB8-46BE-3959-9468-CF337A4AB0B4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8294925-D85C-5591-442C-DC155EC302B8}"/>
              </a:ext>
            </a:extLst>
          </p:cNvPr>
          <p:cNvSpPr txBox="1"/>
          <p:nvPr/>
        </p:nvSpPr>
        <p:spPr>
          <a:xfrm>
            <a:off x="822374" y="853335"/>
            <a:ext cx="662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1">
            <a:extLst>
              <a:ext uri="{FF2B5EF4-FFF2-40B4-BE49-F238E27FC236}">
                <a16:creationId xmlns:a16="http://schemas.microsoft.com/office/drawing/2014/main" id="{E922416E-45BD-F980-E3B2-27EB6D8F1FCD}"/>
              </a:ext>
            </a:extLst>
          </p:cNvPr>
          <p:cNvSpPr/>
          <p:nvPr/>
        </p:nvSpPr>
        <p:spPr>
          <a:xfrm>
            <a:off x="285135" y="2882298"/>
            <a:ext cx="2038218" cy="1471758"/>
          </a:xfrm>
          <a:custGeom>
            <a:avLst/>
            <a:gdLst>
              <a:gd name="csX0" fmla="*/ 0 w 2038218"/>
              <a:gd name="csY0" fmla="*/ 245298 h 1471758"/>
              <a:gd name="csX1" fmla="*/ 245298 w 2038218"/>
              <a:gd name="csY1" fmla="*/ 0 h 1471758"/>
              <a:gd name="csX2" fmla="*/ 714743 w 2038218"/>
              <a:gd name="csY2" fmla="*/ 0 h 1471758"/>
              <a:gd name="csX3" fmla="*/ 1184189 w 2038218"/>
              <a:gd name="csY3" fmla="*/ 0 h 1471758"/>
              <a:gd name="csX4" fmla="*/ 1792920 w 2038218"/>
              <a:gd name="csY4" fmla="*/ 0 h 1471758"/>
              <a:gd name="csX5" fmla="*/ 2038218 w 2038218"/>
              <a:gd name="csY5" fmla="*/ 245298 h 1471758"/>
              <a:gd name="csX6" fmla="*/ 2038218 w 2038218"/>
              <a:gd name="csY6" fmla="*/ 726067 h 1471758"/>
              <a:gd name="csX7" fmla="*/ 2038218 w 2038218"/>
              <a:gd name="csY7" fmla="*/ 1226460 h 1471758"/>
              <a:gd name="csX8" fmla="*/ 1792920 w 2038218"/>
              <a:gd name="csY8" fmla="*/ 1471758 h 1471758"/>
              <a:gd name="csX9" fmla="*/ 1307998 w 2038218"/>
              <a:gd name="csY9" fmla="*/ 1471758 h 1471758"/>
              <a:gd name="csX10" fmla="*/ 838553 w 2038218"/>
              <a:gd name="csY10" fmla="*/ 1471758 h 1471758"/>
              <a:gd name="csX11" fmla="*/ 245298 w 2038218"/>
              <a:gd name="csY11" fmla="*/ 1471758 h 1471758"/>
              <a:gd name="csX12" fmla="*/ 0 w 2038218"/>
              <a:gd name="csY12" fmla="*/ 1226460 h 1471758"/>
              <a:gd name="csX13" fmla="*/ 0 w 2038218"/>
              <a:gd name="csY13" fmla="*/ 745691 h 1471758"/>
              <a:gd name="csX14" fmla="*/ 0 w 2038218"/>
              <a:gd name="csY14" fmla="*/ 245298 h 14717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38218" h="1471758" fill="none" extrusionOk="0">
                <a:moveTo>
                  <a:pt x="0" y="245298"/>
                </a:moveTo>
                <a:cubicBezTo>
                  <a:pt x="375" y="82559"/>
                  <a:pt x="112656" y="-2971"/>
                  <a:pt x="245298" y="0"/>
                </a:cubicBezTo>
                <a:cubicBezTo>
                  <a:pt x="373405" y="-15716"/>
                  <a:pt x="497775" y="37588"/>
                  <a:pt x="714743" y="0"/>
                </a:cubicBezTo>
                <a:cubicBezTo>
                  <a:pt x="931712" y="-37588"/>
                  <a:pt x="1053258" y="11126"/>
                  <a:pt x="1184189" y="0"/>
                </a:cubicBezTo>
                <a:cubicBezTo>
                  <a:pt x="1315120" y="-11126"/>
                  <a:pt x="1611615" y="5097"/>
                  <a:pt x="1792920" y="0"/>
                </a:cubicBezTo>
                <a:cubicBezTo>
                  <a:pt x="1922258" y="63"/>
                  <a:pt x="2015145" y="84727"/>
                  <a:pt x="2038218" y="245298"/>
                </a:cubicBezTo>
                <a:cubicBezTo>
                  <a:pt x="2053703" y="356899"/>
                  <a:pt x="1981208" y="544942"/>
                  <a:pt x="2038218" y="726067"/>
                </a:cubicBezTo>
                <a:cubicBezTo>
                  <a:pt x="2095228" y="907192"/>
                  <a:pt x="2013321" y="1092131"/>
                  <a:pt x="2038218" y="1226460"/>
                </a:cubicBezTo>
                <a:cubicBezTo>
                  <a:pt x="2058471" y="1352931"/>
                  <a:pt x="1955064" y="1474167"/>
                  <a:pt x="1792920" y="1471758"/>
                </a:cubicBezTo>
                <a:cubicBezTo>
                  <a:pt x="1689023" y="1511394"/>
                  <a:pt x="1478616" y="1428944"/>
                  <a:pt x="1307998" y="1471758"/>
                </a:cubicBezTo>
                <a:cubicBezTo>
                  <a:pt x="1137380" y="1514572"/>
                  <a:pt x="995039" y="1445292"/>
                  <a:pt x="838553" y="1471758"/>
                </a:cubicBezTo>
                <a:cubicBezTo>
                  <a:pt x="682067" y="1498224"/>
                  <a:pt x="386078" y="1428063"/>
                  <a:pt x="245298" y="1471758"/>
                </a:cubicBezTo>
                <a:cubicBezTo>
                  <a:pt x="111969" y="1474238"/>
                  <a:pt x="758" y="1400183"/>
                  <a:pt x="0" y="1226460"/>
                </a:cubicBezTo>
                <a:cubicBezTo>
                  <a:pt x="-12827" y="1117814"/>
                  <a:pt x="34512" y="932269"/>
                  <a:pt x="0" y="745691"/>
                </a:cubicBezTo>
                <a:cubicBezTo>
                  <a:pt x="-34512" y="559113"/>
                  <a:pt x="41954" y="485523"/>
                  <a:pt x="0" y="245298"/>
                </a:cubicBezTo>
                <a:close/>
              </a:path>
              <a:path w="2038218" h="1471758" stroke="0" extrusionOk="0">
                <a:moveTo>
                  <a:pt x="0" y="245298"/>
                </a:moveTo>
                <a:cubicBezTo>
                  <a:pt x="-25604" y="118524"/>
                  <a:pt x="122033" y="-28835"/>
                  <a:pt x="245298" y="0"/>
                </a:cubicBezTo>
                <a:cubicBezTo>
                  <a:pt x="400464" y="-29681"/>
                  <a:pt x="558493" y="43681"/>
                  <a:pt x="714743" y="0"/>
                </a:cubicBezTo>
                <a:cubicBezTo>
                  <a:pt x="870993" y="-43681"/>
                  <a:pt x="1040878" y="49347"/>
                  <a:pt x="1184189" y="0"/>
                </a:cubicBezTo>
                <a:cubicBezTo>
                  <a:pt x="1327500" y="-49347"/>
                  <a:pt x="1623416" y="9978"/>
                  <a:pt x="1792920" y="0"/>
                </a:cubicBezTo>
                <a:cubicBezTo>
                  <a:pt x="1948329" y="-15235"/>
                  <a:pt x="2063288" y="129940"/>
                  <a:pt x="2038218" y="245298"/>
                </a:cubicBezTo>
                <a:cubicBezTo>
                  <a:pt x="2054689" y="438940"/>
                  <a:pt x="1991120" y="644726"/>
                  <a:pt x="2038218" y="745691"/>
                </a:cubicBezTo>
                <a:cubicBezTo>
                  <a:pt x="2085316" y="846656"/>
                  <a:pt x="2027588" y="1025660"/>
                  <a:pt x="2038218" y="1226460"/>
                </a:cubicBezTo>
                <a:cubicBezTo>
                  <a:pt x="2059324" y="1330690"/>
                  <a:pt x="1933979" y="1489714"/>
                  <a:pt x="1792920" y="1471758"/>
                </a:cubicBezTo>
                <a:cubicBezTo>
                  <a:pt x="1653673" y="1519960"/>
                  <a:pt x="1533290" y="1443074"/>
                  <a:pt x="1307998" y="1471758"/>
                </a:cubicBezTo>
                <a:cubicBezTo>
                  <a:pt x="1082706" y="1500442"/>
                  <a:pt x="963081" y="1457424"/>
                  <a:pt x="761172" y="1471758"/>
                </a:cubicBezTo>
                <a:cubicBezTo>
                  <a:pt x="559263" y="1486092"/>
                  <a:pt x="501879" y="1443682"/>
                  <a:pt x="245298" y="1471758"/>
                </a:cubicBezTo>
                <a:cubicBezTo>
                  <a:pt x="105219" y="1471136"/>
                  <a:pt x="-13940" y="1383419"/>
                  <a:pt x="0" y="1226460"/>
                </a:cubicBezTo>
                <a:cubicBezTo>
                  <a:pt x="-55971" y="1040106"/>
                  <a:pt x="10134" y="865283"/>
                  <a:pt x="0" y="735879"/>
                </a:cubicBezTo>
                <a:cubicBezTo>
                  <a:pt x="-10134" y="606475"/>
                  <a:pt x="58164" y="370319"/>
                  <a:pt x="0" y="245298"/>
                </a:cubicBezTo>
                <a:close/>
              </a:path>
            </a:pathLst>
          </a:custGeom>
          <a:solidFill>
            <a:srgbClr val="CCE7F0"/>
          </a:solidFill>
          <a:ln w="19050">
            <a:solidFill>
              <a:srgbClr val="C0000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57265931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457200" rtl="1" eaLnBrk="1" latinLnBrk="0" hangingPunct="1"/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الْمِحْوَرُ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مود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 (في هذا المبيان) 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نا من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الت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َّ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 ع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r>
              <a:rPr lang="ar-SA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الوقت بالدقائق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28AD632-25AB-ABAB-6914-26CDAC5CA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271" y="2278349"/>
            <a:ext cx="4099565" cy="4090771"/>
          </a:xfrm>
          <a:prstGeom prst="rect">
            <a:avLst/>
          </a:prstGeom>
        </p:spPr>
      </p:pic>
      <p:sp>
        <p:nvSpPr>
          <p:cNvPr id="5" name="Oval 8">
            <a:extLst>
              <a:ext uri="{FF2B5EF4-FFF2-40B4-BE49-F238E27FC236}">
                <a16:creationId xmlns:a16="http://schemas.microsoft.com/office/drawing/2014/main" id="{1E86DEE1-3BD4-2CD2-DDDD-AFDF1100FC82}"/>
              </a:ext>
            </a:extLst>
          </p:cNvPr>
          <p:cNvSpPr/>
          <p:nvPr/>
        </p:nvSpPr>
        <p:spPr>
          <a:xfrm>
            <a:off x="3097161" y="2278349"/>
            <a:ext cx="972043" cy="3306374"/>
          </a:xfrm>
          <a:prstGeom prst="rect">
            <a:avLst/>
          </a:prstGeom>
          <a:noFill/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112297733">
                  <a:custGeom>
                    <a:avLst/>
                    <a:gdLst>
                      <a:gd name="connsiteX0" fmla="*/ 0 w 451557"/>
                      <a:gd name="connsiteY0" fmla="*/ 0 h 2951118"/>
                      <a:gd name="connsiteX1" fmla="*/ 451557 w 451557"/>
                      <a:gd name="connsiteY1" fmla="*/ 0 h 2951118"/>
                      <a:gd name="connsiteX2" fmla="*/ 451557 w 451557"/>
                      <a:gd name="connsiteY2" fmla="*/ 531201 h 2951118"/>
                      <a:gd name="connsiteX3" fmla="*/ 451557 w 451557"/>
                      <a:gd name="connsiteY3" fmla="*/ 1062402 h 2951118"/>
                      <a:gd name="connsiteX4" fmla="*/ 451557 w 451557"/>
                      <a:gd name="connsiteY4" fmla="*/ 1564093 h 2951118"/>
                      <a:gd name="connsiteX5" fmla="*/ 451557 w 451557"/>
                      <a:gd name="connsiteY5" fmla="*/ 2183827 h 2951118"/>
                      <a:gd name="connsiteX6" fmla="*/ 451557 w 451557"/>
                      <a:gd name="connsiteY6" fmla="*/ 2951118 h 2951118"/>
                      <a:gd name="connsiteX7" fmla="*/ 0 w 451557"/>
                      <a:gd name="connsiteY7" fmla="*/ 2951118 h 2951118"/>
                      <a:gd name="connsiteX8" fmla="*/ 0 w 451557"/>
                      <a:gd name="connsiteY8" fmla="*/ 2360894 h 2951118"/>
                      <a:gd name="connsiteX9" fmla="*/ 0 w 451557"/>
                      <a:gd name="connsiteY9" fmla="*/ 1829693 h 2951118"/>
                      <a:gd name="connsiteX10" fmla="*/ 0 w 451557"/>
                      <a:gd name="connsiteY10" fmla="*/ 1268981 h 2951118"/>
                      <a:gd name="connsiteX11" fmla="*/ 0 w 451557"/>
                      <a:gd name="connsiteY11" fmla="*/ 767291 h 2951118"/>
                      <a:gd name="connsiteX12" fmla="*/ 0 w 451557"/>
                      <a:gd name="connsiteY12" fmla="*/ 0 h 2951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51557" h="2951118" extrusionOk="0">
                        <a:moveTo>
                          <a:pt x="0" y="0"/>
                        </a:moveTo>
                        <a:cubicBezTo>
                          <a:pt x="163725" y="-36524"/>
                          <a:pt x="321344" y="21626"/>
                          <a:pt x="451557" y="0"/>
                        </a:cubicBezTo>
                        <a:cubicBezTo>
                          <a:pt x="453345" y="200645"/>
                          <a:pt x="404649" y="348380"/>
                          <a:pt x="451557" y="531201"/>
                        </a:cubicBezTo>
                        <a:cubicBezTo>
                          <a:pt x="498465" y="714022"/>
                          <a:pt x="423188" y="883023"/>
                          <a:pt x="451557" y="1062402"/>
                        </a:cubicBezTo>
                        <a:cubicBezTo>
                          <a:pt x="479926" y="1241781"/>
                          <a:pt x="428643" y="1327042"/>
                          <a:pt x="451557" y="1564093"/>
                        </a:cubicBezTo>
                        <a:cubicBezTo>
                          <a:pt x="474471" y="1801144"/>
                          <a:pt x="434219" y="2037867"/>
                          <a:pt x="451557" y="2183827"/>
                        </a:cubicBezTo>
                        <a:cubicBezTo>
                          <a:pt x="468895" y="2329787"/>
                          <a:pt x="368389" y="2773703"/>
                          <a:pt x="451557" y="2951118"/>
                        </a:cubicBezTo>
                        <a:cubicBezTo>
                          <a:pt x="240827" y="2994652"/>
                          <a:pt x="129738" y="2919008"/>
                          <a:pt x="0" y="2951118"/>
                        </a:cubicBezTo>
                        <a:cubicBezTo>
                          <a:pt x="-37122" y="2747107"/>
                          <a:pt x="1088" y="2611231"/>
                          <a:pt x="0" y="2360894"/>
                        </a:cubicBezTo>
                        <a:cubicBezTo>
                          <a:pt x="-1088" y="2110557"/>
                          <a:pt x="60121" y="2054290"/>
                          <a:pt x="0" y="1829693"/>
                        </a:cubicBezTo>
                        <a:cubicBezTo>
                          <a:pt x="-60121" y="1605096"/>
                          <a:pt x="15468" y="1544324"/>
                          <a:pt x="0" y="1268981"/>
                        </a:cubicBezTo>
                        <a:cubicBezTo>
                          <a:pt x="-15468" y="993638"/>
                          <a:pt x="45658" y="921216"/>
                          <a:pt x="0" y="767291"/>
                        </a:cubicBezTo>
                        <a:cubicBezTo>
                          <a:pt x="-45658" y="613366"/>
                          <a:pt x="70801" y="31229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en-GB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5C620370-D135-B618-A3B0-B439E0AE1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088582">
            <a:off x="2335329" y="3034667"/>
            <a:ext cx="770476" cy="79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5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EF703-F3D2-ABA7-89ED-816F9E3ED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18F0276-43D1-21DE-19B5-CE3643D5C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D5736849-8B2A-F034-6C1C-5216125453CA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الثانية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E06C2DA-68CF-B47F-7AC8-2046BB16CAF1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850B4F6-16FA-C402-36C1-C78ABA551A12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59CE237C-4F42-160A-3CBF-A3859F6BA4F4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2CA21D8-A59A-F0B3-19C6-A0DE636A8FEB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AE08C9-02DD-0346-3EF8-8BA9A7802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908" y="2342760"/>
            <a:ext cx="7359913" cy="377664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0CB97BA-B6A5-4E8F-2639-74BF8295BD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85" y="4631313"/>
            <a:ext cx="1291214" cy="193682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7701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2758E-4DF3-C716-C1B6-0BDF9B80E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F407B2-92E6-A36A-9972-2DA19A695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1320E7A2-D74C-5064-D504-96BC367213A5}"/>
              </a:ext>
            </a:extLst>
          </p:cNvPr>
          <p:cNvSpPr txBox="1"/>
          <p:nvPr/>
        </p:nvSpPr>
        <p:spPr>
          <a:xfrm>
            <a:off x="138873" y="888820"/>
            <a:ext cx="736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اكتبوا ال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مدة التي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غرق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سعد في ممارسة رياضة كرة اليد خلال اليوم الأول.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79A3F74-3035-BE26-4934-849C1F8FB106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2BBEC064-C2BC-D5AD-0346-CAF645DC58C4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DF47C76-72E3-BC68-586E-F7CF343D0F45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C8F85F5-F4E6-3139-A90F-F722E5C86F51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C2DE3D1-C5F7-A563-E556-3564A67D8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11" y="2477103"/>
            <a:ext cx="7359913" cy="377664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AB97E7DF-1FA1-9261-3759-EE4468B5285A}"/>
                  </a:ext>
                </a:extLst>
              </p14:cNvPr>
              <p14:cNvContentPartPr/>
              <p14:nvPr/>
            </p14:nvContentPartPr>
            <p14:xfrm>
              <a:off x="4758813" y="2605171"/>
              <a:ext cx="1690160" cy="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AB97E7DF-1FA1-9261-3759-EE4468B5285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25776" y="2605171"/>
                <a:ext cx="1756068" cy="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4319137-F79C-964F-1B88-9A47B8EFBD22}"/>
              </a:ext>
            </a:extLst>
          </p:cNvPr>
          <p:cNvSpPr/>
          <p:nvPr/>
        </p:nvSpPr>
        <p:spPr>
          <a:xfrm>
            <a:off x="4375355" y="3628102"/>
            <a:ext cx="3276743" cy="353963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80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F419A-5DA4-EBA2-C925-2B4077FDA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D12E8EE-D83F-49CD-838E-491684372E62}"/>
              </a:ext>
            </a:extLst>
          </p:cNvPr>
          <p:cNvSpPr txBox="1"/>
          <p:nvPr/>
        </p:nvSpPr>
        <p:spPr>
          <a:xfrm>
            <a:off x="1271068" y="863877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الألواح. </a:t>
            </a: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C768E22-B7A9-5190-E95E-3369BEAF0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944" y="660097"/>
            <a:ext cx="900000" cy="900000"/>
          </a:xfrm>
          <a:prstGeom prst="rect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1BB6A42-9A36-342B-E544-42EE37A1520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2000" y="1719000"/>
            <a:ext cx="3420000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119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FDDC-6794-F80E-6EDF-9C6F54568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A70C4A7-F090-0F40-B0F9-5B1516104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76A7F5EB-5825-118F-6E54-94F2BF780D74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قرأ المدة في المبيان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AED840-4DF9-7D86-9997-0703F83A7DE2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EA6F3797-27AD-1664-6F72-2A337C7E1B33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13966BC-82BE-0858-95F8-9BB8A441409E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D988AA5-F733-378C-DE36-CE810BCA8A9F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8A81658-ACA2-5B29-6422-6BB670BD0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11" y="2477103"/>
            <a:ext cx="7359913" cy="37766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006D67-263B-0D53-F712-8AA69460B316}"/>
              </a:ext>
            </a:extLst>
          </p:cNvPr>
          <p:cNvSpPr/>
          <p:nvPr/>
        </p:nvSpPr>
        <p:spPr>
          <a:xfrm>
            <a:off x="707923" y="4208206"/>
            <a:ext cx="943896" cy="18976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9A621C-A4F8-24B2-3883-BDDFB3C52AEB}"/>
              </a:ext>
            </a:extLst>
          </p:cNvPr>
          <p:cNvSpPr/>
          <p:nvPr/>
        </p:nvSpPr>
        <p:spPr>
          <a:xfrm>
            <a:off x="4994786" y="3667433"/>
            <a:ext cx="481781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FF0000"/>
                </a:solidFill>
              </a:rPr>
              <a:t>40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65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87F5A-8002-1C69-59C3-E748FD8AB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D5F17B-9B2F-F8F7-CBE8-691754804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2E763356-52DC-47DF-C0F6-DBD0F75362E4}"/>
              </a:ext>
            </a:extLst>
          </p:cNvPr>
          <p:cNvSpPr txBox="1"/>
          <p:nvPr/>
        </p:nvSpPr>
        <p:spPr>
          <a:xfrm>
            <a:off x="138873" y="888820"/>
            <a:ext cx="736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كراساتكم،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الصفحة 50،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أكملوا ملء الجدول.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C974312-58FB-9F5A-97E1-44962D87EDBA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8B57B646-6662-9673-3C9C-54FC573EFD0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A37AE2C-EC6A-C28B-9F7A-31392AE8FCD8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7ED9269-1F1C-CC6E-060D-979EDAB52866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42ABD34-1842-3187-6DA0-E9E5E58E7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11" y="2477103"/>
            <a:ext cx="7359913" cy="377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5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07AAF-B684-D3DE-6CD9-CC341021A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1F7EC-182B-9A92-928A-C235CFDBE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ED54B468-CFCA-7634-CF84-0F76589DA7D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7FC430A-6B6B-087A-DAC8-45A0AA79AC31}"/>
              </a:ext>
            </a:extLst>
          </p:cNvPr>
          <p:cNvSpPr/>
          <p:nvPr/>
        </p:nvSpPr>
        <p:spPr>
          <a:xfrm>
            <a:off x="4198374" y="1589287"/>
            <a:ext cx="3276743" cy="58856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أتعرف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" name="Oval 80">
            <a:extLst>
              <a:ext uri="{FF2B5EF4-FFF2-40B4-BE49-F238E27FC236}">
                <a16:creationId xmlns:a16="http://schemas.microsoft.com/office/drawing/2014/main" id="{C71BFDCA-F121-BD45-2B19-436D5F69C471}"/>
              </a:ext>
            </a:extLst>
          </p:cNvPr>
          <p:cNvSpPr>
            <a:spLocks noChangeAspect="1"/>
          </p:cNvSpPr>
          <p:nvPr/>
        </p:nvSpPr>
        <p:spPr>
          <a:xfrm>
            <a:off x="7504848" y="1663372"/>
            <a:ext cx="454476" cy="4403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948DD3A6-6ED5-17A3-7395-AD5B7A683E38}"/>
              </a:ext>
            </a:extLst>
          </p:cNvPr>
          <p:cNvSpPr>
            <a:spLocks noChangeAspect="1"/>
          </p:cNvSpPr>
          <p:nvPr/>
        </p:nvSpPr>
        <p:spPr>
          <a:xfrm>
            <a:off x="3728246" y="1631486"/>
            <a:ext cx="440397" cy="440397"/>
          </a:xfrm>
          <a:prstGeom prst="ellipse">
            <a:avLst/>
          </a:prstGeom>
          <a:solidFill>
            <a:srgbClr val="F6B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B1A627A-A16A-64E0-BCF1-68337696F45F}"/>
              </a:ext>
            </a:extLst>
          </p:cNvPr>
          <p:cNvSpPr/>
          <p:nvPr/>
        </p:nvSpPr>
        <p:spPr>
          <a:xfrm>
            <a:off x="421772" y="1590966"/>
            <a:ext cx="3276743" cy="5885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أستخدم عناصر </a:t>
            </a:r>
            <a:r>
              <a:rPr lang="ar-SA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المبيان</a:t>
            </a:r>
            <a:r>
              <a:rPr lang="ar-S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للإجابة...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FA81A22-071A-3910-541F-6756A71CE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86" y="2480746"/>
            <a:ext cx="7364606" cy="377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9A46-9D28-9177-12D9-2257685D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A473D6-EEE3-F94E-CB55-9EE0A4ABC1ED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F6427F-24F1-4DB2-FAFC-DF153265F911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3F82857-9144-E69C-443C-3601E67F72F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FCDB8F0-9AD2-ED69-2C71-5D071D1E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91627" y="3846274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BC547780-0953-B0B3-3BAD-5DAEC746343D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A8619D45-BD19-DA5F-24AD-F123CB48A9E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7B9CEF5-CB62-CCD2-CA77-7F9EFE87B22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95F6C7-8BC0-81F8-B91E-4EBC8A96770F}"/>
              </a:ext>
            </a:extLst>
          </p:cNvPr>
          <p:cNvSpPr txBox="1"/>
          <p:nvPr/>
        </p:nvSpPr>
        <p:spPr>
          <a:xfrm>
            <a:off x="1295932" y="386575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</a:t>
            </a:r>
            <a:r>
              <a:rPr lang="fr-FR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endParaRPr lang="ar-SA" sz="3600" b="1" dirty="0">
              <a:solidFill>
                <a:srgbClr val="FC8D00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BF9F-19BB-1434-BAF5-60B8D45E66A8}"/>
              </a:ext>
            </a:extLst>
          </p:cNvPr>
          <p:cNvSpPr txBox="1"/>
          <p:nvPr/>
        </p:nvSpPr>
        <p:spPr>
          <a:xfrm>
            <a:off x="1295931" y="451208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13786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A4AC1-9348-CE3B-5297-49C39463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2ACB346-6D33-D59E-3C6D-62B5E3E70B5B}"/>
              </a:ext>
            </a:extLst>
          </p:cNvPr>
          <p:cNvSpPr txBox="1"/>
          <p:nvPr/>
        </p:nvSpPr>
        <p:spPr>
          <a:xfrm>
            <a:off x="383287" y="866674"/>
            <a:ext cx="7165581" cy="377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B14680D-901A-FB61-733A-3F96C6B2F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BBEAE9-B8E0-1E3B-608C-CA7986EECA9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1564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BEB-284A-2F28-E570-F8E2A65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FCE3B3-B665-98B2-1F50-2336B4B85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11" name="ZoneTexte 2">
            <a:extLst>
              <a:ext uri="{FF2B5EF4-FFF2-40B4-BE49-F238E27FC236}">
                <a16:creationId xmlns:a16="http://schemas.microsoft.com/office/drawing/2014/main" id="{5C1CA5ED-7848-CCAC-95E6-DA824E5828A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دفاتر البحث ، أجيبوا على أسئلة هذا النشاط :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F40B691E-9DE8-4599-7563-363B8A4B1AEF}"/>
              </a:ext>
            </a:extLst>
          </p:cNvPr>
          <p:cNvSpPr/>
          <p:nvPr/>
        </p:nvSpPr>
        <p:spPr>
          <a:xfrm>
            <a:off x="580102" y="1720111"/>
            <a:ext cx="7778599" cy="45921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2ECB7794-A114-B7F4-3825-B2871AF35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75" y="2613991"/>
            <a:ext cx="5512431" cy="2134990"/>
          </a:xfrm>
          <a:prstGeom prst="rect">
            <a:avLst/>
          </a:prstGeom>
        </p:spPr>
      </p:pic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E826271D-A634-2ACB-5202-FB00D318CB40}"/>
              </a:ext>
            </a:extLst>
          </p:cNvPr>
          <p:cNvSpPr/>
          <p:nvPr/>
        </p:nvSpPr>
        <p:spPr>
          <a:xfrm>
            <a:off x="3962400" y="1967948"/>
            <a:ext cx="3802772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أُكْمِلُ مُعْطَياتِ الْجَدْوَلِ انْطِلاقًا مِنَ </a:t>
            </a:r>
            <a:r>
              <a:rPr lang="ar-SA" b="1" dirty="0" err="1">
                <a:solidFill>
                  <a:schemeClr val="tx1"/>
                </a:solidFill>
              </a:rPr>
              <a:t>الْمِبْيانِ</a:t>
            </a:r>
            <a:r>
              <a:rPr lang="ar-SA" b="1" dirty="0">
                <a:solidFill>
                  <a:schemeClr val="tx1"/>
                </a:solidFill>
              </a:rPr>
              <a:t>:</a:t>
            </a:r>
            <a:endParaRPr lang="fr-FR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DDE3822-738C-6E63-AC10-2D4F82B4EB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858200"/>
              </p:ext>
            </p:extLst>
          </p:nvPr>
        </p:nvGraphicFramePr>
        <p:xfrm>
          <a:off x="1428996" y="5094221"/>
          <a:ext cx="5657185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57052291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87688514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1532105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12987065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7553249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107229945"/>
                    </a:ext>
                  </a:extLst>
                </a:gridCol>
                <a:gridCol w="1337185">
                  <a:extLst>
                    <a:ext uri="{9D8B030D-6E8A-4147-A177-3AD203B41FA5}">
                      <a16:colId xmlns:a16="http://schemas.microsoft.com/office/drawing/2014/main" val="263236865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يونيو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ماي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أبريل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مارس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فبراير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يناير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الشهور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37281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5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نادي البيئة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1258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3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نادي الموسيقى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415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62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7D72F-8E74-059F-C84F-94816F28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DB8F07E-6B01-BEF8-65DF-26D6B318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23678"/>
            <a:ext cx="999174" cy="999174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2C2765-2333-053F-1F03-2B9AC65D6B58}"/>
              </a:ext>
            </a:extLst>
          </p:cNvPr>
          <p:cNvSpPr txBox="1"/>
          <p:nvPr/>
        </p:nvSpPr>
        <p:spPr>
          <a:xfrm>
            <a:off x="1037718" y="853291"/>
            <a:ext cx="643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للجواب؟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8036B52-9702-923C-B6CB-7406A605C617}"/>
              </a:ext>
            </a:extLst>
          </p:cNvPr>
          <p:cNvSpPr/>
          <p:nvPr/>
        </p:nvSpPr>
        <p:spPr>
          <a:xfrm>
            <a:off x="580102" y="1720111"/>
            <a:ext cx="7778599" cy="45921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84A42C9-D4D0-D914-1CCA-3DCEA4515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75" y="2613991"/>
            <a:ext cx="5512431" cy="213499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7F03B1-5479-A53E-F04C-FD8387FDB7C5}"/>
              </a:ext>
            </a:extLst>
          </p:cNvPr>
          <p:cNvSpPr/>
          <p:nvPr/>
        </p:nvSpPr>
        <p:spPr>
          <a:xfrm>
            <a:off x="3962400" y="1967948"/>
            <a:ext cx="3802772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أُكْمِلُ مُعْطَياتِ الْجَدْوَلِ انْطِلاقًا مِنَ </a:t>
            </a:r>
            <a:r>
              <a:rPr lang="ar-SA" b="1" dirty="0" err="1">
                <a:solidFill>
                  <a:schemeClr val="tx1"/>
                </a:solidFill>
              </a:rPr>
              <a:t>الْمِبْيانِ</a:t>
            </a:r>
            <a:r>
              <a:rPr lang="ar-SA" b="1" dirty="0">
                <a:solidFill>
                  <a:schemeClr val="tx1"/>
                </a:solidFill>
              </a:rPr>
              <a:t>:</a:t>
            </a:r>
            <a:endParaRPr lang="fr-FR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FCDE66A-A77A-86AE-8ED3-69AE70DD2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137623"/>
              </p:ext>
            </p:extLst>
          </p:nvPr>
        </p:nvGraphicFramePr>
        <p:xfrm>
          <a:off x="1428996" y="5094221"/>
          <a:ext cx="5657185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57052291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87688514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1532105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12987065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7553249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107229945"/>
                    </a:ext>
                  </a:extLst>
                </a:gridCol>
                <a:gridCol w="1337185">
                  <a:extLst>
                    <a:ext uri="{9D8B030D-6E8A-4147-A177-3AD203B41FA5}">
                      <a16:colId xmlns:a16="http://schemas.microsoft.com/office/drawing/2014/main" val="263236865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يونيو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ماي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أبريل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مارس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فبراير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يناير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الشهور</a:t>
                      </a:r>
                      <a:endParaRPr lang="fr-FR" b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37281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5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نادي البيئة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1258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3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نادي الموسيقى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415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924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E1FE-D1F5-7D14-BF3D-D30EB9D3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59BF99-54A0-13F9-B896-ACD2F88EB069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7B2E96-2C6F-58A7-AA44-9440B9772818}"/>
              </a:ext>
            </a:extLst>
          </p:cNvPr>
          <p:cNvSpPr txBox="1"/>
          <p:nvPr/>
        </p:nvSpPr>
        <p:spPr>
          <a:xfrm>
            <a:off x="1284391" y="319994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CFE2FF7-9B06-0493-FE09-5067CD099BC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0822861-5D09-56DF-B921-185D5F71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374255" y="4478926"/>
            <a:ext cx="765221" cy="765221"/>
          </a:xfrm>
          <a:prstGeom prst="rect">
            <a:avLst/>
          </a:prstGeom>
        </p:spPr>
      </p:pic>
      <p:sp>
        <p:nvSpPr>
          <p:cNvPr id="2" name="Oval 80">
            <a:extLst>
              <a:ext uri="{FF2B5EF4-FFF2-40B4-BE49-F238E27FC236}">
                <a16:creationId xmlns:a16="http://schemas.microsoft.com/office/drawing/2014/main" id="{3C26C0AA-A945-5ECC-379C-603C9DE3FB58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70F4A2BF-FD5A-C914-8737-BD712922926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الممارسة الموجهة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DE92F578-7002-489D-AA85-04FA42896A2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03CE-A721-FD87-A407-882327971EFB}"/>
              </a:ext>
            </a:extLst>
          </p:cNvPr>
          <p:cNvSpPr txBox="1"/>
          <p:nvPr/>
        </p:nvSpPr>
        <p:spPr>
          <a:xfrm>
            <a:off x="1284391" y="4538372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43A5ED-E40B-DD97-AC8B-A892F0C4CDEA}"/>
              </a:ext>
            </a:extLst>
          </p:cNvPr>
          <p:cNvSpPr txBox="1"/>
          <p:nvPr/>
        </p:nvSpPr>
        <p:spPr>
          <a:xfrm>
            <a:off x="1284391" y="3853363"/>
            <a:ext cx="4855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SA" sz="36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</p:spTree>
    <p:extLst>
      <p:ext uri="{BB962C8B-B14F-4D97-AF65-F5344CB8AC3E}">
        <p14:creationId xmlns:p14="http://schemas.microsoft.com/office/powerpoint/2010/main" val="25771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430645" y="844006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26E0D1-A2E5-7A46-E81F-1086D9DF6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595" y="1972597"/>
            <a:ext cx="2974455" cy="41196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AAE13F-6C85-9A86-E6A6-1B1CC142F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462" y="1972597"/>
            <a:ext cx="2974454" cy="410593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4572000" y="4067175"/>
            <a:ext cx="2557899" cy="19051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7005" y="938768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دقائق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للإنجاز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سأمر بين الصفوف لمساعدتكم.</a:t>
            </a:r>
          </a:p>
        </p:txBody>
      </p:sp>
      <p:grpSp>
        <p:nvGrpSpPr>
          <p:cNvPr id="4" name="Groupe 8">
            <a:extLst>
              <a:ext uri="{FF2B5EF4-FFF2-40B4-BE49-F238E27FC236}">
                <a16:creationId xmlns:a16="http://schemas.microsoft.com/office/drawing/2014/main" id="{DA71C067-D4DA-3095-8696-251C5831C966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6" name="Image 11">
              <a:extLst>
                <a:ext uri="{FF2B5EF4-FFF2-40B4-BE49-F238E27FC236}">
                  <a16:creationId xmlns:a16="http://schemas.microsoft.com/office/drawing/2014/main" id="{299DB8D1-1F02-B290-CEB6-01418CB1D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12">
              <a:extLst>
                <a:ext uri="{FF2B5EF4-FFF2-40B4-BE49-F238E27FC236}">
                  <a16:creationId xmlns:a16="http://schemas.microsoft.com/office/drawing/2014/main" id="{11DE37CC-611E-8E1E-0541-99B3353CA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B6A7665-668E-2E25-C884-00DF0325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713295" y="2655346"/>
            <a:ext cx="2068907" cy="2517796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E7046C6-13E5-5228-230B-208611D84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5A2E49-39D9-464E-DBA6-FD456370B7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98" y="2177466"/>
            <a:ext cx="6351497" cy="375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418794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الآن؛ ستشتغلون في ثنائيات 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5A18343-24A4-C7BF-1ECC-1510ADC7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727223-A95A-2016-4F3B-7650FDC66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4623" y="1990640"/>
            <a:ext cx="3768953" cy="37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392F-0343-F160-5933-A9DFB83D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CC431C3-A15C-E82E-F1D7-64EDFBEC32D7}"/>
              </a:ext>
            </a:extLst>
          </p:cNvPr>
          <p:cNvSpPr txBox="1"/>
          <p:nvPr/>
        </p:nvSpPr>
        <p:spPr>
          <a:xfrm>
            <a:off x="426747" y="85686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 واحد يقارن إنجازه مع زميله. تأكدوا أنكم اتبعتم الخطوات بشكل سليم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6BA112F-D91B-651A-9F50-64CA528EB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78" y="597666"/>
            <a:ext cx="1017767" cy="101776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BDFF5E-6D98-E4EC-BFE3-FE8DDFAEC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61" y="2023247"/>
            <a:ext cx="7510923" cy="423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4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414742" y="84529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  <a:r>
              <a:rPr lang="ar-S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من يشرح لنا كيف توصل للجواب؟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4D33740-B4A3-0EC7-4ED8-3248EB078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844254"/>
            <a:ext cx="7820025" cy="46217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FD5412-72D4-4E98-1D09-FA2CCE9B0187}"/>
              </a:ext>
            </a:extLst>
          </p:cNvPr>
          <p:cNvSpPr/>
          <p:nvPr/>
        </p:nvSpPr>
        <p:spPr>
          <a:xfrm>
            <a:off x="6181725" y="3200400"/>
            <a:ext cx="43815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8CA3A5-2BB6-3493-123E-AFFEEC6B9DF5}"/>
              </a:ext>
            </a:extLst>
          </p:cNvPr>
          <p:cNvSpPr/>
          <p:nvPr/>
        </p:nvSpPr>
        <p:spPr>
          <a:xfrm>
            <a:off x="6181725" y="3630264"/>
            <a:ext cx="43815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F721EE-EF0B-DE77-9DA6-4854CF4208EB}"/>
              </a:ext>
            </a:extLst>
          </p:cNvPr>
          <p:cNvSpPr/>
          <p:nvPr/>
        </p:nvSpPr>
        <p:spPr>
          <a:xfrm>
            <a:off x="5743575" y="3200400"/>
            <a:ext cx="43815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FD4704-15B8-D2A0-4DAD-B0FAD83464E9}"/>
              </a:ext>
            </a:extLst>
          </p:cNvPr>
          <p:cNvSpPr/>
          <p:nvPr/>
        </p:nvSpPr>
        <p:spPr>
          <a:xfrm>
            <a:off x="5743575" y="3630264"/>
            <a:ext cx="43815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62885E-66C9-A37D-F323-346122DB0F50}"/>
              </a:ext>
            </a:extLst>
          </p:cNvPr>
          <p:cNvSpPr/>
          <p:nvPr/>
        </p:nvSpPr>
        <p:spPr>
          <a:xfrm>
            <a:off x="5238750" y="3200400"/>
            <a:ext cx="43815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BF02DA-13FF-2ECA-4F03-E7443F1188A1}"/>
              </a:ext>
            </a:extLst>
          </p:cNvPr>
          <p:cNvSpPr/>
          <p:nvPr/>
        </p:nvSpPr>
        <p:spPr>
          <a:xfrm>
            <a:off x="5238750" y="3630264"/>
            <a:ext cx="43815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70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80B129-67A2-D2D7-07D0-856CC597EBFF}"/>
              </a:ext>
            </a:extLst>
          </p:cNvPr>
          <p:cNvSpPr/>
          <p:nvPr/>
        </p:nvSpPr>
        <p:spPr>
          <a:xfrm>
            <a:off x="4733925" y="3200400"/>
            <a:ext cx="43815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296A02-3A09-7F2A-4831-1FB6879AF6C6}"/>
              </a:ext>
            </a:extLst>
          </p:cNvPr>
          <p:cNvSpPr/>
          <p:nvPr/>
        </p:nvSpPr>
        <p:spPr>
          <a:xfrm>
            <a:off x="4800600" y="3613429"/>
            <a:ext cx="43815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48E3CB-4623-74BC-DA87-F898C33E76B0}"/>
              </a:ext>
            </a:extLst>
          </p:cNvPr>
          <p:cNvSpPr/>
          <p:nvPr/>
        </p:nvSpPr>
        <p:spPr>
          <a:xfrm>
            <a:off x="4295775" y="3218211"/>
            <a:ext cx="43815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8E48B3-61AF-D8DE-39D7-A70149D10F61}"/>
              </a:ext>
            </a:extLst>
          </p:cNvPr>
          <p:cNvSpPr/>
          <p:nvPr/>
        </p:nvSpPr>
        <p:spPr>
          <a:xfrm>
            <a:off x="4295775" y="3613429"/>
            <a:ext cx="43815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CB10E07-431A-72F9-A7D1-6CC58808F642}"/>
              </a:ext>
            </a:extLst>
          </p:cNvPr>
          <p:cNvSpPr/>
          <p:nvPr/>
        </p:nvSpPr>
        <p:spPr>
          <a:xfrm>
            <a:off x="4043037" y="4412286"/>
            <a:ext cx="4277376" cy="3048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b="1" dirty="0">
                <a:solidFill>
                  <a:srgbClr val="FF0000"/>
                </a:solidFill>
              </a:rPr>
              <a:t>السنة التي سجل فيها أقل عدد من التلاميذ هي : 2018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5BFEF36-0535-2036-1AD2-C57DEB5422C8}"/>
              </a:ext>
            </a:extLst>
          </p:cNvPr>
          <p:cNvSpPr/>
          <p:nvPr/>
        </p:nvSpPr>
        <p:spPr>
          <a:xfrm>
            <a:off x="4043037" y="5319372"/>
            <a:ext cx="4277376" cy="3048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b="1" dirty="0">
                <a:solidFill>
                  <a:srgbClr val="FF0000"/>
                </a:solidFill>
              </a:rPr>
              <a:t>الفارق بين عدد المسجلين 2018 و2019 هو: 20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3C23BA7-09A4-5554-41E1-FA4F4B8B3AAE}"/>
              </a:ext>
            </a:extLst>
          </p:cNvPr>
          <p:cNvSpPr/>
          <p:nvPr/>
        </p:nvSpPr>
        <p:spPr>
          <a:xfrm>
            <a:off x="3972903" y="5948995"/>
            <a:ext cx="4277376" cy="3048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b="1" dirty="0">
                <a:solidFill>
                  <a:srgbClr val="FF0000"/>
                </a:solidFill>
              </a:rPr>
              <a:t>عدد المسجلين خلال السنتين ال</a:t>
            </a:r>
            <a:r>
              <a:rPr lang="ar-MA" b="1" dirty="0">
                <a:solidFill>
                  <a:srgbClr val="FF0000"/>
                </a:solidFill>
              </a:rPr>
              <a:t>أ</a:t>
            </a:r>
            <a:r>
              <a:rPr lang="ar-SA" b="1" dirty="0">
                <a:solidFill>
                  <a:srgbClr val="FF0000"/>
                </a:solidFill>
              </a:rPr>
              <a:t>خيرتين هو: 210</a:t>
            </a: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BC5738D-B0EB-8EE8-C813-BAB73DFA6BDA}"/>
              </a:ext>
            </a:extLst>
          </p:cNvPr>
          <p:cNvSpPr/>
          <p:nvPr/>
        </p:nvSpPr>
        <p:spPr>
          <a:xfrm>
            <a:off x="1720931" y="2610517"/>
            <a:ext cx="5884432" cy="24041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206E74C4-CEF0-00E8-0B5A-BDCB6819CF2A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4A8F13A0-5EAC-5417-0B44-E6B7A787B22F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203BF6-B45B-D14B-9497-00ADE80536C6}"/>
              </a:ext>
            </a:extLst>
          </p:cNvPr>
          <p:cNvSpPr/>
          <p:nvPr/>
        </p:nvSpPr>
        <p:spPr>
          <a:xfrm>
            <a:off x="1930187" y="3361242"/>
            <a:ext cx="3708400" cy="1392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أنجز بمفردي</a:t>
            </a:r>
          </a:p>
          <a:p>
            <a:pPr algn="ctr"/>
            <a:endParaRPr lang="en-US" sz="1200" dirty="0"/>
          </a:p>
        </p:txBody>
      </p:sp>
      <p:pic>
        <p:nvPicPr>
          <p:cNvPr id="6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1CEAA60-B536-3C9C-5A3F-BF6A50269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832496" y="3636549"/>
            <a:ext cx="841742" cy="841742"/>
          </a:xfrm>
          <a:prstGeom prst="rect">
            <a:avLst/>
          </a:prstGeom>
        </p:spPr>
      </p:pic>
      <p:sp>
        <p:nvSpPr>
          <p:cNvPr id="8" name="Flowchart: Alternate Process 54">
            <a:extLst>
              <a:ext uri="{FF2B5EF4-FFF2-40B4-BE49-F238E27FC236}">
                <a16:creationId xmlns:a16="http://schemas.microsoft.com/office/drawing/2014/main" id="{4D0A4395-CC28-4A97-6379-3659351B879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الممارسة المستقلة</a:t>
            </a: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287A8951-94E5-0820-5EC5-B9122A11D5AF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0" y="770610"/>
            <a:ext cx="74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على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لديكم 5 دقائق.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تدوين ملاحظاتي على كراساتكم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9100A5-024E-D13E-41A0-E173F8772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1807" y="2227877"/>
            <a:ext cx="2913524" cy="2913524"/>
          </a:xfrm>
          <a:prstGeom prst="rect">
            <a:avLst/>
          </a:prstGeom>
        </p:spPr>
      </p:pic>
      <p:grpSp>
        <p:nvGrpSpPr>
          <p:cNvPr id="10" name="Groupe 8">
            <a:extLst>
              <a:ext uri="{FF2B5EF4-FFF2-40B4-BE49-F238E27FC236}">
                <a16:creationId xmlns:a16="http://schemas.microsoft.com/office/drawing/2014/main" id="{D950C632-10E9-3C9E-83A7-3C7EAFC20102}"/>
              </a:ext>
            </a:extLst>
          </p:cNvPr>
          <p:cNvGrpSpPr>
            <a:grpSpLocks/>
          </p:cNvGrpSpPr>
          <p:nvPr/>
        </p:nvGrpSpPr>
        <p:grpSpPr bwMode="auto">
          <a:xfrm>
            <a:off x="514350" y="963613"/>
            <a:ext cx="614363" cy="688975"/>
            <a:chOff x="924143" y="3511073"/>
            <a:chExt cx="614494" cy="688367"/>
          </a:xfrm>
        </p:grpSpPr>
        <p:pic>
          <p:nvPicPr>
            <p:cNvPr id="11" name="Image 11">
              <a:extLst>
                <a:ext uri="{FF2B5EF4-FFF2-40B4-BE49-F238E27FC236}">
                  <a16:creationId xmlns:a16="http://schemas.microsoft.com/office/drawing/2014/main" id="{280DCC48-6B9B-DD35-0BEB-831DA7AC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2">
              <a:extLst>
                <a:ext uri="{FF2B5EF4-FFF2-40B4-BE49-F238E27FC236}">
                  <a16:creationId xmlns:a16="http://schemas.microsoft.com/office/drawing/2014/main" id="{07E67182-CF61-53E3-7724-9F157C758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SA" altLang="fr-FR" sz="1900" dirty="0">
                  <a:solidFill>
                    <a:srgbClr val="33878B"/>
                  </a:solidFill>
                  <a:cs typeface="Calibri" panose="020F0502020204030204" pitchFamily="34" charset="0"/>
                </a:rPr>
                <a:t>5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625169A-E947-0D38-1802-D4B5F8D868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63" y="1652588"/>
            <a:ext cx="3587289" cy="485515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446DA-37F1-BD04-D35F-C464CF198C2D}"/>
              </a:ext>
            </a:extLst>
          </p:cNvPr>
          <p:cNvSpPr/>
          <p:nvPr/>
        </p:nvSpPr>
        <p:spPr>
          <a:xfrm>
            <a:off x="1643063" y="1527450"/>
            <a:ext cx="3587288" cy="50616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7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E0C9-4593-CED6-7BAE-056CFE40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73C34B53-1926-0D6E-E006-892FC15BACA2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C285DE93-C574-5ABA-571D-81F4ADD05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2" name="Picture 16">
            <a:extLst>
              <a:ext uri="{FF2B5EF4-FFF2-40B4-BE49-F238E27FC236}">
                <a16:creationId xmlns:a16="http://schemas.microsoft.com/office/drawing/2014/main" id="{3E71CE0A-A2C9-0732-C01D-38E5C9776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061" y="1486129"/>
            <a:ext cx="5400000" cy="4858470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09CE29A6-EBEF-5E5E-CFEE-3A2AC18B8BA6}"/>
              </a:ext>
            </a:extLst>
          </p:cNvPr>
          <p:cNvSpPr txBox="1"/>
          <p:nvPr/>
        </p:nvSpPr>
        <p:spPr>
          <a:xfrm>
            <a:off x="4508358" y="5336486"/>
            <a:ext cx="7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20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4315A4AB-F4FB-8A0C-B6BA-C565A7B16D1B}"/>
              </a:ext>
            </a:extLst>
          </p:cNvPr>
          <p:cNvSpPr txBox="1"/>
          <p:nvPr/>
        </p:nvSpPr>
        <p:spPr>
          <a:xfrm>
            <a:off x="4508358" y="5840542"/>
            <a:ext cx="7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60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D3F0B55E-5197-9A5B-F9FC-1A221A518685}"/>
              </a:ext>
            </a:extLst>
          </p:cNvPr>
          <p:cNvSpPr txBox="1"/>
          <p:nvPr/>
        </p:nvSpPr>
        <p:spPr>
          <a:xfrm>
            <a:off x="3840797" y="5320559"/>
            <a:ext cx="7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30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35B2F760-DF5D-F91F-86C1-4CAF937B7D79}"/>
              </a:ext>
            </a:extLst>
          </p:cNvPr>
          <p:cNvSpPr txBox="1"/>
          <p:nvPr/>
        </p:nvSpPr>
        <p:spPr>
          <a:xfrm>
            <a:off x="3840796" y="5823611"/>
            <a:ext cx="7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50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7" name="TextBox 32">
            <a:extLst>
              <a:ext uri="{FF2B5EF4-FFF2-40B4-BE49-F238E27FC236}">
                <a16:creationId xmlns:a16="http://schemas.microsoft.com/office/drawing/2014/main" id="{7B2F3A69-D010-8D1E-2863-AF8B0472312E}"/>
              </a:ext>
            </a:extLst>
          </p:cNvPr>
          <p:cNvSpPr txBox="1"/>
          <p:nvPr/>
        </p:nvSpPr>
        <p:spPr>
          <a:xfrm>
            <a:off x="2601762" y="5328781"/>
            <a:ext cx="7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50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8" name="TextBox 33">
            <a:extLst>
              <a:ext uri="{FF2B5EF4-FFF2-40B4-BE49-F238E27FC236}">
                <a16:creationId xmlns:a16="http://schemas.microsoft.com/office/drawing/2014/main" id="{9315D8B7-225E-4673-87C3-9B6FD5BD566B}"/>
              </a:ext>
            </a:extLst>
          </p:cNvPr>
          <p:cNvSpPr txBox="1"/>
          <p:nvPr/>
        </p:nvSpPr>
        <p:spPr>
          <a:xfrm>
            <a:off x="2601761" y="5831833"/>
            <a:ext cx="7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30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AEC791B8-08B6-8616-0550-796E4DB399B6}"/>
              </a:ext>
            </a:extLst>
          </p:cNvPr>
          <p:cNvSpPr txBox="1"/>
          <p:nvPr/>
        </p:nvSpPr>
        <p:spPr>
          <a:xfrm>
            <a:off x="1868655" y="5328781"/>
            <a:ext cx="7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20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id="{4C384C88-3826-90BB-BD5D-0079E2897F9A}"/>
              </a:ext>
            </a:extLst>
          </p:cNvPr>
          <p:cNvSpPr txBox="1"/>
          <p:nvPr/>
        </p:nvSpPr>
        <p:spPr>
          <a:xfrm>
            <a:off x="1868654" y="5831833"/>
            <a:ext cx="7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30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id="{E8EBF361-60EA-9C95-71E0-5025287A0E21}"/>
              </a:ext>
            </a:extLst>
          </p:cNvPr>
          <p:cNvSpPr txBox="1"/>
          <p:nvPr/>
        </p:nvSpPr>
        <p:spPr>
          <a:xfrm>
            <a:off x="3239614" y="5320559"/>
            <a:ext cx="7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30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4" name="TextBox 34">
            <a:extLst>
              <a:ext uri="{FF2B5EF4-FFF2-40B4-BE49-F238E27FC236}">
                <a16:creationId xmlns:a16="http://schemas.microsoft.com/office/drawing/2014/main" id="{81A0E407-5B12-279A-5104-2F551642887D}"/>
              </a:ext>
            </a:extLst>
          </p:cNvPr>
          <p:cNvSpPr txBox="1"/>
          <p:nvPr/>
        </p:nvSpPr>
        <p:spPr>
          <a:xfrm>
            <a:off x="3214732" y="5814227"/>
            <a:ext cx="7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70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1" name="TextBox 31">
            <a:extLst>
              <a:ext uri="{FF2B5EF4-FFF2-40B4-BE49-F238E27FC236}">
                <a16:creationId xmlns:a16="http://schemas.microsoft.com/office/drawing/2014/main" id="{58A9E339-3B2C-7B6A-111B-8CB80F9C3771}"/>
              </a:ext>
            </a:extLst>
          </p:cNvPr>
          <p:cNvSpPr txBox="1"/>
          <p:nvPr/>
        </p:nvSpPr>
        <p:spPr>
          <a:xfrm>
            <a:off x="5249963" y="5292809"/>
            <a:ext cx="5504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30</a:t>
            </a:r>
            <a:endParaRPr lang="fr-MA" b="1" dirty="0">
              <a:solidFill>
                <a:srgbClr val="FF0000"/>
              </a:solidFill>
            </a:endParaRPr>
          </a:p>
        </p:txBody>
      </p:sp>
      <p:sp>
        <p:nvSpPr>
          <p:cNvPr id="15" name="TextBox 32">
            <a:extLst>
              <a:ext uri="{FF2B5EF4-FFF2-40B4-BE49-F238E27FC236}">
                <a16:creationId xmlns:a16="http://schemas.microsoft.com/office/drawing/2014/main" id="{D691CF5B-2CE0-3053-C046-FA02676371CC}"/>
              </a:ext>
            </a:extLst>
          </p:cNvPr>
          <p:cNvSpPr txBox="1"/>
          <p:nvPr/>
        </p:nvSpPr>
        <p:spPr>
          <a:xfrm>
            <a:off x="5252981" y="5863369"/>
            <a:ext cx="5504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rgbClr val="FF0000"/>
                </a:solidFill>
              </a:rPr>
              <a:t>40</a:t>
            </a:r>
            <a:endParaRPr lang="fr-M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9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AC3FD-0FFB-07EF-167F-7892170BA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3">
            <a:extLst>
              <a:ext uri="{FF2B5EF4-FFF2-40B4-BE49-F238E27FC236}">
                <a16:creationId xmlns:a16="http://schemas.microsoft.com/office/drawing/2014/main" id="{36FD8E7B-4FF1-2F80-7564-602BEFAEA98D}"/>
              </a:ext>
            </a:extLst>
          </p:cNvPr>
          <p:cNvSpPr txBox="1"/>
          <p:nvPr/>
        </p:nvSpPr>
        <p:spPr>
          <a:xfrm>
            <a:off x="874736" y="809965"/>
            <a:ext cx="6550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Espace réservé pour une image  18">
            <a:extLst>
              <a:ext uri="{FF2B5EF4-FFF2-40B4-BE49-F238E27FC236}">
                <a16:creationId xmlns:a16="http://schemas.microsoft.com/office/drawing/2014/main" id="{EF61604C-90BB-8299-FEA9-F75EF09CB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739" y="729297"/>
            <a:ext cx="900000" cy="900000"/>
          </a:xfrm>
          <a:prstGeom prst="ellipse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F4636CE7-2714-8F93-5915-9DA445446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54" y="1462694"/>
            <a:ext cx="6310466" cy="5017017"/>
          </a:xfrm>
          <a:prstGeom prst="rect">
            <a:avLst/>
          </a:prstGeom>
        </p:spPr>
      </p:pic>
      <p:sp>
        <p:nvSpPr>
          <p:cNvPr id="15" name="TextBox 18">
            <a:extLst>
              <a:ext uri="{FF2B5EF4-FFF2-40B4-BE49-F238E27FC236}">
                <a16:creationId xmlns:a16="http://schemas.microsoft.com/office/drawing/2014/main" id="{02346B20-C889-9BBD-715D-C3BEE529F86D}"/>
              </a:ext>
            </a:extLst>
          </p:cNvPr>
          <p:cNvSpPr txBox="1"/>
          <p:nvPr/>
        </p:nvSpPr>
        <p:spPr>
          <a:xfrm>
            <a:off x="3677360" y="2483267"/>
            <a:ext cx="5504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30</a:t>
            </a:r>
            <a:endParaRPr lang="fr-MA" b="1" dirty="0"/>
          </a:p>
        </p:txBody>
      </p:sp>
      <p:sp>
        <p:nvSpPr>
          <p:cNvPr id="16" name="TextBox 22">
            <a:extLst>
              <a:ext uri="{FF2B5EF4-FFF2-40B4-BE49-F238E27FC236}">
                <a16:creationId xmlns:a16="http://schemas.microsoft.com/office/drawing/2014/main" id="{54159AF3-41F7-5415-2F6F-B427B18DF329}"/>
              </a:ext>
            </a:extLst>
          </p:cNvPr>
          <p:cNvSpPr txBox="1"/>
          <p:nvPr/>
        </p:nvSpPr>
        <p:spPr>
          <a:xfrm>
            <a:off x="2098107" y="2497259"/>
            <a:ext cx="5146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50</a:t>
            </a:r>
            <a:endParaRPr lang="fr-MA" b="1" dirty="0"/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56A8F386-E072-9DDF-49E2-E9C7708F7E81}"/>
              </a:ext>
            </a:extLst>
          </p:cNvPr>
          <p:cNvSpPr txBox="1"/>
          <p:nvPr/>
        </p:nvSpPr>
        <p:spPr>
          <a:xfrm>
            <a:off x="2110344" y="3078362"/>
            <a:ext cx="5146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30</a:t>
            </a:r>
            <a:endParaRPr lang="fr-MA" b="1" dirty="0"/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F96CDB52-64C6-4EA8-8935-0FCB5AA42B83}"/>
              </a:ext>
            </a:extLst>
          </p:cNvPr>
          <p:cNvSpPr txBox="1"/>
          <p:nvPr/>
        </p:nvSpPr>
        <p:spPr>
          <a:xfrm>
            <a:off x="1325579" y="2483267"/>
            <a:ext cx="5835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20</a:t>
            </a:r>
            <a:endParaRPr lang="fr-MA" b="1" dirty="0"/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A27AFF61-E42D-FCB8-03E4-FA2D84019827}"/>
              </a:ext>
            </a:extLst>
          </p:cNvPr>
          <p:cNvSpPr txBox="1"/>
          <p:nvPr/>
        </p:nvSpPr>
        <p:spPr>
          <a:xfrm>
            <a:off x="1319354" y="3098215"/>
            <a:ext cx="5342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30</a:t>
            </a:r>
            <a:endParaRPr lang="fr-MA" b="1" dirty="0"/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538F8332-A758-B1E2-C44F-30C22DA12E11}"/>
              </a:ext>
            </a:extLst>
          </p:cNvPr>
          <p:cNvSpPr txBox="1"/>
          <p:nvPr/>
        </p:nvSpPr>
        <p:spPr>
          <a:xfrm>
            <a:off x="2886698" y="2497259"/>
            <a:ext cx="5146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30</a:t>
            </a:r>
            <a:endParaRPr lang="fr-MA" b="1" dirty="0"/>
          </a:p>
        </p:txBody>
      </p:sp>
      <p:sp>
        <p:nvSpPr>
          <p:cNvPr id="22" name="TextBox 27">
            <a:extLst>
              <a:ext uri="{FF2B5EF4-FFF2-40B4-BE49-F238E27FC236}">
                <a16:creationId xmlns:a16="http://schemas.microsoft.com/office/drawing/2014/main" id="{B88B3E4D-EE0D-4D28-D658-659FB7E6D407}"/>
              </a:ext>
            </a:extLst>
          </p:cNvPr>
          <p:cNvSpPr txBox="1"/>
          <p:nvPr/>
        </p:nvSpPr>
        <p:spPr>
          <a:xfrm>
            <a:off x="2908704" y="3067819"/>
            <a:ext cx="5438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70</a:t>
            </a:r>
            <a:endParaRPr lang="fr-MA" b="1" dirty="0"/>
          </a:p>
        </p:txBody>
      </p:sp>
      <p:sp>
        <p:nvSpPr>
          <p:cNvPr id="23" name="TextBox 28">
            <a:extLst>
              <a:ext uri="{FF2B5EF4-FFF2-40B4-BE49-F238E27FC236}">
                <a16:creationId xmlns:a16="http://schemas.microsoft.com/office/drawing/2014/main" id="{3A4F5E3C-963A-6567-1C16-828567012B9D}"/>
              </a:ext>
            </a:extLst>
          </p:cNvPr>
          <p:cNvSpPr txBox="1"/>
          <p:nvPr/>
        </p:nvSpPr>
        <p:spPr>
          <a:xfrm>
            <a:off x="3664090" y="3083230"/>
            <a:ext cx="5146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50</a:t>
            </a:r>
            <a:endParaRPr lang="fr-MA" b="1" dirty="0"/>
          </a:p>
        </p:txBody>
      </p:sp>
      <p:sp>
        <p:nvSpPr>
          <p:cNvPr id="24" name="TextBox 29">
            <a:extLst>
              <a:ext uri="{FF2B5EF4-FFF2-40B4-BE49-F238E27FC236}">
                <a16:creationId xmlns:a16="http://schemas.microsoft.com/office/drawing/2014/main" id="{041E5811-747A-1CD8-7D90-CCC930CEC431}"/>
              </a:ext>
            </a:extLst>
          </p:cNvPr>
          <p:cNvSpPr txBox="1"/>
          <p:nvPr/>
        </p:nvSpPr>
        <p:spPr>
          <a:xfrm>
            <a:off x="4459804" y="3078362"/>
            <a:ext cx="5146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60</a:t>
            </a:r>
            <a:endParaRPr lang="fr-MA" b="1" dirty="0"/>
          </a:p>
        </p:txBody>
      </p:sp>
      <p:sp>
        <p:nvSpPr>
          <p:cNvPr id="25" name="TextBox 30">
            <a:extLst>
              <a:ext uri="{FF2B5EF4-FFF2-40B4-BE49-F238E27FC236}">
                <a16:creationId xmlns:a16="http://schemas.microsoft.com/office/drawing/2014/main" id="{E137466C-B086-67A8-69BD-056EA58198EB}"/>
              </a:ext>
            </a:extLst>
          </p:cNvPr>
          <p:cNvSpPr txBox="1"/>
          <p:nvPr/>
        </p:nvSpPr>
        <p:spPr>
          <a:xfrm>
            <a:off x="4447372" y="2497259"/>
            <a:ext cx="5835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20</a:t>
            </a:r>
            <a:endParaRPr lang="fr-MA" b="1" dirty="0"/>
          </a:p>
        </p:txBody>
      </p:sp>
      <p:sp>
        <p:nvSpPr>
          <p:cNvPr id="26" name="TextBox 31">
            <a:extLst>
              <a:ext uri="{FF2B5EF4-FFF2-40B4-BE49-F238E27FC236}">
                <a16:creationId xmlns:a16="http://schemas.microsoft.com/office/drawing/2014/main" id="{84F2B140-537B-6D5C-49A4-D05C80DB2F64}"/>
              </a:ext>
            </a:extLst>
          </p:cNvPr>
          <p:cNvSpPr txBox="1"/>
          <p:nvPr/>
        </p:nvSpPr>
        <p:spPr>
          <a:xfrm>
            <a:off x="5276209" y="2497259"/>
            <a:ext cx="5504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30</a:t>
            </a:r>
            <a:endParaRPr lang="fr-MA" b="1" dirty="0"/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id="{5205154F-E3B3-C360-9432-CB327CA78BCF}"/>
              </a:ext>
            </a:extLst>
          </p:cNvPr>
          <p:cNvSpPr txBox="1"/>
          <p:nvPr/>
        </p:nvSpPr>
        <p:spPr>
          <a:xfrm>
            <a:off x="5279227" y="3067819"/>
            <a:ext cx="5504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b="1" dirty="0"/>
              <a:t>40</a:t>
            </a:r>
            <a:endParaRPr lang="fr-MA" b="1" dirty="0"/>
          </a:p>
        </p:txBody>
      </p:sp>
      <p:sp>
        <p:nvSpPr>
          <p:cNvPr id="28" name="Oval 8">
            <a:extLst>
              <a:ext uri="{FF2B5EF4-FFF2-40B4-BE49-F238E27FC236}">
                <a16:creationId xmlns:a16="http://schemas.microsoft.com/office/drawing/2014/main" id="{71AF545F-ECD2-81F0-7275-A9747C2E8DDF}"/>
              </a:ext>
            </a:extLst>
          </p:cNvPr>
          <p:cNvSpPr/>
          <p:nvPr/>
        </p:nvSpPr>
        <p:spPr>
          <a:xfrm>
            <a:off x="1586480" y="4132780"/>
            <a:ext cx="6611787" cy="369332"/>
          </a:xfrm>
          <a:custGeom>
            <a:avLst/>
            <a:gdLst>
              <a:gd name="csX0" fmla="*/ 0 w 6611787"/>
              <a:gd name="csY0" fmla="*/ 0 h 369332"/>
              <a:gd name="csX1" fmla="*/ 418747 w 6611787"/>
              <a:gd name="csY1" fmla="*/ 0 h 369332"/>
              <a:gd name="csX2" fmla="*/ 837493 w 6611787"/>
              <a:gd name="csY2" fmla="*/ 0 h 369332"/>
              <a:gd name="csX3" fmla="*/ 1190122 w 6611787"/>
              <a:gd name="csY3" fmla="*/ 0 h 369332"/>
              <a:gd name="csX4" fmla="*/ 1608868 w 6611787"/>
              <a:gd name="csY4" fmla="*/ 0 h 369332"/>
              <a:gd name="csX5" fmla="*/ 2292086 w 6611787"/>
              <a:gd name="csY5" fmla="*/ 0 h 369332"/>
              <a:gd name="csX6" fmla="*/ 2776951 w 6611787"/>
              <a:gd name="csY6" fmla="*/ 0 h 369332"/>
              <a:gd name="csX7" fmla="*/ 3195697 w 6611787"/>
              <a:gd name="csY7" fmla="*/ 0 h 369332"/>
              <a:gd name="csX8" fmla="*/ 3680561 w 6611787"/>
              <a:gd name="csY8" fmla="*/ 0 h 369332"/>
              <a:gd name="csX9" fmla="*/ 4033190 w 6611787"/>
              <a:gd name="csY9" fmla="*/ 0 h 369332"/>
              <a:gd name="csX10" fmla="*/ 4716408 w 6611787"/>
              <a:gd name="csY10" fmla="*/ 0 h 369332"/>
              <a:gd name="csX11" fmla="*/ 5135155 w 6611787"/>
              <a:gd name="csY11" fmla="*/ 0 h 369332"/>
              <a:gd name="csX12" fmla="*/ 5620019 w 6611787"/>
              <a:gd name="csY12" fmla="*/ 0 h 369332"/>
              <a:gd name="csX13" fmla="*/ 5972648 w 6611787"/>
              <a:gd name="csY13" fmla="*/ 0 h 369332"/>
              <a:gd name="csX14" fmla="*/ 6611787 w 6611787"/>
              <a:gd name="csY14" fmla="*/ 0 h 369332"/>
              <a:gd name="csX15" fmla="*/ 6611787 w 6611787"/>
              <a:gd name="csY15" fmla="*/ 369332 h 369332"/>
              <a:gd name="csX16" fmla="*/ 6060805 w 6611787"/>
              <a:gd name="csY16" fmla="*/ 369332 h 369332"/>
              <a:gd name="csX17" fmla="*/ 5509823 w 6611787"/>
              <a:gd name="csY17" fmla="*/ 369332 h 369332"/>
              <a:gd name="csX18" fmla="*/ 5091076 w 6611787"/>
              <a:gd name="csY18" fmla="*/ 369332 h 369332"/>
              <a:gd name="csX19" fmla="*/ 4606212 w 6611787"/>
              <a:gd name="csY19" fmla="*/ 369332 h 369332"/>
              <a:gd name="csX20" fmla="*/ 3989111 w 6611787"/>
              <a:gd name="csY20" fmla="*/ 369332 h 369332"/>
              <a:gd name="csX21" fmla="*/ 3372011 w 6611787"/>
              <a:gd name="csY21" fmla="*/ 369332 h 369332"/>
              <a:gd name="csX22" fmla="*/ 2754911 w 6611787"/>
              <a:gd name="csY22" fmla="*/ 369332 h 369332"/>
              <a:gd name="csX23" fmla="*/ 2203929 w 6611787"/>
              <a:gd name="csY23" fmla="*/ 369332 h 369332"/>
              <a:gd name="csX24" fmla="*/ 1719065 w 6611787"/>
              <a:gd name="csY24" fmla="*/ 369332 h 369332"/>
              <a:gd name="csX25" fmla="*/ 1234200 w 6611787"/>
              <a:gd name="csY25" fmla="*/ 369332 h 369332"/>
              <a:gd name="csX26" fmla="*/ 815454 w 6611787"/>
              <a:gd name="csY26" fmla="*/ 369332 h 369332"/>
              <a:gd name="csX27" fmla="*/ 0 w 6611787"/>
              <a:gd name="csY27" fmla="*/ 369332 h 369332"/>
              <a:gd name="csX28" fmla="*/ 0 w 6611787"/>
              <a:gd name="csY28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611787" h="369332" extrusionOk="0">
                <a:moveTo>
                  <a:pt x="0" y="0"/>
                </a:moveTo>
                <a:cubicBezTo>
                  <a:pt x="127925" y="-632"/>
                  <a:pt x="315792" y="13014"/>
                  <a:pt x="418747" y="0"/>
                </a:cubicBezTo>
                <a:cubicBezTo>
                  <a:pt x="521702" y="-13014"/>
                  <a:pt x="634708" y="3888"/>
                  <a:pt x="837493" y="0"/>
                </a:cubicBezTo>
                <a:cubicBezTo>
                  <a:pt x="1040278" y="-3888"/>
                  <a:pt x="1037121" y="30530"/>
                  <a:pt x="1190122" y="0"/>
                </a:cubicBezTo>
                <a:cubicBezTo>
                  <a:pt x="1343123" y="-30530"/>
                  <a:pt x="1462001" y="4811"/>
                  <a:pt x="1608868" y="0"/>
                </a:cubicBezTo>
                <a:cubicBezTo>
                  <a:pt x="1755735" y="-4811"/>
                  <a:pt x="2088386" y="78597"/>
                  <a:pt x="2292086" y="0"/>
                </a:cubicBezTo>
                <a:cubicBezTo>
                  <a:pt x="2495786" y="-78597"/>
                  <a:pt x="2563461" y="15627"/>
                  <a:pt x="2776951" y="0"/>
                </a:cubicBezTo>
                <a:cubicBezTo>
                  <a:pt x="2990441" y="-15627"/>
                  <a:pt x="3050299" y="21205"/>
                  <a:pt x="3195697" y="0"/>
                </a:cubicBezTo>
                <a:cubicBezTo>
                  <a:pt x="3341095" y="-21205"/>
                  <a:pt x="3473120" y="42703"/>
                  <a:pt x="3680561" y="0"/>
                </a:cubicBezTo>
                <a:cubicBezTo>
                  <a:pt x="3888002" y="-42703"/>
                  <a:pt x="3928347" y="32660"/>
                  <a:pt x="4033190" y="0"/>
                </a:cubicBezTo>
                <a:cubicBezTo>
                  <a:pt x="4138033" y="-32660"/>
                  <a:pt x="4455467" y="45193"/>
                  <a:pt x="4716408" y="0"/>
                </a:cubicBezTo>
                <a:cubicBezTo>
                  <a:pt x="4977349" y="-45193"/>
                  <a:pt x="5015153" y="25494"/>
                  <a:pt x="5135155" y="0"/>
                </a:cubicBezTo>
                <a:cubicBezTo>
                  <a:pt x="5255157" y="-25494"/>
                  <a:pt x="5405947" y="28451"/>
                  <a:pt x="5620019" y="0"/>
                </a:cubicBezTo>
                <a:cubicBezTo>
                  <a:pt x="5834091" y="-28451"/>
                  <a:pt x="5834507" y="32911"/>
                  <a:pt x="5972648" y="0"/>
                </a:cubicBezTo>
                <a:cubicBezTo>
                  <a:pt x="6110789" y="-32911"/>
                  <a:pt x="6371118" y="23202"/>
                  <a:pt x="6611787" y="0"/>
                </a:cubicBezTo>
                <a:cubicBezTo>
                  <a:pt x="6619250" y="122342"/>
                  <a:pt x="6597500" y="226530"/>
                  <a:pt x="6611787" y="369332"/>
                </a:cubicBezTo>
                <a:cubicBezTo>
                  <a:pt x="6414141" y="377809"/>
                  <a:pt x="6186875" y="356942"/>
                  <a:pt x="6060805" y="369332"/>
                </a:cubicBezTo>
                <a:cubicBezTo>
                  <a:pt x="5934735" y="381722"/>
                  <a:pt x="5629722" y="306452"/>
                  <a:pt x="5509823" y="369332"/>
                </a:cubicBezTo>
                <a:cubicBezTo>
                  <a:pt x="5389924" y="432212"/>
                  <a:pt x="5243721" y="346510"/>
                  <a:pt x="5091076" y="369332"/>
                </a:cubicBezTo>
                <a:cubicBezTo>
                  <a:pt x="4938431" y="392154"/>
                  <a:pt x="4757990" y="347771"/>
                  <a:pt x="4606212" y="369332"/>
                </a:cubicBezTo>
                <a:cubicBezTo>
                  <a:pt x="4454434" y="390893"/>
                  <a:pt x="4265097" y="317185"/>
                  <a:pt x="3989111" y="369332"/>
                </a:cubicBezTo>
                <a:cubicBezTo>
                  <a:pt x="3713125" y="421479"/>
                  <a:pt x="3534110" y="298119"/>
                  <a:pt x="3372011" y="369332"/>
                </a:cubicBezTo>
                <a:cubicBezTo>
                  <a:pt x="3209912" y="440545"/>
                  <a:pt x="3017098" y="359088"/>
                  <a:pt x="2754911" y="369332"/>
                </a:cubicBezTo>
                <a:cubicBezTo>
                  <a:pt x="2492724" y="379576"/>
                  <a:pt x="2335693" y="333948"/>
                  <a:pt x="2203929" y="369332"/>
                </a:cubicBezTo>
                <a:cubicBezTo>
                  <a:pt x="2072165" y="404716"/>
                  <a:pt x="1855140" y="323534"/>
                  <a:pt x="1719065" y="369332"/>
                </a:cubicBezTo>
                <a:cubicBezTo>
                  <a:pt x="1582990" y="415130"/>
                  <a:pt x="1337179" y="355293"/>
                  <a:pt x="1234200" y="369332"/>
                </a:cubicBezTo>
                <a:cubicBezTo>
                  <a:pt x="1131221" y="383371"/>
                  <a:pt x="958706" y="341299"/>
                  <a:pt x="815454" y="369332"/>
                </a:cubicBezTo>
                <a:cubicBezTo>
                  <a:pt x="672202" y="397365"/>
                  <a:pt x="333237" y="336346"/>
                  <a:pt x="0" y="369332"/>
                </a:cubicBezTo>
                <a:cubicBezTo>
                  <a:pt x="-778" y="284580"/>
                  <a:pt x="1641" y="108048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11229773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الشهر الذي سجل فيه أقل عدد من الإعارات: شهر يونيو (50 كتابا)</a:t>
            </a:r>
            <a:endParaRPr lang="ar-SA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Oval 8">
            <a:extLst>
              <a:ext uri="{FF2B5EF4-FFF2-40B4-BE49-F238E27FC236}">
                <a16:creationId xmlns:a16="http://schemas.microsoft.com/office/drawing/2014/main" id="{4976775D-D2D5-09A4-3DED-FE8F2016341F}"/>
              </a:ext>
            </a:extLst>
          </p:cNvPr>
          <p:cNvSpPr/>
          <p:nvPr/>
        </p:nvSpPr>
        <p:spPr>
          <a:xfrm>
            <a:off x="1417159" y="4857610"/>
            <a:ext cx="6611787" cy="369332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rtl="1"/>
            <a:r>
              <a:rPr lang="ar-M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الشهر أو الأشهر التي فاق فيها عدد الموسوعات عدد القصص: شهر ماي</a:t>
            </a:r>
            <a:endParaRPr lang="ar-SA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8">
            <a:extLst>
              <a:ext uri="{FF2B5EF4-FFF2-40B4-BE49-F238E27FC236}">
                <a16:creationId xmlns:a16="http://schemas.microsoft.com/office/drawing/2014/main" id="{90DA9E73-7D9C-E98B-C7D2-BC8F2013BE08}"/>
              </a:ext>
            </a:extLst>
          </p:cNvPr>
          <p:cNvSpPr/>
          <p:nvPr/>
        </p:nvSpPr>
        <p:spPr>
          <a:xfrm>
            <a:off x="1586480" y="5510339"/>
            <a:ext cx="6611787" cy="369332"/>
          </a:xfrm>
          <a:custGeom>
            <a:avLst/>
            <a:gdLst>
              <a:gd name="csX0" fmla="*/ 0 w 6611787"/>
              <a:gd name="csY0" fmla="*/ 0 h 369332"/>
              <a:gd name="csX1" fmla="*/ 418747 w 6611787"/>
              <a:gd name="csY1" fmla="*/ 0 h 369332"/>
              <a:gd name="csX2" fmla="*/ 837493 w 6611787"/>
              <a:gd name="csY2" fmla="*/ 0 h 369332"/>
              <a:gd name="csX3" fmla="*/ 1190122 w 6611787"/>
              <a:gd name="csY3" fmla="*/ 0 h 369332"/>
              <a:gd name="csX4" fmla="*/ 1608868 w 6611787"/>
              <a:gd name="csY4" fmla="*/ 0 h 369332"/>
              <a:gd name="csX5" fmla="*/ 2292086 w 6611787"/>
              <a:gd name="csY5" fmla="*/ 0 h 369332"/>
              <a:gd name="csX6" fmla="*/ 2776951 w 6611787"/>
              <a:gd name="csY6" fmla="*/ 0 h 369332"/>
              <a:gd name="csX7" fmla="*/ 3195697 w 6611787"/>
              <a:gd name="csY7" fmla="*/ 0 h 369332"/>
              <a:gd name="csX8" fmla="*/ 3680561 w 6611787"/>
              <a:gd name="csY8" fmla="*/ 0 h 369332"/>
              <a:gd name="csX9" fmla="*/ 4033190 w 6611787"/>
              <a:gd name="csY9" fmla="*/ 0 h 369332"/>
              <a:gd name="csX10" fmla="*/ 4716408 w 6611787"/>
              <a:gd name="csY10" fmla="*/ 0 h 369332"/>
              <a:gd name="csX11" fmla="*/ 5135155 w 6611787"/>
              <a:gd name="csY11" fmla="*/ 0 h 369332"/>
              <a:gd name="csX12" fmla="*/ 5620019 w 6611787"/>
              <a:gd name="csY12" fmla="*/ 0 h 369332"/>
              <a:gd name="csX13" fmla="*/ 5972648 w 6611787"/>
              <a:gd name="csY13" fmla="*/ 0 h 369332"/>
              <a:gd name="csX14" fmla="*/ 6611787 w 6611787"/>
              <a:gd name="csY14" fmla="*/ 0 h 369332"/>
              <a:gd name="csX15" fmla="*/ 6611787 w 6611787"/>
              <a:gd name="csY15" fmla="*/ 369332 h 369332"/>
              <a:gd name="csX16" fmla="*/ 6060805 w 6611787"/>
              <a:gd name="csY16" fmla="*/ 369332 h 369332"/>
              <a:gd name="csX17" fmla="*/ 5509823 w 6611787"/>
              <a:gd name="csY17" fmla="*/ 369332 h 369332"/>
              <a:gd name="csX18" fmla="*/ 5091076 w 6611787"/>
              <a:gd name="csY18" fmla="*/ 369332 h 369332"/>
              <a:gd name="csX19" fmla="*/ 4606212 w 6611787"/>
              <a:gd name="csY19" fmla="*/ 369332 h 369332"/>
              <a:gd name="csX20" fmla="*/ 3989111 w 6611787"/>
              <a:gd name="csY20" fmla="*/ 369332 h 369332"/>
              <a:gd name="csX21" fmla="*/ 3372011 w 6611787"/>
              <a:gd name="csY21" fmla="*/ 369332 h 369332"/>
              <a:gd name="csX22" fmla="*/ 2754911 w 6611787"/>
              <a:gd name="csY22" fmla="*/ 369332 h 369332"/>
              <a:gd name="csX23" fmla="*/ 2203929 w 6611787"/>
              <a:gd name="csY23" fmla="*/ 369332 h 369332"/>
              <a:gd name="csX24" fmla="*/ 1719065 w 6611787"/>
              <a:gd name="csY24" fmla="*/ 369332 h 369332"/>
              <a:gd name="csX25" fmla="*/ 1234200 w 6611787"/>
              <a:gd name="csY25" fmla="*/ 369332 h 369332"/>
              <a:gd name="csX26" fmla="*/ 815454 w 6611787"/>
              <a:gd name="csY26" fmla="*/ 369332 h 369332"/>
              <a:gd name="csX27" fmla="*/ 0 w 6611787"/>
              <a:gd name="csY27" fmla="*/ 369332 h 369332"/>
              <a:gd name="csX28" fmla="*/ 0 w 6611787"/>
              <a:gd name="csY28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611787" h="369332" extrusionOk="0">
                <a:moveTo>
                  <a:pt x="0" y="0"/>
                </a:moveTo>
                <a:cubicBezTo>
                  <a:pt x="127925" y="-632"/>
                  <a:pt x="315792" y="13014"/>
                  <a:pt x="418747" y="0"/>
                </a:cubicBezTo>
                <a:cubicBezTo>
                  <a:pt x="521702" y="-13014"/>
                  <a:pt x="634708" y="3888"/>
                  <a:pt x="837493" y="0"/>
                </a:cubicBezTo>
                <a:cubicBezTo>
                  <a:pt x="1040278" y="-3888"/>
                  <a:pt x="1037121" y="30530"/>
                  <a:pt x="1190122" y="0"/>
                </a:cubicBezTo>
                <a:cubicBezTo>
                  <a:pt x="1343123" y="-30530"/>
                  <a:pt x="1462001" y="4811"/>
                  <a:pt x="1608868" y="0"/>
                </a:cubicBezTo>
                <a:cubicBezTo>
                  <a:pt x="1755735" y="-4811"/>
                  <a:pt x="2088386" y="78597"/>
                  <a:pt x="2292086" y="0"/>
                </a:cubicBezTo>
                <a:cubicBezTo>
                  <a:pt x="2495786" y="-78597"/>
                  <a:pt x="2563461" y="15627"/>
                  <a:pt x="2776951" y="0"/>
                </a:cubicBezTo>
                <a:cubicBezTo>
                  <a:pt x="2990441" y="-15627"/>
                  <a:pt x="3050299" y="21205"/>
                  <a:pt x="3195697" y="0"/>
                </a:cubicBezTo>
                <a:cubicBezTo>
                  <a:pt x="3341095" y="-21205"/>
                  <a:pt x="3473120" y="42703"/>
                  <a:pt x="3680561" y="0"/>
                </a:cubicBezTo>
                <a:cubicBezTo>
                  <a:pt x="3888002" y="-42703"/>
                  <a:pt x="3928347" y="32660"/>
                  <a:pt x="4033190" y="0"/>
                </a:cubicBezTo>
                <a:cubicBezTo>
                  <a:pt x="4138033" y="-32660"/>
                  <a:pt x="4455467" y="45193"/>
                  <a:pt x="4716408" y="0"/>
                </a:cubicBezTo>
                <a:cubicBezTo>
                  <a:pt x="4977349" y="-45193"/>
                  <a:pt x="5015153" y="25494"/>
                  <a:pt x="5135155" y="0"/>
                </a:cubicBezTo>
                <a:cubicBezTo>
                  <a:pt x="5255157" y="-25494"/>
                  <a:pt x="5405947" y="28451"/>
                  <a:pt x="5620019" y="0"/>
                </a:cubicBezTo>
                <a:cubicBezTo>
                  <a:pt x="5834091" y="-28451"/>
                  <a:pt x="5834507" y="32911"/>
                  <a:pt x="5972648" y="0"/>
                </a:cubicBezTo>
                <a:cubicBezTo>
                  <a:pt x="6110789" y="-32911"/>
                  <a:pt x="6371118" y="23202"/>
                  <a:pt x="6611787" y="0"/>
                </a:cubicBezTo>
                <a:cubicBezTo>
                  <a:pt x="6619250" y="122342"/>
                  <a:pt x="6597500" y="226530"/>
                  <a:pt x="6611787" y="369332"/>
                </a:cubicBezTo>
                <a:cubicBezTo>
                  <a:pt x="6414141" y="377809"/>
                  <a:pt x="6186875" y="356942"/>
                  <a:pt x="6060805" y="369332"/>
                </a:cubicBezTo>
                <a:cubicBezTo>
                  <a:pt x="5934735" y="381722"/>
                  <a:pt x="5629722" y="306452"/>
                  <a:pt x="5509823" y="369332"/>
                </a:cubicBezTo>
                <a:cubicBezTo>
                  <a:pt x="5389924" y="432212"/>
                  <a:pt x="5243721" y="346510"/>
                  <a:pt x="5091076" y="369332"/>
                </a:cubicBezTo>
                <a:cubicBezTo>
                  <a:pt x="4938431" y="392154"/>
                  <a:pt x="4757990" y="347771"/>
                  <a:pt x="4606212" y="369332"/>
                </a:cubicBezTo>
                <a:cubicBezTo>
                  <a:pt x="4454434" y="390893"/>
                  <a:pt x="4265097" y="317185"/>
                  <a:pt x="3989111" y="369332"/>
                </a:cubicBezTo>
                <a:cubicBezTo>
                  <a:pt x="3713125" y="421479"/>
                  <a:pt x="3534110" y="298119"/>
                  <a:pt x="3372011" y="369332"/>
                </a:cubicBezTo>
                <a:cubicBezTo>
                  <a:pt x="3209912" y="440545"/>
                  <a:pt x="3017098" y="359088"/>
                  <a:pt x="2754911" y="369332"/>
                </a:cubicBezTo>
                <a:cubicBezTo>
                  <a:pt x="2492724" y="379576"/>
                  <a:pt x="2335693" y="333948"/>
                  <a:pt x="2203929" y="369332"/>
                </a:cubicBezTo>
                <a:cubicBezTo>
                  <a:pt x="2072165" y="404716"/>
                  <a:pt x="1855140" y="323534"/>
                  <a:pt x="1719065" y="369332"/>
                </a:cubicBezTo>
                <a:cubicBezTo>
                  <a:pt x="1582990" y="415130"/>
                  <a:pt x="1337179" y="355293"/>
                  <a:pt x="1234200" y="369332"/>
                </a:cubicBezTo>
                <a:cubicBezTo>
                  <a:pt x="1131221" y="383371"/>
                  <a:pt x="958706" y="341299"/>
                  <a:pt x="815454" y="369332"/>
                </a:cubicBezTo>
                <a:cubicBezTo>
                  <a:pt x="672202" y="397365"/>
                  <a:pt x="333237" y="336346"/>
                  <a:pt x="0" y="369332"/>
                </a:cubicBezTo>
                <a:cubicBezTo>
                  <a:pt x="-778" y="284580"/>
                  <a:pt x="1641" y="108048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11229773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الفارق بين عدد الكتب المعارة ما بين شهري يناير وفبراير هو : 10 كتب </a:t>
            </a:r>
          </a:p>
        </p:txBody>
      </p:sp>
      <p:sp>
        <p:nvSpPr>
          <p:cNvPr id="31" name="Oval 8">
            <a:extLst>
              <a:ext uri="{FF2B5EF4-FFF2-40B4-BE49-F238E27FC236}">
                <a16:creationId xmlns:a16="http://schemas.microsoft.com/office/drawing/2014/main" id="{982EDAE5-9CE0-9014-5086-8BCFA191B19A}"/>
              </a:ext>
            </a:extLst>
          </p:cNvPr>
          <p:cNvSpPr/>
          <p:nvPr/>
        </p:nvSpPr>
        <p:spPr>
          <a:xfrm>
            <a:off x="1970315" y="6128703"/>
            <a:ext cx="6611787" cy="369332"/>
          </a:xfrm>
          <a:custGeom>
            <a:avLst/>
            <a:gdLst>
              <a:gd name="csX0" fmla="*/ 0 w 6611787"/>
              <a:gd name="csY0" fmla="*/ 0 h 369332"/>
              <a:gd name="csX1" fmla="*/ 418747 w 6611787"/>
              <a:gd name="csY1" fmla="*/ 0 h 369332"/>
              <a:gd name="csX2" fmla="*/ 837493 w 6611787"/>
              <a:gd name="csY2" fmla="*/ 0 h 369332"/>
              <a:gd name="csX3" fmla="*/ 1190122 w 6611787"/>
              <a:gd name="csY3" fmla="*/ 0 h 369332"/>
              <a:gd name="csX4" fmla="*/ 1608868 w 6611787"/>
              <a:gd name="csY4" fmla="*/ 0 h 369332"/>
              <a:gd name="csX5" fmla="*/ 2292086 w 6611787"/>
              <a:gd name="csY5" fmla="*/ 0 h 369332"/>
              <a:gd name="csX6" fmla="*/ 2776951 w 6611787"/>
              <a:gd name="csY6" fmla="*/ 0 h 369332"/>
              <a:gd name="csX7" fmla="*/ 3195697 w 6611787"/>
              <a:gd name="csY7" fmla="*/ 0 h 369332"/>
              <a:gd name="csX8" fmla="*/ 3680561 w 6611787"/>
              <a:gd name="csY8" fmla="*/ 0 h 369332"/>
              <a:gd name="csX9" fmla="*/ 4033190 w 6611787"/>
              <a:gd name="csY9" fmla="*/ 0 h 369332"/>
              <a:gd name="csX10" fmla="*/ 4716408 w 6611787"/>
              <a:gd name="csY10" fmla="*/ 0 h 369332"/>
              <a:gd name="csX11" fmla="*/ 5135155 w 6611787"/>
              <a:gd name="csY11" fmla="*/ 0 h 369332"/>
              <a:gd name="csX12" fmla="*/ 5620019 w 6611787"/>
              <a:gd name="csY12" fmla="*/ 0 h 369332"/>
              <a:gd name="csX13" fmla="*/ 5972648 w 6611787"/>
              <a:gd name="csY13" fmla="*/ 0 h 369332"/>
              <a:gd name="csX14" fmla="*/ 6611787 w 6611787"/>
              <a:gd name="csY14" fmla="*/ 0 h 369332"/>
              <a:gd name="csX15" fmla="*/ 6611787 w 6611787"/>
              <a:gd name="csY15" fmla="*/ 369332 h 369332"/>
              <a:gd name="csX16" fmla="*/ 6060805 w 6611787"/>
              <a:gd name="csY16" fmla="*/ 369332 h 369332"/>
              <a:gd name="csX17" fmla="*/ 5509823 w 6611787"/>
              <a:gd name="csY17" fmla="*/ 369332 h 369332"/>
              <a:gd name="csX18" fmla="*/ 5091076 w 6611787"/>
              <a:gd name="csY18" fmla="*/ 369332 h 369332"/>
              <a:gd name="csX19" fmla="*/ 4606212 w 6611787"/>
              <a:gd name="csY19" fmla="*/ 369332 h 369332"/>
              <a:gd name="csX20" fmla="*/ 3989111 w 6611787"/>
              <a:gd name="csY20" fmla="*/ 369332 h 369332"/>
              <a:gd name="csX21" fmla="*/ 3372011 w 6611787"/>
              <a:gd name="csY21" fmla="*/ 369332 h 369332"/>
              <a:gd name="csX22" fmla="*/ 2754911 w 6611787"/>
              <a:gd name="csY22" fmla="*/ 369332 h 369332"/>
              <a:gd name="csX23" fmla="*/ 2203929 w 6611787"/>
              <a:gd name="csY23" fmla="*/ 369332 h 369332"/>
              <a:gd name="csX24" fmla="*/ 1719065 w 6611787"/>
              <a:gd name="csY24" fmla="*/ 369332 h 369332"/>
              <a:gd name="csX25" fmla="*/ 1234200 w 6611787"/>
              <a:gd name="csY25" fmla="*/ 369332 h 369332"/>
              <a:gd name="csX26" fmla="*/ 815454 w 6611787"/>
              <a:gd name="csY26" fmla="*/ 369332 h 369332"/>
              <a:gd name="csX27" fmla="*/ 0 w 6611787"/>
              <a:gd name="csY27" fmla="*/ 369332 h 369332"/>
              <a:gd name="csX28" fmla="*/ 0 w 6611787"/>
              <a:gd name="csY28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611787" h="369332" extrusionOk="0">
                <a:moveTo>
                  <a:pt x="0" y="0"/>
                </a:moveTo>
                <a:cubicBezTo>
                  <a:pt x="127925" y="-632"/>
                  <a:pt x="315792" y="13014"/>
                  <a:pt x="418747" y="0"/>
                </a:cubicBezTo>
                <a:cubicBezTo>
                  <a:pt x="521702" y="-13014"/>
                  <a:pt x="634708" y="3888"/>
                  <a:pt x="837493" y="0"/>
                </a:cubicBezTo>
                <a:cubicBezTo>
                  <a:pt x="1040278" y="-3888"/>
                  <a:pt x="1037121" y="30530"/>
                  <a:pt x="1190122" y="0"/>
                </a:cubicBezTo>
                <a:cubicBezTo>
                  <a:pt x="1343123" y="-30530"/>
                  <a:pt x="1462001" y="4811"/>
                  <a:pt x="1608868" y="0"/>
                </a:cubicBezTo>
                <a:cubicBezTo>
                  <a:pt x="1755735" y="-4811"/>
                  <a:pt x="2088386" y="78597"/>
                  <a:pt x="2292086" y="0"/>
                </a:cubicBezTo>
                <a:cubicBezTo>
                  <a:pt x="2495786" y="-78597"/>
                  <a:pt x="2563461" y="15627"/>
                  <a:pt x="2776951" y="0"/>
                </a:cubicBezTo>
                <a:cubicBezTo>
                  <a:pt x="2990441" y="-15627"/>
                  <a:pt x="3050299" y="21205"/>
                  <a:pt x="3195697" y="0"/>
                </a:cubicBezTo>
                <a:cubicBezTo>
                  <a:pt x="3341095" y="-21205"/>
                  <a:pt x="3473120" y="42703"/>
                  <a:pt x="3680561" y="0"/>
                </a:cubicBezTo>
                <a:cubicBezTo>
                  <a:pt x="3888002" y="-42703"/>
                  <a:pt x="3928347" y="32660"/>
                  <a:pt x="4033190" y="0"/>
                </a:cubicBezTo>
                <a:cubicBezTo>
                  <a:pt x="4138033" y="-32660"/>
                  <a:pt x="4455467" y="45193"/>
                  <a:pt x="4716408" y="0"/>
                </a:cubicBezTo>
                <a:cubicBezTo>
                  <a:pt x="4977349" y="-45193"/>
                  <a:pt x="5015153" y="25494"/>
                  <a:pt x="5135155" y="0"/>
                </a:cubicBezTo>
                <a:cubicBezTo>
                  <a:pt x="5255157" y="-25494"/>
                  <a:pt x="5405947" y="28451"/>
                  <a:pt x="5620019" y="0"/>
                </a:cubicBezTo>
                <a:cubicBezTo>
                  <a:pt x="5834091" y="-28451"/>
                  <a:pt x="5834507" y="32911"/>
                  <a:pt x="5972648" y="0"/>
                </a:cubicBezTo>
                <a:cubicBezTo>
                  <a:pt x="6110789" y="-32911"/>
                  <a:pt x="6371118" y="23202"/>
                  <a:pt x="6611787" y="0"/>
                </a:cubicBezTo>
                <a:cubicBezTo>
                  <a:pt x="6619250" y="122342"/>
                  <a:pt x="6597500" y="226530"/>
                  <a:pt x="6611787" y="369332"/>
                </a:cubicBezTo>
                <a:cubicBezTo>
                  <a:pt x="6414141" y="377809"/>
                  <a:pt x="6186875" y="356942"/>
                  <a:pt x="6060805" y="369332"/>
                </a:cubicBezTo>
                <a:cubicBezTo>
                  <a:pt x="5934735" y="381722"/>
                  <a:pt x="5629722" y="306452"/>
                  <a:pt x="5509823" y="369332"/>
                </a:cubicBezTo>
                <a:cubicBezTo>
                  <a:pt x="5389924" y="432212"/>
                  <a:pt x="5243721" y="346510"/>
                  <a:pt x="5091076" y="369332"/>
                </a:cubicBezTo>
                <a:cubicBezTo>
                  <a:pt x="4938431" y="392154"/>
                  <a:pt x="4757990" y="347771"/>
                  <a:pt x="4606212" y="369332"/>
                </a:cubicBezTo>
                <a:cubicBezTo>
                  <a:pt x="4454434" y="390893"/>
                  <a:pt x="4265097" y="317185"/>
                  <a:pt x="3989111" y="369332"/>
                </a:cubicBezTo>
                <a:cubicBezTo>
                  <a:pt x="3713125" y="421479"/>
                  <a:pt x="3534110" y="298119"/>
                  <a:pt x="3372011" y="369332"/>
                </a:cubicBezTo>
                <a:cubicBezTo>
                  <a:pt x="3209912" y="440545"/>
                  <a:pt x="3017098" y="359088"/>
                  <a:pt x="2754911" y="369332"/>
                </a:cubicBezTo>
                <a:cubicBezTo>
                  <a:pt x="2492724" y="379576"/>
                  <a:pt x="2335693" y="333948"/>
                  <a:pt x="2203929" y="369332"/>
                </a:cubicBezTo>
                <a:cubicBezTo>
                  <a:pt x="2072165" y="404716"/>
                  <a:pt x="1855140" y="323534"/>
                  <a:pt x="1719065" y="369332"/>
                </a:cubicBezTo>
                <a:cubicBezTo>
                  <a:pt x="1582990" y="415130"/>
                  <a:pt x="1337179" y="355293"/>
                  <a:pt x="1234200" y="369332"/>
                </a:cubicBezTo>
                <a:cubicBezTo>
                  <a:pt x="1131221" y="383371"/>
                  <a:pt x="958706" y="341299"/>
                  <a:pt x="815454" y="369332"/>
                </a:cubicBezTo>
                <a:cubicBezTo>
                  <a:pt x="672202" y="397365"/>
                  <a:pt x="333237" y="336346"/>
                  <a:pt x="0" y="369332"/>
                </a:cubicBezTo>
                <a:cubicBezTo>
                  <a:pt x="-778" y="284580"/>
                  <a:pt x="1641" y="108048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11229773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SA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عدد الكتب المعارة خلال الشهرين الأخيرين هو : 130 كتابا</a:t>
            </a:r>
          </a:p>
        </p:txBody>
      </p:sp>
    </p:spTree>
    <p:extLst>
      <p:ext uri="{BB962C8B-B14F-4D97-AF65-F5344CB8AC3E}">
        <p14:creationId xmlns:p14="http://schemas.microsoft.com/office/powerpoint/2010/main" val="108005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EF7FBF-A5DB-AAB4-DFF2-D965FF993A4F}"/>
              </a:ext>
            </a:extLst>
          </p:cNvPr>
          <p:cNvGrpSpPr/>
          <p:nvPr/>
        </p:nvGrpSpPr>
        <p:grpSpPr>
          <a:xfrm>
            <a:off x="3014679" y="3065823"/>
            <a:ext cx="3114642" cy="726354"/>
            <a:chOff x="2969606" y="2436266"/>
            <a:chExt cx="3114642" cy="726354"/>
          </a:xfrm>
        </p:grpSpPr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1CF6CD9A-7208-996B-2151-8869BAC96CF4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اختتام الدرس</a:t>
              </a:r>
              <a:endPara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0">
              <a:extLst>
                <a:ext uri="{FF2B5EF4-FFF2-40B4-BE49-F238E27FC236}">
                  <a16:creationId xmlns:a16="http://schemas.microsoft.com/office/drawing/2014/main" id="{A1C3E53C-6F7F-4CFE-F5FC-FE183D1A68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9187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67E62-892E-B1D4-BFAE-79CA527E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A2DDEDB-F1B4-36D2-EFCE-D0BF1DF86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raphic 1" descr="Toggle with solid fill">
            <a:extLst>
              <a:ext uri="{FF2B5EF4-FFF2-40B4-BE49-F238E27FC236}">
                <a16:creationId xmlns:a16="http://schemas.microsoft.com/office/drawing/2014/main" id="{31BFE856-7756-299B-3C76-DC254657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0907"/>
          <a:stretch>
            <a:fillRect/>
          </a:stretch>
        </p:blipFill>
        <p:spPr>
          <a:xfrm>
            <a:off x="3516609" y="2420456"/>
            <a:ext cx="2339347" cy="1135063"/>
          </a:xfrm>
          <a:prstGeom prst="rect">
            <a:avLst/>
          </a:prstGeom>
        </p:spPr>
      </p:pic>
      <p:pic>
        <p:nvPicPr>
          <p:cNvPr id="6" name="Graphic 3" descr="Toggle with solid fill">
            <a:extLst>
              <a:ext uri="{FF2B5EF4-FFF2-40B4-BE49-F238E27FC236}">
                <a16:creationId xmlns:a16="http://schemas.microsoft.com/office/drawing/2014/main" id="{4BD7CE92-8497-31A1-BFB5-5AEEE92EE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0907"/>
          <a:stretch>
            <a:fillRect/>
          </a:stretch>
        </p:blipFill>
        <p:spPr>
          <a:xfrm flipH="1">
            <a:off x="3430308" y="3518073"/>
            <a:ext cx="2431436" cy="1135063"/>
          </a:xfrm>
          <a:prstGeom prst="rect">
            <a:avLst/>
          </a:prstGeom>
        </p:spPr>
      </p:pic>
      <p:sp>
        <p:nvSpPr>
          <p:cNvPr id="8" name="ZoneTexte 13">
            <a:extLst>
              <a:ext uri="{FF2B5EF4-FFF2-40B4-BE49-F238E27FC236}">
                <a16:creationId xmlns:a16="http://schemas.microsoft.com/office/drawing/2014/main" id="{87A6426E-DF0F-E2BF-5B24-623AC7CC8496}"/>
              </a:ext>
            </a:extLst>
          </p:cNvPr>
          <p:cNvSpPr txBox="1"/>
          <p:nvPr/>
        </p:nvSpPr>
        <p:spPr>
          <a:xfrm>
            <a:off x="1753535" y="4004628"/>
            <a:ext cx="21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10658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Français</a:t>
            </a:r>
            <a:endParaRPr kumimoji="0" lang="ar-MA" sz="2800" b="1" i="0" u="none" strike="noStrike" kern="1200" cap="none" spc="0" normalizeH="0" baseline="0" noProof="0">
              <a:ln>
                <a:noFill/>
              </a:ln>
              <a:solidFill>
                <a:srgbClr val="10658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B1A6698D-27FE-7CE6-822F-FEB5E63FEC8D}"/>
              </a:ext>
            </a:extLst>
          </p:cNvPr>
          <p:cNvSpPr txBox="1"/>
          <p:nvPr/>
        </p:nvSpPr>
        <p:spPr>
          <a:xfrm>
            <a:off x="5085111" y="2816799"/>
            <a:ext cx="215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عربية</a:t>
            </a:r>
          </a:p>
        </p:txBody>
      </p:sp>
      <p:sp>
        <p:nvSpPr>
          <p:cNvPr id="10" name="Oval 86">
            <a:extLst>
              <a:ext uri="{FF2B5EF4-FFF2-40B4-BE49-F238E27FC236}">
                <a16:creationId xmlns:a16="http://schemas.microsoft.com/office/drawing/2014/main" id="{23747A15-2C9D-80AB-27F8-56A1F8485940}"/>
              </a:ext>
            </a:extLst>
          </p:cNvPr>
          <p:cNvSpPr/>
          <p:nvPr/>
        </p:nvSpPr>
        <p:spPr>
          <a:xfrm flipH="1">
            <a:off x="5021807" y="2924944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D0C1069B-07A5-3889-0B8D-4F008297ABE7}"/>
              </a:ext>
            </a:extLst>
          </p:cNvPr>
          <p:cNvSpPr/>
          <p:nvPr/>
        </p:nvSpPr>
        <p:spPr>
          <a:xfrm flipH="1">
            <a:off x="3931040" y="4033292"/>
            <a:ext cx="387758" cy="37643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25">
            <a:extLst>
              <a:ext uri="{FF2B5EF4-FFF2-40B4-BE49-F238E27FC236}">
                <a16:creationId xmlns:a16="http://schemas.microsoft.com/office/drawing/2014/main" id="{7C1074BF-4FA8-35D2-8C58-105820182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4344" y="4049263"/>
            <a:ext cx="352096" cy="272874"/>
          </a:xfrm>
          <a:prstGeom prst="rect">
            <a:avLst/>
          </a:prstGeom>
        </p:spPr>
      </p:pic>
      <p:pic>
        <p:nvPicPr>
          <p:cNvPr id="13" name="Graphique 25">
            <a:extLst>
              <a:ext uri="{FF2B5EF4-FFF2-40B4-BE49-F238E27FC236}">
                <a16:creationId xmlns:a16="http://schemas.microsoft.com/office/drawing/2014/main" id="{942F90CB-57D0-DEA9-1493-C7D8F209C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85111" y="2940915"/>
            <a:ext cx="352096" cy="272874"/>
          </a:xfrm>
          <a:prstGeom prst="rect">
            <a:avLst/>
          </a:prstGeom>
        </p:spPr>
      </p:pic>
      <p:sp>
        <p:nvSpPr>
          <p:cNvPr id="14" name="ZoneTexte 8">
            <a:extLst>
              <a:ext uri="{FF2B5EF4-FFF2-40B4-BE49-F238E27FC236}">
                <a16:creationId xmlns:a16="http://schemas.microsoft.com/office/drawing/2014/main" id="{8A0472E4-8DDB-DA44-430B-9086DE6C1837}"/>
              </a:ext>
            </a:extLst>
          </p:cNvPr>
          <p:cNvSpPr txBox="1"/>
          <p:nvPr/>
        </p:nvSpPr>
        <p:spPr>
          <a:xfrm>
            <a:off x="1105525" y="953507"/>
            <a:ext cx="64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ننتقل لنشاط التناوب اللغوي:</a:t>
            </a:r>
          </a:p>
        </p:txBody>
      </p:sp>
    </p:spTree>
    <p:extLst>
      <p:ext uri="{BB962C8B-B14F-4D97-AF65-F5344CB8AC3E}">
        <p14:creationId xmlns:p14="http://schemas.microsoft.com/office/powerpoint/2010/main" val="171411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92D3-AAB2-A3AD-6C63-96C7939D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222A8-8D97-B37F-0E07-9D17FECA8927}"/>
              </a:ext>
            </a:extLst>
          </p:cNvPr>
          <p:cNvSpPr txBox="1"/>
          <p:nvPr/>
        </p:nvSpPr>
        <p:spPr>
          <a:xfrm>
            <a:off x="1258230" y="871390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rgbClr val="7F8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دفاتر البحث</a:t>
            </a:r>
            <a:endParaRPr lang="ar-MA" b="1" dirty="0">
              <a:solidFill>
                <a:srgbClr val="7F80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2318DD-8DB1-FC2F-900B-1C5A3F4C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ED52C8-20B8-B835-FC6C-3C4E90F421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7912419" y="809844"/>
            <a:ext cx="710471" cy="523201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4093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0F84-A9D1-F6FC-080A-3CA4772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C22A19A-312F-39E4-8202-D7041379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13" name="ZoneTexte 8">
            <a:extLst>
              <a:ext uri="{FF2B5EF4-FFF2-40B4-BE49-F238E27FC236}">
                <a16:creationId xmlns:a16="http://schemas.microsoft.com/office/drawing/2014/main" id="{E07726C8-17D3-9359-14AA-08942A2AC66E}"/>
              </a:ext>
            </a:extLst>
          </p:cNvPr>
          <p:cNvSpPr txBox="1"/>
          <p:nvPr/>
        </p:nvSpPr>
        <p:spPr>
          <a:xfrm>
            <a:off x="221100" y="955377"/>
            <a:ext cx="736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لنقل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العبارات التالية ومقابلها في اللغة لفرنسية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على دفاتركم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SA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82D6A49-4DCD-9DB8-76AF-7B60DAA008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616291"/>
              </p:ext>
            </p:extLst>
          </p:nvPr>
        </p:nvGraphicFramePr>
        <p:xfrm>
          <a:off x="485143" y="2064728"/>
          <a:ext cx="7896857" cy="372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9244">
                  <a:extLst>
                    <a:ext uri="{9D8B030D-6E8A-4147-A177-3AD203B41FA5}">
                      <a16:colId xmlns:a16="http://schemas.microsoft.com/office/drawing/2014/main" val="3208338634"/>
                    </a:ext>
                  </a:extLst>
                </a:gridCol>
                <a:gridCol w="2967613">
                  <a:extLst>
                    <a:ext uri="{9D8B030D-6E8A-4147-A177-3AD203B41FA5}">
                      <a16:colId xmlns:a16="http://schemas.microsoft.com/office/drawing/2014/main" val="365129903"/>
                    </a:ext>
                  </a:extLst>
                </a:gridCol>
              </a:tblGrid>
              <a:tr h="495312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مقابلها في اللغة الفرنسية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الكلمة/ العبارة</a:t>
                      </a:r>
                      <a:endParaRPr lang="fr-MA" sz="28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07373"/>
                  </a:ext>
                </a:extLst>
              </a:tr>
              <a:tr h="495312">
                <a:tc>
                  <a:txBody>
                    <a:bodyPr/>
                    <a:lstStyle/>
                    <a:p>
                      <a:pPr algn="l"/>
                      <a:r>
                        <a:rPr lang="fr-FR" sz="24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Organisation de données</a:t>
                      </a:r>
                      <a:endParaRPr lang="fr-MA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تنظيم البيانات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13762"/>
                  </a:ext>
                </a:extLst>
              </a:tr>
              <a:tr h="569420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Création d’un graphique</a:t>
                      </a:r>
                      <a:endParaRPr lang="fr-FR" sz="24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إنشاء </a:t>
                      </a:r>
                      <a:r>
                        <a:rPr lang="ar-MA" sz="28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مبيان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887583"/>
                  </a:ext>
                </a:extLst>
              </a:tr>
              <a:tr h="569420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Graphique en barres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مبيان</a:t>
                      </a:r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بالأعمدة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550602"/>
                  </a:ext>
                </a:extLst>
              </a:tr>
              <a:tr h="495312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Graphique </a:t>
                      </a:r>
                      <a:r>
                        <a:rPr lang="ar-MA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à </a:t>
                      </a:r>
                      <a:r>
                        <a:rPr lang="fr-FR" sz="2400" b="1" kern="1200" noProof="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ligne brisée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 err="1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مبيان</a:t>
                      </a:r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خط</a:t>
                      </a:r>
                      <a:r>
                        <a:rPr lang="fr-FR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منكسر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42572"/>
                  </a:ext>
                </a:extLst>
              </a:tr>
              <a:tr h="495312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Diagramme de Venn</a:t>
                      </a: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مخطط </a:t>
                      </a:r>
                      <a:r>
                        <a:rPr lang="fr-FR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Venn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42427"/>
                  </a:ext>
                </a:extLst>
              </a:tr>
              <a:tr h="495312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0658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Une légende</a:t>
                      </a:r>
                      <a:endParaRPr kumimoji="0" lang="fr-F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6585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800" b="1" kern="1200" dirty="0">
                          <a:solidFill>
                            <a:srgbClr val="10658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مفتاح</a:t>
                      </a:r>
                      <a:endParaRPr lang="fr-MA" sz="2800" b="1" kern="1200" dirty="0">
                        <a:solidFill>
                          <a:srgbClr val="10658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376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8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14BF8E78-AD85-4546-122F-ED679140B808}"/>
              </a:ext>
            </a:extLst>
          </p:cNvPr>
          <p:cNvSpPr txBox="1"/>
          <p:nvPr/>
        </p:nvSpPr>
        <p:spPr>
          <a:xfrm>
            <a:off x="186813" y="955377"/>
            <a:ext cx="731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انتبهوا جيدا! أكملوا في المنزل الأنشطة التي لم نقم بإنجازها في  الصفحتين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069501-1AF7-F0DA-BE2E-441AEB914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720" y="2041751"/>
            <a:ext cx="2974455" cy="411962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0A92CA-177C-43AE-F2AF-1EF61BE107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6587" y="2041751"/>
            <a:ext cx="2974454" cy="410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4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33882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23894</TotalTime>
  <Words>1067</Words>
  <Application>Microsoft Office PowerPoint</Application>
  <PresentationFormat>Affichage à l'écran (4:3)</PresentationFormat>
  <Paragraphs>302</Paragraphs>
  <Slides>55</Slides>
  <Notes>14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55</vt:i4>
      </vt:variant>
    </vt:vector>
  </HeadingPairs>
  <TitlesOfParts>
    <vt:vector size="65" baseType="lpstr">
      <vt:lpstr>Aptos</vt:lpstr>
      <vt:lpstr>Microsoft Uighur</vt:lpstr>
      <vt:lpstr>Calibri</vt:lpstr>
      <vt:lpstr>Arial</vt:lpstr>
      <vt:lpstr>DengXian</vt:lpstr>
      <vt:lpstr>Dosis</vt:lpstr>
      <vt:lpstr>Effra CC Arbc</vt:lpstr>
      <vt:lpstr>2_Conception personnalisée</vt:lpstr>
      <vt:lpstr>Page d'entree</vt:lpstr>
      <vt:lpstr>partie 1</vt:lpstr>
      <vt:lpstr>المرحلة 1</vt:lpstr>
      <vt:lpstr>Présentation PowerPoint</vt:lpstr>
      <vt:lpstr>برمجة الأسبوع الخامس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EL HAMDOUNI BTIHAJ</cp:lastModifiedBy>
  <cp:revision>176</cp:revision>
  <cp:lastPrinted>2025-08-13T10:11:39Z</cp:lastPrinted>
  <dcterms:created xsi:type="dcterms:W3CDTF">2025-08-01T12:31:49Z</dcterms:created>
  <dcterms:modified xsi:type="dcterms:W3CDTF">2026-03-23T17:00:16Z</dcterms:modified>
</cp:coreProperties>
</file>