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71"/>
  </p:notesMasterIdLst>
  <p:handoutMasterIdLst>
    <p:handoutMasterId r:id="rId72"/>
  </p:handoutMasterIdLst>
  <p:sldIdLst>
    <p:sldId id="779" r:id="rId4"/>
    <p:sldId id="911" r:id="rId5"/>
    <p:sldId id="738" r:id="rId6"/>
    <p:sldId id="780" r:id="rId7"/>
    <p:sldId id="938" r:id="rId8"/>
    <p:sldId id="907" r:id="rId9"/>
    <p:sldId id="746" r:id="rId10"/>
    <p:sldId id="2134807285" r:id="rId11"/>
    <p:sldId id="914" r:id="rId12"/>
    <p:sldId id="986" r:id="rId13"/>
    <p:sldId id="2134807294" r:id="rId14"/>
    <p:sldId id="766" r:id="rId15"/>
    <p:sldId id="2134807202" r:id="rId16"/>
    <p:sldId id="2134807116" r:id="rId17"/>
    <p:sldId id="2134807295" r:id="rId18"/>
    <p:sldId id="2134807272" r:id="rId19"/>
    <p:sldId id="2134807296" r:id="rId20"/>
    <p:sldId id="2134807297" r:id="rId21"/>
    <p:sldId id="2134807263" r:id="rId22"/>
    <p:sldId id="2134807298" r:id="rId23"/>
    <p:sldId id="2134807264" r:id="rId24"/>
    <p:sldId id="2134807273" r:id="rId25"/>
    <p:sldId id="786" r:id="rId26"/>
    <p:sldId id="812" r:id="rId27"/>
    <p:sldId id="751" r:id="rId28"/>
    <p:sldId id="909" r:id="rId29"/>
    <p:sldId id="833" r:id="rId30"/>
    <p:sldId id="2134807215" r:id="rId31"/>
    <p:sldId id="918" r:id="rId32"/>
    <p:sldId id="849" r:id="rId33"/>
    <p:sldId id="919" r:id="rId34"/>
    <p:sldId id="2134807223" r:id="rId35"/>
    <p:sldId id="2134806701" r:id="rId36"/>
    <p:sldId id="950" r:id="rId37"/>
    <p:sldId id="2134807241" r:id="rId38"/>
    <p:sldId id="2134807224" r:id="rId39"/>
    <p:sldId id="2134807242" r:id="rId40"/>
    <p:sldId id="2134807243" r:id="rId41"/>
    <p:sldId id="2134807244" r:id="rId42"/>
    <p:sldId id="2134807245" r:id="rId43"/>
    <p:sldId id="951" r:id="rId44"/>
    <p:sldId id="916" r:id="rId45"/>
    <p:sldId id="2134807246" r:id="rId46"/>
    <p:sldId id="2134807222" r:id="rId47"/>
    <p:sldId id="2134807247" r:id="rId48"/>
    <p:sldId id="2134807112" r:id="rId49"/>
    <p:sldId id="2134806735" r:id="rId50"/>
    <p:sldId id="848" r:id="rId51"/>
    <p:sldId id="962" r:id="rId52"/>
    <p:sldId id="927" r:id="rId53"/>
    <p:sldId id="928" r:id="rId54"/>
    <p:sldId id="929" r:id="rId55"/>
    <p:sldId id="788" r:id="rId56"/>
    <p:sldId id="935" r:id="rId57"/>
    <p:sldId id="908" r:id="rId58"/>
    <p:sldId id="2134806699" r:id="rId59"/>
    <p:sldId id="2134807260" r:id="rId60"/>
    <p:sldId id="2134807286" r:id="rId61"/>
    <p:sldId id="2134807287" r:id="rId62"/>
    <p:sldId id="2134807289" r:id="rId63"/>
    <p:sldId id="2134807290" r:id="rId64"/>
    <p:sldId id="2134807291" r:id="rId65"/>
    <p:sldId id="2134807292" r:id="rId66"/>
    <p:sldId id="2134807293" r:id="rId67"/>
    <p:sldId id="937" r:id="rId68"/>
    <p:sldId id="2134806700" r:id="rId69"/>
    <p:sldId id="789" r:id="rId70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3"/>
      <p:bold r:id="rId74"/>
    </p:embeddedFont>
    <p:embeddedFont>
      <p:font typeface="Cambria Math" panose="02040503050406030204" pitchFamily="18" charset="0"/>
      <p:regular r:id="rId75"/>
    </p:embeddedFont>
    <p:embeddedFont>
      <p:font typeface="Dosis" pitchFamily="2" charset="0"/>
      <p:regular r:id="rId76"/>
      <p:bold r:id="rId77"/>
    </p:embeddedFont>
    <p:embeddedFont>
      <p:font typeface="Microsoft Uighur" panose="02000000000000000000" pitchFamily="2" charset="-78"/>
      <p:regular r:id="rId78"/>
      <p:bold r:id="rId7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6BB00"/>
    <a:srgbClr val="CEFADA"/>
    <a:srgbClr val="B2B3AE"/>
    <a:srgbClr val="00AB9B"/>
    <a:srgbClr val="FFEFB9"/>
    <a:srgbClr val="FAE496"/>
    <a:srgbClr val="FC8D00"/>
    <a:srgbClr val="4B5050"/>
    <a:srgbClr val="7F807F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88" autoAdjust="0"/>
    <p:restoredTop sz="96290" autoAdjust="0"/>
  </p:normalViewPr>
  <p:slideViewPr>
    <p:cSldViewPr snapToGrid="0">
      <p:cViewPr varScale="1">
        <p:scale>
          <a:sx n="71" d="100"/>
          <a:sy n="71" d="100"/>
        </p:scale>
        <p:origin x="934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30" d="100"/>
          <a:sy n="130" d="100"/>
        </p:scale>
        <p:origin x="4112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microsoft.com/office/2018/10/relationships/authors" Target="authors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font" Target="fonts/font2.fntdata"/><Relationship Id="rId79" Type="http://schemas.openxmlformats.org/officeDocument/2006/relationships/font" Target="fonts/font7.fntdata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theme" Target="theme/theme1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font" Target="fonts/font5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handoutMaster" Target="handoutMasters/handoutMaster1.xml"/><Relationship Id="rId80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font" Target="fonts/font3.fntdata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font" Target="fonts/font1.fntdata"/><Relationship Id="rId78" Type="http://schemas.openxmlformats.org/officeDocument/2006/relationships/font" Target="fonts/font6.fntdata"/><Relationship Id="rId8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font" Target="fonts/font4.fntdata"/><Relationship Id="rId7" Type="http://schemas.openxmlformats.org/officeDocument/2006/relationships/slide" Target="slides/slide4.xml"/><Relationship Id="rId71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1F3C0-1EF4-236E-3AD6-E794ECEF1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CDA127B-1250-81E8-9ED1-F85CC4F508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A98FD4-CE55-A438-8B8B-E95100C38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EC440-1E69-3CB4-3B7C-CDE15BCC2D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773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0524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33951-A1AF-4ED4-3F8F-C574A15CC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E522CB9-86C0-2A24-45D7-662C00381E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0BD0418-9C13-ADA3-AE11-080A9A318A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2D1B8DC-122F-575D-0794-5CCBC8B0AB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64644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788B1-481C-52D7-D9F5-9BFE55DF1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59C5A01-7A2A-BDD7-D279-3687ED225A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4640CA8-CCC5-954E-BE77-4ED63BFA4B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CEA42EB-0947-8A5F-4E70-36969ED1E0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9408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15E3A-C7D9-6BCD-96CE-4976854E2E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739EEE2-96BF-FBC2-79F3-AFF2A5BF24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6718DA4-360B-4E59-B97A-1757F4F122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7B10432-EECB-10D0-7830-4F669614EE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59117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89473-9FD4-B690-79EA-ABEE3D87B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E97CC00-B509-EC25-CF5E-59DA716BAD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506819B-08CC-4437-FD05-9AA0C34295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8FD4CCD-194E-D3CB-9D63-E547DE939D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51877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AA6F59-E138-BC89-2A9C-75C9AD859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310BE6A-F426-7D26-B038-490D2B0BEA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C8C45E8-6058-CB9B-A272-34369CEB01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1748F1A-E5A7-AC76-FE3F-2119871E53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86227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F78B3-FCEF-783B-0B26-6BA68EB18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A57C63A-52F0-59B2-BCFF-218DF31C78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66F1253-4C68-E4D3-5DBD-AB91F61810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BB1A7C-2F29-2D1E-3521-88B03617A1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62099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5CE34-9407-C0EB-F81D-D853449F7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FD5FF4-77B7-B629-5311-5032419B29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6A43F8A-1F31-9708-E2F9-8F0832E41F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5AB42D5-3266-32FE-B7E8-B7B18FD1FB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28492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62798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64A21-0B78-92D5-3482-534EBA09D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E40087-F4DA-5295-19B7-DADAFA4FA2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8601B14-A963-E32A-F70B-1F451D641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4C7C99-47C0-CB5F-C832-08A565529A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84702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B4B54-9DE1-DE20-339A-9237B6DC2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F076BF-BA55-5BD2-F3C1-3826B7B85E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860862-289A-BF31-70F3-F40072BEF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D981D8-2861-F78D-9707-70C5CCE585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72953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3B734-B1F9-CB35-D511-DEF6351EC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0C84DD7-29A3-B536-67FC-AD5040F6C5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2063CFC-5AEC-E8DA-6B78-2991A24669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E1479E-9F8E-8D80-CB32-1F798DC728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72746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E1C38A-ABFF-84FB-0E12-CDB00535B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CA52D0B-6442-08BE-FE00-22F12A1DC5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390D738-784C-E623-3C15-A0516AE961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4F2B7D0-C17D-D67E-88FC-17E7C133C6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680140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780534-CB16-5B0B-3A5F-93CB6CBAA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37C0F7F-95A6-D47B-BB84-0657372A13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8901A06-1B4E-95BF-14ED-D8AEFD4968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75ACB0E-57C5-B362-FA8D-F459542EEC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15238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977FF-BAE8-E29B-5FDA-0C74E4B02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47B480D-AC90-81A8-5090-BF8F2141D3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AFDCDC8-E7A5-50F6-667B-A3B80726C2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6BAE9C7-B02E-F305-C356-CDB70E2A44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20117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56596A-F162-866B-9EE1-300F4E5B9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F64B824-ADD0-E9AE-ADD9-D23A849C8E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36E493-E55E-8E52-5DF5-875709ED94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39738D0-173A-C23F-EA86-48CE271560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719365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79203-2094-9105-0D98-B1B370AA8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FDF2DCB-590A-534A-76B3-0F4A315B7C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52A50E0-66EC-600C-894B-87198F68EE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91D4690-A14B-FF75-3E1D-2922D057C6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94075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113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518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618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1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827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5C034A-7343-0FD8-306C-A50449C6B0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167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499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0" r:id="rId3"/>
    <p:sldLayoutId id="2147483902" r:id="rId4"/>
    <p:sldLayoutId id="2147483904" r:id="rId5"/>
    <p:sldLayoutId id="214748390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8" r:id="rId3"/>
    <p:sldLayoutId id="214748389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gi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9.xml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9.png"/><Relationship Id="rId4" Type="http://schemas.openxmlformats.org/officeDocument/2006/relationships/image" Target="../media/image28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9.gif"/><Relationship Id="rId4" Type="http://schemas.openxmlformats.org/officeDocument/2006/relationships/image" Target="../media/image38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4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5.gif"/><Relationship Id="rId5" Type="http://schemas.openxmlformats.org/officeDocument/2006/relationships/image" Target="../media/image10.emf"/><Relationship Id="rId4" Type="http://schemas.openxmlformats.org/officeDocument/2006/relationships/notesSlide" Target="../notesSlides/notesSlide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1.png"/><Relationship Id="rId4" Type="http://schemas.openxmlformats.org/officeDocument/2006/relationships/image" Target="../media/image2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28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21.png"/><Relationship Id="rId7" Type="http://schemas.openxmlformats.org/officeDocument/2006/relationships/image" Target="../media/image57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6.png"/><Relationship Id="rId5" Type="http://schemas.openxmlformats.org/officeDocument/2006/relationships/image" Target="../media/image55.svg"/><Relationship Id="rId4" Type="http://schemas.openxmlformats.org/officeDocument/2006/relationships/image" Target="../media/image54.png"/><Relationship Id="rId9" Type="http://schemas.openxmlformats.org/officeDocument/2006/relationships/image" Target="../media/image59.sv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9.svg"/><Relationship Id="rId4" Type="http://schemas.openxmlformats.org/officeDocument/2006/relationships/image" Target="../media/image5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9.svg"/><Relationship Id="rId4" Type="http://schemas.openxmlformats.org/officeDocument/2006/relationships/image" Target="../media/image5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microsoft.com/office/2007/relationships/media" Target="../media/media5.mp4"/><Relationship Id="rId7" Type="http://schemas.openxmlformats.org/officeDocument/2006/relationships/image" Target="../media/image60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5.xml"/><Relationship Id="rId4" Type="http://schemas.openxmlformats.org/officeDocument/2006/relationships/video" Target="../media/media5.mp4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216A2-EFBC-D426-3F82-F7E9456A77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/>
          <a:lstStyle/>
          <a:p>
            <a: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المرحلة 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4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C74771-F706-F4F5-0EDF-5FAE30BD2537}"/>
              </a:ext>
            </a:extLst>
          </p:cNvPr>
          <p:cNvGrpSpPr/>
          <p:nvPr/>
        </p:nvGrpSpPr>
        <p:grpSpPr>
          <a:xfrm>
            <a:off x="7306143" y="6021421"/>
            <a:ext cx="1190970" cy="288630"/>
            <a:chOff x="5305598" y="5893431"/>
            <a:chExt cx="1190970" cy="28863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1FD34B-4B26-BFD6-A119-2526629DB346}"/>
                </a:ext>
              </a:extLst>
            </p:cNvPr>
            <p:cNvSpPr/>
            <p:nvPr/>
          </p:nvSpPr>
          <p:spPr>
            <a:xfrm>
              <a:off x="5305598" y="589343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13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257AB0B-A09A-A7FC-5A70-561DA0B7A8A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2AC47F2-9966-E4A5-9201-B4E8E36AFB9B}"/>
              </a:ext>
            </a:extLst>
          </p:cNvPr>
          <p:cNvGrpSpPr/>
          <p:nvPr/>
        </p:nvGrpSpPr>
        <p:grpSpPr>
          <a:xfrm>
            <a:off x="3954626" y="6021421"/>
            <a:ext cx="1179609" cy="288630"/>
            <a:chOff x="5316959" y="5877672"/>
            <a:chExt cx="1179609" cy="288630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AA11C50-240F-923B-26A4-2874F749D900}"/>
                </a:ext>
              </a:extLst>
            </p:cNvPr>
            <p:cNvSpPr/>
            <p:nvPr/>
          </p:nvSpPr>
          <p:spPr>
            <a:xfrm>
              <a:off x="5316959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15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A1D6075A-8D9C-27F1-CB27-32DC99EE0E14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5ED181-7F1D-C96D-3C5C-A164FCEE74B6}"/>
              </a:ext>
            </a:extLst>
          </p:cNvPr>
          <p:cNvGrpSpPr/>
          <p:nvPr/>
        </p:nvGrpSpPr>
        <p:grpSpPr>
          <a:xfrm>
            <a:off x="2346477" y="6026560"/>
            <a:ext cx="1190970" cy="288630"/>
            <a:chOff x="5305598" y="5882811"/>
            <a:chExt cx="1190970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DED09AA-724A-789B-59C1-C1765A0F466D}"/>
                </a:ext>
              </a:extLst>
            </p:cNvPr>
            <p:cNvSpPr/>
            <p:nvPr/>
          </p:nvSpPr>
          <p:spPr>
            <a:xfrm>
              <a:off x="5305598" y="588281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16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726A75D-6A24-590A-8E6D-56D7347615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5809108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14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E2BE3F2D-20F7-F44B-60B6-C470C5DF1726}"/>
              </a:ext>
            </a:extLst>
          </p:cNvPr>
          <p:cNvSpPr/>
          <p:nvPr/>
        </p:nvSpPr>
        <p:spPr>
          <a:xfrm>
            <a:off x="6669406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أمر  للشريحة الموالية بعد عرض الفيديو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الرابع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النسبة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16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حول النسبة (1)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2B7FD4B-9013-9523-C4DB-E0D7E6EC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113" y="2682694"/>
            <a:ext cx="3938021" cy="94082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AF7939E-E87A-0356-E390-6BC853DBC1DB}"/>
              </a:ext>
            </a:extLst>
          </p:cNvPr>
          <p:cNvSpPr txBox="1"/>
          <p:nvPr/>
        </p:nvSpPr>
        <p:spPr>
          <a:xfrm>
            <a:off x="532989" y="2922940"/>
            <a:ext cx="3444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S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النسبة: النسب المتكافئة</a:t>
            </a:r>
            <a:endParaRPr lang="ar-MA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rganigramme : Terminateur 21">
            <a:extLst>
              <a:ext uri="{FF2B5EF4-FFF2-40B4-BE49-F238E27FC236}">
                <a16:creationId xmlns:a16="http://schemas.microsoft.com/office/drawing/2014/main" id="{39F45A87-C447-713F-DB32-E69BF905D7E8}"/>
              </a:ext>
            </a:extLst>
          </p:cNvPr>
          <p:cNvSpPr/>
          <p:nvPr/>
        </p:nvSpPr>
        <p:spPr>
          <a:xfrm>
            <a:off x="2629087" y="2445804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14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C754A132-BE94-E7DD-FB68-8B91DEE76497}"/>
              </a:ext>
            </a:extLst>
          </p:cNvPr>
          <p:cNvSpPr txBox="1">
            <a:spLocks/>
          </p:cNvSpPr>
          <p:nvPr/>
        </p:nvSpPr>
        <p:spPr>
          <a:xfrm>
            <a:off x="4607134" y="4233546"/>
            <a:ext cx="3420000" cy="6670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457200" rtl="1">
              <a:buNone/>
              <a:defRPr/>
            </a:pPr>
            <a:r>
              <a:rPr lang="ar-SA" sz="16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الرجوع إلى الوحدة</a:t>
            </a: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7" y="93772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52398" y="1243104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النسبة: النسب المتكافئة</a:t>
            </a:r>
            <a:endParaRPr lang="en-US" sz="32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F8F022D-C0F3-C595-D52D-CE41C68E9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1797" y="2182720"/>
            <a:ext cx="2916932" cy="405068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02C8DAF-66BC-2A60-1A65-6B3F03EE27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159" y="2182720"/>
            <a:ext cx="2916932" cy="4050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85567" cy="625740"/>
            <a:chOff x="976754" y="4005561"/>
            <a:chExt cx="58556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8" y="4161932"/>
              <a:ext cx="531593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99452" cy="832001"/>
            <a:chOff x="976754" y="4706199"/>
            <a:chExt cx="599452" cy="83200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54588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15</a:t>
              </a:r>
            </a:p>
            <a:p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61225" cy="625740"/>
            <a:chOff x="976754" y="2489217"/>
            <a:chExt cx="561225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21944" y="2700445"/>
              <a:ext cx="516035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562AD2F-F35A-1A9E-6E3C-D25C1CAEBC00}"/>
              </a:ext>
            </a:extLst>
          </p:cNvPr>
          <p:cNvGrpSpPr/>
          <p:nvPr/>
        </p:nvGrpSpPr>
        <p:grpSpPr>
          <a:xfrm>
            <a:off x="1682563" y="5476829"/>
            <a:ext cx="547364" cy="621681"/>
            <a:chOff x="976754" y="3247381"/>
            <a:chExt cx="547364" cy="620956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BEDB3F8-3678-AE42-1149-FF65B94F4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511F8BC-32F1-B09E-8AD6-1CA4529B8868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965691" y="3537379"/>
            <a:ext cx="6921428" cy="124334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701460" y="3847570"/>
            <a:ext cx="64126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واستخدام النسب المتكافئة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711174" y="203589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7118026" y="3344567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11419" y="87782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61BF3648-8015-5D3D-56A0-22F6E4C7E2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AF97EA6B-27FE-8A81-EEDB-757F391BBAE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F49B8D-3A04-5BE0-70F1-AF5D6274976C}"/>
              </a:ext>
            </a:extLst>
          </p:cNvPr>
          <p:cNvSpPr/>
          <p:nvPr/>
        </p:nvSpPr>
        <p:spPr>
          <a:xfrm>
            <a:off x="1570255" y="2861240"/>
            <a:ext cx="5884432" cy="24973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1A18BFC3-E215-9229-6D69-93033190A5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3DF9F52-B12E-76EF-0C5E-BA5C2A8CD36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EC3FA2E-B2D7-1E54-FF58-B0F0E30BF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184" y="3324316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2B0B11-9743-E09F-A850-C5E602E7E0D6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FB5CB95-5B7C-5702-A595-F4459F5C6BD1}"/>
              </a:ext>
            </a:extLst>
          </p:cNvPr>
          <p:cNvSpPr txBox="1"/>
          <p:nvPr/>
        </p:nvSpPr>
        <p:spPr>
          <a:xfrm>
            <a:off x="1689313" y="397624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95CC653-B618-F887-46C9-122CF14EB83F}"/>
              </a:ext>
            </a:extLst>
          </p:cNvPr>
          <p:cNvSpPr txBox="1"/>
          <p:nvPr/>
        </p:nvSpPr>
        <p:spPr>
          <a:xfrm>
            <a:off x="1777203" y="4667414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203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1861161" y="869795"/>
            <a:ext cx="5578993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ص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41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سنصحح تمارين الواجب المنزلي.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E92BEBA-2A4A-D362-4BAC-1D2FCAEBAB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5307" y="1776703"/>
            <a:ext cx="3033183" cy="421150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86AC30D-1AF5-EA5C-33B7-ED4121FFA9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6861" y="1821644"/>
            <a:ext cx="2804629" cy="4166561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1B1D044-37C4-86AF-03AC-727D9E539CA6}"/>
              </a:ext>
            </a:extLst>
          </p:cNvPr>
          <p:cNvSpPr/>
          <p:nvPr/>
        </p:nvSpPr>
        <p:spPr>
          <a:xfrm flipH="1">
            <a:off x="1861161" y="3215148"/>
            <a:ext cx="2288052" cy="140601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1DECD05-FCCF-ECB4-2B07-6AE7A4441A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01743" y="92661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F5D9071E-8A11-A752-0868-47FBA448874F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C5AA02E-A57A-208A-FB74-B5EA242081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75D7311-F28E-68A9-74C9-CFFDF2B0DF8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1</a:t>
              </a:r>
              <a:endParaRPr kumimoji="0" lang="fr-FR" sz="1900" b="1" i="0" u="none" strike="noStrike" kern="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0BFE99FD-B83E-3174-04D5-FC311B0976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672" y="1841272"/>
            <a:ext cx="8169348" cy="4438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953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C0554-A3AF-C21E-59FF-5AFE8BE4A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207DAAA-C6A3-ED69-0E30-015B1C2DF4BE}"/>
              </a:ext>
            </a:extLst>
          </p:cNvPr>
          <p:cNvSpPr/>
          <p:nvPr/>
        </p:nvSpPr>
        <p:spPr>
          <a:xfrm>
            <a:off x="1570255" y="2861240"/>
            <a:ext cx="5884432" cy="24973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A4B2903-E6BC-DA7F-2434-EA7D376EA24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5B6FB458-C49B-8D6F-5D6B-1E7CB8AB6CE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0510FFDE-BF5B-0C58-E3D6-91C03E33D8EC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EBDE802-29E2-14E0-677A-0CA6C8BA2F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374255" y="3878542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8D4DB22-3F90-96F2-BA20-C8C7A3A38BD3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8317E53-5029-E49C-1190-8186E6C64389}"/>
              </a:ext>
            </a:extLst>
          </p:cNvPr>
          <p:cNvSpPr txBox="1"/>
          <p:nvPr/>
        </p:nvSpPr>
        <p:spPr>
          <a:xfrm>
            <a:off x="1689313" y="397624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3F5BB90-F94F-FCFF-DF4B-B5BE4F446CBC}"/>
              </a:ext>
            </a:extLst>
          </p:cNvPr>
          <p:cNvSpPr txBox="1"/>
          <p:nvPr/>
        </p:nvSpPr>
        <p:spPr>
          <a:xfrm>
            <a:off x="1777203" y="4667414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173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646407" y="924163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الحساب الذهني. خذوا كراسات الحساب الذهني؛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 descr="Une image contenant texte, dessin humoristiqu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87FE7E-1CB4-D989-AE16-DDE5F7C9C0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3530" y="1871878"/>
            <a:ext cx="3109541" cy="4327216"/>
          </a:xfrm>
          <a:prstGeom prst="rect">
            <a:avLst/>
          </a:prstGeom>
          <a:ln>
            <a:solidFill>
              <a:srgbClr val="EE2962"/>
            </a:solidFill>
          </a:ln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97426-0984-C21F-E377-614D7E45A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E026816-F16F-5161-73DA-437C59B64E1A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واحدة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لحساب هذه العمليات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دوّنوا النتيجة فقط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0E7B21-228E-37EA-0AAF-0BF4C70C1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1B61CCC-74A4-8727-ACCD-E0A2B49D77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271" y="3076949"/>
            <a:ext cx="7973962" cy="1455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94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43857" y="92661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 دقيقة واحدة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96B827-3D93-9CA8-7435-E67ABFF1A8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6935D9F-198C-C312-2FF4-BA9E78F733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797" y="2831689"/>
            <a:ext cx="7890778" cy="1386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44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04B15-0D18-D847-D5B7-03C63F552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95DEF05-C2B7-ACB5-3429-A49F66F25F68}"/>
              </a:ext>
            </a:extLst>
          </p:cNvPr>
          <p:cNvSpPr/>
          <p:nvPr/>
        </p:nvSpPr>
        <p:spPr>
          <a:xfrm>
            <a:off x="1570255" y="2861240"/>
            <a:ext cx="5884432" cy="24973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8A21352-80E3-EE94-52C4-B7C5A615A87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E4B1F373-F4BB-9376-A4AB-8DEAC6A4FF83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F9A2AB34-3CC8-AECE-80F5-F823F9F78832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03BBCCC-338B-D089-DAB5-B8077E1B93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405423" y="4569708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2846B33-CEDF-9222-9F63-1DBC36A6DE35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161DCE9-2C95-CE00-8A13-F9D25E581A80}"/>
              </a:ext>
            </a:extLst>
          </p:cNvPr>
          <p:cNvSpPr txBox="1"/>
          <p:nvPr/>
        </p:nvSpPr>
        <p:spPr>
          <a:xfrm>
            <a:off x="1689313" y="397624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09CCCA3-AEFF-60ED-87C0-C684ED4D0AE0}"/>
              </a:ext>
            </a:extLst>
          </p:cNvPr>
          <p:cNvSpPr txBox="1"/>
          <p:nvPr/>
        </p:nvSpPr>
        <p:spPr>
          <a:xfrm>
            <a:off x="1777203" y="4667414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717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658FA-D129-65E1-37B7-44BCC020D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CDA9B51-DCB3-512C-86B5-777BF0BA5A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753A92E5-7EEA-8B49-9084-97F19FEDD92F}"/>
              </a:ext>
            </a:extLst>
          </p:cNvPr>
          <p:cNvSpPr txBox="1"/>
          <p:nvPr/>
        </p:nvSpPr>
        <p:spPr>
          <a:xfrm>
            <a:off x="-718615" y="842466"/>
            <a:ext cx="82293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لنتعرف طريقة  كتابة نسبة مكافئة لنسبة معينة باستخدام الضرب.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لنحدد نسبة مكافئة عدد صحون السكر إلى عدد صحون الدقيق في هذا المثال: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13703D8-980D-653A-9E78-C2EE06E2B4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3688" y="2937385"/>
            <a:ext cx="5616624" cy="1552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871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34CC2-DA0D-9FB4-FC96-A7B60CF2CB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7039954-A2EA-D333-6AFB-6BEE35D568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F0E4B067-ACDB-5315-9622-7501EE021D6E}"/>
              </a:ext>
            </a:extLst>
          </p:cNvPr>
          <p:cNvSpPr txBox="1"/>
          <p:nvPr/>
        </p:nvSpPr>
        <p:spPr>
          <a:xfrm>
            <a:off x="-663680" y="885304"/>
            <a:ext cx="82293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نحدد أولا نسبة عدد صحون السكر إلى عدد الملاعق في هذا المثال: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ar-SA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26F6559-52BD-DFA0-FF3A-73AA6091FF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7539" y="2240647"/>
            <a:ext cx="5616624" cy="155251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908F3DB-F63C-7DA1-3888-01E2DC0740DF}"/>
              </a:ext>
            </a:extLst>
          </p:cNvPr>
          <p:cNvSpPr/>
          <p:nvPr/>
        </p:nvSpPr>
        <p:spPr>
          <a:xfrm>
            <a:off x="899592" y="4510126"/>
            <a:ext cx="6999195" cy="64807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عدد صحون السكر إلى عدد الملاعق هي </a:t>
            </a:r>
            <a:r>
              <a:rPr lang="ar-SA" sz="3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2:3</a:t>
            </a:r>
            <a:r>
              <a:rPr lang="ar-SA" sz="3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30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Forme libre : forme 105">
            <a:extLst>
              <a:ext uri="{FF2B5EF4-FFF2-40B4-BE49-F238E27FC236}">
                <a16:creationId xmlns:a16="http://schemas.microsoft.com/office/drawing/2014/main" id="{C319945F-2C9E-E1E6-D54A-E21AF7C9E7D2}"/>
              </a:ext>
            </a:extLst>
          </p:cNvPr>
          <p:cNvSpPr/>
          <p:nvPr/>
        </p:nvSpPr>
        <p:spPr>
          <a:xfrm rot="18624120">
            <a:off x="3895516" y="3961477"/>
            <a:ext cx="939740" cy="312674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002060"/>
          </a:solidFill>
          <a:ln w="9525" cap="flat">
            <a:solidFill>
              <a:srgbClr val="002060"/>
            </a:solidFill>
            <a:prstDash val="solid"/>
            <a:miter/>
          </a:ln>
        </p:spPr>
        <p:txBody>
          <a:bodyPr rtlCol="0" anchor="ctr"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80142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C8BE1D-4F10-C89E-74A2-E5C014772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AE7E61-01AE-80D4-3AC0-8B4D1882DC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CA1BBE7D-F016-A0B2-D550-9DE0660D5134}"/>
              </a:ext>
            </a:extLst>
          </p:cNvPr>
          <p:cNvSpPr txBox="1"/>
          <p:nvPr/>
        </p:nvSpPr>
        <p:spPr>
          <a:xfrm>
            <a:off x="-752901" y="934850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للحصول على نسبة مكافئة للنسبة 2:3 نضرب عدد الصحون والملاعق في العدد 2.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213F6AA-9B94-608B-180F-D57B8C7929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3077" y="2448097"/>
            <a:ext cx="6264696" cy="3042368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9F3DC59-EAFF-B7E8-D08B-1C62DDB0AF2F}"/>
              </a:ext>
            </a:extLst>
          </p:cNvPr>
          <p:cNvSpPr/>
          <p:nvPr/>
        </p:nvSpPr>
        <p:spPr>
          <a:xfrm>
            <a:off x="803551" y="2109090"/>
            <a:ext cx="1008112" cy="64807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2:3 </a:t>
            </a:r>
            <a:endParaRPr lang="fr-FR" sz="3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Forme libre : forme 105">
            <a:extLst>
              <a:ext uri="{FF2B5EF4-FFF2-40B4-BE49-F238E27FC236}">
                <a16:creationId xmlns:a16="http://schemas.microsoft.com/office/drawing/2014/main" id="{1E91CB37-CCD2-4880-AA30-C455323DC025}"/>
              </a:ext>
            </a:extLst>
          </p:cNvPr>
          <p:cNvSpPr/>
          <p:nvPr/>
        </p:nvSpPr>
        <p:spPr>
          <a:xfrm rot="1354696">
            <a:off x="1797438" y="2574222"/>
            <a:ext cx="939740" cy="312674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002060"/>
          </a:solidFill>
          <a:ln w="9525" cap="flat">
            <a:solidFill>
              <a:srgbClr val="002060"/>
            </a:solidFill>
            <a:prstDash val="solid"/>
            <a:miter/>
          </a:ln>
        </p:spPr>
        <p:txBody>
          <a:bodyPr rtlCol="0" anchor="ctr"/>
          <a:lstStyle/>
          <a:p>
            <a:endParaRPr lang="fr-MA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BF2245C-6796-987B-E293-079F4D390E0A}"/>
              </a:ext>
            </a:extLst>
          </p:cNvPr>
          <p:cNvSpPr/>
          <p:nvPr/>
        </p:nvSpPr>
        <p:spPr>
          <a:xfrm>
            <a:off x="803551" y="5166429"/>
            <a:ext cx="1008112" cy="64807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30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Forme libre : forme 105">
            <a:extLst>
              <a:ext uri="{FF2B5EF4-FFF2-40B4-BE49-F238E27FC236}">
                <a16:creationId xmlns:a16="http://schemas.microsoft.com/office/drawing/2014/main" id="{B0B403D3-B79C-1649-40C6-2CABBAE2EF73}"/>
              </a:ext>
            </a:extLst>
          </p:cNvPr>
          <p:cNvSpPr/>
          <p:nvPr/>
        </p:nvSpPr>
        <p:spPr>
          <a:xfrm rot="19796372">
            <a:off x="1806337" y="5181845"/>
            <a:ext cx="939740" cy="312674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002060"/>
          </a:solidFill>
          <a:ln w="9525" cap="flat">
            <a:solidFill>
              <a:srgbClr val="002060"/>
            </a:solidFill>
            <a:prstDash val="solid"/>
            <a:miter/>
          </a:ln>
        </p:spPr>
        <p:txBody>
          <a:bodyPr rtlCol="0" anchor="ctr"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95201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68D67-9E68-E28E-82AA-359386F9D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42AA45AB-61F1-FCD6-53EA-6A732A8FEF39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8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8E9D64D-6080-9CF5-1107-1EFDD355F8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9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C757BFE-3677-5532-52E0-A32ED03936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9770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E4CF35-19C7-DF5A-71AF-B4A184E4C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392DFCC-620A-CDDF-FB0A-CE3D3EE7D3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BA29A10-0FB8-3DED-2A18-B8313E7234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3077" y="2448097"/>
            <a:ext cx="6264696" cy="304236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7CC513F-0908-E9AA-35B4-E1079EF2D7A5}"/>
              </a:ext>
            </a:extLst>
          </p:cNvPr>
          <p:cNvSpPr/>
          <p:nvPr/>
        </p:nvSpPr>
        <p:spPr>
          <a:xfrm>
            <a:off x="803551" y="2109090"/>
            <a:ext cx="1008112" cy="64807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2:3 </a:t>
            </a:r>
            <a:endParaRPr lang="fr-FR" sz="3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rme libre : forme 105">
            <a:extLst>
              <a:ext uri="{FF2B5EF4-FFF2-40B4-BE49-F238E27FC236}">
                <a16:creationId xmlns:a16="http://schemas.microsoft.com/office/drawing/2014/main" id="{D04BBC80-4313-51A4-0693-C34912D44681}"/>
              </a:ext>
            </a:extLst>
          </p:cNvPr>
          <p:cNvSpPr/>
          <p:nvPr/>
        </p:nvSpPr>
        <p:spPr>
          <a:xfrm rot="1354696">
            <a:off x="1797438" y="2574222"/>
            <a:ext cx="939740" cy="312674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002060"/>
          </a:solidFill>
          <a:ln w="9525" cap="flat">
            <a:solidFill>
              <a:srgbClr val="002060"/>
            </a:solidFill>
            <a:prstDash val="solid"/>
            <a:miter/>
          </a:ln>
        </p:spPr>
        <p:txBody>
          <a:bodyPr rtlCol="0" anchor="ctr"/>
          <a:lstStyle/>
          <a:p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305D920-EABD-DAD0-640C-089FC47EDCE5}"/>
              </a:ext>
            </a:extLst>
          </p:cNvPr>
          <p:cNvSpPr/>
          <p:nvPr/>
        </p:nvSpPr>
        <p:spPr>
          <a:xfrm>
            <a:off x="803551" y="5166429"/>
            <a:ext cx="1008112" cy="64807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fr-FR" sz="30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orme libre : forme 105">
            <a:extLst>
              <a:ext uri="{FF2B5EF4-FFF2-40B4-BE49-F238E27FC236}">
                <a16:creationId xmlns:a16="http://schemas.microsoft.com/office/drawing/2014/main" id="{5DCFB8F8-4D35-C39F-5B2E-D94140ED9538}"/>
              </a:ext>
            </a:extLst>
          </p:cNvPr>
          <p:cNvSpPr/>
          <p:nvPr/>
        </p:nvSpPr>
        <p:spPr>
          <a:xfrm rot="19796372">
            <a:off x="1806337" y="5181845"/>
            <a:ext cx="939740" cy="312674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002060"/>
          </a:solidFill>
          <a:ln w="9525" cap="flat">
            <a:solidFill>
              <a:srgbClr val="002060"/>
            </a:solidFill>
            <a:prstDash val="solid"/>
            <a:miter/>
          </a:ln>
        </p:spPr>
        <p:txBody>
          <a:bodyPr rtlCol="0" anchor="ctr"/>
          <a:lstStyle/>
          <a:p>
            <a:endParaRPr lang="fr-MA"/>
          </a:p>
        </p:txBody>
      </p:sp>
      <p:sp>
        <p:nvSpPr>
          <p:cNvPr id="7" name="ZoneTexte 13">
            <a:extLst>
              <a:ext uri="{FF2B5EF4-FFF2-40B4-BE49-F238E27FC236}">
                <a16:creationId xmlns:a16="http://schemas.microsoft.com/office/drawing/2014/main" id="{68D8FA25-0934-BAFE-C2DE-44504A4E2612}"/>
              </a:ext>
            </a:extLst>
          </p:cNvPr>
          <p:cNvSpPr txBox="1"/>
          <p:nvPr/>
        </p:nvSpPr>
        <p:spPr>
          <a:xfrm>
            <a:off x="-693908" y="934850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حددوا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نسبة عدد صحون السكر إلى عدد الملاعق في المثال الثاني:</a:t>
            </a:r>
          </a:p>
        </p:txBody>
      </p:sp>
    </p:spTree>
    <p:extLst>
      <p:ext uri="{BB962C8B-B14F-4D97-AF65-F5344CB8AC3E}">
        <p14:creationId xmlns:p14="http://schemas.microsoft.com/office/powerpoint/2010/main" val="2088668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FC4FED-2FD0-2B3E-F704-17715CF86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60A0C53D-5701-8A42-D210-06C5CD312CFC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8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4B2D0B1-2B27-E33E-819D-4D8EC29864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9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3FE4931-669A-DCCC-D514-BD0652E7216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6348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E06818-5741-4B90-EDFD-145AFFB3D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DBFE18F-3B63-F839-0D4F-895FBA0E4B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10" name="ZoneTexte 13">
            <a:extLst>
              <a:ext uri="{FF2B5EF4-FFF2-40B4-BE49-F238E27FC236}">
                <a16:creationId xmlns:a16="http://schemas.microsoft.com/office/drawing/2014/main" id="{BD319742-E58D-7137-147F-7E4DCE151541}"/>
              </a:ext>
            </a:extLst>
          </p:cNvPr>
          <p:cNvSpPr txBox="1"/>
          <p:nvPr/>
        </p:nvSpPr>
        <p:spPr>
          <a:xfrm>
            <a:off x="-742338" y="934850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A5A9D7A-5551-6853-0DF6-C66D8F6DB9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3580" y="2202291"/>
            <a:ext cx="6264696" cy="304236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AA544CE-2069-D423-ADEB-84C8736B5426}"/>
              </a:ext>
            </a:extLst>
          </p:cNvPr>
          <p:cNvSpPr/>
          <p:nvPr/>
        </p:nvSpPr>
        <p:spPr>
          <a:xfrm>
            <a:off x="774054" y="1863284"/>
            <a:ext cx="1008112" cy="64807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2:3</a:t>
            </a:r>
            <a:r>
              <a:rPr lang="ar-SA" sz="3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30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Forme libre : forme 105">
            <a:extLst>
              <a:ext uri="{FF2B5EF4-FFF2-40B4-BE49-F238E27FC236}">
                <a16:creationId xmlns:a16="http://schemas.microsoft.com/office/drawing/2014/main" id="{BB7E075A-C550-1EF7-446A-7F5F3F3EDA35}"/>
              </a:ext>
            </a:extLst>
          </p:cNvPr>
          <p:cNvSpPr/>
          <p:nvPr/>
        </p:nvSpPr>
        <p:spPr>
          <a:xfrm rot="1354696">
            <a:off x="1767941" y="2328416"/>
            <a:ext cx="939740" cy="312674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002060"/>
          </a:solidFill>
          <a:ln w="9525" cap="flat">
            <a:solidFill>
              <a:srgbClr val="002060"/>
            </a:solidFill>
            <a:prstDash val="solid"/>
            <a:miter/>
          </a:ln>
        </p:spPr>
        <p:txBody>
          <a:bodyPr rtlCol="0" anchor="ctr"/>
          <a:lstStyle/>
          <a:p>
            <a:endParaRPr lang="fr-MA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2582097-32AF-6617-78FC-AD709E4CCBA9}"/>
              </a:ext>
            </a:extLst>
          </p:cNvPr>
          <p:cNvSpPr/>
          <p:nvPr/>
        </p:nvSpPr>
        <p:spPr>
          <a:xfrm>
            <a:off x="774054" y="4920623"/>
            <a:ext cx="1008112" cy="64807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4:6</a:t>
            </a:r>
            <a:endParaRPr lang="fr-FR" sz="3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orme libre : forme 105">
            <a:extLst>
              <a:ext uri="{FF2B5EF4-FFF2-40B4-BE49-F238E27FC236}">
                <a16:creationId xmlns:a16="http://schemas.microsoft.com/office/drawing/2014/main" id="{D0E3B03B-E3EC-3543-3F47-335972B6F501}"/>
              </a:ext>
            </a:extLst>
          </p:cNvPr>
          <p:cNvSpPr/>
          <p:nvPr/>
        </p:nvSpPr>
        <p:spPr>
          <a:xfrm rot="19796372">
            <a:off x="1776840" y="4936039"/>
            <a:ext cx="939740" cy="312674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002060"/>
          </a:solidFill>
          <a:ln w="9525" cap="flat">
            <a:solidFill>
              <a:srgbClr val="002060"/>
            </a:solidFill>
            <a:prstDash val="solid"/>
            <a:miter/>
          </a:ln>
        </p:spPr>
        <p:txBody>
          <a:bodyPr rtlCol="0" anchor="ctr"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688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C8329EB-267C-1797-2A6B-FE3DC081D1AD}"/>
              </a:ext>
            </a:extLst>
          </p:cNvPr>
          <p:cNvSpPr/>
          <p:nvPr/>
        </p:nvSpPr>
        <p:spPr>
          <a:xfrm>
            <a:off x="688258" y="2610517"/>
            <a:ext cx="6917105" cy="21089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34BFAB9-F464-04AE-C561-B57273B0B533}"/>
              </a:ext>
            </a:extLst>
          </p:cNvPr>
          <p:cNvSpPr txBox="1"/>
          <p:nvPr/>
        </p:nvSpPr>
        <p:spPr>
          <a:xfrm>
            <a:off x="0" y="3580753"/>
            <a:ext cx="6840142" cy="658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واستخدام النسب المتكافئة</a:t>
            </a:r>
            <a:endParaRPr lang="en-US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A68267D-4976-AE9E-6DBB-FD3FDB9E2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930347" y="3580753"/>
            <a:ext cx="765221" cy="765221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7C078692-967A-B16F-C27A-248D87275801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6E2C0E2E-DABA-C2D4-6541-71DDA0A946A0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CD9308D-90B3-0CDF-8746-E9A7403DCA3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74600" y="88125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سنتعرف على النسب المتكافئة وطريقة استخدامها.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44203C0-5519-D78D-2979-C4C85775F1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D856E9-37BA-6D4F-D7F6-F1425BD7C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A9D968E-9D17-97ED-8BA2-F8384FA7B7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71392" y="882158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عرض فيديو النمذجة  </a:t>
            </a:r>
          </a:p>
        </p:txBody>
      </p:sp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6769C432-8C0A-1F11-96C0-A6E60CCC9E4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MATHS_N6_P3_SEM 4_S2">
            <a:hlinkClick r:id="" action="ppaction://media"/>
            <a:extLst>
              <a:ext uri="{FF2B5EF4-FFF2-40B4-BE49-F238E27FC236}">
                <a16:creationId xmlns:a16="http://schemas.microsoft.com/office/drawing/2014/main" id="{34B479C2-75D8-8462-4DC4-887882F6251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39096" y="1843964"/>
            <a:ext cx="7450807" cy="4191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413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FD4DA-F0C9-B1EA-F9DB-0F395DBED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E282070-46D3-213C-6B62-1EB6A2DE778B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ذ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كرنا </a:t>
            </a:r>
            <a:r>
              <a:rPr lang="ar-MA" b="1" dirty="0" err="1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بخطوا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 تحديد نسبة مكافئة لنسبة أخرى :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917827-45F6-1FF2-9359-F2F2CA23C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8DE833D-37C0-E2A6-5A7F-9E246497EE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604" y="2018560"/>
            <a:ext cx="7483488" cy="419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9991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102D4-BFBB-6A43-47DF-872DC0E4F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96B7A42-E209-C4E8-7556-892D56A324E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CFFDCA-B173-C19B-EB57-25F050E73F59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D107971-6A82-48ED-40FE-FC7C9BA9D5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C958444-BDE9-97D4-2BC5-AA819B7A7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199063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9DDC4EE3-4C07-3921-1E93-4CEDFFBC338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09983B5B-47F9-824E-3288-1A2A4A9AA9C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57C6041-A2EB-49C4-EDE7-E59CCBD4DE10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0F60B19-7CA7-9E82-9D0A-FEC7DDA520A2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B2B3AE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8F7350D-DA83-7C9D-E39D-8F32D65BBA9A}"/>
              </a:ext>
            </a:extLst>
          </p:cNvPr>
          <p:cNvSpPr txBox="1"/>
          <p:nvPr/>
        </p:nvSpPr>
        <p:spPr>
          <a:xfrm>
            <a:off x="1284390" y="4590126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395937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A4AC1-9348-CE3B-5297-49C394635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35A8CC9-0284-8604-EAD7-472A54B3FE1A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7AE9AD3-3B2C-F357-9719-D6CA3623E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89B4C67-EA47-7572-110C-C763CB273D8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1786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255639" y="866674"/>
            <a:ext cx="7293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سنبحث عن نسبة مكافئة لنسبة الأقلام إلى المذكرات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خُطْوَةً خطوة مثل مجد وندى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11136F9-2F0D-D10F-20C7-187AC2FB3C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4217" y="3622317"/>
            <a:ext cx="3696020" cy="2911092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F8A3C2B-FBE9-7D53-7D68-7212F26973D9}"/>
              </a:ext>
            </a:extLst>
          </p:cNvPr>
          <p:cNvSpPr/>
          <p:nvPr/>
        </p:nvSpPr>
        <p:spPr>
          <a:xfrm>
            <a:off x="815802" y="2595716"/>
            <a:ext cx="7452851" cy="1130709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</a:rPr>
              <a:t>في المِحْفَظَةِ 4 أَقْلامٍ وَ3 مُذَكِّراتٍ. </a:t>
            </a:r>
            <a:endParaRPr lang="fr-FR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6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50047-DE88-0C61-40AE-980630187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3D5ACA-56F3-31D0-FE3E-6ECAB61AB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210C64D1-27A3-57C0-9796-BE2A25BB5E12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581D2FB-9402-2C09-5A93-69A0934DC294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حدي...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E8A6E7DD-ED32-1EC2-235F-850286A685E2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A96185F9-114C-CF9D-FC3A-88BCDBA6EC4D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C55329AD-DAC9-68C6-8773-D662B69AF775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أضرب/ أقسم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A9B51ED3-3051-486E-7139-3642FF6FFC86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6D11574-06A0-C891-FC36-20476701310C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النسبة...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8771AC6-E2B6-E30C-3B9F-C11186E410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C91E3A8-500E-A4BF-D7B3-94AC9AF67C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4217" y="3622317"/>
            <a:ext cx="3696020" cy="2911092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BAAA753-23E9-ECD0-51FE-B4C29C59950C}"/>
              </a:ext>
            </a:extLst>
          </p:cNvPr>
          <p:cNvSpPr/>
          <p:nvPr/>
        </p:nvSpPr>
        <p:spPr>
          <a:xfrm>
            <a:off x="815802" y="2595716"/>
            <a:ext cx="7452851" cy="1130709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</a:rPr>
              <a:t>في المِحْفَظَةِ 4 أَقْلامٍ وَ3 مُذَكِّراتٍ. </a:t>
            </a:r>
            <a:endParaRPr lang="fr-FR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406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C94CA-7E54-0CCF-2831-91289145D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AB76BA-C1CA-149F-345C-26FECDAC1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E59A499F-BF40-7C9F-2A69-335FCE0835B3}"/>
              </a:ext>
            </a:extLst>
          </p:cNvPr>
          <p:cNvSpPr txBox="1"/>
          <p:nvPr/>
        </p:nvSpPr>
        <p:spPr>
          <a:xfrm>
            <a:off x="465514" y="853335"/>
            <a:ext cx="6986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، حددوا حدي النسبة التي نبحث عن مكافئتها.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259EDB7-200C-F4E0-C45E-B15A1E46011B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حدي...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F17D61B7-B99D-B03A-83C3-A936105C775A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7426DA9-4821-E63A-57A3-3308789456B8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D062FA70-5DD9-E897-B4B5-1FD4C763E04C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أضرب/ أقسم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FD4AA8B7-174D-D194-9A0A-749BC369E4FB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E9DEA7B-CA5C-C784-A919-A57111723119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النسبة...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92DAF51-203F-BFC4-90EF-D7FF9D3D88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4217" y="3622317"/>
            <a:ext cx="3696020" cy="2911092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11007D4-537A-51DF-31C3-150617E3FE76}"/>
              </a:ext>
            </a:extLst>
          </p:cNvPr>
          <p:cNvSpPr/>
          <p:nvPr/>
        </p:nvSpPr>
        <p:spPr>
          <a:xfrm>
            <a:off x="815802" y="2595716"/>
            <a:ext cx="7452851" cy="1130709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</a:rPr>
              <a:t>في المِحْفَظَةِ 4 أَقْلامٍ وَ3 مُذَكِّراتٍ. </a:t>
            </a:r>
            <a:endParaRPr lang="fr-FR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45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A8FB4-B817-2B57-5456-7F5FC8896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27B521F-D242-EB24-CC45-CDAFA9BEAF7C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A0B415C-5076-524F-E3DB-E8660BD03D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F5E711F-516A-C19D-01C7-1714E41B32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6573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10C11-8883-D223-5FA2-99BF082D6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C1DCBF-C12A-0705-B94D-40F403EBE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05076FF-33DD-9F92-6552-9D181F169F07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CC53893-210C-1FF6-6707-53031DD236B0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حدي...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7A74F000-C559-965B-D25E-B54E6E09FC35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418D5906-C35E-162C-F8C5-8559A60A1163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8" name="Rectangle : coins arrondis 4">
            <a:extLst>
              <a:ext uri="{FF2B5EF4-FFF2-40B4-BE49-F238E27FC236}">
                <a16:creationId xmlns:a16="http://schemas.microsoft.com/office/drawing/2014/main" id="{7B73C258-CDB5-F002-2EB2-A7C3B8E4D274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أضرب/ أقسم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BFE9BB3A-1CB1-0907-6B06-C7D80644636A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5040360-9540-E40B-413D-A44074566197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النسبة...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409D663-A58A-FFFA-747C-BAF127E542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347" y="3726425"/>
            <a:ext cx="1671306" cy="1316369"/>
          </a:xfrm>
          <a:prstGeom prst="rect">
            <a:avLst/>
          </a:prstGeom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7CD847FD-D465-FC52-0A65-9F68837B3079}"/>
              </a:ext>
            </a:extLst>
          </p:cNvPr>
          <p:cNvSpPr/>
          <p:nvPr/>
        </p:nvSpPr>
        <p:spPr>
          <a:xfrm>
            <a:off x="815802" y="2595716"/>
            <a:ext cx="7452851" cy="1130709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</a:rPr>
              <a:t>في المِحْفَظَةِ 4 أَقْلامٍ وَ3 مُذَكِّراتٍ. </a:t>
            </a:r>
            <a:endParaRPr lang="fr-FR" sz="3200" b="1" dirty="0">
              <a:solidFill>
                <a:schemeClr val="tx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4F4BC0B-D59A-70DF-080D-120DCD9A0109}"/>
              </a:ext>
            </a:extLst>
          </p:cNvPr>
          <p:cNvSpPr/>
          <p:nvPr/>
        </p:nvSpPr>
        <p:spPr>
          <a:xfrm>
            <a:off x="3193126" y="5177016"/>
            <a:ext cx="5024790" cy="6092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الأقلام إلى المذكرات هي: </a:t>
            </a:r>
            <a:endParaRPr lang="fr-MA" sz="3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8F1CCF7-2C7C-0A14-2557-6B03958236EF}"/>
              </a:ext>
            </a:extLst>
          </p:cNvPr>
          <p:cNvSpPr/>
          <p:nvPr/>
        </p:nvSpPr>
        <p:spPr>
          <a:xfrm>
            <a:off x="1163495" y="5177016"/>
            <a:ext cx="1779868" cy="6092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: 4</a:t>
            </a:r>
            <a:endParaRPr lang="fr-MA" sz="3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946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2C11D-12BA-D8CB-B586-38E7185D7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6F7E9E3-55AC-424A-C4DD-75FB5CA65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9F1CB7EE-30AB-CC88-D3A8-F36541EBE53D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الثانية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E1E72B7-7739-099A-4AC0-7284A190AF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04848" y="4513224"/>
            <a:ext cx="1291214" cy="1936823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89D08F1-D6DE-84E2-36F7-836325D5979E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حدي...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5539CA7D-7B95-1F8E-A165-C6D343D23E60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C3F2A6FA-C8FC-9C20-408A-C809B0CC9F1C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16CDA5D-ECA8-83EF-F9A7-D20D9DCA68C5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أضرب/ أقسم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1D319FA6-9B1A-0AC8-1260-62501AB6B2BB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11A1525-0586-47FF-9CB1-AE49AB2C9C8E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النسبة...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AC3EDDD-BC01-8F79-1B40-86F1F819B2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347" y="3726425"/>
            <a:ext cx="1671306" cy="1316369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6483EF77-1BC5-41FE-87F9-A4C52CB37D53}"/>
              </a:ext>
            </a:extLst>
          </p:cNvPr>
          <p:cNvSpPr/>
          <p:nvPr/>
        </p:nvSpPr>
        <p:spPr>
          <a:xfrm>
            <a:off x="815802" y="2595716"/>
            <a:ext cx="7452851" cy="1130709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</a:rPr>
              <a:t>في المِحْفَظَةِ 4 أَقْلامٍ وَ3 مُذَكِّراتٍ. </a:t>
            </a:r>
            <a:endParaRPr lang="fr-FR" sz="3200" b="1" dirty="0">
              <a:solidFill>
                <a:schemeClr val="tx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DFFCF89-7EEC-2EE7-6FC9-BBA59A6BB1C4}"/>
              </a:ext>
            </a:extLst>
          </p:cNvPr>
          <p:cNvSpPr/>
          <p:nvPr/>
        </p:nvSpPr>
        <p:spPr>
          <a:xfrm>
            <a:off x="2694136" y="5177016"/>
            <a:ext cx="5024790" cy="60924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الأقلام إلى المذكرات هي: </a:t>
            </a:r>
            <a:endParaRPr lang="fr-MA" sz="3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3AC5E9D-57C1-66ED-502C-CAB83B63979F}"/>
              </a:ext>
            </a:extLst>
          </p:cNvPr>
          <p:cNvSpPr/>
          <p:nvPr/>
        </p:nvSpPr>
        <p:spPr>
          <a:xfrm>
            <a:off x="664505" y="5177016"/>
            <a:ext cx="1779868" cy="60924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: 4</a:t>
            </a:r>
            <a:endParaRPr lang="fr-MA" sz="3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07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0E49E-D425-C4B6-46AA-A0999753A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ACE286A-4BDB-70A0-F633-A9F8D0EEA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755ABDB6-182F-5278-9E32-97E0BFF8CADA}"/>
              </a:ext>
            </a:extLst>
          </p:cNvPr>
          <p:cNvSpPr txBox="1"/>
          <p:nvPr/>
        </p:nvSpPr>
        <p:spPr>
          <a:xfrm>
            <a:off x="275304" y="853291"/>
            <a:ext cx="7202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اضربوا أو اقسموا حدي نسبة الأقلام إلى المذكرات في أو على  نفس العدد 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212F37B-C110-B098-B5E2-79BD464083D7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حدي...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DA6A77F1-ACC5-E63A-320D-63EBCFF66463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9FEF228C-D7EF-D1E1-E663-CF60EE1CB61F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CBD6E1C-7F67-E316-5A56-8AC2FFFC1A64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أضرب/ أقسم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8673C36-1180-C44F-88EE-5DBD1538E738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B1045C8-8109-A053-663D-B009742884AD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النسبة...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9245EF2-997C-A98A-74CC-C0365AB143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347" y="3726425"/>
            <a:ext cx="1671306" cy="1316369"/>
          </a:xfrm>
          <a:prstGeom prst="rect">
            <a:avLst/>
          </a:prstGeom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9B2F2DAD-164F-509C-44AD-3D530BFE6B16}"/>
              </a:ext>
            </a:extLst>
          </p:cNvPr>
          <p:cNvSpPr/>
          <p:nvPr/>
        </p:nvSpPr>
        <p:spPr>
          <a:xfrm>
            <a:off x="815802" y="2595716"/>
            <a:ext cx="7452851" cy="1130709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</a:rPr>
              <a:t>في المِحْفَظَةِ 4 أَقْلامٍ وَ3 مُذَكِّراتٍ. </a:t>
            </a:r>
            <a:endParaRPr lang="fr-FR" sz="3200" b="1" dirty="0">
              <a:solidFill>
                <a:schemeClr val="tx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87956D9-C5B8-F690-C379-DB9CB1317F9D}"/>
              </a:ext>
            </a:extLst>
          </p:cNvPr>
          <p:cNvSpPr/>
          <p:nvPr/>
        </p:nvSpPr>
        <p:spPr>
          <a:xfrm>
            <a:off x="2694136" y="5177016"/>
            <a:ext cx="5024790" cy="60924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الأقلام إلى المذكرات هي: </a:t>
            </a:r>
            <a:endParaRPr lang="fr-MA" sz="3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569792E-A4CC-4B05-3C41-EDB5F509FC42}"/>
              </a:ext>
            </a:extLst>
          </p:cNvPr>
          <p:cNvSpPr/>
          <p:nvPr/>
        </p:nvSpPr>
        <p:spPr>
          <a:xfrm>
            <a:off x="664505" y="5177016"/>
            <a:ext cx="1779868" cy="60924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: 4</a:t>
            </a:r>
            <a:endParaRPr lang="fr-MA" sz="3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4407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98A58-058D-08DC-802B-8BDF19AEA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88A2B4B-29A6-5175-7DE7-1BC2ACF23688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3365559-703E-8E6D-C2D6-FE96BD508D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6AE0904-E81E-93F8-2B99-4CFC7C16AFC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337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F8328-85C4-7237-D42E-54FC41AEE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26F7B20-B6C7-7089-D83A-F47B39DA47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0DF5A06-A2B0-EB1A-A673-318E20BD7F5A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0832E60-1A48-690B-43BD-8A0A7F122D99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حدي...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4A69EEBA-0C2C-6148-452A-1C06A1B0AAE6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3191EBA3-C7D4-C0D7-40BD-EF9A6D35D02F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127C8C29-92EF-A534-257A-03058983BBC4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أضرب/ أقسم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FEE296E1-380B-B24D-172A-BFE3F9392688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1896A5A-E701-2DC9-5945-020B76BD95EB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النسبة...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C32377E-BA1F-1E80-64B5-1E30972D2683}"/>
              </a:ext>
            </a:extLst>
          </p:cNvPr>
          <p:cNvSpPr/>
          <p:nvPr/>
        </p:nvSpPr>
        <p:spPr>
          <a:xfrm>
            <a:off x="815802" y="2595716"/>
            <a:ext cx="7452851" cy="60924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</a:rPr>
              <a:t>في المِحْفَظَةِ 4 أَقْلامٍ وَ3 مُذَكِّراتٍ. </a:t>
            </a:r>
            <a:endParaRPr lang="fr-FR" sz="3200" b="1" dirty="0">
              <a:solidFill>
                <a:schemeClr val="tx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D168D1D-6462-1794-0EA9-B13F109063F3}"/>
              </a:ext>
            </a:extLst>
          </p:cNvPr>
          <p:cNvSpPr/>
          <p:nvPr/>
        </p:nvSpPr>
        <p:spPr>
          <a:xfrm>
            <a:off x="2951743" y="4512886"/>
            <a:ext cx="1779868" cy="6092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: 4</a:t>
            </a:r>
            <a:endParaRPr lang="fr-MA" sz="3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248D2F4-5CB4-9FBA-92B8-5091F6E697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50" y="2536541"/>
            <a:ext cx="1671306" cy="1316369"/>
          </a:xfrm>
          <a:prstGeom prst="rect">
            <a:avLst/>
          </a:prstGeom>
        </p:spPr>
      </p:pic>
      <p:sp>
        <p:nvSpPr>
          <p:cNvPr id="57" name="Rectangle 56">
            <a:extLst>
              <a:ext uri="{FF2B5EF4-FFF2-40B4-BE49-F238E27FC236}">
                <a16:creationId xmlns:a16="http://schemas.microsoft.com/office/drawing/2014/main" id="{F8EED160-471B-7323-DC3B-569FF4F0BE1D}"/>
              </a:ext>
            </a:extLst>
          </p:cNvPr>
          <p:cNvSpPr/>
          <p:nvPr/>
        </p:nvSpPr>
        <p:spPr>
          <a:xfrm>
            <a:off x="5137656" y="4509783"/>
            <a:ext cx="1779868" cy="6092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 : ..</a:t>
            </a:r>
            <a:endParaRPr lang="fr-MA" sz="3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Left Bracket 5">
            <a:extLst>
              <a:ext uri="{FF2B5EF4-FFF2-40B4-BE49-F238E27FC236}">
                <a16:creationId xmlns:a16="http://schemas.microsoft.com/office/drawing/2014/main" id="{F0D7E907-532F-61C7-C24D-49E96115D402}"/>
              </a:ext>
            </a:extLst>
          </p:cNvPr>
          <p:cNvSpPr/>
          <p:nvPr/>
        </p:nvSpPr>
        <p:spPr>
          <a:xfrm rot="16200000" flipH="1" flipV="1">
            <a:off x="4367728" y="3199177"/>
            <a:ext cx="630999" cy="2230006"/>
          </a:xfrm>
          <a:prstGeom prst="leftBracket">
            <a:avLst>
              <a:gd name="adj" fmla="val 5711"/>
            </a:avLst>
          </a:prstGeom>
          <a:ln w="28575" cap="flat" cmpd="sng" algn="ctr">
            <a:solidFill>
              <a:srgbClr val="FF0000"/>
            </a:solidFill>
            <a:prstDash val="solid"/>
            <a:round/>
            <a:headEnd type="oval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457200" rtl="1" eaLnBrk="1" latinLnBrk="0" hangingPunct="1"/>
            <a:endParaRPr lang="en-US">
              <a:solidFill>
                <a:srgbClr val="FF0000"/>
              </a:solidFill>
            </a:endParaRPr>
          </a:p>
        </p:txBody>
      </p:sp>
      <p:sp>
        <p:nvSpPr>
          <p:cNvPr id="53" name="Left Bracket 5">
            <a:extLst>
              <a:ext uri="{FF2B5EF4-FFF2-40B4-BE49-F238E27FC236}">
                <a16:creationId xmlns:a16="http://schemas.microsoft.com/office/drawing/2014/main" id="{137B0BD7-E489-E5EB-6578-1411E6815B4A}"/>
              </a:ext>
            </a:extLst>
          </p:cNvPr>
          <p:cNvSpPr/>
          <p:nvPr/>
        </p:nvSpPr>
        <p:spPr>
          <a:xfrm rot="5400000" flipH="1">
            <a:off x="4893109" y="4269367"/>
            <a:ext cx="630999" cy="2182968"/>
          </a:xfrm>
          <a:prstGeom prst="leftBracket">
            <a:avLst>
              <a:gd name="adj" fmla="val 5711"/>
            </a:avLst>
          </a:prstGeom>
          <a:ln w="28575" cap="flat" cmpd="sng" algn="ctr">
            <a:solidFill>
              <a:srgbClr val="FF0000"/>
            </a:solidFill>
            <a:prstDash val="solid"/>
            <a:round/>
            <a:headEnd type="oval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457200" rtl="1" eaLnBrk="1" latinLnBrk="0" hangingPunct="1"/>
            <a:endParaRPr lang="en-US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 : coins arrondis 21">
                <a:extLst>
                  <a:ext uri="{FF2B5EF4-FFF2-40B4-BE49-F238E27FC236}">
                    <a16:creationId xmlns:a16="http://schemas.microsoft.com/office/drawing/2014/main" id="{62C6F108-603C-E734-D58D-73B68F99C6CA}"/>
                  </a:ext>
                </a:extLst>
              </p:cNvPr>
              <p:cNvSpPr/>
              <p:nvPr/>
            </p:nvSpPr>
            <p:spPr>
              <a:xfrm>
                <a:off x="4791159" y="5473212"/>
                <a:ext cx="1257194" cy="511103"/>
              </a:xfrm>
              <a:prstGeom prst="roundRect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ar-SA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FR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 : coins arrondis 21">
                <a:extLst>
                  <a:ext uri="{FF2B5EF4-FFF2-40B4-BE49-F238E27FC236}">
                    <a16:creationId xmlns:a16="http://schemas.microsoft.com/office/drawing/2014/main" id="{62C6F108-603C-E734-D58D-73B68F99C6C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1159" y="5473212"/>
                <a:ext cx="1257194" cy="511103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 : coins arrondis 21">
                <a:extLst>
                  <a:ext uri="{FF2B5EF4-FFF2-40B4-BE49-F238E27FC236}">
                    <a16:creationId xmlns:a16="http://schemas.microsoft.com/office/drawing/2014/main" id="{3A2CD7D4-5DC5-BF07-B3A1-875B63D7EB00}"/>
                  </a:ext>
                </a:extLst>
              </p:cNvPr>
              <p:cNvSpPr/>
              <p:nvPr/>
            </p:nvSpPr>
            <p:spPr>
              <a:xfrm>
                <a:off x="4162562" y="3696904"/>
                <a:ext cx="1257194" cy="511103"/>
              </a:xfrm>
              <a:prstGeom prst="roundRect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ar-SA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FR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 : coins arrondis 21">
                <a:extLst>
                  <a:ext uri="{FF2B5EF4-FFF2-40B4-BE49-F238E27FC236}">
                    <a16:creationId xmlns:a16="http://schemas.microsoft.com/office/drawing/2014/main" id="{3A2CD7D4-5DC5-BF07-B3A1-875B63D7EB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2562" y="3696904"/>
                <a:ext cx="1257194" cy="511103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3345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A6DE0-1DE8-B07C-2998-ADD28852D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7C4220-4EEB-1D20-4CB6-684AD46780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31ED8C0E-3DD5-5EDD-9245-ACD5946A069C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الثالثة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373B449-5A4B-82E5-EFF0-7ACA44AADA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10334" y="3902087"/>
            <a:ext cx="1291214" cy="1936823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FBCCAD8-1E53-F866-B6BA-783B3E572815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حدي...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32A9C2E3-854B-E67C-B5B9-8051BBE9E2FB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E8648FCA-9739-F4A5-CA42-3B1A6067EAE8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E11CDBC-126F-ACC6-6063-1AE052E64D8E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أضرب/ أقسم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95D46530-DDAB-A4C6-7140-8CFA6EAE5B09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7EC1AB-9FFF-B86F-2057-1D1FD87B9332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النسبة...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1D2CB765-35A7-4655-F858-049AE0997633}"/>
              </a:ext>
            </a:extLst>
          </p:cNvPr>
          <p:cNvSpPr/>
          <p:nvPr/>
        </p:nvSpPr>
        <p:spPr>
          <a:xfrm>
            <a:off x="815802" y="2595716"/>
            <a:ext cx="7452851" cy="60924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</a:rPr>
              <a:t>في المِحْفَظَةِ 4 أَقْلامٍ وَ3 مُذَكِّراتٍ. </a:t>
            </a:r>
            <a:endParaRPr lang="fr-FR" sz="3200" b="1" dirty="0">
              <a:solidFill>
                <a:schemeClr val="tx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F50F4E8-F527-64CB-D04A-A8F61619BA32}"/>
              </a:ext>
            </a:extLst>
          </p:cNvPr>
          <p:cNvSpPr/>
          <p:nvPr/>
        </p:nvSpPr>
        <p:spPr>
          <a:xfrm>
            <a:off x="2951743" y="4512886"/>
            <a:ext cx="1779868" cy="6092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: 4</a:t>
            </a:r>
            <a:endParaRPr lang="fr-MA" sz="3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7F1DB5C-FB29-0A82-BA53-879EEDE5EA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050" y="2536541"/>
            <a:ext cx="1671306" cy="131636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7E39735-3C9F-0B5D-0C5A-D5514DD4A87E}"/>
              </a:ext>
            </a:extLst>
          </p:cNvPr>
          <p:cNvSpPr/>
          <p:nvPr/>
        </p:nvSpPr>
        <p:spPr>
          <a:xfrm>
            <a:off x="5137656" y="4509783"/>
            <a:ext cx="1779868" cy="6092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 : ..</a:t>
            </a:r>
            <a:endParaRPr lang="fr-MA" sz="3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Left Bracket 5">
            <a:extLst>
              <a:ext uri="{FF2B5EF4-FFF2-40B4-BE49-F238E27FC236}">
                <a16:creationId xmlns:a16="http://schemas.microsoft.com/office/drawing/2014/main" id="{B430215F-90CC-1D76-CD48-CEE98AA38689}"/>
              </a:ext>
            </a:extLst>
          </p:cNvPr>
          <p:cNvSpPr/>
          <p:nvPr/>
        </p:nvSpPr>
        <p:spPr>
          <a:xfrm rot="16200000" flipH="1" flipV="1">
            <a:off x="4367728" y="3199177"/>
            <a:ext cx="630999" cy="2230006"/>
          </a:xfrm>
          <a:prstGeom prst="leftBracket">
            <a:avLst>
              <a:gd name="adj" fmla="val 5711"/>
            </a:avLst>
          </a:prstGeom>
          <a:ln w="28575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457200" rtl="1" eaLnBrk="1" latinLnBrk="0" hangingPunct="1"/>
            <a:endParaRPr lang="en-US">
              <a:solidFill>
                <a:srgbClr val="FF0000"/>
              </a:solidFill>
            </a:endParaRPr>
          </a:p>
        </p:txBody>
      </p:sp>
      <p:sp>
        <p:nvSpPr>
          <p:cNvPr id="24" name="Left Bracket 5">
            <a:extLst>
              <a:ext uri="{FF2B5EF4-FFF2-40B4-BE49-F238E27FC236}">
                <a16:creationId xmlns:a16="http://schemas.microsoft.com/office/drawing/2014/main" id="{4FA23CFF-5A26-8C7A-1DA0-8629311BC2CB}"/>
              </a:ext>
            </a:extLst>
          </p:cNvPr>
          <p:cNvSpPr/>
          <p:nvPr/>
        </p:nvSpPr>
        <p:spPr>
          <a:xfrm rot="5400000" flipH="1">
            <a:off x="4893109" y="4269367"/>
            <a:ext cx="630999" cy="2182968"/>
          </a:xfrm>
          <a:prstGeom prst="leftBracket">
            <a:avLst>
              <a:gd name="adj" fmla="val 5711"/>
            </a:avLst>
          </a:prstGeom>
          <a:ln w="28575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457200" rtl="1" eaLnBrk="1" latinLnBrk="0" hangingPunct="1"/>
            <a:endParaRPr lang="en-US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 : coins arrondis 21">
                <a:extLst>
                  <a:ext uri="{FF2B5EF4-FFF2-40B4-BE49-F238E27FC236}">
                    <a16:creationId xmlns:a16="http://schemas.microsoft.com/office/drawing/2014/main" id="{C3CD7861-B7B6-2A86-B490-89EFDC890BD5}"/>
                  </a:ext>
                </a:extLst>
              </p:cNvPr>
              <p:cNvSpPr/>
              <p:nvPr/>
            </p:nvSpPr>
            <p:spPr>
              <a:xfrm>
                <a:off x="4791159" y="5473212"/>
                <a:ext cx="1257194" cy="511103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4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ar-SA" sz="4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FR" sz="4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Rectangle : coins arrondis 21">
                <a:extLst>
                  <a:ext uri="{FF2B5EF4-FFF2-40B4-BE49-F238E27FC236}">
                    <a16:creationId xmlns:a16="http://schemas.microsoft.com/office/drawing/2014/main" id="{C3CD7861-B7B6-2A86-B490-89EFDC890B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1159" y="5473212"/>
                <a:ext cx="1257194" cy="511103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 : coins arrondis 21">
                <a:extLst>
                  <a:ext uri="{FF2B5EF4-FFF2-40B4-BE49-F238E27FC236}">
                    <a16:creationId xmlns:a16="http://schemas.microsoft.com/office/drawing/2014/main" id="{3B562748-0B9D-0A42-AF6D-EADC641A09CB}"/>
                  </a:ext>
                </a:extLst>
              </p:cNvPr>
              <p:cNvSpPr/>
              <p:nvPr/>
            </p:nvSpPr>
            <p:spPr>
              <a:xfrm>
                <a:off x="4162562" y="3696904"/>
                <a:ext cx="1257194" cy="511103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4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ar-SA" sz="4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FR" sz="4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Rectangle : coins arrondis 21">
                <a:extLst>
                  <a:ext uri="{FF2B5EF4-FFF2-40B4-BE49-F238E27FC236}">
                    <a16:creationId xmlns:a16="http://schemas.microsoft.com/office/drawing/2014/main" id="{3B562748-0B9D-0A42-AF6D-EADC641A09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2562" y="3696904"/>
                <a:ext cx="1257194" cy="511103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78737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706F8-BEC3-CE8D-083F-2395D23B0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06B9790-E238-9330-0C45-E51283D179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E3C68CBA-9A31-249B-CBD5-17981CEFC95F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اكتبوا النسبة المكافئة للنسبة  3 : 4 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A98149D-36D8-6F59-7D7E-33628778A0C9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حدي...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DE12914-2C5D-FBD5-E04E-BAD495EBBDCC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DA6C52A0-0E85-481B-780E-CB626FEC2555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146970E-BD07-C1E0-C6AA-C8A72ECC1E13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أضرب/ أقسم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6A6D0E8C-5F79-D665-A8F4-E519B957ABDA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B6F4826-D74B-3685-2C89-2459091913E3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النسبة...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C14CEBD3-BA59-907D-9005-F0D9B9CB36BE}"/>
              </a:ext>
            </a:extLst>
          </p:cNvPr>
          <p:cNvSpPr/>
          <p:nvPr/>
        </p:nvSpPr>
        <p:spPr>
          <a:xfrm>
            <a:off x="815802" y="2595716"/>
            <a:ext cx="7452851" cy="60924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</a:rPr>
              <a:t>في المِحْفَظَةِ 4 أَقْلامٍ وَ3 مُذَكِّراتٍ. </a:t>
            </a:r>
            <a:endParaRPr lang="fr-FR" sz="3200" b="1" dirty="0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686BE5-C49C-BD62-9850-D31E7D45E60B}"/>
              </a:ext>
            </a:extLst>
          </p:cNvPr>
          <p:cNvSpPr/>
          <p:nvPr/>
        </p:nvSpPr>
        <p:spPr>
          <a:xfrm>
            <a:off x="2951743" y="4310456"/>
            <a:ext cx="1779868" cy="6092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: 4</a:t>
            </a:r>
            <a:endParaRPr lang="fr-MA" sz="3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D6151C2-59AC-B68E-A91E-B1A0D54975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50" y="2536541"/>
            <a:ext cx="1671306" cy="1316369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54D7EF7-3E44-940B-D6CC-1844457AD9AF}"/>
              </a:ext>
            </a:extLst>
          </p:cNvPr>
          <p:cNvSpPr/>
          <p:nvPr/>
        </p:nvSpPr>
        <p:spPr>
          <a:xfrm>
            <a:off x="5137656" y="4307353"/>
            <a:ext cx="1779868" cy="6092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 : ..</a:t>
            </a:r>
            <a:endParaRPr lang="fr-MA" sz="3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Left Bracket 5">
            <a:extLst>
              <a:ext uri="{FF2B5EF4-FFF2-40B4-BE49-F238E27FC236}">
                <a16:creationId xmlns:a16="http://schemas.microsoft.com/office/drawing/2014/main" id="{2DF86293-C052-00B0-A1D9-8E5078CD7F5E}"/>
              </a:ext>
            </a:extLst>
          </p:cNvPr>
          <p:cNvSpPr/>
          <p:nvPr/>
        </p:nvSpPr>
        <p:spPr>
          <a:xfrm rot="16200000" flipH="1" flipV="1">
            <a:off x="4367728" y="2996747"/>
            <a:ext cx="630999" cy="2230006"/>
          </a:xfrm>
          <a:prstGeom prst="leftBracket">
            <a:avLst>
              <a:gd name="adj" fmla="val 5711"/>
            </a:avLst>
          </a:prstGeom>
          <a:ln w="28575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457200" rtl="1" eaLnBrk="1" latinLnBrk="0" hangingPunct="1"/>
            <a:endParaRPr lang="en-US">
              <a:solidFill>
                <a:srgbClr val="FF0000"/>
              </a:solidFill>
            </a:endParaRPr>
          </a:p>
        </p:txBody>
      </p:sp>
      <p:sp>
        <p:nvSpPr>
          <p:cNvPr id="23" name="Left Bracket 5">
            <a:extLst>
              <a:ext uri="{FF2B5EF4-FFF2-40B4-BE49-F238E27FC236}">
                <a16:creationId xmlns:a16="http://schemas.microsoft.com/office/drawing/2014/main" id="{A84EA248-DC8D-3166-F49E-B6AEB13E1B84}"/>
              </a:ext>
            </a:extLst>
          </p:cNvPr>
          <p:cNvSpPr/>
          <p:nvPr/>
        </p:nvSpPr>
        <p:spPr>
          <a:xfrm rot="5400000" flipH="1">
            <a:off x="4893109" y="4066937"/>
            <a:ext cx="630999" cy="2182968"/>
          </a:xfrm>
          <a:prstGeom prst="leftBracket">
            <a:avLst>
              <a:gd name="adj" fmla="val 5711"/>
            </a:avLst>
          </a:prstGeom>
          <a:ln w="28575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457200" rtl="1" eaLnBrk="1" latinLnBrk="0" hangingPunct="1"/>
            <a:endParaRPr lang="en-US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 : coins arrondis 21">
                <a:extLst>
                  <a:ext uri="{FF2B5EF4-FFF2-40B4-BE49-F238E27FC236}">
                    <a16:creationId xmlns:a16="http://schemas.microsoft.com/office/drawing/2014/main" id="{99BA9A75-FC72-C42B-EDAF-CCA7795288A8}"/>
                  </a:ext>
                </a:extLst>
              </p:cNvPr>
              <p:cNvSpPr/>
              <p:nvPr/>
            </p:nvSpPr>
            <p:spPr>
              <a:xfrm>
                <a:off x="4791159" y="5270782"/>
                <a:ext cx="1257194" cy="511103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4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ar-SA" sz="4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FR" sz="4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4" name="Rectangle : coins arrondis 21">
                <a:extLst>
                  <a:ext uri="{FF2B5EF4-FFF2-40B4-BE49-F238E27FC236}">
                    <a16:creationId xmlns:a16="http://schemas.microsoft.com/office/drawing/2014/main" id="{99BA9A75-FC72-C42B-EDAF-CCA7795288A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1159" y="5270782"/>
                <a:ext cx="1257194" cy="511103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 : coins arrondis 21">
                <a:extLst>
                  <a:ext uri="{FF2B5EF4-FFF2-40B4-BE49-F238E27FC236}">
                    <a16:creationId xmlns:a16="http://schemas.microsoft.com/office/drawing/2014/main" id="{05E8AAD2-ACD0-945C-F6F0-E5E6478793E9}"/>
                  </a:ext>
                </a:extLst>
              </p:cNvPr>
              <p:cNvSpPr/>
              <p:nvPr/>
            </p:nvSpPr>
            <p:spPr>
              <a:xfrm>
                <a:off x="4162562" y="3494474"/>
                <a:ext cx="1257194" cy="511103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4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ar-SA" sz="4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FR" sz="4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Rectangle : coins arrondis 21">
                <a:extLst>
                  <a:ext uri="{FF2B5EF4-FFF2-40B4-BE49-F238E27FC236}">
                    <a16:creationId xmlns:a16="http://schemas.microsoft.com/office/drawing/2014/main" id="{05E8AAD2-ACD0-945C-F6F0-E5E6478793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2562" y="3494474"/>
                <a:ext cx="1257194" cy="511103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4172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79399-24CE-DC6E-42BF-07B73E874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8DC34DB-C033-3034-BB96-DC86A6441400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44BE092-CBAC-3CAE-FB9B-A39DBA7EFE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D693F99-93B3-FF00-FF3B-360333AD363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141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B086E-A1A2-2B9F-5C5F-0F0FA428C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F15585F-AC97-92A2-93B2-00C94A139B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85C5AE3-60BB-8762-0EA6-EC526943407F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BB5594A-CB04-25B2-08AB-71B065DE22CD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حدي...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75EBA302-7017-7D1F-A70E-E2760E2880B9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42137FBC-12D2-CB45-475B-F433B3AA1548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0764A05-657C-525A-D149-7AA5826AB6B6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أضرب/ أقسم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3B0E3EE6-32D9-B2C6-7824-51E9A8B2099C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68AAEAB-87F5-0509-5E82-C95A953E751B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النسبة...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6FCCF47-D412-4D4B-08A0-F20A878E26D1}"/>
              </a:ext>
            </a:extLst>
          </p:cNvPr>
          <p:cNvSpPr/>
          <p:nvPr/>
        </p:nvSpPr>
        <p:spPr>
          <a:xfrm>
            <a:off x="815802" y="2595716"/>
            <a:ext cx="7452851" cy="60924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</a:rPr>
              <a:t>في المِحْفَظَةِ 4 أَقْلامٍ وَ3 مُذَكِّراتٍ. </a:t>
            </a:r>
            <a:endParaRPr lang="fr-FR" sz="3200" b="1" dirty="0">
              <a:solidFill>
                <a:schemeClr val="tx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DDD3D47-8BCA-8563-3DA2-2AED221C9A5F}"/>
              </a:ext>
            </a:extLst>
          </p:cNvPr>
          <p:cNvSpPr/>
          <p:nvPr/>
        </p:nvSpPr>
        <p:spPr>
          <a:xfrm>
            <a:off x="2951743" y="4310456"/>
            <a:ext cx="1779868" cy="6092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: 4</a:t>
            </a:r>
            <a:endParaRPr lang="fr-MA" sz="3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752A865-6C85-B426-4B0E-5DCB69F080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50" y="2536541"/>
            <a:ext cx="1671306" cy="1316369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D16A8363-C067-38C9-3814-90ED1A72F325}"/>
              </a:ext>
            </a:extLst>
          </p:cNvPr>
          <p:cNvSpPr/>
          <p:nvPr/>
        </p:nvSpPr>
        <p:spPr>
          <a:xfrm>
            <a:off x="5137656" y="4307353"/>
            <a:ext cx="1779868" cy="6092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 : 8</a:t>
            </a:r>
            <a:endParaRPr lang="fr-MA" sz="3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Left Bracket 5">
            <a:extLst>
              <a:ext uri="{FF2B5EF4-FFF2-40B4-BE49-F238E27FC236}">
                <a16:creationId xmlns:a16="http://schemas.microsoft.com/office/drawing/2014/main" id="{9751BC3B-C856-69A4-EFE5-972F090D7988}"/>
              </a:ext>
            </a:extLst>
          </p:cNvPr>
          <p:cNvSpPr/>
          <p:nvPr/>
        </p:nvSpPr>
        <p:spPr>
          <a:xfrm rot="16200000" flipH="1" flipV="1">
            <a:off x="4367728" y="2996747"/>
            <a:ext cx="630999" cy="2230006"/>
          </a:xfrm>
          <a:prstGeom prst="leftBracket">
            <a:avLst>
              <a:gd name="adj" fmla="val 5711"/>
            </a:avLst>
          </a:prstGeom>
          <a:ln w="28575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457200" rtl="1" eaLnBrk="1" latinLnBrk="0" hangingPunct="1"/>
            <a:endParaRPr lang="en-US">
              <a:solidFill>
                <a:srgbClr val="FF0000"/>
              </a:solidFill>
            </a:endParaRPr>
          </a:p>
        </p:txBody>
      </p:sp>
      <p:sp>
        <p:nvSpPr>
          <p:cNvPr id="25" name="Left Bracket 5">
            <a:extLst>
              <a:ext uri="{FF2B5EF4-FFF2-40B4-BE49-F238E27FC236}">
                <a16:creationId xmlns:a16="http://schemas.microsoft.com/office/drawing/2014/main" id="{18A246B7-05A0-50E1-C685-8C67C66F9537}"/>
              </a:ext>
            </a:extLst>
          </p:cNvPr>
          <p:cNvSpPr/>
          <p:nvPr/>
        </p:nvSpPr>
        <p:spPr>
          <a:xfrm rot="5400000" flipH="1">
            <a:off x="4893109" y="4066937"/>
            <a:ext cx="630999" cy="2182968"/>
          </a:xfrm>
          <a:prstGeom prst="leftBracket">
            <a:avLst>
              <a:gd name="adj" fmla="val 5711"/>
            </a:avLst>
          </a:prstGeom>
          <a:ln w="28575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457200" rtl="1" eaLnBrk="1" latinLnBrk="0" hangingPunct="1"/>
            <a:endParaRPr lang="en-US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 : coins arrondis 21">
                <a:extLst>
                  <a:ext uri="{FF2B5EF4-FFF2-40B4-BE49-F238E27FC236}">
                    <a16:creationId xmlns:a16="http://schemas.microsoft.com/office/drawing/2014/main" id="{224A9581-B69F-0B75-FDB8-C03B2342E3F1}"/>
                  </a:ext>
                </a:extLst>
              </p:cNvPr>
              <p:cNvSpPr/>
              <p:nvPr/>
            </p:nvSpPr>
            <p:spPr>
              <a:xfrm>
                <a:off x="4791159" y="5270782"/>
                <a:ext cx="1257194" cy="511103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4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ar-SA" sz="4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FR" sz="4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Rectangle : coins arrondis 21">
                <a:extLst>
                  <a:ext uri="{FF2B5EF4-FFF2-40B4-BE49-F238E27FC236}">
                    <a16:creationId xmlns:a16="http://schemas.microsoft.com/office/drawing/2014/main" id="{224A9581-B69F-0B75-FDB8-C03B2342E3F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1159" y="5270782"/>
                <a:ext cx="1257194" cy="511103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 : coins arrondis 21">
                <a:extLst>
                  <a:ext uri="{FF2B5EF4-FFF2-40B4-BE49-F238E27FC236}">
                    <a16:creationId xmlns:a16="http://schemas.microsoft.com/office/drawing/2014/main" id="{09F92510-37F0-1781-61E2-6C6DFE215FCB}"/>
                  </a:ext>
                </a:extLst>
              </p:cNvPr>
              <p:cNvSpPr/>
              <p:nvPr/>
            </p:nvSpPr>
            <p:spPr>
              <a:xfrm>
                <a:off x="4162562" y="3494474"/>
                <a:ext cx="1257194" cy="511103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4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ar-SA" sz="4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FR" sz="4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7" name="Rectangle : coins arrondis 21">
                <a:extLst>
                  <a:ext uri="{FF2B5EF4-FFF2-40B4-BE49-F238E27FC236}">
                    <a16:creationId xmlns:a16="http://schemas.microsoft.com/office/drawing/2014/main" id="{09F92510-37F0-1781-61E2-6C6DFE215F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2562" y="3494474"/>
                <a:ext cx="1257194" cy="511103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74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29A46-9D28-9177-12D9-2257685D9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AA473D6-EEE3-F94E-CB55-9EE0A4ABC1ED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5F6427F-24F1-4DB2-FAFC-DF153265F911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23F82857-9144-E69C-443C-3601E67F72F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FCDB8F0-9AD2-ED69-2C71-5D071D1E4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846274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BC547780-0953-B0B3-3BAD-5DAEC746343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A8619D45-BD19-DA5F-24AD-F123CB48A9E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7B9CEF5-CB62-CCD2-CA77-7F9EFE87B22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995F6C7-8BC0-81F8-B91E-4EBC8A96770F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6C0BF9F-19BB-1434-BAF5-60B8D45E66A8}"/>
              </a:ext>
            </a:extLst>
          </p:cNvPr>
          <p:cNvSpPr txBox="1"/>
          <p:nvPr/>
        </p:nvSpPr>
        <p:spPr>
          <a:xfrm>
            <a:off x="1295931" y="451208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13786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CD036-56A3-DB30-F18F-8DAB276D3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90F097C-15AD-8026-6BB7-1693E95990C0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995AE9C-DDCD-4CB7-D593-7469F15922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6549E3D-4693-E003-C874-AFB5220AA1A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288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B4BEB-284A-2F28-E570-F8E2A659B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FCE3B3-B665-98B2-1F50-2336B4B85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5C1CA5ED-7848-CCAC-95E6-DA824E5828A8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اكتبوا نسبة  مكافئة لنسبة البرتقال إلى الموز: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672A596-CAFC-1919-646F-30BFC35D24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1828" y="3224982"/>
            <a:ext cx="4120344" cy="2195436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004FF56-ECAD-C992-FC29-D780007E2853}"/>
              </a:ext>
            </a:extLst>
          </p:cNvPr>
          <p:cNvSpPr/>
          <p:nvPr/>
        </p:nvSpPr>
        <p:spPr>
          <a:xfrm>
            <a:off x="1116162" y="2399072"/>
            <a:ext cx="6661659" cy="999174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</a:rPr>
              <a:t> في الرَّسْمِ 4 بُرْتُقالاتٍ وَ6 مَوْزاتٍ.</a:t>
            </a:r>
            <a:endParaRPr lang="fr-FR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62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68F95-E15C-0868-32AF-4B5532AAD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924E00E-ACBB-F953-04F8-9AAD5118EEE7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5F0C427-D074-0B1B-FFFA-24985D745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D255EE1-7B62-E590-3270-3C314B7188B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6279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7D72F-8E74-059F-C84F-94816F289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B8F07E-6B01-BEF8-65DF-26D6B318E8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62C2765-2333-053F-1F03-2B9AC65D6B58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C2FE2F5-F73E-C084-07AA-C6F80D95242F}"/>
              </a:ext>
            </a:extLst>
          </p:cNvPr>
          <p:cNvSpPr/>
          <p:nvPr/>
        </p:nvSpPr>
        <p:spPr>
          <a:xfrm>
            <a:off x="2841522" y="4886661"/>
            <a:ext cx="5486400" cy="6390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نِسْبَةُ الْبُرْتُقالاتِ إِلى </a:t>
            </a:r>
            <a:r>
              <a:rPr lang="ar-SA" sz="32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الْمَوْزات</a:t>
            </a:r>
            <a:r>
              <a:rPr lang="ar-SA" sz="3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هي :</a:t>
            </a:r>
            <a:endParaRPr lang="fr-MA" sz="3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764439A-9ECB-1079-78FA-08FED2F2AF3C}"/>
              </a:ext>
            </a:extLst>
          </p:cNvPr>
          <p:cNvSpPr/>
          <p:nvPr/>
        </p:nvSpPr>
        <p:spPr>
          <a:xfrm>
            <a:off x="811362" y="4886661"/>
            <a:ext cx="1361568" cy="6390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 : 4</a:t>
            </a:r>
            <a:endParaRPr lang="fr-MA" sz="40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8DCDF5C-CA35-1D20-D544-29EED4380F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4344" y="2477730"/>
            <a:ext cx="4120344" cy="2195436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80DFB56-2A0B-3EEB-71CC-D7EEF64A30FD}"/>
              </a:ext>
            </a:extLst>
          </p:cNvPr>
          <p:cNvSpPr/>
          <p:nvPr/>
        </p:nvSpPr>
        <p:spPr>
          <a:xfrm>
            <a:off x="968678" y="1651820"/>
            <a:ext cx="6661659" cy="999174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</a:rPr>
              <a:t> في الرَّسْمِ 4 بُرْتُقالاتٍ وَ6 مَوْزاتٍ.</a:t>
            </a:r>
            <a:endParaRPr lang="fr-FR" sz="3200" b="1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1A3341E-D539-4515-9FF7-B8B2DCB357B8}"/>
              </a:ext>
            </a:extLst>
          </p:cNvPr>
          <p:cNvSpPr/>
          <p:nvPr/>
        </p:nvSpPr>
        <p:spPr>
          <a:xfrm>
            <a:off x="2841522" y="5685190"/>
            <a:ext cx="5486400" cy="6390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النسبة المكافئة هي : </a:t>
            </a:r>
            <a:endParaRPr lang="fr-MA" sz="3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7A2F3B8-F3E7-A1A1-A6C7-DE98CD1DB362}"/>
              </a:ext>
            </a:extLst>
          </p:cNvPr>
          <p:cNvSpPr/>
          <p:nvPr/>
        </p:nvSpPr>
        <p:spPr>
          <a:xfrm>
            <a:off x="811362" y="5756816"/>
            <a:ext cx="1361568" cy="6390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: 2</a:t>
            </a:r>
            <a:endParaRPr lang="fr-MA" sz="40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24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0E1FE-D1F5-7D14-BF3D-D30EB9D38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359BF99-54A0-13F9-B896-ACD2F88EB069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7B2E96-2C6F-58A7-AA44-9440B9772818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CFE2FF7-9B06-0493-FE09-5067CD099BC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0822861-5D09-56DF-B921-185D5F71C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374255" y="4478926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3C26C0AA-A945-5ECC-379C-603C9DE3FB58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70F4A2BF-FD5A-C914-8737-BD712922926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DE92F578-7002-489D-AA85-04FA42896A2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5C103CE-A721-FD87-A407-882327971EFB}"/>
              </a:ext>
            </a:extLst>
          </p:cNvPr>
          <p:cNvSpPr txBox="1"/>
          <p:nvPr/>
        </p:nvSpPr>
        <p:spPr>
          <a:xfrm>
            <a:off x="1284391" y="453837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343A5ED-E40B-DD97-AC8B-A892F0C4CDEA}"/>
              </a:ext>
            </a:extLst>
          </p:cNvPr>
          <p:cNvSpPr txBox="1"/>
          <p:nvPr/>
        </p:nvSpPr>
        <p:spPr>
          <a:xfrm>
            <a:off x="1284391" y="385336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257716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430645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43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53BBD64-06DC-E467-A800-1C77817595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036" y="1779598"/>
            <a:ext cx="2916932" cy="405068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CD6D39F-BAFB-F762-EA5D-163D29A271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0398" y="1779598"/>
            <a:ext cx="2916932" cy="4050684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782828" y="2182740"/>
            <a:ext cx="2432072" cy="70794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DA71C067-D4DA-3095-8696-251C5831C966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6" name="Image 11">
              <a:extLst>
                <a:ext uri="{FF2B5EF4-FFF2-40B4-BE49-F238E27FC236}">
                  <a16:creationId xmlns:a16="http://schemas.microsoft.com/office/drawing/2014/main" id="{299DB8D1-1F02-B290-CEB6-01418CB1D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ZoneTexte 12">
              <a:extLst>
                <a:ext uri="{FF2B5EF4-FFF2-40B4-BE49-F238E27FC236}">
                  <a16:creationId xmlns:a16="http://schemas.microsoft.com/office/drawing/2014/main" id="{11DE37CC-611E-8E1E-0541-99B3353CA5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1B6A7665-668E-2E25-C884-00DF0325A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713295" y="2655346"/>
            <a:ext cx="2068907" cy="2517796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7046C6-13E5-5228-230B-208611D845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FE8DAA8-A0DA-5578-3758-064AB6C04C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756" y="3134218"/>
            <a:ext cx="6226080" cy="2126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418794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5A18343-24A4-C7BF-1ECC-1510ADC70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727223-A95A-2016-4F3B-7650FDC665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4623" y="1990640"/>
            <a:ext cx="3768953" cy="376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426747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6BA112F-D91B-651A-9F50-64CA528EB4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BA6E67A-04B7-4995-4C43-5024D377F1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437" y="1909611"/>
            <a:ext cx="7483488" cy="419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414742" y="84529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من يشرح لنا كيف توصل للجواب؟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A37206D-5345-0175-4EA4-DDF3A5047D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742" y="2320301"/>
            <a:ext cx="8139559" cy="221739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324EAC5-460C-E5B3-9C74-A7C9B8C326B8}"/>
              </a:ext>
            </a:extLst>
          </p:cNvPr>
          <p:cNvSpPr/>
          <p:nvPr/>
        </p:nvSpPr>
        <p:spPr>
          <a:xfrm>
            <a:off x="2595716" y="3726426"/>
            <a:ext cx="275303" cy="28295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FF0000"/>
                </a:solidFill>
              </a:rPr>
              <a:t>3</a:t>
            </a:r>
            <a:endParaRPr lang="fr-FR" sz="3000" b="1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6C90E9-ABD8-AD93-72D4-0DB7D9DD611F}"/>
              </a:ext>
            </a:extLst>
          </p:cNvPr>
          <p:cNvSpPr/>
          <p:nvPr/>
        </p:nvSpPr>
        <p:spPr>
          <a:xfrm>
            <a:off x="4655574" y="3726426"/>
            <a:ext cx="275303" cy="28295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FF0000"/>
                </a:solidFill>
              </a:rPr>
              <a:t>3</a:t>
            </a:r>
            <a:endParaRPr lang="fr-FR" sz="3000" b="1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0393E5E-F58B-399A-8BD3-A108FC60897D}"/>
              </a:ext>
            </a:extLst>
          </p:cNvPr>
          <p:cNvSpPr/>
          <p:nvPr/>
        </p:nvSpPr>
        <p:spPr>
          <a:xfrm>
            <a:off x="5255342" y="3726426"/>
            <a:ext cx="275303" cy="28295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FF0000"/>
                </a:solidFill>
              </a:rPr>
              <a:t>7</a:t>
            </a:r>
            <a:endParaRPr lang="fr-FR" sz="3000" b="1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5E4C6F2-5307-8119-DF92-26CA6D0E7686}"/>
              </a:ext>
            </a:extLst>
          </p:cNvPr>
          <p:cNvSpPr/>
          <p:nvPr/>
        </p:nvSpPr>
        <p:spPr>
          <a:xfrm>
            <a:off x="7304479" y="3726425"/>
            <a:ext cx="275303" cy="28295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FF0000"/>
                </a:solidFill>
              </a:rPr>
              <a:t>7</a:t>
            </a:r>
            <a:endParaRPr lang="fr-FR" sz="3000" b="1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5F710E2-C498-67A6-59D0-8EB00096FB1E}"/>
              </a:ext>
            </a:extLst>
          </p:cNvPr>
          <p:cNvSpPr/>
          <p:nvPr/>
        </p:nvSpPr>
        <p:spPr>
          <a:xfrm>
            <a:off x="7899893" y="3726424"/>
            <a:ext cx="275303" cy="28295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FF0000"/>
                </a:solidFill>
              </a:rPr>
              <a:t>3</a:t>
            </a:r>
            <a:endParaRPr lang="fr-FR" sz="3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C5738D-B0EB-8EE8-C813-BAB73DFA6BDA}"/>
              </a:ext>
            </a:extLst>
          </p:cNvPr>
          <p:cNvSpPr/>
          <p:nvPr/>
        </p:nvSpPr>
        <p:spPr>
          <a:xfrm>
            <a:off x="1720931" y="2610517"/>
            <a:ext cx="5884432" cy="240416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06E74C4-CEF0-00E8-0B5A-BDCB6819CF2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A8F13A0-5EAC-5417-0B44-E6B7A787B22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203BF6-B45B-D14B-9497-00ADE80536C6}"/>
              </a:ext>
            </a:extLst>
          </p:cNvPr>
          <p:cNvSpPr/>
          <p:nvPr/>
        </p:nvSpPr>
        <p:spPr>
          <a:xfrm>
            <a:off x="1930187" y="3361242"/>
            <a:ext cx="3708400" cy="1392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  <a:p>
            <a:pPr algn="ctr"/>
            <a:endParaRPr lang="en-US" sz="1200" dirty="0"/>
          </a:p>
        </p:txBody>
      </p:sp>
      <p:pic>
        <p:nvPicPr>
          <p:cNvPr id="6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1CEAA60-B536-3C9C-5A3F-BF6A50269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832496" y="3636549"/>
            <a:ext cx="841742" cy="841742"/>
          </a:xfrm>
          <a:prstGeom prst="rect">
            <a:avLst/>
          </a:prstGeom>
        </p:spPr>
      </p:pic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4D0A4395-CC28-4A97-6379-3659351B879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287A8951-94E5-0820-5EC5-B9122A11D5A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0" y="770610"/>
            <a:ext cx="7434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على الصفحة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43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5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تدوين ملاحظاتي على كراساتكم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9100A5-024E-D13E-41A0-E173F8772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91807" y="2227877"/>
            <a:ext cx="2913524" cy="2913524"/>
          </a:xfrm>
          <a:prstGeom prst="rect">
            <a:avLst/>
          </a:prstGeom>
        </p:spPr>
      </p:pic>
      <p:grpSp>
        <p:nvGrpSpPr>
          <p:cNvPr id="10" name="Groupe 8">
            <a:extLst>
              <a:ext uri="{FF2B5EF4-FFF2-40B4-BE49-F238E27FC236}">
                <a16:creationId xmlns:a16="http://schemas.microsoft.com/office/drawing/2014/main" id="{D950C632-10E9-3C9E-83A7-3C7EAFC2010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1" name="Image 11">
              <a:extLst>
                <a:ext uri="{FF2B5EF4-FFF2-40B4-BE49-F238E27FC236}">
                  <a16:creationId xmlns:a16="http://schemas.microsoft.com/office/drawing/2014/main" id="{280DCC48-6B9B-DD35-0BEB-831DA7ACD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ZoneTexte 12">
              <a:extLst>
                <a:ext uri="{FF2B5EF4-FFF2-40B4-BE49-F238E27FC236}">
                  <a16:creationId xmlns:a16="http://schemas.microsoft.com/office/drawing/2014/main" id="{07E67182-CF61-53E3-7724-9F157C7583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C2F76A2F-79B2-924C-9463-18BA817962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8556" y="2036706"/>
            <a:ext cx="2916932" cy="4050684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B3446DA-37F1-BD04-D35F-C464CF198C2D}"/>
              </a:ext>
            </a:extLst>
          </p:cNvPr>
          <p:cNvSpPr/>
          <p:nvPr/>
        </p:nvSpPr>
        <p:spPr>
          <a:xfrm>
            <a:off x="2463580" y="3084078"/>
            <a:ext cx="2501710" cy="780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73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7E0C9-4593-CED6-7BAE-056CFE407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3">
            <a:extLst>
              <a:ext uri="{FF2B5EF4-FFF2-40B4-BE49-F238E27FC236}">
                <a16:creationId xmlns:a16="http://schemas.microsoft.com/office/drawing/2014/main" id="{73C34B53-1926-0D6E-E006-892FC15BACA2}"/>
              </a:ext>
            </a:extLst>
          </p:cNvPr>
          <p:cNvSpPr txBox="1"/>
          <p:nvPr/>
        </p:nvSpPr>
        <p:spPr>
          <a:xfrm>
            <a:off x="874736" y="809965"/>
            <a:ext cx="6550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C285DE93-C574-5ABA-571D-81F4ADD05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E5A28FE-3C38-4A94-5634-9A69ED693E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412" y="2261173"/>
            <a:ext cx="7787176" cy="330685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588866E-4355-9CF3-A99C-9C3BACA4C637}"/>
              </a:ext>
            </a:extLst>
          </p:cNvPr>
          <p:cNvSpPr/>
          <p:nvPr/>
        </p:nvSpPr>
        <p:spPr>
          <a:xfrm>
            <a:off x="2216383" y="3472224"/>
            <a:ext cx="301302" cy="27459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FF0000"/>
                </a:solidFill>
              </a:rPr>
              <a:t>5</a:t>
            </a:r>
            <a:endParaRPr lang="fr-FR" sz="3000" b="1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000B89-BD84-B226-FAF0-B3BEF1AEC79F}"/>
              </a:ext>
            </a:extLst>
          </p:cNvPr>
          <p:cNvSpPr/>
          <p:nvPr/>
        </p:nvSpPr>
        <p:spPr>
          <a:xfrm>
            <a:off x="2799063" y="3479782"/>
            <a:ext cx="301302" cy="27459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FF0000"/>
                </a:solidFill>
              </a:rPr>
              <a:t>7</a:t>
            </a:r>
            <a:endParaRPr lang="fr-FR" sz="3000" b="1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D998A6-7974-9FA3-B79C-9A57E70DC419}"/>
              </a:ext>
            </a:extLst>
          </p:cNvPr>
          <p:cNvSpPr/>
          <p:nvPr/>
        </p:nvSpPr>
        <p:spPr>
          <a:xfrm>
            <a:off x="2187391" y="4388091"/>
            <a:ext cx="301302" cy="27459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FF0000"/>
                </a:solidFill>
              </a:rPr>
              <a:t>1</a:t>
            </a:r>
            <a:endParaRPr lang="fr-FR" sz="3000" b="1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85212E5-9AAC-4261-FA9E-C2EF9260B8B5}"/>
              </a:ext>
            </a:extLst>
          </p:cNvPr>
          <p:cNvSpPr/>
          <p:nvPr/>
        </p:nvSpPr>
        <p:spPr>
          <a:xfrm>
            <a:off x="2777116" y="4391426"/>
            <a:ext cx="301302" cy="27459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FF0000"/>
                </a:solidFill>
              </a:rPr>
              <a:t>4</a:t>
            </a:r>
            <a:endParaRPr lang="fr-FR" sz="3000" b="1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E3B1EFB-7F2F-60FA-13D3-410C8EDBA5D3}"/>
              </a:ext>
            </a:extLst>
          </p:cNvPr>
          <p:cNvSpPr/>
          <p:nvPr/>
        </p:nvSpPr>
        <p:spPr>
          <a:xfrm>
            <a:off x="4670532" y="3479782"/>
            <a:ext cx="301302" cy="27459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FF0000"/>
                </a:solidFill>
              </a:rPr>
              <a:t>2</a:t>
            </a:r>
            <a:endParaRPr lang="fr-FR" sz="3000" b="1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16E3949-BA88-6452-832C-5A837DA40BEB}"/>
              </a:ext>
            </a:extLst>
          </p:cNvPr>
          <p:cNvSpPr/>
          <p:nvPr/>
        </p:nvSpPr>
        <p:spPr>
          <a:xfrm>
            <a:off x="5253212" y="3487340"/>
            <a:ext cx="301302" cy="27459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FF0000"/>
                </a:solidFill>
              </a:rPr>
              <a:t>5</a:t>
            </a:r>
            <a:endParaRPr lang="fr-FR" sz="3000" b="1" dirty="0">
              <a:solidFill>
                <a:srgbClr val="FF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C5054B0-60DE-93B4-5C45-C7020B9F93AA}"/>
              </a:ext>
            </a:extLst>
          </p:cNvPr>
          <p:cNvSpPr/>
          <p:nvPr/>
        </p:nvSpPr>
        <p:spPr>
          <a:xfrm>
            <a:off x="4641540" y="4395649"/>
            <a:ext cx="301302" cy="27459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FF0000"/>
                </a:solidFill>
              </a:rPr>
              <a:t>1</a:t>
            </a:r>
            <a:endParaRPr lang="fr-FR" sz="3000" b="1" dirty="0">
              <a:solidFill>
                <a:srgbClr val="FF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E904488-4FF7-7516-2C46-77B819ED8CF1}"/>
              </a:ext>
            </a:extLst>
          </p:cNvPr>
          <p:cNvSpPr/>
          <p:nvPr/>
        </p:nvSpPr>
        <p:spPr>
          <a:xfrm>
            <a:off x="5231265" y="4398984"/>
            <a:ext cx="301302" cy="27459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FF0000"/>
                </a:solidFill>
              </a:rPr>
              <a:t>3</a:t>
            </a:r>
            <a:endParaRPr lang="fr-FR" sz="3000" b="1" dirty="0">
              <a:solidFill>
                <a:srgbClr val="FF000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2DD823A-4563-54E8-1AAF-5B8C83AD344E}"/>
              </a:ext>
            </a:extLst>
          </p:cNvPr>
          <p:cNvSpPr/>
          <p:nvPr/>
        </p:nvSpPr>
        <p:spPr>
          <a:xfrm>
            <a:off x="7174469" y="3487340"/>
            <a:ext cx="301302" cy="27459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FF0000"/>
                </a:solidFill>
              </a:rPr>
              <a:t>1</a:t>
            </a:r>
            <a:endParaRPr lang="fr-FR" sz="3000" b="1" dirty="0">
              <a:solidFill>
                <a:srgbClr val="FF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5046C0E-3CF8-5E4B-83C0-806CA877ABA6}"/>
              </a:ext>
            </a:extLst>
          </p:cNvPr>
          <p:cNvSpPr/>
          <p:nvPr/>
        </p:nvSpPr>
        <p:spPr>
          <a:xfrm>
            <a:off x="7757149" y="3494898"/>
            <a:ext cx="301302" cy="27459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FF0000"/>
                </a:solidFill>
              </a:rPr>
              <a:t>2</a:t>
            </a:r>
            <a:endParaRPr lang="fr-FR" sz="3000" b="1" dirty="0">
              <a:solidFill>
                <a:srgbClr val="FF000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46D7FC1-957E-4983-099F-929648026727}"/>
              </a:ext>
            </a:extLst>
          </p:cNvPr>
          <p:cNvSpPr/>
          <p:nvPr/>
        </p:nvSpPr>
        <p:spPr>
          <a:xfrm>
            <a:off x="7145477" y="4403207"/>
            <a:ext cx="301302" cy="27459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FF0000"/>
                </a:solidFill>
              </a:rPr>
              <a:t>3</a:t>
            </a:r>
            <a:endParaRPr lang="fr-FR" sz="3000" b="1" dirty="0">
              <a:solidFill>
                <a:srgbClr val="FF000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CA898F0-7910-C1BE-BCBD-329D0F9F49DB}"/>
              </a:ext>
            </a:extLst>
          </p:cNvPr>
          <p:cNvSpPr/>
          <p:nvPr/>
        </p:nvSpPr>
        <p:spPr>
          <a:xfrm>
            <a:off x="7735202" y="4406542"/>
            <a:ext cx="301302" cy="27459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FF0000"/>
                </a:solidFill>
              </a:rPr>
              <a:t>2</a:t>
            </a:r>
            <a:endParaRPr lang="fr-FR" sz="3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92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الدرس</a:t>
              </a:r>
              <a:endPara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67E62-892E-B1D4-BFAE-79CA527EE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2DDEDB-F1B4-36D2-EFCE-D0BF1DF86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raphic 1" descr="Toggle with solid fill">
            <a:extLst>
              <a:ext uri="{FF2B5EF4-FFF2-40B4-BE49-F238E27FC236}">
                <a16:creationId xmlns:a16="http://schemas.microsoft.com/office/drawing/2014/main" id="{31BFE856-7756-299B-3C76-DC25465769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0907"/>
          <a:stretch>
            <a:fillRect/>
          </a:stretch>
        </p:blipFill>
        <p:spPr>
          <a:xfrm>
            <a:off x="3516609" y="2420456"/>
            <a:ext cx="2339347" cy="1135063"/>
          </a:xfrm>
          <a:prstGeom prst="rect">
            <a:avLst/>
          </a:prstGeom>
        </p:spPr>
      </p:pic>
      <p:pic>
        <p:nvPicPr>
          <p:cNvPr id="6" name="Graphic 3" descr="Toggle with solid fill">
            <a:extLst>
              <a:ext uri="{FF2B5EF4-FFF2-40B4-BE49-F238E27FC236}">
                <a16:creationId xmlns:a16="http://schemas.microsoft.com/office/drawing/2014/main" id="{4BD7CE92-8497-31A1-BFB5-5AEEE92EE3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b="50907"/>
          <a:stretch>
            <a:fillRect/>
          </a:stretch>
        </p:blipFill>
        <p:spPr>
          <a:xfrm flipH="1">
            <a:off x="3430308" y="3518073"/>
            <a:ext cx="2431436" cy="1135063"/>
          </a:xfrm>
          <a:prstGeom prst="rect">
            <a:avLst/>
          </a:prstGeom>
        </p:spPr>
      </p:pic>
      <p:sp>
        <p:nvSpPr>
          <p:cNvPr id="8" name="ZoneTexte 13">
            <a:extLst>
              <a:ext uri="{FF2B5EF4-FFF2-40B4-BE49-F238E27FC236}">
                <a16:creationId xmlns:a16="http://schemas.microsoft.com/office/drawing/2014/main" id="{87A6426E-DF0F-E2BF-5B24-623AC7CC8496}"/>
              </a:ext>
            </a:extLst>
          </p:cNvPr>
          <p:cNvSpPr txBox="1"/>
          <p:nvPr/>
        </p:nvSpPr>
        <p:spPr>
          <a:xfrm>
            <a:off x="1753535" y="4004628"/>
            <a:ext cx="21839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srgbClr val="10658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Français</a:t>
            </a:r>
            <a:endParaRPr kumimoji="0" lang="ar-MA" sz="2800" b="1" i="0" u="none" strike="noStrike" kern="1200" cap="none" spc="0" normalizeH="0" baseline="0" noProof="0">
              <a:ln>
                <a:noFill/>
              </a:ln>
              <a:solidFill>
                <a:srgbClr val="10658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ZoneTexte 13">
            <a:extLst>
              <a:ext uri="{FF2B5EF4-FFF2-40B4-BE49-F238E27FC236}">
                <a16:creationId xmlns:a16="http://schemas.microsoft.com/office/drawing/2014/main" id="{B1A6698D-27FE-7CE6-822F-FEB5E63FEC8D}"/>
              </a:ext>
            </a:extLst>
          </p:cNvPr>
          <p:cNvSpPr txBox="1"/>
          <p:nvPr/>
        </p:nvSpPr>
        <p:spPr>
          <a:xfrm>
            <a:off x="5085111" y="2816799"/>
            <a:ext cx="21511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عربية</a:t>
            </a:r>
          </a:p>
        </p:txBody>
      </p:sp>
      <p:sp>
        <p:nvSpPr>
          <p:cNvPr id="10" name="Oval 86">
            <a:extLst>
              <a:ext uri="{FF2B5EF4-FFF2-40B4-BE49-F238E27FC236}">
                <a16:creationId xmlns:a16="http://schemas.microsoft.com/office/drawing/2014/main" id="{23747A15-2C9D-80AB-27F8-56A1F8485940}"/>
              </a:ext>
            </a:extLst>
          </p:cNvPr>
          <p:cNvSpPr/>
          <p:nvPr/>
        </p:nvSpPr>
        <p:spPr>
          <a:xfrm flipH="1">
            <a:off x="5021807" y="2924944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Oval 86">
            <a:extLst>
              <a:ext uri="{FF2B5EF4-FFF2-40B4-BE49-F238E27FC236}">
                <a16:creationId xmlns:a16="http://schemas.microsoft.com/office/drawing/2014/main" id="{D0C1069B-07A5-3889-0B8D-4F008297ABE7}"/>
              </a:ext>
            </a:extLst>
          </p:cNvPr>
          <p:cNvSpPr/>
          <p:nvPr/>
        </p:nvSpPr>
        <p:spPr>
          <a:xfrm flipH="1">
            <a:off x="3931040" y="4033292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raphique 25">
            <a:extLst>
              <a:ext uri="{FF2B5EF4-FFF2-40B4-BE49-F238E27FC236}">
                <a16:creationId xmlns:a16="http://schemas.microsoft.com/office/drawing/2014/main" id="{7C1074BF-4FA8-35D2-8C58-1058201824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994344" y="4049263"/>
            <a:ext cx="352096" cy="272874"/>
          </a:xfrm>
          <a:prstGeom prst="rect">
            <a:avLst/>
          </a:prstGeom>
        </p:spPr>
      </p:pic>
      <p:pic>
        <p:nvPicPr>
          <p:cNvPr id="13" name="Graphique 25">
            <a:extLst>
              <a:ext uri="{FF2B5EF4-FFF2-40B4-BE49-F238E27FC236}">
                <a16:creationId xmlns:a16="http://schemas.microsoft.com/office/drawing/2014/main" id="{942F90CB-57D0-DEA9-1493-C7D8F209C57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85111" y="2940915"/>
            <a:ext cx="352096" cy="272874"/>
          </a:xfrm>
          <a:prstGeom prst="rect">
            <a:avLst/>
          </a:prstGeom>
        </p:spPr>
      </p:pic>
      <p:sp>
        <p:nvSpPr>
          <p:cNvPr id="14" name="ZoneTexte 8">
            <a:extLst>
              <a:ext uri="{FF2B5EF4-FFF2-40B4-BE49-F238E27FC236}">
                <a16:creationId xmlns:a16="http://schemas.microsoft.com/office/drawing/2014/main" id="{8A0472E4-8DDB-DA44-430B-9086DE6C1837}"/>
              </a:ext>
            </a:extLst>
          </p:cNvPr>
          <p:cNvSpPr txBox="1"/>
          <p:nvPr/>
        </p:nvSpPr>
        <p:spPr>
          <a:xfrm>
            <a:off x="1105525" y="953507"/>
            <a:ext cx="6426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لنشاط التناوب اللغوي:</a:t>
            </a:r>
          </a:p>
        </p:txBody>
      </p:sp>
    </p:spTree>
    <p:extLst>
      <p:ext uri="{BB962C8B-B14F-4D97-AF65-F5344CB8AC3E}">
        <p14:creationId xmlns:p14="http://schemas.microsoft.com/office/powerpoint/2010/main" val="171411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092D3-AAB2-A3AD-6C63-96C7939D1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222A8-8D97-B37F-0E07-9D17FECA8927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C2EE994-F447-1A60-77C2-36C83CB0A2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6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7F53257-77B9-EA64-082D-AD75800FF68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0757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B0F84-A9D1-F6FC-080A-3CA4772E8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22A19A-312F-39E4-8202-D70413793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113F5CE3-1371-F300-F533-481D1A6114F1}"/>
              </a:ext>
            </a:extLst>
          </p:cNvPr>
          <p:cNvSpPr txBox="1"/>
          <p:nvPr/>
        </p:nvSpPr>
        <p:spPr>
          <a:xfrm>
            <a:off x="985741" y="923251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مقابل الكلمة باللغة الفرنسية؟</a:t>
            </a:r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رمز الإجابة الصحيحة فقط على الألواح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rganigramme : Connecteur 13">
            <a:extLst>
              <a:ext uri="{FF2B5EF4-FFF2-40B4-BE49-F238E27FC236}">
                <a16:creationId xmlns:a16="http://schemas.microsoft.com/office/drawing/2014/main" id="{D1947B0E-4183-2502-309B-6F43349233E1}"/>
              </a:ext>
            </a:extLst>
          </p:cNvPr>
          <p:cNvSpPr/>
          <p:nvPr/>
        </p:nvSpPr>
        <p:spPr>
          <a:xfrm>
            <a:off x="7194097" y="2590456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/>
              <a:t>A</a:t>
            </a:r>
            <a:endParaRPr lang="fr-FR" sz="2400" b="1"/>
          </a:p>
        </p:txBody>
      </p:sp>
      <p:sp>
        <p:nvSpPr>
          <p:cNvPr id="13" name="Organigramme : Connecteur 19">
            <a:extLst>
              <a:ext uri="{FF2B5EF4-FFF2-40B4-BE49-F238E27FC236}">
                <a16:creationId xmlns:a16="http://schemas.microsoft.com/office/drawing/2014/main" id="{EC509EE9-335C-8803-EC60-1F8C4BA1A531}"/>
              </a:ext>
            </a:extLst>
          </p:cNvPr>
          <p:cNvSpPr/>
          <p:nvPr/>
        </p:nvSpPr>
        <p:spPr>
          <a:xfrm>
            <a:off x="7173183" y="4427484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/>
              <a:t>C</a:t>
            </a:r>
          </a:p>
        </p:txBody>
      </p:sp>
      <p:sp>
        <p:nvSpPr>
          <p:cNvPr id="15" name="Organigramme : Connecteur 41">
            <a:extLst>
              <a:ext uri="{FF2B5EF4-FFF2-40B4-BE49-F238E27FC236}">
                <a16:creationId xmlns:a16="http://schemas.microsoft.com/office/drawing/2014/main" id="{49F6B8D8-5BE1-9E16-954E-F46C8F64FA61}"/>
              </a:ext>
            </a:extLst>
          </p:cNvPr>
          <p:cNvSpPr/>
          <p:nvPr/>
        </p:nvSpPr>
        <p:spPr>
          <a:xfrm>
            <a:off x="7196574" y="351052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/>
              <a:t>B</a:t>
            </a:r>
          </a:p>
        </p:txBody>
      </p:sp>
      <p:sp>
        <p:nvSpPr>
          <p:cNvPr id="16" name="ZoneTexte 5">
            <a:extLst>
              <a:ext uri="{FF2B5EF4-FFF2-40B4-BE49-F238E27FC236}">
                <a16:creationId xmlns:a16="http://schemas.microsoft.com/office/drawing/2014/main" id="{F67934D0-4687-65D7-AC70-D0BB7742A27B}"/>
              </a:ext>
            </a:extLst>
          </p:cNvPr>
          <p:cNvSpPr txBox="1"/>
          <p:nvPr/>
        </p:nvSpPr>
        <p:spPr>
          <a:xfrm>
            <a:off x="1907701" y="4427484"/>
            <a:ext cx="5097191" cy="6944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Pourcentage</a:t>
            </a:r>
          </a:p>
        </p:txBody>
      </p:sp>
      <p:sp>
        <p:nvSpPr>
          <p:cNvPr id="17" name="ZoneTexte 5">
            <a:extLst>
              <a:ext uri="{FF2B5EF4-FFF2-40B4-BE49-F238E27FC236}">
                <a16:creationId xmlns:a16="http://schemas.microsoft.com/office/drawing/2014/main" id="{C2EFFA13-85D4-6A58-2FAD-3E08C2EA6248}"/>
              </a:ext>
            </a:extLst>
          </p:cNvPr>
          <p:cNvSpPr txBox="1"/>
          <p:nvPr/>
        </p:nvSpPr>
        <p:spPr>
          <a:xfrm>
            <a:off x="1907702" y="2553611"/>
            <a:ext cx="5097191" cy="694427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altLang="en-US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Ratio</a:t>
            </a:r>
          </a:p>
        </p:txBody>
      </p:sp>
      <p:sp>
        <p:nvSpPr>
          <p:cNvPr id="18" name="ZoneTexte 5">
            <a:extLst>
              <a:ext uri="{FF2B5EF4-FFF2-40B4-BE49-F238E27FC236}">
                <a16:creationId xmlns:a16="http://schemas.microsoft.com/office/drawing/2014/main" id="{3686F707-ECF9-94FF-698A-850EE7C7D606}"/>
              </a:ext>
            </a:extLst>
          </p:cNvPr>
          <p:cNvSpPr txBox="1"/>
          <p:nvPr/>
        </p:nvSpPr>
        <p:spPr>
          <a:xfrm>
            <a:off x="1907703" y="3488903"/>
            <a:ext cx="5097191" cy="6944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Unité</a:t>
            </a:r>
          </a:p>
        </p:txBody>
      </p:sp>
      <p:sp>
        <p:nvSpPr>
          <p:cNvPr id="19" name="ZoneTexte 5">
            <a:extLst>
              <a:ext uri="{FF2B5EF4-FFF2-40B4-BE49-F238E27FC236}">
                <a16:creationId xmlns:a16="http://schemas.microsoft.com/office/drawing/2014/main" id="{AE6717D0-F8FA-FE41-542C-E5419EC13A9D}"/>
              </a:ext>
            </a:extLst>
          </p:cNvPr>
          <p:cNvSpPr txBox="1"/>
          <p:nvPr/>
        </p:nvSpPr>
        <p:spPr>
          <a:xfrm>
            <a:off x="145472" y="1506232"/>
            <a:ext cx="88530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مقابل كلمة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النسبة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2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الفرنسية؟</a:t>
            </a:r>
            <a:endParaRPr lang="fr-FR" sz="32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073267B3-F755-87BF-2B9B-75CE44CE838D}"/>
              </a:ext>
            </a:extLst>
          </p:cNvPr>
          <p:cNvSpPr/>
          <p:nvPr/>
        </p:nvSpPr>
        <p:spPr>
          <a:xfrm>
            <a:off x="7173183" y="540900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/>
              <a:t>D</a:t>
            </a:r>
          </a:p>
        </p:txBody>
      </p:sp>
      <p:sp>
        <p:nvSpPr>
          <p:cNvPr id="21" name="ZoneTexte 5">
            <a:extLst>
              <a:ext uri="{FF2B5EF4-FFF2-40B4-BE49-F238E27FC236}">
                <a16:creationId xmlns:a16="http://schemas.microsoft.com/office/drawing/2014/main" id="{C5910BA4-507B-8B1A-A2A5-FC0C725F0B8B}"/>
              </a:ext>
            </a:extLst>
          </p:cNvPr>
          <p:cNvSpPr txBox="1"/>
          <p:nvPr/>
        </p:nvSpPr>
        <p:spPr>
          <a:xfrm>
            <a:off x="1901616" y="5362776"/>
            <a:ext cx="5097191" cy="6944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Simplification</a:t>
            </a:r>
          </a:p>
        </p:txBody>
      </p:sp>
    </p:spTree>
    <p:extLst>
      <p:ext uri="{BB962C8B-B14F-4D97-AF65-F5344CB8AC3E}">
        <p14:creationId xmlns:p14="http://schemas.microsoft.com/office/powerpoint/2010/main" val="238543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B8DED4-A026-1709-3523-00C01B1F9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917CF83-8036-4B93-AD45-4FEDFBD7C961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40D060-CA62-6062-FFCD-29367131F4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6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63FFE66-D927-63C2-5345-4E4CF851339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0277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0CD5F2-5D78-82B4-4C8A-9EFF11CDB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2C2E644-DA96-4DA7-4546-9D548BA423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59497FC3-0DB7-6EBE-EE72-7036D6933C07}"/>
              </a:ext>
            </a:extLst>
          </p:cNvPr>
          <p:cNvSpPr txBox="1"/>
          <p:nvPr/>
        </p:nvSpPr>
        <p:spPr>
          <a:xfrm>
            <a:off x="985741" y="923251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rganigramme : Connecteur 13">
            <a:extLst>
              <a:ext uri="{FF2B5EF4-FFF2-40B4-BE49-F238E27FC236}">
                <a16:creationId xmlns:a16="http://schemas.microsoft.com/office/drawing/2014/main" id="{E4ADEF15-2B93-E3FD-8345-0BEA2C4CB984}"/>
              </a:ext>
            </a:extLst>
          </p:cNvPr>
          <p:cNvSpPr/>
          <p:nvPr/>
        </p:nvSpPr>
        <p:spPr>
          <a:xfrm>
            <a:off x="7196574" y="452711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C</a:t>
            </a:r>
            <a:endParaRPr lang="fr-FR" sz="24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Organigramme : Connecteur 19">
            <a:extLst>
              <a:ext uri="{FF2B5EF4-FFF2-40B4-BE49-F238E27FC236}">
                <a16:creationId xmlns:a16="http://schemas.microsoft.com/office/drawing/2014/main" id="{EE399123-DAD8-EE16-284D-6472D5ED8CC8}"/>
              </a:ext>
            </a:extLst>
          </p:cNvPr>
          <p:cNvSpPr/>
          <p:nvPr/>
        </p:nvSpPr>
        <p:spPr>
          <a:xfrm>
            <a:off x="7196574" y="2522656"/>
            <a:ext cx="576000" cy="576000"/>
          </a:xfrm>
          <a:prstGeom prst="flowChartConnector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6" name="Organigramme : Connecteur 41">
            <a:extLst>
              <a:ext uri="{FF2B5EF4-FFF2-40B4-BE49-F238E27FC236}">
                <a16:creationId xmlns:a16="http://schemas.microsoft.com/office/drawing/2014/main" id="{8AB98605-6F8D-78DB-BA7D-0020BD242792}"/>
              </a:ext>
            </a:extLst>
          </p:cNvPr>
          <p:cNvSpPr/>
          <p:nvPr/>
        </p:nvSpPr>
        <p:spPr>
          <a:xfrm>
            <a:off x="7196574" y="351052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>
                <a:solidFill>
                  <a:schemeClr val="bg1">
                    <a:lumMod val="65000"/>
                  </a:schemeClr>
                </a:solidFill>
              </a:rPr>
              <a:t>B</a:t>
            </a:r>
          </a:p>
        </p:txBody>
      </p:sp>
      <p:sp>
        <p:nvSpPr>
          <p:cNvPr id="8" name="ZoneTexte 5">
            <a:extLst>
              <a:ext uri="{FF2B5EF4-FFF2-40B4-BE49-F238E27FC236}">
                <a16:creationId xmlns:a16="http://schemas.microsoft.com/office/drawing/2014/main" id="{78B1E60E-944F-501C-3AD3-AE8876131955}"/>
              </a:ext>
            </a:extLst>
          </p:cNvPr>
          <p:cNvSpPr txBox="1"/>
          <p:nvPr/>
        </p:nvSpPr>
        <p:spPr>
          <a:xfrm>
            <a:off x="1901615" y="2463442"/>
            <a:ext cx="5097191" cy="694429"/>
          </a:xfrm>
          <a:prstGeom prst="roundRect">
            <a:avLst>
              <a:gd name="adj" fmla="val 27254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Ratio</a:t>
            </a: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B3FF449B-3428-1CBA-C786-FDE93730042E}"/>
              </a:ext>
            </a:extLst>
          </p:cNvPr>
          <p:cNvSpPr txBox="1"/>
          <p:nvPr/>
        </p:nvSpPr>
        <p:spPr>
          <a:xfrm>
            <a:off x="1913874" y="4394686"/>
            <a:ext cx="5097191" cy="694427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altLang="en-US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Pourcentage</a:t>
            </a:r>
          </a:p>
        </p:txBody>
      </p:sp>
      <p:sp>
        <p:nvSpPr>
          <p:cNvPr id="10" name="ZoneTexte 5">
            <a:extLst>
              <a:ext uri="{FF2B5EF4-FFF2-40B4-BE49-F238E27FC236}">
                <a16:creationId xmlns:a16="http://schemas.microsoft.com/office/drawing/2014/main" id="{6E18FCDE-DCC6-7DFF-1254-795CBE67B181}"/>
              </a:ext>
            </a:extLst>
          </p:cNvPr>
          <p:cNvSpPr txBox="1"/>
          <p:nvPr/>
        </p:nvSpPr>
        <p:spPr>
          <a:xfrm>
            <a:off x="1907703" y="3488903"/>
            <a:ext cx="5097191" cy="6944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Unité</a:t>
            </a:r>
          </a:p>
        </p:txBody>
      </p:sp>
      <p:sp>
        <p:nvSpPr>
          <p:cNvPr id="11" name="ZoneTexte 5">
            <a:extLst>
              <a:ext uri="{FF2B5EF4-FFF2-40B4-BE49-F238E27FC236}">
                <a16:creationId xmlns:a16="http://schemas.microsoft.com/office/drawing/2014/main" id="{7389A72F-AA5C-5593-DB63-4ECC920C28DB}"/>
              </a:ext>
            </a:extLst>
          </p:cNvPr>
          <p:cNvSpPr txBox="1"/>
          <p:nvPr/>
        </p:nvSpPr>
        <p:spPr>
          <a:xfrm>
            <a:off x="35941" y="1526204"/>
            <a:ext cx="88530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مقابل كلمة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2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</a:t>
            </a:r>
            <a:r>
              <a:rPr lang="ar-SA" sz="32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32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rganigramme : Connecteur 19">
            <a:extLst>
              <a:ext uri="{FF2B5EF4-FFF2-40B4-BE49-F238E27FC236}">
                <a16:creationId xmlns:a16="http://schemas.microsoft.com/office/drawing/2014/main" id="{3EBD8EE8-0E0C-EDE5-091C-0CBE74CF8DBE}"/>
              </a:ext>
            </a:extLst>
          </p:cNvPr>
          <p:cNvSpPr/>
          <p:nvPr/>
        </p:nvSpPr>
        <p:spPr>
          <a:xfrm>
            <a:off x="7173183" y="540900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>
                <a:solidFill>
                  <a:schemeClr val="bg1">
                    <a:lumMod val="65000"/>
                  </a:schemeClr>
                </a:solidFill>
              </a:rPr>
              <a:t>D</a:t>
            </a:r>
          </a:p>
        </p:txBody>
      </p:sp>
      <p:sp>
        <p:nvSpPr>
          <p:cNvPr id="14" name="ZoneTexte 5">
            <a:extLst>
              <a:ext uri="{FF2B5EF4-FFF2-40B4-BE49-F238E27FC236}">
                <a16:creationId xmlns:a16="http://schemas.microsoft.com/office/drawing/2014/main" id="{F8EF980B-B61C-F0C2-E5A6-147AEC3CE6B6}"/>
              </a:ext>
            </a:extLst>
          </p:cNvPr>
          <p:cNvSpPr txBox="1"/>
          <p:nvPr/>
        </p:nvSpPr>
        <p:spPr>
          <a:xfrm>
            <a:off x="1901616" y="5362776"/>
            <a:ext cx="5097191" cy="6944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Simplification</a:t>
            </a:r>
          </a:p>
        </p:txBody>
      </p:sp>
      <p:grpSp>
        <p:nvGrpSpPr>
          <p:cNvPr id="25" name="Group 7">
            <a:extLst>
              <a:ext uri="{FF2B5EF4-FFF2-40B4-BE49-F238E27FC236}">
                <a16:creationId xmlns:a16="http://schemas.microsoft.com/office/drawing/2014/main" id="{AC0ECAD5-6B28-BFDC-6B9A-A252CD2B9299}"/>
              </a:ext>
            </a:extLst>
          </p:cNvPr>
          <p:cNvGrpSpPr/>
          <p:nvPr/>
        </p:nvGrpSpPr>
        <p:grpSpPr>
          <a:xfrm>
            <a:off x="1570639" y="2627258"/>
            <a:ext cx="415400" cy="376435"/>
            <a:chOff x="1977474" y="4617408"/>
            <a:chExt cx="415400" cy="376435"/>
          </a:xfrm>
        </p:grpSpPr>
        <p:sp>
          <p:nvSpPr>
            <p:cNvPr id="26" name="Oval 86">
              <a:extLst>
                <a:ext uri="{FF2B5EF4-FFF2-40B4-BE49-F238E27FC236}">
                  <a16:creationId xmlns:a16="http://schemas.microsoft.com/office/drawing/2014/main" id="{2885C6DE-241F-DC01-010C-23E273320504}"/>
                </a:ext>
              </a:extLst>
            </p:cNvPr>
            <p:cNvSpPr/>
            <p:nvPr/>
          </p:nvSpPr>
          <p:spPr>
            <a:xfrm flipH="1">
              <a:off x="1977474" y="4617408"/>
              <a:ext cx="387758" cy="37643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7" name="Graphique 25">
              <a:extLst>
                <a:ext uri="{FF2B5EF4-FFF2-40B4-BE49-F238E27FC236}">
                  <a16:creationId xmlns:a16="http://schemas.microsoft.com/office/drawing/2014/main" id="{A25F1647-9688-6E05-9911-CB069DE351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040778" y="4633379"/>
              <a:ext cx="352096" cy="272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89451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8D05F3-A7BB-B09B-F374-D80EA9EF8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484A48E-7022-5F54-4030-0F485B255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3" name="ZoneTexte 13">
            <a:extLst>
              <a:ext uri="{FF2B5EF4-FFF2-40B4-BE49-F238E27FC236}">
                <a16:creationId xmlns:a16="http://schemas.microsoft.com/office/drawing/2014/main" id="{A6F9703C-835D-CA0B-BC18-A95FC835ED0F}"/>
              </a:ext>
            </a:extLst>
          </p:cNvPr>
          <p:cNvSpPr txBox="1"/>
          <p:nvPr/>
        </p:nvSpPr>
        <p:spPr>
          <a:xfrm>
            <a:off x="1059933" y="923251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مقابل الكلمة باللغة الفرنسية؟</a:t>
            </a:r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رمز الإجابة الصحيحة فقط على الألواح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Organigramme : Connecteur 13">
            <a:extLst>
              <a:ext uri="{FF2B5EF4-FFF2-40B4-BE49-F238E27FC236}">
                <a16:creationId xmlns:a16="http://schemas.microsoft.com/office/drawing/2014/main" id="{696F21E0-1B2F-40B9-0B24-F1959A3A1DB3}"/>
              </a:ext>
            </a:extLst>
          </p:cNvPr>
          <p:cNvSpPr/>
          <p:nvPr/>
        </p:nvSpPr>
        <p:spPr>
          <a:xfrm>
            <a:off x="7194097" y="2590456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/>
              <a:t>A</a:t>
            </a:r>
            <a:endParaRPr lang="fr-FR" sz="2400" b="1"/>
          </a:p>
        </p:txBody>
      </p:sp>
      <p:sp>
        <p:nvSpPr>
          <p:cNvPr id="14" name="Organigramme : Connecteur 19">
            <a:extLst>
              <a:ext uri="{FF2B5EF4-FFF2-40B4-BE49-F238E27FC236}">
                <a16:creationId xmlns:a16="http://schemas.microsoft.com/office/drawing/2014/main" id="{67B3D7A4-0D8E-61CE-E464-134C3FE1A969}"/>
              </a:ext>
            </a:extLst>
          </p:cNvPr>
          <p:cNvSpPr/>
          <p:nvPr/>
        </p:nvSpPr>
        <p:spPr>
          <a:xfrm>
            <a:off x="7173183" y="4427484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/>
              <a:t>C</a:t>
            </a:r>
          </a:p>
        </p:txBody>
      </p:sp>
      <p:sp>
        <p:nvSpPr>
          <p:cNvPr id="15" name="Organigramme : Connecteur 41">
            <a:extLst>
              <a:ext uri="{FF2B5EF4-FFF2-40B4-BE49-F238E27FC236}">
                <a16:creationId xmlns:a16="http://schemas.microsoft.com/office/drawing/2014/main" id="{79A30C21-A0BB-9807-53F6-6039D7BA088A}"/>
              </a:ext>
            </a:extLst>
          </p:cNvPr>
          <p:cNvSpPr/>
          <p:nvPr/>
        </p:nvSpPr>
        <p:spPr>
          <a:xfrm>
            <a:off x="7196574" y="351052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/>
              <a:t>B</a:t>
            </a:r>
          </a:p>
        </p:txBody>
      </p:sp>
      <p:sp>
        <p:nvSpPr>
          <p:cNvPr id="16" name="ZoneTexte 5">
            <a:extLst>
              <a:ext uri="{FF2B5EF4-FFF2-40B4-BE49-F238E27FC236}">
                <a16:creationId xmlns:a16="http://schemas.microsoft.com/office/drawing/2014/main" id="{15DC27B1-C6A9-842B-2D36-175D89A486E4}"/>
              </a:ext>
            </a:extLst>
          </p:cNvPr>
          <p:cNvSpPr txBox="1"/>
          <p:nvPr/>
        </p:nvSpPr>
        <p:spPr>
          <a:xfrm>
            <a:off x="1907701" y="4427484"/>
            <a:ext cx="5097191" cy="6944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Ratios équivalents</a:t>
            </a:r>
          </a:p>
        </p:txBody>
      </p:sp>
      <p:sp>
        <p:nvSpPr>
          <p:cNvPr id="17" name="ZoneTexte 5">
            <a:extLst>
              <a:ext uri="{FF2B5EF4-FFF2-40B4-BE49-F238E27FC236}">
                <a16:creationId xmlns:a16="http://schemas.microsoft.com/office/drawing/2014/main" id="{367789B9-CDE4-0C0B-8FBB-3B822731ED6A}"/>
              </a:ext>
            </a:extLst>
          </p:cNvPr>
          <p:cNvSpPr txBox="1"/>
          <p:nvPr/>
        </p:nvSpPr>
        <p:spPr>
          <a:xfrm>
            <a:off x="1907702" y="2553611"/>
            <a:ext cx="5097191" cy="694427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altLang="en-US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Ratio</a:t>
            </a:r>
          </a:p>
        </p:txBody>
      </p:sp>
      <p:sp>
        <p:nvSpPr>
          <p:cNvPr id="18" name="ZoneTexte 5">
            <a:extLst>
              <a:ext uri="{FF2B5EF4-FFF2-40B4-BE49-F238E27FC236}">
                <a16:creationId xmlns:a16="http://schemas.microsoft.com/office/drawing/2014/main" id="{AEB0B1C7-6784-5669-37EF-2AA2E0C03807}"/>
              </a:ext>
            </a:extLst>
          </p:cNvPr>
          <p:cNvSpPr txBox="1"/>
          <p:nvPr/>
        </p:nvSpPr>
        <p:spPr>
          <a:xfrm>
            <a:off x="1907703" y="3488903"/>
            <a:ext cx="5097191" cy="6944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Unité</a:t>
            </a:r>
          </a:p>
        </p:txBody>
      </p:sp>
      <p:sp>
        <p:nvSpPr>
          <p:cNvPr id="19" name="ZoneTexte 5">
            <a:extLst>
              <a:ext uri="{FF2B5EF4-FFF2-40B4-BE49-F238E27FC236}">
                <a16:creationId xmlns:a16="http://schemas.microsoft.com/office/drawing/2014/main" id="{6B641DA9-E4DD-283B-4F2E-464A3F5D54A3}"/>
              </a:ext>
            </a:extLst>
          </p:cNvPr>
          <p:cNvSpPr txBox="1"/>
          <p:nvPr/>
        </p:nvSpPr>
        <p:spPr>
          <a:xfrm>
            <a:off x="0" y="1612892"/>
            <a:ext cx="88530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مقابل كلمة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النسب المتكافئة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2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الفرنسية؟</a:t>
            </a:r>
            <a:endParaRPr lang="fr-FR" sz="32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F940373C-0A49-C6BC-F51F-70A099865390}"/>
              </a:ext>
            </a:extLst>
          </p:cNvPr>
          <p:cNvSpPr/>
          <p:nvPr/>
        </p:nvSpPr>
        <p:spPr>
          <a:xfrm>
            <a:off x="7173183" y="540900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/>
              <a:t>D</a:t>
            </a:r>
          </a:p>
        </p:txBody>
      </p:sp>
      <p:sp>
        <p:nvSpPr>
          <p:cNvPr id="21" name="ZoneTexte 5">
            <a:extLst>
              <a:ext uri="{FF2B5EF4-FFF2-40B4-BE49-F238E27FC236}">
                <a16:creationId xmlns:a16="http://schemas.microsoft.com/office/drawing/2014/main" id="{13423CC4-3CAE-D049-BE93-6AC9C79139E4}"/>
              </a:ext>
            </a:extLst>
          </p:cNvPr>
          <p:cNvSpPr txBox="1"/>
          <p:nvPr/>
        </p:nvSpPr>
        <p:spPr>
          <a:xfrm>
            <a:off x="1901616" y="5362776"/>
            <a:ext cx="5097191" cy="6944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Forme simplifiée</a:t>
            </a:r>
          </a:p>
        </p:txBody>
      </p:sp>
    </p:spTree>
    <p:extLst>
      <p:ext uri="{BB962C8B-B14F-4D97-AF65-F5344CB8AC3E}">
        <p14:creationId xmlns:p14="http://schemas.microsoft.com/office/powerpoint/2010/main" val="1044257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70C49C-EF8B-D438-87CC-DDD3A9FBA3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7FA3A15-3457-3B8F-0F3E-8BEE952C4106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4EA5ABD-65A9-364B-5093-973DCDCA46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6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C3FCC2B-31C6-EBC6-5972-DAF94307A9B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0116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75F8CE-FA79-24F5-DF45-7ADC68623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30F9CCC-3731-8C68-4CCB-66E67B543E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06FF421D-D449-8DD2-B30F-6654E9C574D2}"/>
              </a:ext>
            </a:extLst>
          </p:cNvPr>
          <p:cNvSpPr txBox="1"/>
          <p:nvPr/>
        </p:nvSpPr>
        <p:spPr>
          <a:xfrm>
            <a:off x="985741" y="923251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rganigramme : Connecteur 13">
            <a:extLst>
              <a:ext uri="{FF2B5EF4-FFF2-40B4-BE49-F238E27FC236}">
                <a16:creationId xmlns:a16="http://schemas.microsoft.com/office/drawing/2014/main" id="{E14A609A-6E7F-0919-532E-99E58A49CE78}"/>
              </a:ext>
            </a:extLst>
          </p:cNvPr>
          <p:cNvSpPr/>
          <p:nvPr/>
        </p:nvSpPr>
        <p:spPr>
          <a:xfrm>
            <a:off x="7194097" y="2590456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>
                    <a:lumMod val="65000"/>
                  </a:schemeClr>
                </a:solidFill>
              </a:rPr>
              <a:t>A</a:t>
            </a:r>
            <a:endParaRPr lang="fr-FR" sz="2400" b="1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7" name="Organigramme : Connecteur 19">
            <a:extLst>
              <a:ext uri="{FF2B5EF4-FFF2-40B4-BE49-F238E27FC236}">
                <a16:creationId xmlns:a16="http://schemas.microsoft.com/office/drawing/2014/main" id="{00741934-A9D3-4B07-01E0-E427FD2DE43D}"/>
              </a:ext>
            </a:extLst>
          </p:cNvPr>
          <p:cNvSpPr/>
          <p:nvPr/>
        </p:nvSpPr>
        <p:spPr>
          <a:xfrm>
            <a:off x="7173183" y="4427484"/>
            <a:ext cx="576000" cy="576000"/>
          </a:xfrm>
          <a:prstGeom prst="flowChartConnector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8" name="Organigramme : Connecteur 41">
            <a:extLst>
              <a:ext uri="{FF2B5EF4-FFF2-40B4-BE49-F238E27FC236}">
                <a16:creationId xmlns:a16="http://schemas.microsoft.com/office/drawing/2014/main" id="{48BE9986-110E-F7F3-5F37-0306E73925B9}"/>
              </a:ext>
            </a:extLst>
          </p:cNvPr>
          <p:cNvSpPr/>
          <p:nvPr/>
        </p:nvSpPr>
        <p:spPr>
          <a:xfrm>
            <a:off x="7196574" y="351052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>
                <a:solidFill>
                  <a:schemeClr val="bg1">
                    <a:lumMod val="65000"/>
                  </a:schemeClr>
                </a:solidFill>
              </a:rPr>
              <a:t>B</a:t>
            </a:r>
          </a:p>
        </p:txBody>
      </p:sp>
      <p:sp>
        <p:nvSpPr>
          <p:cNvPr id="19" name="ZoneTexte 5">
            <a:extLst>
              <a:ext uri="{FF2B5EF4-FFF2-40B4-BE49-F238E27FC236}">
                <a16:creationId xmlns:a16="http://schemas.microsoft.com/office/drawing/2014/main" id="{FBCC48EF-40B6-E52D-EFEF-EE4F754BEC47}"/>
              </a:ext>
            </a:extLst>
          </p:cNvPr>
          <p:cNvSpPr txBox="1"/>
          <p:nvPr/>
        </p:nvSpPr>
        <p:spPr>
          <a:xfrm>
            <a:off x="1907701" y="4427484"/>
            <a:ext cx="5097191" cy="694429"/>
          </a:xfrm>
          <a:prstGeom prst="roundRect">
            <a:avLst>
              <a:gd name="adj" fmla="val 27254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Ratios équivalents</a:t>
            </a:r>
          </a:p>
        </p:txBody>
      </p:sp>
      <p:sp>
        <p:nvSpPr>
          <p:cNvPr id="20" name="ZoneTexte 5">
            <a:extLst>
              <a:ext uri="{FF2B5EF4-FFF2-40B4-BE49-F238E27FC236}">
                <a16:creationId xmlns:a16="http://schemas.microsoft.com/office/drawing/2014/main" id="{799409B7-EA76-65A4-1905-98999EFFE302}"/>
              </a:ext>
            </a:extLst>
          </p:cNvPr>
          <p:cNvSpPr txBox="1"/>
          <p:nvPr/>
        </p:nvSpPr>
        <p:spPr>
          <a:xfrm>
            <a:off x="1907702" y="2553611"/>
            <a:ext cx="5097191" cy="694427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altLang="en-US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Ratio</a:t>
            </a:r>
          </a:p>
        </p:txBody>
      </p:sp>
      <p:sp>
        <p:nvSpPr>
          <p:cNvPr id="21" name="ZoneTexte 5">
            <a:extLst>
              <a:ext uri="{FF2B5EF4-FFF2-40B4-BE49-F238E27FC236}">
                <a16:creationId xmlns:a16="http://schemas.microsoft.com/office/drawing/2014/main" id="{B031DAF7-807E-6A74-8521-CA9B011FE47E}"/>
              </a:ext>
            </a:extLst>
          </p:cNvPr>
          <p:cNvSpPr txBox="1"/>
          <p:nvPr/>
        </p:nvSpPr>
        <p:spPr>
          <a:xfrm>
            <a:off x="1907703" y="3488903"/>
            <a:ext cx="5097191" cy="6944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Unité</a:t>
            </a:r>
          </a:p>
        </p:txBody>
      </p:sp>
      <p:sp>
        <p:nvSpPr>
          <p:cNvPr id="22" name="ZoneTexte 5">
            <a:extLst>
              <a:ext uri="{FF2B5EF4-FFF2-40B4-BE49-F238E27FC236}">
                <a16:creationId xmlns:a16="http://schemas.microsoft.com/office/drawing/2014/main" id="{97FEE39C-DD2D-D435-DD2F-2B33B181D4C8}"/>
              </a:ext>
            </a:extLst>
          </p:cNvPr>
          <p:cNvSpPr txBox="1"/>
          <p:nvPr/>
        </p:nvSpPr>
        <p:spPr>
          <a:xfrm>
            <a:off x="23683" y="1612892"/>
            <a:ext cx="88530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مقابل كلمة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النسب المتكافئة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2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</a:t>
            </a:r>
            <a:r>
              <a:rPr lang="ar-SA" sz="32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32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Organigramme : Connecteur 19">
            <a:extLst>
              <a:ext uri="{FF2B5EF4-FFF2-40B4-BE49-F238E27FC236}">
                <a16:creationId xmlns:a16="http://schemas.microsoft.com/office/drawing/2014/main" id="{1AE80304-63D8-C86B-EFB3-C18862559A95}"/>
              </a:ext>
            </a:extLst>
          </p:cNvPr>
          <p:cNvSpPr/>
          <p:nvPr/>
        </p:nvSpPr>
        <p:spPr>
          <a:xfrm>
            <a:off x="7173183" y="540900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>
                <a:solidFill>
                  <a:schemeClr val="bg1">
                    <a:lumMod val="65000"/>
                  </a:schemeClr>
                </a:solidFill>
              </a:rPr>
              <a:t>D</a:t>
            </a:r>
          </a:p>
        </p:txBody>
      </p:sp>
      <p:sp>
        <p:nvSpPr>
          <p:cNvPr id="24" name="ZoneTexte 5">
            <a:extLst>
              <a:ext uri="{FF2B5EF4-FFF2-40B4-BE49-F238E27FC236}">
                <a16:creationId xmlns:a16="http://schemas.microsoft.com/office/drawing/2014/main" id="{F7BA584C-93B4-559B-9CA2-2E292394655C}"/>
              </a:ext>
            </a:extLst>
          </p:cNvPr>
          <p:cNvSpPr txBox="1"/>
          <p:nvPr/>
        </p:nvSpPr>
        <p:spPr>
          <a:xfrm>
            <a:off x="1901616" y="5362776"/>
            <a:ext cx="5097191" cy="6944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Forme simplifiée</a:t>
            </a:r>
          </a:p>
        </p:txBody>
      </p:sp>
      <p:grpSp>
        <p:nvGrpSpPr>
          <p:cNvPr id="25" name="Group 7">
            <a:extLst>
              <a:ext uri="{FF2B5EF4-FFF2-40B4-BE49-F238E27FC236}">
                <a16:creationId xmlns:a16="http://schemas.microsoft.com/office/drawing/2014/main" id="{FA8B86B8-4D3F-307B-6127-C9B6EEFAABE0}"/>
              </a:ext>
            </a:extLst>
          </p:cNvPr>
          <p:cNvGrpSpPr/>
          <p:nvPr/>
        </p:nvGrpSpPr>
        <p:grpSpPr>
          <a:xfrm>
            <a:off x="1686588" y="4598807"/>
            <a:ext cx="415400" cy="376435"/>
            <a:chOff x="1977474" y="4617408"/>
            <a:chExt cx="415400" cy="376435"/>
          </a:xfrm>
        </p:grpSpPr>
        <p:sp>
          <p:nvSpPr>
            <p:cNvPr id="26" name="Oval 86">
              <a:extLst>
                <a:ext uri="{FF2B5EF4-FFF2-40B4-BE49-F238E27FC236}">
                  <a16:creationId xmlns:a16="http://schemas.microsoft.com/office/drawing/2014/main" id="{D7923DD2-B9D0-71B1-D2EF-315C621DDDB0}"/>
                </a:ext>
              </a:extLst>
            </p:cNvPr>
            <p:cNvSpPr/>
            <p:nvPr/>
          </p:nvSpPr>
          <p:spPr>
            <a:xfrm flipH="1">
              <a:off x="1977474" y="4617408"/>
              <a:ext cx="387758" cy="37643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7" name="Graphique 25">
              <a:extLst>
                <a:ext uri="{FF2B5EF4-FFF2-40B4-BE49-F238E27FC236}">
                  <a16:creationId xmlns:a16="http://schemas.microsoft.com/office/drawing/2014/main" id="{BAA4432A-7A0E-A18B-312B-603528906D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040778" y="4633379"/>
              <a:ext cx="352096" cy="272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1172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14BF8E78-AD85-4546-122F-ED679140B808}"/>
              </a:ext>
            </a:extLst>
          </p:cNvPr>
          <p:cNvSpPr txBox="1"/>
          <p:nvPr/>
        </p:nvSpPr>
        <p:spPr>
          <a:xfrm>
            <a:off x="186813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42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43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BE43305-3A38-D1C9-A88C-D19EA35D93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1797" y="2182720"/>
            <a:ext cx="2916932" cy="405068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C2780EA-4C5F-9D39-0D5A-62132ED1E3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2159" y="2182720"/>
            <a:ext cx="2916932" cy="4050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74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3388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34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24887</TotalTime>
  <Words>1112</Words>
  <Application>Microsoft Office PowerPoint</Application>
  <PresentationFormat>Affichage à l'écran (4:3)</PresentationFormat>
  <Paragraphs>346</Paragraphs>
  <Slides>67</Slides>
  <Notes>24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67</vt:i4>
      </vt:variant>
    </vt:vector>
  </HeadingPairs>
  <TitlesOfParts>
    <vt:vector size="78" baseType="lpstr">
      <vt:lpstr>Arial</vt:lpstr>
      <vt:lpstr>Microsoft Uighur</vt:lpstr>
      <vt:lpstr>Cambria Math</vt:lpstr>
      <vt:lpstr>Aptos</vt:lpstr>
      <vt:lpstr>Calibri</vt:lpstr>
      <vt:lpstr>Effra CC Arbc</vt:lpstr>
      <vt:lpstr>Dosis</vt:lpstr>
      <vt:lpstr>DengXian</vt:lpstr>
      <vt:lpstr>2_Conception personnalisée</vt:lpstr>
      <vt:lpstr>Page d'entree</vt:lpstr>
      <vt:lpstr>partie 1</vt:lpstr>
      <vt:lpstr>المرحلة 1</vt:lpstr>
      <vt:lpstr>Présentation PowerPoint</vt:lpstr>
      <vt:lpstr>برمجة الأسبوع الرابع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174</cp:revision>
  <cp:lastPrinted>2025-08-13T10:11:39Z</cp:lastPrinted>
  <dcterms:created xsi:type="dcterms:W3CDTF">2025-08-01T12:31:49Z</dcterms:created>
  <dcterms:modified xsi:type="dcterms:W3CDTF">2026-03-01T20:52:20Z</dcterms:modified>
</cp:coreProperties>
</file>