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63"/>
  </p:notesMasterIdLst>
  <p:handoutMasterIdLst>
    <p:handoutMasterId r:id="rId64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2134807230" r:id="rId15"/>
    <p:sldId id="2134807272" r:id="rId16"/>
    <p:sldId id="2134807281" r:id="rId17"/>
    <p:sldId id="2134807282" r:id="rId18"/>
    <p:sldId id="2134807263" r:id="rId19"/>
    <p:sldId id="2134807283" r:id="rId20"/>
    <p:sldId id="2134807264" r:id="rId21"/>
    <p:sldId id="2134807273" r:id="rId22"/>
    <p:sldId id="786" r:id="rId23"/>
    <p:sldId id="812" r:id="rId24"/>
    <p:sldId id="751" r:id="rId25"/>
    <p:sldId id="909" r:id="rId26"/>
    <p:sldId id="833" r:id="rId27"/>
    <p:sldId id="2134807215" r:id="rId28"/>
    <p:sldId id="918" r:id="rId29"/>
    <p:sldId id="849" r:id="rId30"/>
    <p:sldId id="919" r:id="rId31"/>
    <p:sldId id="2134807223" r:id="rId32"/>
    <p:sldId id="2134806701" r:id="rId33"/>
    <p:sldId id="950" r:id="rId34"/>
    <p:sldId id="2134807241" r:id="rId35"/>
    <p:sldId id="2134807224" r:id="rId36"/>
    <p:sldId id="2134807242" r:id="rId37"/>
    <p:sldId id="2134807243" r:id="rId38"/>
    <p:sldId id="2134807244" r:id="rId39"/>
    <p:sldId id="2134807245" r:id="rId40"/>
    <p:sldId id="951" r:id="rId41"/>
    <p:sldId id="916" r:id="rId42"/>
    <p:sldId id="2134807246" r:id="rId43"/>
    <p:sldId id="2134807222" r:id="rId44"/>
    <p:sldId id="2134807247" r:id="rId45"/>
    <p:sldId id="2134807112" r:id="rId46"/>
    <p:sldId id="2134806735" r:id="rId47"/>
    <p:sldId id="848" r:id="rId48"/>
    <p:sldId id="962" r:id="rId49"/>
    <p:sldId id="927" r:id="rId50"/>
    <p:sldId id="928" r:id="rId51"/>
    <p:sldId id="929" r:id="rId52"/>
    <p:sldId id="788" r:id="rId53"/>
    <p:sldId id="935" r:id="rId54"/>
    <p:sldId id="908" r:id="rId55"/>
    <p:sldId id="2134806699" r:id="rId56"/>
    <p:sldId id="2134807260" r:id="rId57"/>
    <p:sldId id="2134807262" r:id="rId58"/>
    <p:sldId id="2134807261" r:id="rId59"/>
    <p:sldId id="937" r:id="rId60"/>
    <p:sldId id="2134806700" r:id="rId61"/>
    <p:sldId id="789" r:id="rId62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5"/>
      <p:bold r:id="rId66"/>
    </p:embeddedFont>
    <p:embeddedFont>
      <p:font typeface="Dosis" pitchFamily="2" charset="0"/>
      <p:regular r:id="rId67"/>
      <p:bold r:id="rId68"/>
    </p:embeddedFont>
    <p:embeddedFont>
      <p:font typeface="Microsoft Uighur" panose="02000000000000000000" pitchFamily="2" charset="-78"/>
      <p:regular r:id="rId69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FADA"/>
    <a:srgbClr val="B2B3AE"/>
    <a:srgbClr val="F6BB00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D78F4E-ACD9-4756-991D-8FF4A1024CDF}" v="45" dt="2026-03-01T00:24:24.9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2.fntdata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6.fntdata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1.fntdata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microsoft.com/office/2018/10/relationships/authors" Target="authors.xml"/><Relationship Id="rId7" Type="http://schemas.openxmlformats.org/officeDocument/2006/relationships/slide" Target="slides/slide4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33951-A1AF-4ED4-3F8F-C574A15CC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522CB9-86C0-2A24-45D7-662C00381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BD0418-9C13-ADA3-AE11-080A9A318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D1B8DC-122F-575D-0794-5CCBC8B0A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6464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E48DC-3EBC-5E3F-AC69-874A2A0AA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F441B5-B27D-84B6-D95A-6170C1976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4AEF8A-4012-0313-8CCA-CD9CD30D7F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1E8EED-B84D-5E93-ADDA-CC64263A31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91259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92736-F7A2-F720-FBDA-FCFDE78E1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B1FC9B-B901-50B7-94BA-6E481C496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5EF255-866E-0B55-134C-BFE59B919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802197-398C-43BE-1EA2-74D43E0C0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5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89473-9FD4-B690-79EA-ABEE3D87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97CC00-B509-EC25-CF5E-59DA716BA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06819B-08CC-4437-FD05-9AA0C3429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D4CCD-194E-D3CB-9D63-E547DE93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87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CBAA4-4E23-988F-F096-03476DE9B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651E75-A075-64E5-F1A8-8D09BACE3B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D0EC4F-A2DD-A5A2-A4FC-8E3979093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0F5C72-A6C6-A403-5627-B02D53387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818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F78B3-FCEF-783B-0B26-6BA68EB1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57C63A-52F0-59B2-BCFF-218DF31C7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6F1253-4C68-E4D3-5DBD-AB91F6181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BB1A7C-2F29-2D1E-3521-88B03617A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6209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5CE34-9407-C0EB-F81D-D853449F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FD5FF4-77B7-B629-5311-5032419B2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A43F8A-1F31-9708-E2F9-8F0832E41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AB42D5-3266-32FE-B7E8-B7B18FD1F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849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43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1.png"/><Relationship Id="rId7" Type="http://schemas.openxmlformats.org/officeDocument/2006/relationships/image" Target="../media/image5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media" Target="../media/media5.mp4"/><Relationship Id="rId7" Type="http://schemas.openxmlformats.org/officeDocument/2006/relationships/image" Target="../media/image5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13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النسبة : النسب المتكافئة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حول النسبة (1)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النسبة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457200" rtl="1">
              <a:buNone/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الرجوع إلى الوحدة</a:t>
            </a: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7" y="93772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243104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النسبة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7FBD27-5F3E-87BE-BC15-2B09181EA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663" y="2182720"/>
            <a:ext cx="3033183" cy="421150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773999-F1CF-3256-3648-48FED0C33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217" y="2227661"/>
            <a:ext cx="2804629" cy="416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01460" y="3847570"/>
            <a:ext cx="6412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واستخدام النسبة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7ED7F5-A98D-8755-9923-8A25E73746C3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لحساب هذه العمليات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في دفاتركم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 descr="Une image contenant texte, capture d’écran, ligne, nombre&#10;&#10;Le contenu généré par l’IA peut être incorrect.">
            <a:extLst>
              <a:ext uri="{FF2B5EF4-FFF2-40B4-BE49-F238E27FC236}">
                <a16:creationId xmlns:a16="http://schemas.microsoft.com/office/drawing/2014/main" id="{ADB7E651-F499-02BC-0EAB-FE46FD94E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44" y="2792357"/>
            <a:ext cx="7938733" cy="161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AA385A-E571-FFC5-8B8D-CC8A5B331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12" y="2792260"/>
            <a:ext cx="8091949" cy="156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F76B1-2628-1EBA-6D98-4E985AF2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86E3A3-4F17-38E2-3C15-DD9D7304C57A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9E2A0B5-F197-F1E7-59A9-E9C3244513B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BE3153EA-AE07-8314-D315-52D285431F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F3381D8-26B7-EDB7-26C9-E04EB903699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CF0E76-48CC-FB6C-A858-F27F728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22624" y="4068352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A9479D-57AB-862A-E4D1-5228185719ED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  <a:endParaRPr lang="ar-MA" sz="36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7ABBDC-8345-D725-7219-F39913C18820}"/>
              </a:ext>
            </a:extLst>
          </p:cNvPr>
          <p:cNvSpPr txBox="1"/>
          <p:nvPr/>
        </p:nvSpPr>
        <p:spPr>
          <a:xfrm>
            <a:off x="1635252" y="4166058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</a:t>
            </a:r>
            <a:r>
              <a:rPr lang="ar-S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تمهيدية</a:t>
            </a:r>
            <a:endParaRPr lang="ar-M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1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658FA-D129-65E1-37B7-44BCC020D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DA9B51-DCB3-512C-86B5-777BF0BA5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3" name="ZoneTexte 13">
            <a:extLst>
              <a:ext uri="{FF2B5EF4-FFF2-40B4-BE49-F238E27FC236}">
                <a16:creationId xmlns:a16="http://schemas.microsoft.com/office/drawing/2014/main" id="{141AC6EE-7CCE-C5BB-423B-03B38A3D6E66}"/>
              </a:ext>
            </a:extLst>
          </p:cNvPr>
          <p:cNvSpPr txBox="1"/>
          <p:nvPr/>
        </p:nvSpPr>
        <p:spPr>
          <a:xfrm>
            <a:off x="-703526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لنتعرف طريقة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 نسبة عدد صحون السكر إلى عدد صحون الدقيق في هذا المثال: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3A3159-4513-1C2B-4F1F-6CF1AAB9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798" y="4022978"/>
            <a:ext cx="4939646" cy="1362861"/>
          </a:xfrm>
          <a:prstGeom prst="rect">
            <a:avLst/>
          </a:prstGeom>
        </p:spPr>
      </p:pic>
      <p:sp>
        <p:nvSpPr>
          <p:cNvPr id="7" name="Forme libre : forme 105">
            <a:extLst>
              <a:ext uri="{FF2B5EF4-FFF2-40B4-BE49-F238E27FC236}">
                <a16:creationId xmlns:a16="http://schemas.microsoft.com/office/drawing/2014/main" id="{71798218-EE42-3F1E-E278-2B4DE578E39A}"/>
              </a:ext>
            </a:extLst>
          </p:cNvPr>
          <p:cNvSpPr/>
          <p:nvPr/>
        </p:nvSpPr>
        <p:spPr>
          <a:xfrm rot="13074253">
            <a:off x="2430244" y="3745144"/>
            <a:ext cx="1361302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EC0521-4665-E5D7-9898-525B123003FB}"/>
              </a:ext>
            </a:extLst>
          </p:cNvPr>
          <p:cNvSpPr/>
          <p:nvPr/>
        </p:nvSpPr>
        <p:spPr>
          <a:xfrm>
            <a:off x="740641" y="2809932"/>
            <a:ext cx="2536868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صحون السكر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rme libre : forme 105">
            <a:extLst>
              <a:ext uri="{FF2B5EF4-FFF2-40B4-BE49-F238E27FC236}">
                <a16:creationId xmlns:a16="http://schemas.microsoft.com/office/drawing/2014/main" id="{D9CA0701-3EB3-0FB6-0E8D-84023DD83AB6}"/>
              </a:ext>
            </a:extLst>
          </p:cNvPr>
          <p:cNvSpPr/>
          <p:nvPr/>
        </p:nvSpPr>
        <p:spPr>
          <a:xfrm rot="18624120">
            <a:off x="5746056" y="3745144"/>
            <a:ext cx="1361302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6C8CCA-4B0A-BE14-B485-95A680C5C3F8}"/>
              </a:ext>
            </a:extLst>
          </p:cNvPr>
          <p:cNvSpPr/>
          <p:nvPr/>
        </p:nvSpPr>
        <p:spPr>
          <a:xfrm>
            <a:off x="5896931" y="2809932"/>
            <a:ext cx="2536868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صحون الدقيق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7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5BCA7-AF24-7B3D-32FF-66A53DB98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9885094-8AA4-E2BB-C46B-D56F3BED4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00DB8EE-8EDC-1D05-2191-071BCE1D0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473" y="3138632"/>
            <a:ext cx="4939646" cy="1362861"/>
          </a:xfrm>
          <a:prstGeom prst="rect">
            <a:avLst/>
          </a:prstGeom>
        </p:spPr>
      </p:pic>
      <p:sp>
        <p:nvSpPr>
          <p:cNvPr id="3" name="Forme libre : forme 105">
            <a:extLst>
              <a:ext uri="{FF2B5EF4-FFF2-40B4-BE49-F238E27FC236}">
                <a16:creationId xmlns:a16="http://schemas.microsoft.com/office/drawing/2014/main" id="{CC8F2C66-B0C5-2D4A-3E58-A33F7190C6A6}"/>
              </a:ext>
            </a:extLst>
          </p:cNvPr>
          <p:cNvSpPr/>
          <p:nvPr/>
        </p:nvSpPr>
        <p:spPr>
          <a:xfrm rot="13074253">
            <a:off x="2502653" y="2982295"/>
            <a:ext cx="1361302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088E83D-7D8A-0F31-DDA7-15620B45F1B1}"/>
              </a:ext>
            </a:extLst>
          </p:cNvPr>
          <p:cNvSpPr/>
          <p:nvPr/>
        </p:nvSpPr>
        <p:spPr>
          <a:xfrm>
            <a:off x="596759" y="2036282"/>
            <a:ext cx="2536868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صحون السكر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rme libre : forme 105">
            <a:extLst>
              <a:ext uri="{FF2B5EF4-FFF2-40B4-BE49-F238E27FC236}">
                <a16:creationId xmlns:a16="http://schemas.microsoft.com/office/drawing/2014/main" id="{C01B90D7-B9CA-8853-AD6B-F5E17FAD8AB4}"/>
              </a:ext>
            </a:extLst>
          </p:cNvPr>
          <p:cNvSpPr/>
          <p:nvPr/>
        </p:nvSpPr>
        <p:spPr>
          <a:xfrm rot="18624120">
            <a:off x="5431819" y="2898329"/>
            <a:ext cx="1361302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0DAF30A-C58B-CD64-50A6-2DA9B6CFC91F}"/>
              </a:ext>
            </a:extLst>
          </p:cNvPr>
          <p:cNvSpPr/>
          <p:nvPr/>
        </p:nvSpPr>
        <p:spPr>
          <a:xfrm>
            <a:off x="5791523" y="2031695"/>
            <a:ext cx="2536868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صحون الدقيق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E7924B-EFE2-24A0-F2FE-0D56F59A4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11" y="5136641"/>
            <a:ext cx="7292972" cy="1287549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437773AD-1C2E-46AA-6CD8-BF2CBD687B40}"/>
              </a:ext>
            </a:extLst>
          </p:cNvPr>
          <p:cNvSpPr txBox="1"/>
          <p:nvPr/>
        </p:nvSpPr>
        <p:spPr>
          <a:xfrm>
            <a:off x="-667550" y="781779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 عدد صحون السكر إلى عدد صحون الدقيق هي صحنان من السكر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لكل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ثلاثة صحون </a:t>
            </a:r>
          </a:p>
          <a:p>
            <a:pPr algn="r" rtl="1"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الدقيق ،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ونكتب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8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FE02-5085-297E-FC19-8CF91379F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ED981D7-E065-20D0-725A-4702F7EB1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E266D2DA-F253-8A74-39B1-C52E66103957}"/>
              </a:ext>
            </a:extLst>
          </p:cNvPr>
          <p:cNvSpPr txBox="1"/>
          <p:nvPr/>
        </p:nvSpPr>
        <p:spPr>
          <a:xfrm>
            <a:off x="-590108" y="796350"/>
            <a:ext cx="82293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نرمز للنسبة بالرمز" 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نقطتان ".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 عدد صحون السكر إلى عدد صحون الدقيق هو 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: 3  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وتقرأ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اليسار إلى اليمين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إلى 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85467C-D4E6-8AA9-F78E-45A97A217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886" y="3105508"/>
            <a:ext cx="4939646" cy="1362861"/>
          </a:xfrm>
          <a:prstGeom prst="rect">
            <a:avLst/>
          </a:prstGeom>
        </p:spPr>
      </p:pic>
      <p:sp>
        <p:nvSpPr>
          <p:cNvPr id="4" name="Forme libre : forme 105">
            <a:extLst>
              <a:ext uri="{FF2B5EF4-FFF2-40B4-BE49-F238E27FC236}">
                <a16:creationId xmlns:a16="http://schemas.microsoft.com/office/drawing/2014/main" id="{179A1A22-1B91-755D-F6F3-9729FC221D85}"/>
              </a:ext>
            </a:extLst>
          </p:cNvPr>
          <p:cNvSpPr/>
          <p:nvPr/>
        </p:nvSpPr>
        <p:spPr>
          <a:xfrm rot="13074253">
            <a:off x="2600066" y="2949171"/>
            <a:ext cx="1361302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4BF041-BA2E-97EC-A8AA-22E7A66E8248}"/>
              </a:ext>
            </a:extLst>
          </p:cNvPr>
          <p:cNvSpPr/>
          <p:nvPr/>
        </p:nvSpPr>
        <p:spPr>
          <a:xfrm>
            <a:off x="694172" y="2003158"/>
            <a:ext cx="2536868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صحون السكر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rme libre : forme 105">
            <a:extLst>
              <a:ext uri="{FF2B5EF4-FFF2-40B4-BE49-F238E27FC236}">
                <a16:creationId xmlns:a16="http://schemas.microsoft.com/office/drawing/2014/main" id="{F8F294E5-464A-FF4E-30A3-E8AB1C453870}"/>
              </a:ext>
            </a:extLst>
          </p:cNvPr>
          <p:cNvSpPr/>
          <p:nvPr/>
        </p:nvSpPr>
        <p:spPr>
          <a:xfrm rot="18624120">
            <a:off x="5529232" y="2865205"/>
            <a:ext cx="1361302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002060"/>
          </a:solidFill>
          <a:ln w="9525" cap="flat">
            <a:solidFill>
              <a:srgbClr val="00206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D349D24-0E74-C818-5783-6159BD8126F4}"/>
              </a:ext>
            </a:extLst>
          </p:cNvPr>
          <p:cNvSpPr/>
          <p:nvPr/>
        </p:nvSpPr>
        <p:spPr>
          <a:xfrm>
            <a:off x="5888936" y="1998571"/>
            <a:ext cx="2536868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صحون الدقيق</a:t>
            </a:r>
            <a:endParaRPr lang="fr-FR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DC4155-C95E-B9B9-E5BD-55BF6FFE4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72" y="5009879"/>
            <a:ext cx="5403160" cy="136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68D67-9E68-E28E-82AA-359386F9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2AA45AB-61F1-FCD6-53EA-6A732A8FEF39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8E9D64D-6080-9CF5-1107-1EFDD355F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C757BFE-3677-5532-52E0-A32ED03936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7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4B85B-B9D7-6C53-2865-FE3083697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6670A7A-6EAF-505F-E94F-EBB3434FF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2" name="ZoneTexte 13">
            <a:extLst>
              <a:ext uri="{FF2B5EF4-FFF2-40B4-BE49-F238E27FC236}">
                <a16:creationId xmlns:a16="http://schemas.microsoft.com/office/drawing/2014/main" id="{027990DE-8083-800A-FACB-ED0487EE0FAE}"/>
              </a:ext>
            </a:extLst>
          </p:cNvPr>
          <p:cNvSpPr txBox="1"/>
          <p:nvPr/>
        </p:nvSpPr>
        <p:spPr>
          <a:xfrm>
            <a:off x="-698091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ما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 عدد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التفاحات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إلى عدد </a:t>
            </a:r>
            <a:r>
              <a:rPr lang="ar-SA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الليمونات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SA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D64FC1-7AB3-61DC-6252-8A4735C05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75" y="2755184"/>
            <a:ext cx="7239627" cy="233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4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4FED-2FD0-2B3E-F704-17715CF8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0A0C53D-5701-8A42-D210-06C5CD312CF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4B2D0B1-2B27-E33E-819D-4D8EC2986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9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3FE4931-669A-DCCC-D514-BD0652E721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34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06818-5741-4B90-EDFD-145AFFB3D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DBFE18F-3B63-F839-0D4F-895FBA0E4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sp>
        <p:nvSpPr>
          <p:cNvPr id="10" name="ZoneTexte 13">
            <a:extLst>
              <a:ext uri="{FF2B5EF4-FFF2-40B4-BE49-F238E27FC236}">
                <a16:creationId xmlns:a16="http://schemas.microsoft.com/office/drawing/2014/main" id="{BD319742-E58D-7137-147F-7E4DCE151541}"/>
              </a:ext>
            </a:extLst>
          </p:cNvPr>
          <p:cNvSpPr txBox="1"/>
          <p:nvPr/>
        </p:nvSpPr>
        <p:spPr>
          <a:xfrm>
            <a:off x="-742338" y="934850"/>
            <a:ext cx="822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5A7139-AB60-CB53-A68B-E75105804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995" y="2420888"/>
            <a:ext cx="7239627" cy="23351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5419D3-CEBA-CDA1-9755-E12D38E83616}"/>
              </a:ext>
            </a:extLst>
          </p:cNvPr>
          <p:cNvSpPr/>
          <p:nvPr/>
        </p:nvSpPr>
        <p:spPr>
          <a:xfrm>
            <a:off x="2477298" y="2994382"/>
            <a:ext cx="36004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BB4695-4ACB-2EC8-835D-7687BB36DAE3}"/>
              </a:ext>
            </a:extLst>
          </p:cNvPr>
          <p:cNvSpPr/>
          <p:nvPr/>
        </p:nvSpPr>
        <p:spPr>
          <a:xfrm>
            <a:off x="6126644" y="3016276"/>
            <a:ext cx="36004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C82305-C5F5-3F99-BCC9-35FE57DF1D05}"/>
              </a:ext>
            </a:extLst>
          </p:cNvPr>
          <p:cNvSpPr/>
          <p:nvPr/>
        </p:nvSpPr>
        <p:spPr>
          <a:xfrm>
            <a:off x="1220152" y="4020509"/>
            <a:ext cx="36004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31DFA-5F05-1190-A0BE-3126F855E728}"/>
              </a:ext>
            </a:extLst>
          </p:cNvPr>
          <p:cNvSpPr/>
          <p:nvPr/>
        </p:nvSpPr>
        <p:spPr>
          <a:xfrm>
            <a:off x="2327780" y="4020509"/>
            <a:ext cx="36004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</a:t>
            </a:r>
            <a:endParaRPr lang="fr-F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8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688258" y="2610517"/>
            <a:ext cx="6917105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0" y="3580753"/>
            <a:ext cx="6840142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واستخدام النسبة</a:t>
            </a:r>
            <a:endParaRPr lang="en-US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930347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سنتعرف على النسبة وطريقة استخدامها.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6_P3_SEM4_S1_V1">
            <a:hlinkClick r:id="" action="ppaction://media"/>
            <a:extLst>
              <a:ext uri="{FF2B5EF4-FFF2-40B4-BE49-F238E27FC236}">
                <a16:creationId xmlns:a16="http://schemas.microsoft.com/office/drawing/2014/main" id="{43FB90DC-9851-F8CD-1610-4B51BA8191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432" y="1706401"/>
            <a:ext cx="7214747" cy="405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4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</a:t>
            </a:r>
            <a:r>
              <a:rPr lang="ar-MA" b="1" dirty="0" err="1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بخطوا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 تحديد نسبة كمية إلى كمية :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870406-1DEE-0326-0C89-B5E331305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10" y="1949974"/>
            <a:ext cx="7597798" cy="426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سنعبر عن نسبة الأقلام الجافة إلى أقلام الرصاص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940209-8391-94E4-9DBF-F7E0CEBFC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663" y="3534945"/>
            <a:ext cx="4084674" cy="279678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8A3C2B-FBE9-7D53-7D68-7212F26973D9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9B51ED3-3051-486E-7139-3642FF6FFC8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D11574-06A0-C891-FC36-20476701310C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7FDDDDD-48D5-A228-218B-5FEB5A87B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663" y="3534945"/>
            <a:ext cx="4084674" cy="2796782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F4CE21C-B4B3-8B73-DAAC-DB97B2B401E8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حددوا الكميات المراد مقارنتها.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70A328-4EB8-341E-978F-08C57D3A4D86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C0377D1-F411-B949-5EFD-F16C7F747B30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C38037A1-CA0D-338F-1177-83B1861F8131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29C09397-E95A-0AF8-B9A9-8F5F47C572D5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7CC1A055-397F-418A-5CB7-56309A9E67D2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011EBA9-9B53-4EB8-B9E2-A5C33D5E1B14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016B13E-6845-1446-1421-741D5D604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663" y="3534945"/>
            <a:ext cx="4084674" cy="2796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D4BABE2-063D-D457-C395-2CC278E09FCC}"/>
              </a:ext>
            </a:extLst>
          </p:cNvPr>
          <p:cNvSpPr/>
          <p:nvPr/>
        </p:nvSpPr>
        <p:spPr>
          <a:xfrm>
            <a:off x="815802" y="2595716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53F1F82-11A2-8A67-5C03-1CE8775E8DED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D170EE0C-48D5-C4B3-8AE3-FFBF18D5308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1C2CF7FD-F81B-F6D7-2897-DE0B5031CFAF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F8D3EA40-F5F9-4190-44A6-5BA84BA7D12E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3C7FD50E-AE22-152A-8985-B350384EC42E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15CB2CC-A6A2-1B67-533B-0E9AFEF21CC6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63EE090-F16C-F63D-F11A-5A5AABE08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663" y="3534945"/>
            <a:ext cx="4084674" cy="2796782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035D77E-B061-2A78-903E-FD62587C727F}"/>
              </a:ext>
            </a:extLst>
          </p:cNvPr>
          <p:cNvSpPr/>
          <p:nvPr/>
        </p:nvSpPr>
        <p:spPr>
          <a:xfrm>
            <a:off x="822374" y="2587872"/>
            <a:ext cx="7452851" cy="113070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F4C477-E878-6C9A-75EA-FF86A3BAFBFF}"/>
              </a:ext>
            </a:extLst>
          </p:cNvPr>
          <p:cNvSpPr/>
          <p:nvPr/>
        </p:nvSpPr>
        <p:spPr>
          <a:xfrm>
            <a:off x="6614337" y="5083786"/>
            <a:ext cx="1824456" cy="5112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3 أقلام جافة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7" name="Forme libre : forme 105">
            <a:extLst>
              <a:ext uri="{FF2B5EF4-FFF2-40B4-BE49-F238E27FC236}">
                <a16:creationId xmlns:a16="http://schemas.microsoft.com/office/drawing/2014/main" id="{D3E5A3C3-A0EB-557B-40DD-71ABBE7E1093}"/>
              </a:ext>
            </a:extLst>
          </p:cNvPr>
          <p:cNvSpPr/>
          <p:nvPr/>
        </p:nvSpPr>
        <p:spPr>
          <a:xfrm rot="1520691">
            <a:off x="6295530" y="4605639"/>
            <a:ext cx="1361302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CE15FD-F2F0-5C9C-6973-7E1D195B5617}"/>
              </a:ext>
            </a:extLst>
          </p:cNvPr>
          <p:cNvSpPr/>
          <p:nvPr/>
        </p:nvSpPr>
        <p:spPr>
          <a:xfrm>
            <a:off x="654069" y="5595063"/>
            <a:ext cx="2105892" cy="5112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4 أقلام رصاص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29" name="Forme libre : forme 105">
            <a:extLst>
              <a:ext uri="{FF2B5EF4-FFF2-40B4-BE49-F238E27FC236}">
                <a16:creationId xmlns:a16="http://schemas.microsoft.com/office/drawing/2014/main" id="{C7D435F2-B97C-59B1-F340-10AC477CB552}"/>
              </a:ext>
            </a:extLst>
          </p:cNvPr>
          <p:cNvSpPr/>
          <p:nvPr/>
        </p:nvSpPr>
        <p:spPr>
          <a:xfrm rot="7834963">
            <a:off x="1849013" y="4988051"/>
            <a:ext cx="1361302" cy="312674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9F1CB7EE-30AB-CC88-D3A8-F36541EBE53D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1E72B7-7739-099A-4AC0-7284A190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4B22D16-F572-C51B-9ABB-C36D364750C0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671B0251-06A7-4728-7FCC-8AC6272C2C8E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3D032D2-3E3A-D4EF-AFF8-47EECAC416EE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2" name="Rectangle : coins arrondis 4">
            <a:extLst>
              <a:ext uri="{FF2B5EF4-FFF2-40B4-BE49-F238E27FC236}">
                <a16:creationId xmlns:a16="http://schemas.microsoft.com/office/drawing/2014/main" id="{545B2406-76DE-8F37-CCE1-D38E7F8132DA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4BD1BBFE-D185-C3E4-2C6B-6C5132062DC6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9160210-B4BD-9820-BE62-E96AAC653B37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D707E41-9352-C83B-EED9-97949D50D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282" y="3176441"/>
            <a:ext cx="3291034" cy="2253376"/>
          </a:xfrm>
          <a:prstGeom prst="rect">
            <a:avLst/>
          </a:prstGeom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C364527-12C5-8F41-FE81-33663784DC2C}"/>
              </a:ext>
            </a:extLst>
          </p:cNvPr>
          <p:cNvSpPr/>
          <p:nvPr/>
        </p:nvSpPr>
        <p:spPr>
          <a:xfrm>
            <a:off x="822374" y="2587872"/>
            <a:ext cx="7452851" cy="73261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A1010F3-2329-6FB8-A880-ABAF8A954953}"/>
              </a:ext>
            </a:extLst>
          </p:cNvPr>
          <p:cNvSpPr/>
          <p:nvPr/>
        </p:nvSpPr>
        <p:spPr>
          <a:xfrm>
            <a:off x="3135933" y="5599724"/>
            <a:ext cx="4329586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....... إلى ........ هي: 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4F92F37-8E7C-A1D3-90CF-189D24ECBE1E}"/>
              </a:ext>
            </a:extLst>
          </p:cNvPr>
          <p:cNvSpPr/>
          <p:nvPr/>
        </p:nvSpPr>
        <p:spPr>
          <a:xfrm>
            <a:off x="1248467" y="5599723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49E-D425-C4B6-46AA-A0999753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ACE286A-4BDB-70A0-F633-A9F8D0EEA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55ABDB6-182F-5278-9E32-97E0BFF8CAD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حددوا ترتيب النسبة.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8D7A9C7-17C2-D7D3-F244-2162AE3DB97D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E2B3EFBB-5D69-89F4-51D9-69BB1F58BDAF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7FDE7D1-23CD-29C2-8568-305587D9B6AB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D0436572-FD99-C4D7-A9BE-1F612BAD6D7C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A161BF15-AECC-9A42-E503-FE5D5B9FE5B3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14E5FC6-D62C-562E-C609-C208D76D82CC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DFC541F-DE68-3558-4E6E-4D449352B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282" y="3176441"/>
            <a:ext cx="3291034" cy="225337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BCEF409-562B-3CD5-42FF-A2BFCA4947D2}"/>
              </a:ext>
            </a:extLst>
          </p:cNvPr>
          <p:cNvSpPr/>
          <p:nvPr/>
        </p:nvSpPr>
        <p:spPr>
          <a:xfrm>
            <a:off x="822374" y="2587872"/>
            <a:ext cx="7452851" cy="73261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5C6EAB-3857-3421-A83A-C8AE03712C7E}"/>
              </a:ext>
            </a:extLst>
          </p:cNvPr>
          <p:cNvSpPr/>
          <p:nvPr/>
        </p:nvSpPr>
        <p:spPr>
          <a:xfrm>
            <a:off x="3135933" y="5599724"/>
            <a:ext cx="4329586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....... إلى ........ هي: 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4468B1-AC35-73DA-830D-C5315D08AA4A}"/>
              </a:ext>
            </a:extLst>
          </p:cNvPr>
          <p:cNvSpPr/>
          <p:nvPr/>
        </p:nvSpPr>
        <p:spPr>
          <a:xfrm>
            <a:off x="1248467" y="5599723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328-85C4-7237-D42E-54FC41AE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6F7B20-B6C7-7089-D83A-F47B39DA4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DF5A06-A2B0-EB1A-A673-318E20BD7F5A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5379CC0-B1F1-C6B3-825F-1F8EDA5964A0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D648705-CB22-A53E-04CD-B1180C5D9815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A48C6F8-75A5-0C3C-00F4-773B2A3BE026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A83023D-7EE4-5547-BB9C-B1671065C302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67FF65E3-FDE5-A4A5-3058-DD1A52303E3D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08B978A-4EBD-2B4C-0055-7DAFCAB15EE0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DB29F61-31AD-BAAA-86F8-D8D992913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282" y="3176441"/>
            <a:ext cx="3291034" cy="2253376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8C568DC-8E5D-B3AE-8D20-546B21A555DF}"/>
              </a:ext>
            </a:extLst>
          </p:cNvPr>
          <p:cNvSpPr/>
          <p:nvPr/>
        </p:nvSpPr>
        <p:spPr>
          <a:xfrm>
            <a:off x="822374" y="2587872"/>
            <a:ext cx="7452851" cy="73261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D2DF02-553A-77CD-FF66-ECE1132CDCD8}"/>
              </a:ext>
            </a:extLst>
          </p:cNvPr>
          <p:cNvSpPr/>
          <p:nvPr/>
        </p:nvSpPr>
        <p:spPr>
          <a:xfrm>
            <a:off x="2683700" y="5599724"/>
            <a:ext cx="601784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الأقلام الجافة  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إلى 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أقلام الرصاص </a:t>
            </a:r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هي: 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4AF1D4-31CB-63FC-E53B-22D9A246EFB6}"/>
              </a:ext>
            </a:extLst>
          </p:cNvPr>
          <p:cNvSpPr/>
          <p:nvPr/>
        </p:nvSpPr>
        <p:spPr>
          <a:xfrm>
            <a:off x="654069" y="5599724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A6DE0-1DE8-B07C-2998-ADD28852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F7C4220-4EEB-1D20-4CB6-684AD4678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31ED8C0E-3DD5-5EDD-9245-ACD5946A069C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الثالثة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73B449-5A4B-82E5-EFF0-7ACA44AAD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0334" y="3902087"/>
            <a:ext cx="1291214" cy="1936823"/>
          </a:xfrm>
          <a:prstGeom prst="ellipse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6AD94F-F449-0012-A4F3-4245328DBD2B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5A9779FA-2F58-3003-934A-29B6B616237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D705783E-EBB1-9331-E7F8-3F503AF63FB3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E9EEA447-8A73-4901-4405-73B7B22C49BF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794D3E28-06A6-F91D-830C-FACA5C146040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B8BA7CE-E611-FDCB-E143-0170847C8230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0CD1281-4977-63DC-5110-07E5E81AB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282" y="3176441"/>
            <a:ext cx="3291034" cy="225337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62C7B8A-835E-F87F-90F9-876ECD76332C}"/>
              </a:ext>
            </a:extLst>
          </p:cNvPr>
          <p:cNvSpPr/>
          <p:nvPr/>
        </p:nvSpPr>
        <p:spPr>
          <a:xfrm>
            <a:off x="822374" y="2587872"/>
            <a:ext cx="7452851" cy="73261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014694-08E5-C7AC-48EF-BE2A90C36FDF}"/>
              </a:ext>
            </a:extLst>
          </p:cNvPr>
          <p:cNvSpPr/>
          <p:nvPr/>
        </p:nvSpPr>
        <p:spPr>
          <a:xfrm>
            <a:off x="2683700" y="5599724"/>
            <a:ext cx="601784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الأقلام الجافة  إلى أقلام الرصاص هي: 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B56117-A697-D371-6E4C-9495B8A9EC72}"/>
              </a:ext>
            </a:extLst>
          </p:cNvPr>
          <p:cNvSpPr/>
          <p:nvPr/>
        </p:nvSpPr>
        <p:spPr>
          <a:xfrm>
            <a:off x="654069" y="5599724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 : ..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3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06F8-BEC3-CE8D-083F-2395D23B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06B9790-E238-9330-0C45-E51283D17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E3C68CBA-9A31-249B-CBD5-17981CEFC95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رمز نسبة الأقلام الجافة إلى أقلام الرصاص.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770DF4A-7FEE-9CF4-8ACA-ABA7BBBC335B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15C63616-BE04-17C1-A102-D5BFD11E5B5D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F96E0141-2770-4389-6E1F-0F3F23920C99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4">
            <a:extLst>
              <a:ext uri="{FF2B5EF4-FFF2-40B4-BE49-F238E27FC236}">
                <a16:creationId xmlns:a16="http://schemas.microsoft.com/office/drawing/2014/main" id="{675CD3B6-3E8E-EF96-D855-5AA2DE9DED89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09EAB5A-AAC0-1AE5-E33F-B9DA7CFE3C2D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A2F77A0-4F8F-3184-3275-F9F1FC6C2207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9AB597-25EF-BCA3-1193-BA7158A7A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282" y="3176441"/>
            <a:ext cx="3291034" cy="225337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B9BC842-6FAE-161D-F362-6C9B8230403A}"/>
              </a:ext>
            </a:extLst>
          </p:cNvPr>
          <p:cNvSpPr/>
          <p:nvPr/>
        </p:nvSpPr>
        <p:spPr>
          <a:xfrm>
            <a:off x="822374" y="2587872"/>
            <a:ext cx="7452851" cy="73261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8C2F08-C49C-75D9-070F-171F04FFB2E2}"/>
              </a:ext>
            </a:extLst>
          </p:cNvPr>
          <p:cNvSpPr/>
          <p:nvPr/>
        </p:nvSpPr>
        <p:spPr>
          <a:xfrm>
            <a:off x="2683700" y="5599724"/>
            <a:ext cx="601784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الأقلام الجافة  إلى أقلام الرصاص هي: 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00D3F3-C4BA-D6D1-6D75-DCEF81428DB1}"/>
              </a:ext>
            </a:extLst>
          </p:cNvPr>
          <p:cNvSpPr/>
          <p:nvPr/>
        </p:nvSpPr>
        <p:spPr>
          <a:xfrm>
            <a:off x="654069" y="5599724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 : ..</a:t>
            </a:r>
            <a:endParaRPr lang="fr-MA" sz="32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1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9399-24CE-DC6E-42BF-07B73E87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DC34DB-C033-3034-BB96-DC86A644140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4BE092-CBAC-3CAE-FB9B-A39DBA7EF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693F99-93B3-FF00-FF3B-360333AD36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E0BD1D3-0364-B0E9-49EB-7A02E210E7FF}"/>
              </a:ext>
            </a:extLst>
          </p:cNvPr>
          <p:cNvSpPr/>
          <p:nvPr/>
        </p:nvSpPr>
        <p:spPr>
          <a:xfrm>
            <a:off x="5607785" y="1589287"/>
            <a:ext cx="1867331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الكميات...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02D4F7DF-DCB9-C142-EED4-85C17F9DFE3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F461810-940C-2D6E-7288-973FB745C59C}"/>
              </a:ext>
            </a:extLst>
          </p:cNvPr>
          <p:cNvSpPr>
            <a:spLocks noChangeAspect="1"/>
          </p:cNvSpPr>
          <p:nvPr/>
        </p:nvSpPr>
        <p:spPr>
          <a:xfrm>
            <a:off x="5137656" y="1662513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7CE36E-208D-B2A2-5666-7428B9DB4D89}"/>
              </a:ext>
            </a:extLst>
          </p:cNvPr>
          <p:cNvSpPr/>
          <p:nvPr/>
        </p:nvSpPr>
        <p:spPr>
          <a:xfrm>
            <a:off x="3255458" y="1622852"/>
            <a:ext cx="1867332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أحدد ترتيب...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BC1B47AF-AF06-8D0B-952B-61BDA2013AF3}"/>
              </a:ext>
            </a:extLst>
          </p:cNvPr>
          <p:cNvSpPr>
            <a:spLocks noChangeAspect="1"/>
          </p:cNvSpPr>
          <p:nvPr/>
        </p:nvSpPr>
        <p:spPr>
          <a:xfrm>
            <a:off x="2752729" y="1680984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/>
              <a:t>3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6003559-4F66-082D-8A25-2884612252CD}"/>
              </a:ext>
            </a:extLst>
          </p:cNvPr>
          <p:cNvSpPr/>
          <p:nvPr/>
        </p:nvSpPr>
        <p:spPr>
          <a:xfrm>
            <a:off x="654069" y="1641323"/>
            <a:ext cx="2029630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أكتب الرمز...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4AA4436-0468-2C20-E3D7-953053ADC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282" y="3176441"/>
            <a:ext cx="3291034" cy="225337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BB4A787-474D-1065-4244-66EB0BCF3D44}"/>
              </a:ext>
            </a:extLst>
          </p:cNvPr>
          <p:cNvSpPr/>
          <p:nvPr/>
        </p:nvSpPr>
        <p:spPr>
          <a:xfrm>
            <a:off x="822374" y="2587872"/>
            <a:ext cx="7452851" cy="73261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الْكُرْزِ ثَلاثَةُ أَقْلامٍ جافَّةٍ وَأَرْبَعَةُ أَقْلامِ رَصاصٍ. 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F2B913-E0DD-2CE2-F3C6-00E98722A0FE}"/>
              </a:ext>
            </a:extLst>
          </p:cNvPr>
          <p:cNvSpPr/>
          <p:nvPr/>
        </p:nvSpPr>
        <p:spPr>
          <a:xfrm>
            <a:off x="2683700" y="5599724"/>
            <a:ext cx="601784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الأقلام الجافة  إلى أقلام الرصاص هي: 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832865-46AA-96F2-11E8-34EEC6966FA2}"/>
              </a:ext>
            </a:extLst>
          </p:cNvPr>
          <p:cNvSpPr/>
          <p:nvPr/>
        </p:nvSpPr>
        <p:spPr>
          <a:xfrm>
            <a:off x="654069" y="5599724"/>
            <a:ext cx="1779868" cy="60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: 3</a:t>
            </a:r>
            <a:endParaRPr lang="fr-MA" sz="3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D036-56A3-DB30-F18F-8DAB276D3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F097C-15AD-8026-6BB7-1693E95990C0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995AE9C-DDCD-4CB7-D593-7469F1592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49E3D-4693-E003-C874-AFB5220AA1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8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نسبة كرات السلة إلى كرات القدم: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2D6B8F-3091-FECE-423E-51499F61B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320" y="3219858"/>
            <a:ext cx="4343299" cy="248896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004FF56-ECAD-C992-FC29-D780007E2853}"/>
              </a:ext>
            </a:extLst>
          </p:cNvPr>
          <p:cNvSpPr/>
          <p:nvPr/>
        </p:nvSpPr>
        <p:spPr>
          <a:xfrm>
            <a:off x="1116162" y="2399072"/>
            <a:ext cx="6661659" cy="99917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في الْمَلْعَبِ كُرَتَيْ سَلَّةٍ وَخَمْسُ كُراتِ قَدَمٍ.</a:t>
            </a:r>
            <a:endParaRPr lang="fr-F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8F95-E15C-0868-32AF-4B5532AA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24E00E-ACBB-F953-04F8-9AAD5118EEE7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5F0C427-D074-0B1B-FFFA-24985D745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D255EE1-7B62-E590-3270-3C314B7188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2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2FE2F5-F73E-C084-07AA-C6F80D95242F}"/>
              </a:ext>
            </a:extLst>
          </p:cNvPr>
          <p:cNvSpPr/>
          <p:nvPr/>
        </p:nvSpPr>
        <p:spPr>
          <a:xfrm>
            <a:off x="2979174" y="5365671"/>
            <a:ext cx="5486400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نِسْبَةُ كُراتِ السَّلَّةِ إِلى كُراتِ الْقَدَمِ هي :</a:t>
            </a:r>
            <a:endParaRPr lang="fr-MA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4439A-9ECB-1079-78FA-08FED2F2AF3C}"/>
              </a:ext>
            </a:extLst>
          </p:cNvPr>
          <p:cNvSpPr/>
          <p:nvPr/>
        </p:nvSpPr>
        <p:spPr>
          <a:xfrm>
            <a:off x="949013" y="5365671"/>
            <a:ext cx="1705697" cy="639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: 2</a:t>
            </a:r>
            <a:endParaRPr lang="fr-MA" sz="4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A1CCDA-46D8-2588-F860-9A5C334E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102" y="1773792"/>
            <a:ext cx="6681795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AB5BAA-CE9D-B1A8-2140-4DA1A5D32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063" y="1632114"/>
            <a:ext cx="3033183" cy="421150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2B5DC70-AFA4-2925-E6BB-04BE02863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617" y="1677055"/>
            <a:ext cx="2804629" cy="416656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430844" y="4522838"/>
            <a:ext cx="2638550" cy="10848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CB2CB6-46BF-634C-3BC8-46DAAA66C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" y="2999099"/>
            <a:ext cx="6063431" cy="23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72CEF1-282B-6C35-4C70-FD9F4BA9B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10" y="1949974"/>
            <a:ext cx="7597798" cy="426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4B3E17-24FE-BA96-766A-D0C06894A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446" y="2098878"/>
            <a:ext cx="6561389" cy="29695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065528-1B18-88D2-1ACC-1E02CA3F18CA}"/>
              </a:ext>
            </a:extLst>
          </p:cNvPr>
          <p:cNvSpPr/>
          <p:nvPr/>
        </p:nvSpPr>
        <p:spPr>
          <a:xfrm>
            <a:off x="2195736" y="2934183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15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24EAC5-460C-E5B3-9C74-A7C9B8C326B8}"/>
              </a:ext>
            </a:extLst>
          </p:cNvPr>
          <p:cNvSpPr/>
          <p:nvPr/>
        </p:nvSpPr>
        <p:spPr>
          <a:xfrm>
            <a:off x="3167036" y="2934183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7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E9BAFB-9AA7-DEF5-CC8F-240EAB50E710}"/>
              </a:ext>
            </a:extLst>
          </p:cNvPr>
          <p:cNvSpPr/>
          <p:nvPr/>
        </p:nvSpPr>
        <p:spPr>
          <a:xfrm>
            <a:off x="2195736" y="3678821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7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F10231-E766-FDF0-2155-002E5634391C}"/>
              </a:ext>
            </a:extLst>
          </p:cNvPr>
          <p:cNvSpPr/>
          <p:nvPr/>
        </p:nvSpPr>
        <p:spPr>
          <a:xfrm>
            <a:off x="3167036" y="3678821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15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D223E-B660-EBBC-FFA8-46DA7E805737}"/>
              </a:ext>
            </a:extLst>
          </p:cNvPr>
          <p:cNvSpPr/>
          <p:nvPr/>
        </p:nvSpPr>
        <p:spPr>
          <a:xfrm>
            <a:off x="2181033" y="4389659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7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2182B0-8F92-A942-1ABD-FE923A82ACCB}"/>
              </a:ext>
            </a:extLst>
          </p:cNvPr>
          <p:cNvSpPr/>
          <p:nvPr/>
        </p:nvSpPr>
        <p:spPr>
          <a:xfrm>
            <a:off x="3186139" y="4407960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22</a:t>
            </a:r>
            <a:endParaRPr lang="fr-F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B4AF1CC-83AB-D626-C54F-FA403D6D3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514" y="1920829"/>
            <a:ext cx="2804629" cy="4166561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2188276" y="2227877"/>
            <a:ext cx="2383723" cy="12011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AD0D3D-6988-6A8A-9445-F4F9209F3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61" y="1997876"/>
            <a:ext cx="7948349" cy="37035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FC70BED-96AF-2CE2-E436-738469119235}"/>
              </a:ext>
            </a:extLst>
          </p:cNvPr>
          <p:cNvSpPr/>
          <p:nvPr/>
        </p:nvSpPr>
        <p:spPr>
          <a:xfrm>
            <a:off x="2884101" y="3356899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5A1B1D-F33E-E6D2-D312-E02473955421}"/>
              </a:ext>
            </a:extLst>
          </p:cNvPr>
          <p:cNvSpPr/>
          <p:nvPr/>
        </p:nvSpPr>
        <p:spPr>
          <a:xfrm>
            <a:off x="3806117" y="3351380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4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60A4FE-6D6B-EFDE-BEBF-5F1F3C0D4380}"/>
              </a:ext>
            </a:extLst>
          </p:cNvPr>
          <p:cNvSpPr/>
          <p:nvPr/>
        </p:nvSpPr>
        <p:spPr>
          <a:xfrm>
            <a:off x="2884101" y="4056764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4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5762F-EB95-C7BD-05BB-500F734308DC}"/>
              </a:ext>
            </a:extLst>
          </p:cNvPr>
          <p:cNvSpPr/>
          <p:nvPr/>
        </p:nvSpPr>
        <p:spPr>
          <a:xfrm>
            <a:off x="3806117" y="4051245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F114EF-AC1B-4998-3E9A-EEDF1FD7681F}"/>
              </a:ext>
            </a:extLst>
          </p:cNvPr>
          <p:cNvSpPr/>
          <p:nvPr/>
        </p:nvSpPr>
        <p:spPr>
          <a:xfrm>
            <a:off x="2884101" y="4810830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5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A4F936-B3C8-67D7-0FDF-090144C1332E}"/>
              </a:ext>
            </a:extLst>
          </p:cNvPr>
          <p:cNvSpPr/>
          <p:nvPr/>
        </p:nvSpPr>
        <p:spPr>
          <a:xfrm>
            <a:off x="3806117" y="4805311"/>
            <a:ext cx="648880" cy="4051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000" b="1" dirty="0">
                <a:solidFill>
                  <a:srgbClr val="FF0000"/>
                </a:solidFill>
              </a:rPr>
              <a:t>9</a:t>
            </a:r>
            <a:endParaRPr lang="fr-FR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1B45550-5E84-58EA-5547-39D30C3E0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358919"/>
              </p:ext>
            </p:extLst>
          </p:nvPr>
        </p:nvGraphicFramePr>
        <p:xfrm>
          <a:off x="475855" y="2044761"/>
          <a:ext cx="7979888" cy="3704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1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8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463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ratio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النسبة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ratios équivalents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النسب المتكافئة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L’unité</a:t>
                      </a:r>
                      <a:endParaRPr lang="en-US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الوحدة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687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Retour à l’unité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الرجوع إلى الوحدة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Simplification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اختزال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Forme simplifiée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شكل مختزل</a:t>
                      </a:r>
                      <a:endParaRPr lang="en-US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0A590A-3A8E-4A91-7DA9-5B54FB769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545" y="1981410"/>
            <a:ext cx="6230652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24790</TotalTime>
  <Words>1002</Words>
  <Application>Microsoft Office PowerPoint</Application>
  <PresentationFormat>Affichage à l'écran (4:3)</PresentationFormat>
  <Paragraphs>290</Paragraphs>
  <Slides>59</Slides>
  <Notes>19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59</vt:i4>
      </vt:variant>
    </vt:vector>
  </HeadingPairs>
  <TitlesOfParts>
    <vt:vector size="69" baseType="lpstr">
      <vt:lpstr>Arial</vt:lpstr>
      <vt:lpstr>Microsoft Uighur</vt:lpstr>
      <vt:lpstr>Aptos</vt:lpstr>
      <vt:lpstr>Calibri</vt:lpstr>
      <vt:lpstr>Effra CC Arbc</vt:lpstr>
      <vt:lpstr>Dosis</vt:lpstr>
      <vt:lpstr>DengXian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172</cp:revision>
  <cp:lastPrinted>2025-08-13T10:11:39Z</cp:lastPrinted>
  <dcterms:created xsi:type="dcterms:W3CDTF">2025-08-01T12:31:49Z</dcterms:created>
  <dcterms:modified xsi:type="dcterms:W3CDTF">2026-03-01T20:44:11Z</dcterms:modified>
</cp:coreProperties>
</file>