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8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0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21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2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63"/>
  </p:notesMasterIdLst>
  <p:handoutMasterIdLst>
    <p:handoutMasterId r:id="rId64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53" r:id="rId26"/>
    <p:sldId id="1006" r:id="rId27"/>
    <p:sldId id="1007" r:id="rId28"/>
    <p:sldId id="1008" r:id="rId29"/>
    <p:sldId id="1009" r:id="rId30"/>
    <p:sldId id="1041" r:id="rId31"/>
    <p:sldId id="1042" r:id="rId32"/>
    <p:sldId id="1043" r:id="rId33"/>
    <p:sldId id="1044" r:id="rId34"/>
    <p:sldId id="1076" r:id="rId35"/>
    <p:sldId id="1077" r:id="rId36"/>
    <p:sldId id="1079" r:id="rId37"/>
    <p:sldId id="1080" r:id="rId38"/>
    <p:sldId id="1081" r:id="rId39"/>
    <p:sldId id="1083" r:id="rId40"/>
    <p:sldId id="1084" r:id="rId41"/>
    <p:sldId id="1085" r:id="rId42"/>
    <p:sldId id="1086" r:id="rId43"/>
    <p:sldId id="1087" r:id="rId44"/>
    <p:sldId id="1088" r:id="rId45"/>
    <p:sldId id="1089" r:id="rId46"/>
    <p:sldId id="1090" r:id="rId47"/>
    <p:sldId id="1091" r:id="rId48"/>
    <p:sldId id="1092" r:id="rId49"/>
    <p:sldId id="1093" r:id="rId50"/>
    <p:sldId id="1010" r:id="rId51"/>
    <p:sldId id="848" r:id="rId52"/>
    <p:sldId id="922" r:id="rId53"/>
    <p:sldId id="924" r:id="rId54"/>
    <p:sldId id="849" r:id="rId55"/>
    <p:sldId id="978" r:id="rId56"/>
    <p:sldId id="644" r:id="rId57"/>
    <p:sldId id="1094" r:id="rId58"/>
    <p:sldId id="672" r:id="rId59"/>
    <p:sldId id="809" r:id="rId60"/>
    <p:sldId id="956" r:id="rId61"/>
    <p:sldId id="789" r:id="rId62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5"/>
    </p:embeddedFont>
    <p:embeddedFont>
      <p:font typeface="DengXian" panose="02010600030101010101" pitchFamily="2" charset="-122"/>
      <p:regular r:id="rId66"/>
      <p:bold r:id="rId67"/>
    </p:embeddedFont>
    <p:embeddedFont>
      <p:font typeface="Dosis" pitchFamily="2" charset="0"/>
      <p:regular r:id="rId68"/>
      <p:bold r:id="rId6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104862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79377" autoAdjust="0"/>
  </p:normalViewPr>
  <p:slideViewPr>
    <p:cSldViewPr snapToGrid="0">
      <p:cViewPr varScale="1">
        <p:scale>
          <a:sx n="59" d="100"/>
          <a:sy n="59" d="100"/>
        </p:scale>
        <p:origin x="139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2.fntdata"/><Relationship Id="rId74" Type="http://schemas.microsoft.com/office/2018/10/relationships/authors" Target="author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69" Type="http://schemas.openxmlformats.org/officeDocument/2006/relationships/font" Target="fonts/font5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font" Target="fonts/font1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DA-4701-B2B8-8A9741D0A8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BDA-4701-B2B8-8A9741D0A8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BDA-4701-B2B8-8A9741D0A89D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BDA-4701-B2B8-8A9741D0A8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BDA-4701-B2B8-8A9741D0A8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BDA-4701-B2B8-8A9741D0A89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4D-455B-84E1-906589BBDF8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4D-455B-84E1-906589BBDF8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04D-455B-84E1-906589BBDF87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04D-455B-84E1-906589BBDF8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04D-455B-84E1-906589BBDF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04D-455B-84E1-906589BBDF8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46-4F46-BA11-9E4FE2F5C4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46-4F46-BA11-9E4FE2F5C4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46-4F46-BA11-9E4FE2F5C47F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46-4F46-BA11-9E4FE2F5C47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046-4F46-BA11-9E4FE2F5C47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046-4F46-BA11-9E4FE2F5C47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B3-4BE2-91DC-93AAB9FF3C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B3-4BE2-91DC-93AAB9FF3C7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6B3-4BE2-91DC-93AAB9FF3C79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6B3-4BE2-91DC-93AAB9FF3C7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6B3-4BE2-91DC-93AAB9FF3C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6B3-4BE2-91DC-93AAB9FF3C7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D4-4160-AEB8-98F42C5F49E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D4-4160-AEB8-98F42C5F49E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D4-4160-AEB8-98F42C5F49EE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D4-4160-AEB8-98F42C5F49E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4D4-4160-AEB8-98F42C5F49E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4D4-4160-AEB8-98F42C5F49E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F23-4F14-A736-FBC04425635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F23-4F14-A736-FBC04425635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F23-4F14-A736-FBC044256356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F23-4F14-A736-FBC04425635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F23-4F14-A736-FBC04425635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F23-4F14-A736-FBC04425635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CD-4A3F-8D2D-005E745D49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CD-4A3F-8D2D-005E745D495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ACD-4A3F-8D2D-005E745D495E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CD-4A3F-8D2D-005E745D495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ACD-4A3F-8D2D-005E745D49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ACD-4A3F-8D2D-005E745D495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9F-4F8E-BD18-01A713D8575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9F-4F8E-BD18-01A713D8575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9F-4F8E-BD18-01A713D85756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9F-4F8E-BD18-01A713D8575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79F-4F8E-BD18-01A713D8575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79F-4F8E-BD18-01A713D8575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A84-47B9-A013-2DE679DB79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A84-47B9-A013-2DE679DB794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A84-47B9-A013-2DE679DB794B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A84-47B9-A013-2DE679DB794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A84-47B9-A013-2DE679DB794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A84-47B9-A013-2DE679DB794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698-48D1-9C61-75F1328C5A8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698-48D1-9C61-75F1328C5A8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698-48D1-9C61-75F1328C5A84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698-48D1-9C61-75F1328C5A8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698-48D1-9C61-75F1328C5A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698-48D1-9C61-75F1328C5A8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13E-4CEF-95C6-CADF1664AC5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13E-4CEF-95C6-CADF1664AC5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13E-4CEF-95C6-CADF1664AC52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13E-4CEF-95C6-CADF1664AC5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13E-4CEF-95C6-CADF1664AC5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13E-4CEF-95C6-CADF1664AC5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DDF-4773-88EC-A7A28832225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DDF-4773-88EC-A7A28832225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DF-4773-88EC-A7A288322258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DF-4773-88EC-A7A28832225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DF-4773-88EC-A7A2883222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DDF-4773-88EC-A7A28832225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E7A-4396-A99D-8F7773CD7BD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E7A-4396-A99D-8F7773CD7BD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E7A-4396-A99D-8F7773CD7BD8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E7A-4396-A99D-8F7773CD7BD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E7A-4396-A99D-8F7773CD7BD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E7A-4396-A99D-8F7773CD7BD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9-4014-B64D-AE5CA26B344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9-4014-B64D-AE5CA26B344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099-4014-B64D-AE5CA26B3445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099-4014-B64D-AE5CA26B344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099-4014-B64D-AE5CA26B344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099-4014-B64D-AE5CA26B344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1F-4669-A7B4-39AB66F4BEB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1F-4669-A7B4-39AB66F4BEB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A1F-4669-A7B4-39AB66F4BEBC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A1F-4669-A7B4-39AB66F4BEB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A1F-4669-A7B4-39AB66F4BE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A1F-4669-A7B4-39AB66F4BEB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698-48D1-9C61-75F1328C5A8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698-48D1-9C61-75F1328C5A8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698-48D1-9C61-75F1328C5A84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698-48D1-9C61-75F1328C5A8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698-48D1-9C61-75F1328C5A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698-48D1-9C61-75F1328C5A8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13E-4CEF-95C6-CADF1664AC5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13E-4CEF-95C6-CADF1664AC5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13E-4CEF-95C6-CADF1664AC52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13E-4CEF-95C6-CADF1664AC5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13E-4CEF-95C6-CADF1664AC5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13E-4CEF-95C6-CADF1664AC5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DDF-4773-88EC-A7A28832225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DDF-4773-88EC-A7A28832225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DF-4773-88EC-A7A288322258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DF-4773-88EC-A7A28832225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DF-4773-88EC-A7A2883222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DDF-4773-88EC-A7A28832225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E7A-4396-A99D-8F7773CD7BD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E7A-4396-A99D-8F7773CD7BD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E7A-4396-A99D-8F7773CD7BD8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E7A-4396-A99D-8F7773CD7BD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E7A-4396-A99D-8F7773CD7BD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E7A-4396-A99D-8F7773CD7BD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9-4014-B64D-AE5CA26B344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9-4014-B64D-AE5CA26B344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099-4014-B64D-AE5CA26B3445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099-4014-B64D-AE5CA26B344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099-4014-B64D-AE5CA26B344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099-4014-B64D-AE5CA26B344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المدينة</a:t>
            </a:r>
            <a:r>
              <a:rPr lang="ar-MA" baseline="0" dirty="0"/>
              <a:t> المغربية</a:t>
            </a:r>
            <a:r>
              <a:rPr lang="ar-MA" dirty="0"/>
              <a:t> المفضلة لدى تلاميذ مدرسة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1F-4669-A7B4-39AB66F4BEB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1F-4669-A7B4-39AB66F4BEB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A1F-4669-A7B4-39AB66F4BEBC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A1F-4669-A7B4-39AB66F4BEB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A1F-4669-A7B4-39AB66F4BE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أكادير</c:v>
                </c:pt>
                <c:pt idx="1">
                  <c:v>مراكش</c:v>
                </c:pt>
                <c:pt idx="2">
                  <c:v>الرباط</c:v>
                </c:pt>
                <c:pt idx="3">
                  <c:v>طنجة</c:v>
                </c:pt>
                <c:pt idx="4">
                  <c:v>فاس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A1F-4669-A7B4-39AB66F4BEB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1209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8AB7-B43A-6EF5-F2B0-107A81D8F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AEFC2E-5BB2-B97B-7756-3BAD96EAF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AAA9BD-C6D5-3155-F310-113B43C6D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A3E418-4AF4-B684-675F-FB20977BB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060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C5407-EEE1-21A3-F789-E1BF1AD52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F3D47C-9852-897F-6478-3B997ED6BC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7C025E-1EFE-377A-2CBE-6062CEE3B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D58040-FE78-AB25-7DFE-0978D22EFA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070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6C501-F082-9C2B-6A13-88F303BC6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C90774-02E7-7CF0-3782-838FA7EAB3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11E14A-F9F3-31BF-C932-0AC443501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408450-42F8-7FF4-6FA8-C187C80FF3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745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C2626-0900-BAE4-B23B-1C528D29C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7C1909-E57E-BCB3-5200-D2AAC4F38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189D68-084F-F826-1299-A8115193A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E9C511-CE56-EC65-6BC7-5205B409D4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957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3F79E-1FDE-7C04-AE85-4496CE8D4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970CA6-CFE3-0CA6-23D0-D69C6AE05C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A65A0A-3128-92CA-EC30-A22DE75D5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49A50-E89A-F615-2E21-9627E8EE75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7660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F0EF8-96AC-4369-6004-EE9F39E7B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C74AC90-1F9E-3B91-9344-0C7A37085D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705096-5D64-D9A6-BFA6-D72D16D5D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C62121-CF46-CEE5-B0EC-7CC964BBD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2210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0AF7-FBEB-0DF8-E16C-B236610B7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4093C5-0BAA-D4FD-22F6-D9F288A6D9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42B734F-8424-8117-72BE-C527EBA860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CA2481-5D16-5CD1-E5D1-5E1B2C88F7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326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677C2-3323-A9DA-A50B-A0A0AA67B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7642AB1-44B3-3CA7-0314-5D49292DF9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A2A231-BAE0-F5D6-4EFB-33DD82985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416797-79A7-A1E2-C6F5-6CCFF1ABBE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5257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8A8FA-4CCE-EA8F-D2D6-D06B7055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4814FE-BB22-02EE-B6F2-58CD512D3B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954BE0-AC92-4CED-C64C-01B9D97E4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A73A0F-EB8F-33B7-998C-1B5C3C3B7F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4000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63AA7-F3DC-F8BB-6424-52235A03E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0A8517-410D-27ED-62ED-DC444AAFA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901EA31-37E8-A24F-046C-EED6506DA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AD88E4-AB12-080F-E617-B95649BDFB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34335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0B10-83AF-F457-8B18-92EAA10E5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146A52E-E5BF-8F21-9E8B-A12198B863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5171C33-2B39-33D5-083E-4AA3E1BDB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40CAF7-7BC6-CF92-C575-C9C1415DA4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8527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09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3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3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image" Target="../media/image38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3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image" Target="../media/image38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image" Target="../media/image3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image" Target="../media/image3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openxmlformats.org/officeDocument/2006/relationships/image" Target="../media/image3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image" Target="../media/image3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0.png"/><Relationship Id="rId4" Type="http://schemas.openxmlformats.org/officeDocument/2006/relationships/chart" Target="../charts/char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4.xml"/><Relationship Id="rId4" Type="http://schemas.openxmlformats.org/officeDocument/2006/relationships/image" Target="../media/image3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5.xml"/><Relationship Id="rId4" Type="http://schemas.openxmlformats.org/officeDocument/2006/relationships/image" Target="../media/image38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0.png"/><Relationship Id="rId5" Type="http://schemas.openxmlformats.org/officeDocument/2006/relationships/image" Target="../media/image40.png"/><Relationship Id="rId4" Type="http://schemas.openxmlformats.org/officeDocument/2006/relationships/chart" Target="../charts/char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0.png"/><Relationship Id="rId5" Type="http://schemas.openxmlformats.org/officeDocument/2006/relationships/image" Target="../media/image40.png"/><Relationship Id="rId4" Type="http://schemas.openxmlformats.org/officeDocument/2006/relationships/chart" Target="../charts/char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chart" Target="../charts/chart18.xml"/><Relationship Id="rId4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42.png"/><Relationship Id="rId4" Type="http://schemas.openxmlformats.org/officeDocument/2006/relationships/chart" Target="../charts/chart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0.png"/><Relationship Id="rId5" Type="http://schemas.openxmlformats.org/officeDocument/2006/relationships/image" Target="../media/image40.png"/><Relationship Id="rId4" Type="http://schemas.openxmlformats.org/officeDocument/2006/relationships/chart" Target="../charts/chart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chart" Target="../charts/chart21.xml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27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8537" y="2417252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 الدائري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2645711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90107" y="2412415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607366" y="2789399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 الدائري (2)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681134" y="238054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 الدائري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المبيان الدائري (2)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0536" y="2638127"/>
            <a:ext cx="5024655" cy="3647795"/>
            <a:chOff x="1570536" y="2638127"/>
            <a:chExt cx="5024655" cy="364779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9098" y="2638127"/>
              <a:ext cx="2596093" cy="364779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0536" y="2661907"/>
              <a:ext cx="2566044" cy="35811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وأؤول المبيان الدائري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8390E3-489C-10E0-6EC2-BBB58A4D178A}"/>
              </a:ext>
            </a:extLst>
          </p:cNvPr>
          <p:cNvGrpSpPr/>
          <p:nvPr/>
        </p:nvGrpSpPr>
        <p:grpSpPr>
          <a:xfrm>
            <a:off x="743685" y="1626691"/>
            <a:ext cx="6755440" cy="4676475"/>
            <a:chOff x="743685" y="1626691"/>
            <a:chExt cx="6755440" cy="467647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3D042E7-1B97-8E4A-3343-84D9F1C2A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3049" y="1626691"/>
              <a:ext cx="6466076" cy="4676475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07B7991-8D60-B157-5B86-6E9004F7F4CC}"/>
                </a:ext>
              </a:extLst>
            </p:cNvPr>
            <p:cNvSpPr txBox="1"/>
            <p:nvPr/>
          </p:nvSpPr>
          <p:spPr>
            <a:xfrm>
              <a:off x="3315588" y="2645209"/>
              <a:ext cx="1077499" cy="392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القط 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32%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DF62E73-195A-3D4B-2ACC-679ED2B39121}"/>
                </a:ext>
              </a:extLst>
            </p:cNvPr>
            <p:cNvSpPr txBox="1"/>
            <p:nvPr/>
          </p:nvSpPr>
          <p:spPr>
            <a:xfrm>
              <a:off x="3315588" y="5401109"/>
              <a:ext cx="1255299" cy="392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الكلب 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24%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4C0FFA7-989D-CCDE-4864-F862B261D2A0}"/>
                </a:ext>
              </a:extLst>
            </p:cNvPr>
            <p:cNvSpPr txBox="1"/>
            <p:nvPr/>
          </p:nvSpPr>
          <p:spPr>
            <a:xfrm>
              <a:off x="743685" y="4839150"/>
              <a:ext cx="1366864" cy="392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السنجاب 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20%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101D46F-93AF-8DAF-7244-600D0A76A5E4}"/>
                </a:ext>
              </a:extLst>
            </p:cNvPr>
            <p:cNvSpPr txBox="1"/>
            <p:nvPr/>
          </p:nvSpPr>
          <p:spPr>
            <a:xfrm>
              <a:off x="1106125" y="3864409"/>
              <a:ext cx="1077499" cy="392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الأسد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6%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667DC47-6348-25E1-F5F4-32CCD7E00AC4}"/>
                </a:ext>
              </a:extLst>
            </p:cNvPr>
            <p:cNvSpPr txBox="1"/>
            <p:nvPr/>
          </p:nvSpPr>
          <p:spPr>
            <a:xfrm>
              <a:off x="1219201" y="2800062"/>
              <a:ext cx="1285416" cy="392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الزرافة 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18%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18.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46271"/>
            <a:ext cx="3127641" cy="440839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3206234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71" y="3164121"/>
            <a:ext cx="8215692" cy="88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85" y="3191993"/>
            <a:ext cx="8137310" cy="87388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15982EA-31E0-0956-5432-9B03ECD79F02}"/>
              </a:ext>
            </a:extLst>
          </p:cNvPr>
          <p:cNvSpPr txBox="1"/>
          <p:nvPr/>
        </p:nvSpPr>
        <p:spPr>
          <a:xfrm>
            <a:off x="1320402" y="3244357"/>
            <a:ext cx="82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6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2446695" y="3244357"/>
            <a:ext cx="82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7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350956" y="3657688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12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06057D-414D-3E0A-9EFC-A38DC4D3718A}"/>
              </a:ext>
            </a:extLst>
          </p:cNvPr>
          <p:cNvSpPr txBox="1"/>
          <p:nvPr/>
        </p:nvSpPr>
        <p:spPr>
          <a:xfrm>
            <a:off x="2446694" y="3644276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13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871F5F-1127-19FD-EE13-CB63AE3386AA}"/>
              </a:ext>
            </a:extLst>
          </p:cNvPr>
          <p:cNvSpPr txBox="1"/>
          <p:nvPr/>
        </p:nvSpPr>
        <p:spPr>
          <a:xfrm>
            <a:off x="4012802" y="3230945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139095" y="3230945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12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4B5181-BE73-FFB5-7F1A-BF17267C43C7}"/>
              </a:ext>
            </a:extLst>
          </p:cNvPr>
          <p:cNvSpPr txBox="1"/>
          <p:nvPr/>
        </p:nvSpPr>
        <p:spPr>
          <a:xfrm>
            <a:off x="4043356" y="3644276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12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5139094" y="3630864"/>
            <a:ext cx="82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13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54B402E-50E4-3FC4-3B2F-A9815335C3BE}"/>
              </a:ext>
            </a:extLst>
          </p:cNvPr>
          <p:cNvSpPr txBox="1"/>
          <p:nvPr/>
        </p:nvSpPr>
        <p:spPr>
          <a:xfrm>
            <a:off x="6705203" y="3230945"/>
            <a:ext cx="82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7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9D9A57-0DF7-06D1-72E0-22D55358A10F}"/>
              </a:ext>
            </a:extLst>
          </p:cNvPr>
          <p:cNvSpPr txBox="1"/>
          <p:nvPr/>
        </p:nvSpPr>
        <p:spPr>
          <a:xfrm>
            <a:off x="7831496" y="3230945"/>
            <a:ext cx="82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8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9DF9BEE-3388-78C5-205B-2D238A686736}"/>
              </a:ext>
            </a:extLst>
          </p:cNvPr>
          <p:cNvSpPr txBox="1"/>
          <p:nvPr/>
        </p:nvSpPr>
        <p:spPr>
          <a:xfrm>
            <a:off x="6735757" y="3644276"/>
            <a:ext cx="82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8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A12D1D4-F2B5-3AF4-666E-E865BEE72827}"/>
              </a:ext>
            </a:extLst>
          </p:cNvPr>
          <p:cNvSpPr txBox="1"/>
          <p:nvPr/>
        </p:nvSpPr>
        <p:spPr>
          <a:xfrm>
            <a:off x="7831495" y="3630864"/>
            <a:ext cx="82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9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وأؤول المبيان الدائري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نقرأ ونؤول المبيان الدائري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 N5-P4-SEM1-S2">
            <a:hlinkClick r:id="" action="ppaction://media"/>
            <a:extLst>
              <a:ext uri="{FF2B5EF4-FFF2-40B4-BE49-F238E27FC236}">
                <a16:creationId xmlns:a16="http://schemas.microsoft.com/office/drawing/2014/main" id="{8C3592CB-2319-2CFB-EDFC-72E362714C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8130" y="1947897"/>
            <a:ext cx="7116050" cy="400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87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D5321E-03E4-8CB3-72F4-2474DDD6A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9087" y="2054518"/>
            <a:ext cx="7439407" cy="413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8"/>
            <a:ext cx="4881185" cy="22227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3CDA84-F019-D897-9BF0-DF32806F0C02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84C4072-221B-6BD0-A0E5-5B61337E4684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EC9AC10-5E02-8420-40A1-58D2C066BDD3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EC9AC10-5E02-8420-40A1-58D2C066B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3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Graphique 17">
            <a:extLst>
              <a:ext uri="{FF2B5EF4-FFF2-40B4-BE49-F238E27FC236}">
                <a16:creationId xmlns:a16="http://schemas.microsoft.com/office/drawing/2014/main" id="{14AB2D7D-90A4-A3BB-E595-D3C06DA71F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لاحظوا السؤال الأول.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A9B485-3D39-F7E2-431C-1FC404A7CA5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2BC3421-4E0B-70E6-B8B9-FF78DB425DA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58F8490-D0F8-A3FB-A072-08A04C8BD6DD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4B61108-7975-DB7F-DB01-E78E0C002793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6AA7A51-0358-5FF4-B270-BA627C0E9723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796BADA-6072-3F01-AA92-42D24A5962F3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A20338-7430-22AE-5646-C035F81EE5B3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4BE929F-AE8A-7850-B5BE-F3E6C97729F4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7D96F60-21BA-C13F-FEDB-05137B6BFD0F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7D96F60-21BA-C13F-FEDB-05137B6BFD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4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00F01905-8CB9-6354-60C0-7379638CEE50}"/>
              </a:ext>
            </a:extLst>
          </p:cNvPr>
          <p:cNvSpPr/>
          <p:nvPr/>
        </p:nvSpPr>
        <p:spPr>
          <a:xfrm>
            <a:off x="4572000" y="3106057"/>
            <a:ext cx="3518702" cy="72305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25" name="Graphique 24">
            <a:extLst>
              <a:ext uri="{FF2B5EF4-FFF2-40B4-BE49-F238E27FC236}">
                <a16:creationId xmlns:a16="http://schemas.microsoft.com/office/drawing/2014/main" id="{2EF190F9-549B-CB8C-E9F0-6BEB6D55B0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السؤال الأول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67A75B-09B3-BC00-C493-1A262AF6A72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0C7BF65-E628-FA30-714C-5A25641DA73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E4F48E7-0657-3D28-1CC9-819476DD8E4E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964E40B-9F21-A649-DF24-6823EC873DA3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29E8DC0-CCE6-5961-C40C-8F6561E567B2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0F92E7E-2F75-9D20-6BE0-8F1ACF3C9F80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F69870F-E705-79C4-2896-FD31942F58F3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4D3B979-73AA-0196-4B07-33128478806F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B57FE7B-1A87-EC2E-4953-778D1AEA14D4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B57FE7B-1A87-EC2E-4953-778D1AEA1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4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557F4044-52C1-8651-C668-9B1CEBD58671}"/>
              </a:ext>
            </a:extLst>
          </p:cNvPr>
          <p:cNvSpPr/>
          <p:nvPr/>
        </p:nvSpPr>
        <p:spPr>
          <a:xfrm>
            <a:off x="4572000" y="3106057"/>
            <a:ext cx="3518702" cy="72305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24" name="Graphique 23">
            <a:extLst>
              <a:ext uri="{FF2B5EF4-FFF2-40B4-BE49-F238E27FC236}">
                <a16:creationId xmlns:a16="http://schemas.microsoft.com/office/drawing/2014/main" id="{1624E90C-8E82-DB4B-853F-1B0BA092F1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71B7A2-6DED-50BA-BB34-FE64424CD72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2792965-F61E-AC27-4DA2-58554E44F0D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DBEBBFF-8309-4A7A-C4A0-0723DB53E613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3D073D6-6EA3-E778-E17B-021A8A00C4EE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4AF04E4-3E1E-BF90-3217-6A8FF6974C39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530B553-B0E9-7BE1-559D-516AE375E013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1839FA-E55C-F579-0A9A-1F48F3D1FF63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D5908EA-BC3B-3F30-273F-9F4DE21E8487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2FD931A-B6C9-3744-1958-E334F92A2AD4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2FD931A-B6C9-3744-1958-E334F92A2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3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89A64516-2BD9-C769-B881-78057A3C8826}"/>
              </a:ext>
            </a:extLst>
          </p:cNvPr>
          <p:cNvSpPr/>
          <p:nvPr/>
        </p:nvSpPr>
        <p:spPr>
          <a:xfrm>
            <a:off x="4572000" y="3106057"/>
            <a:ext cx="3518702" cy="72305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40A68923-211C-634F-3780-84159FDDD1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اللون الذي يمثل أكبر نسبة في المبيان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E6050BA-CDBC-A256-F277-9D10C7464DD5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18A47C03-E865-C70E-3C34-D8AC4524000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B06B0BA-6822-D31E-D70D-CC24957C716F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5A5DAEF-1BC5-2C93-5C03-67EB45730828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70DF964-22C9-AA5E-19D3-C83313ECD48D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EA995A8-4B98-8B9E-F25D-B5ADE418A705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C019065-090D-7B2D-8DF9-1560CC29E013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C211E5-7A4A-78FC-83E2-760F26EF0E52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D2C9E71-EE0F-D5A7-612F-A637BCD10A25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D2C9E71-EE0F-D5A7-612F-A637BCD10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4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0C917F8E-7D72-7F5F-EA0B-6005A8AD1165}"/>
              </a:ext>
            </a:extLst>
          </p:cNvPr>
          <p:cNvSpPr/>
          <p:nvPr/>
        </p:nvSpPr>
        <p:spPr>
          <a:xfrm>
            <a:off x="4572000" y="3106057"/>
            <a:ext cx="3518702" cy="72305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18" name="Graphique 17">
            <a:extLst>
              <a:ext uri="{FF2B5EF4-FFF2-40B4-BE49-F238E27FC236}">
                <a16:creationId xmlns:a16="http://schemas.microsoft.com/office/drawing/2014/main" id="{B58A1C8E-490F-09DA-47A0-7FE1A55A29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وجد اللون الأزرق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0B06564-F234-1A68-90FF-7F3F6ED1894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A224575-051C-D2B2-5E16-7A57E4303F9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748D6A7-A2D7-DB37-ABB3-5927C90DCE50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71275E8-A100-E120-1724-0EE951DD6C73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C416C60-8F6E-9255-49EE-61E34AC2CAE3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48F3484-0E56-2BCD-65F3-3831760C6825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78F2C4-3088-4B0F-40B9-BB9C5EBA0F13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129226D-95C3-308E-2C65-1D92991693C6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76DCE9F-0C37-AEAD-5BB3-3FA8C12B7489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76DCE9F-0C37-AEAD-5BB3-3FA8C12B7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4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3B27E7DE-EF73-49D9-893A-144B502DAD0A}"/>
              </a:ext>
            </a:extLst>
          </p:cNvPr>
          <p:cNvSpPr/>
          <p:nvPr/>
        </p:nvSpPr>
        <p:spPr>
          <a:xfrm>
            <a:off x="4572000" y="3106057"/>
            <a:ext cx="3518702" cy="72305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18" name="Graphique 17">
            <a:extLst>
              <a:ext uri="{FF2B5EF4-FFF2-40B4-BE49-F238E27FC236}">
                <a16:creationId xmlns:a16="http://schemas.microsoft.com/office/drawing/2014/main" id="{E2F02250-0D7B-408E-E1B9-1F2B0707B9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C12416D-D9DA-3ACA-F7A6-C6FA9F0CECB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C080367-0821-2EF3-8B9A-0B0BC9B10E8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25996CE-7FD8-3C4D-9302-FD85ED2928D0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078E861-2AA3-52BE-32EF-F1760754D352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9EB9D40-71AD-D5A2-1797-7CF25BE83802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3FD085C-744E-409D-B750-D5A2BF8A76CA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A7AAA4F-84F5-288C-A619-BF5BEF6F36D4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0E775B7-E457-5BD2-8C80-2AF27ACE9689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108F2A5-EEA2-9B14-46F0-6F2024A16BE4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108F2A5-EEA2-9B14-46F0-6F2024A16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4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F83EE887-2C11-14BD-EE27-7555E5D3FA4A}"/>
              </a:ext>
            </a:extLst>
          </p:cNvPr>
          <p:cNvSpPr/>
          <p:nvPr/>
        </p:nvSpPr>
        <p:spPr>
          <a:xfrm>
            <a:off x="4572000" y="3106057"/>
            <a:ext cx="3518702" cy="72305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19" name="Graphique 18">
            <a:extLst>
              <a:ext uri="{FF2B5EF4-FFF2-40B4-BE49-F238E27FC236}">
                <a16:creationId xmlns:a16="http://schemas.microsoft.com/office/drawing/2014/main" id="{0B66BBA1-FB4F-4004-937D-53F2E708D8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C7BC-F618-4CE7-3E1B-455083D78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49B7C3-5352-C895-A0C8-D234F5B5E03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اسم المدينة النت يفضلها أكبر عدد من التلاميذ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D9A3DC-799F-25D0-8ECF-3373B2DCD5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C2CC1EC-DE55-158C-D666-BBDC8BD5D34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13C4CF8E-D73F-EEFF-A44E-E3D17A46DC3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79D65E0-E76C-863F-B0DD-3EE858E6DFD0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DB724D8-4803-3BE9-E98B-A1143830252F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32EAFEB-3D73-7698-49F9-EE2A7F1AD9D0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A522738-2B70-11EF-0F2B-01A04E2FCF9A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6D775A7-27EF-480C-7634-AC019C8B1D6B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9B9684F-271B-815D-1D62-549F80077129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224A80C-92A0-260C-B9B2-20FB067E3C37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224A80C-92A0-260C-B9B2-20FB067E3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4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630414D8-81DF-2B4D-613E-805F775FD895}"/>
              </a:ext>
            </a:extLst>
          </p:cNvPr>
          <p:cNvSpPr/>
          <p:nvPr/>
        </p:nvSpPr>
        <p:spPr>
          <a:xfrm>
            <a:off x="4572000" y="3106057"/>
            <a:ext cx="3518702" cy="72305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19" name="Graphique 18">
            <a:extLst>
              <a:ext uri="{FF2B5EF4-FFF2-40B4-BE49-F238E27FC236}">
                <a16:creationId xmlns:a16="http://schemas.microsoft.com/office/drawing/2014/main" id="{C07A3CF7-0A45-7B9F-946C-31969E7841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185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15DA5-296C-F28C-6460-14CB163D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B2F89A0-1A36-7410-34F9-8CB15349EB9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9393C7-948B-7D27-B83C-2EF7B2C84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FE0CA3-DF76-BD52-0F44-6BD5F01F91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73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97D0-BF1B-CF77-5745-A8AFBD4CB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44181EF-65DA-C733-9CF9-B5C9349D0B4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وجد النسبة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AA9DE4A-DAAB-CAD3-884A-F4CC238F8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75048DE-F85A-8374-D13C-01C0F850A39F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72CD5A6-5263-D251-4DAB-1E100510F8A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FE5302-BB08-67AC-B983-599961D51B7F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C7CBA31-8FDB-D47C-37B2-94DA2DB89CAF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5F0AA0B-2E6B-D39D-F8CF-BD37ABA9115B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63D14E8-491F-9108-A8E6-2D940E30280C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CCD9D5E-996B-710D-E92D-E386F63130BB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FB9D0A5-CF51-FA00-5A71-87F79AAD6881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66893AB-BD89-5B81-10C8-D0B28C18DBC1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66893AB-BD89-5B81-10C8-D0B28C18D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3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9283ABBC-E06F-4476-53C4-7BB25AD6D5FB}"/>
              </a:ext>
            </a:extLst>
          </p:cNvPr>
          <p:cNvSpPr/>
          <p:nvPr/>
        </p:nvSpPr>
        <p:spPr>
          <a:xfrm>
            <a:off x="4572000" y="3106057"/>
            <a:ext cx="3518702" cy="72305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26" name="Graphique 25">
            <a:extLst>
              <a:ext uri="{FF2B5EF4-FFF2-40B4-BE49-F238E27FC236}">
                <a16:creationId xmlns:a16="http://schemas.microsoft.com/office/drawing/2014/main" id="{6B5168B4-7442-6D76-AB00-0BE6FDC848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8657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464E-7AE3-A53C-6FCE-BE9E49471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DA736C9-C2BD-538F-E952-34D2419181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لاحظوا السؤال الثاني.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A9D1BF-B5CB-529A-0AD5-5DC792209C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0EF12B-32D7-9D3F-8BC3-574DB4C44BF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FE7BCDD-B132-3C87-B45E-70B1A237DED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60458D3-7867-D239-632A-E2D470B1463D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6B34F1E-01BC-030A-B37D-52BF383ABD70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9F7D395-604E-26DC-EAA9-0BDAB72FAF0B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9756A5A-C7BD-58F4-BE4E-D80432ADCF67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48B2A6F-465C-54FF-6027-B968A6673031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DEC769A-6BB7-2E54-17BB-B7E771BBBC54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B34E240-7892-13B9-0FAD-77BEC972AA88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B34E240-7892-13B9-0FAD-77BEC972A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4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0874816D-70E8-9082-E626-F61C5BA43880}"/>
              </a:ext>
            </a:extLst>
          </p:cNvPr>
          <p:cNvSpPr/>
          <p:nvPr/>
        </p:nvSpPr>
        <p:spPr>
          <a:xfrm>
            <a:off x="4438396" y="4174354"/>
            <a:ext cx="3652306" cy="1007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641789CA-7BC2-08EE-75EC-1F22344E03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5416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A6DCC-0FEF-1077-E453-2DE8A0928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8C6E27C-FC70-0BF9-2DC9-FCC63B3D51A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السؤال الثاني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5D3A11-25A2-96C8-A564-AE6D467CEA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BCABAD-DB96-BADD-79EC-780CD0E1EED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134E216-2BBF-42FA-90EF-9DC7DC8C068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2DD070D-EF28-DBE6-5AB8-A1EABC1A87D5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A6D4D64-17F3-B2EB-794F-AC221689B92B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031C9EA-102C-5C2E-3F0C-8F5038FAC02C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2CF7551-06E1-E7AB-1F40-430F780A0EDC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350A592-39ED-CD5D-BB60-2DD2ECE2572F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C111F5B-1AB9-5090-930E-9575E9EE2163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6DF0223-53E0-1F76-4980-D2BEB37D5173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6DF0223-53E0-1F76-4980-D2BEB37D5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4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0E0CFF0D-ABBA-A7C1-D4F2-1FE37703A093}"/>
              </a:ext>
            </a:extLst>
          </p:cNvPr>
          <p:cNvSpPr/>
          <p:nvPr/>
        </p:nvSpPr>
        <p:spPr>
          <a:xfrm>
            <a:off x="4438396" y="4174354"/>
            <a:ext cx="3652306" cy="1007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C5E43BAE-2A5D-CE17-46F1-328DACBD11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1274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4845E-B2F5-793C-5372-B93155319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971514-868C-043B-5A0A-47E9138638C2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النسبة المئوية للتلاميذ الذين يفضلون مدينة فاس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66A634-186D-BC1D-9ED1-BC47AE1FFA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B9E8AE4-4AAF-0AFA-FC2A-4FC1729D556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69F6ADC8-F1C3-E794-AE71-AD18967C2A6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48AE691-843A-B202-BBF2-E673A0B318C7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B025489-5A0A-ACE3-D167-D3D39FF433B8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46CEA43-352F-2504-5312-ECB13A75C2CD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B319EDE6-F207-AF46-5383-EBC7F7AB3B32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C46472-068A-B2C7-03B6-1EA2FD543F50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15EC1D4-3634-2722-391D-D8BAAF807F4C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C27C481-C3A0-113F-7A1A-877DB3A64664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C27C481-C3A0-113F-7A1A-877DB3A64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4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1A4637D5-AE09-1BEF-BDA9-A5CCB926C48B}"/>
              </a:ext>
            </a:extLst>
          </p:cNvPr>
          <p:cNvSpPr/>
          <p:nvPr/>
        </p:nvSpPr>
        <p:spPr>
          <a:xfrm>
            <a:off x="4438396" y="4174354"/>
            <a:ext cx="3652306" cy="1007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20" name="Graphique 19">
            <a:extLst>
              <a:ext uri="{FF2B5EF4-FFF2-40B4-BE49-F238E27FC236}">
                <a16:creationId xmlns:a16="http://schemas.microsoft.com/office/drawing/2014/main" id="{611997A2-93BD-C78E-2E4E-E7431BA46E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6598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D5243-54CF-B9AE-88D5-C3DC694CE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0BA59D2-A033-1DF2-2004-DF718A2F2CB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C53B79-F616-9191-250A-AB7292B76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80CACD-9BEB-D1DA-CCF4-8D4A3FEA30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682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37973-37ED-D318-3A71-2BC80D630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C0F0EEC-9636-80C3-88B2-B61E0F6E538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وجد النسبة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5%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93FCB35-8936-670A-1B92-15723F783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1B1EFE0-ABA9-ED50-A0E9-088ACA7C511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B3DBD36C-7F62-8E07-4F65-8244917E195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5326101-7AF2-F497-5ABA-5A14BDEDA07D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A0B0178-3C20-45A8-92AF-805258EF7FB5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77FA8-37D5-A8F4-3CA0-07C3D40711C1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41DC145-ED49-4C90-F13E-C55B6F3D9D0F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56276173-6731-8C9A-3FBF-03477FC421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5570529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3A5E1DEC-8BFD-BB7A-08CA-0602AAB22183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F42FFF-218C-640C-E920-D2E7F411F398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96B58D5-3BF9-F61C-90FA-FB420251301E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96B58D5-3BF9-F61C-90FA-FB4202513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5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D762F106-06F4-F337-F373-008431588EDC}"/>
              </a:ext>
            </a:extLst>
          </p:cNvPr>
          <p:cNvSpPr/>
          <p:nvPr/>
        </p:nvSpPr>
        <p:spPr>
          <a:xfrm>
            <a:off x="4438396" y="4174354"/>
            <a:ext cx="3652306" cy="1007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A1DC9D-0F14-6425-0D84-D7B855B0E1D9}"/>
              </a:ext>
            </a:extLst>
          </p:cNvPr>
          <p:cNvSpPr txBox="1"/>
          <p:nvPr/>
        </p:nvSpPr>
        <p:spPr>
          <a:xfrm>
            <a:off x="789949" y="6103831"/>
            <a:ext cx="56285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التلاميذ الذين يفضلون مدينة فاس هو  </a:t>
            </a:r>
            <a:r>
              <a:rPr lang="fr-F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16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CCF8E-71E1-7951-943D-BFF48C6DB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7C3DAA4-C168-CFD9-B2AE-7AF2BAEA34D5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التلاميذ الذين يمثلون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200 تلميذ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C7B737-0A56-CAF3-B613-9E6B016E64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D616856-A6A0-FACA-A44B-1D697F41A08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D255AB1A-87E0-47A0-0F72-5343BB0C88C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E63BA3D-5C16-28F0-4106-7DFCD3986F58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B3D660D-D8A0-5346-0D36-C8BA4B0E71B5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C7C399A-38D3-E802-717C-53EF7712317C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D54F5D9-F4FA-DA97-E65C-5F8B8EB71839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982383-CCE7-A02F-654B-C6F67D43C3E0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81C83CE-FF56-5F60-412C-8DDFD8BA0ED3}"/>
              </a:ext>
            </a:extLst>
          </p:cNvPr>
          <p:cNvSpPr txBox="1"/>
          <p:nvPr/>
        </p:nvSpPr>
        <p:spPr>
          <a:xfrm>
            <a:off x="4279486" y="4187304"/>
            <a:ext cx="3811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ما عدد التلاميذ الذين يفضلون مدينة فاس إذا كان عدد تلاميذ هذه المؤسسة هو 200 تلميذ؟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24F2928-018A-DD00-E083-EDE239D3BD34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24F2928-018A-DD00-E083-EDE239D3B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4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Graphique 18">
            <a:extLst>
              <a:ext uri="{FF2B5EF4-FFF2-40B4-BE49-F238E27FC236}">
                <a16:creationId xmlns:a16="http://schemas.microsoft.com/office/drawing/2014/main" id="{57212A86-678D-ADE0-505B-5C343150A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AB668C5F-FD1D-BBCF-1CF9-FD8C48CA644F}"/>
              </a:ext>
            </a:extLst>
          </p:cNvPr>
          <p:cNvSpPr/>
          <p:nvPr/>
        </p:nvSpPr>
        <p:spPr>
          <a:xfrm>
            <a:off x="4438396" y="4174354"/>
            <a:ext cx="3652306" cy="1007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40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C046A-EEBC-75A0-7D0D-8FF0D717A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E9DE184-948B-412B-6772-5C20D7BB0BC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647E8A-AFC4-F300-4691-4FA3BBE67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C3140A-8F65-4C14-1503-A62A553EF8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820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E175B-8DBC-339B-6630-CFBB86AC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7B59293-EF5A-04D7-716A-D16E9DD753A1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 قيمة النسبة المئوية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C3DDE77-67D2-10EF-36CA-31A52540B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272A324-B406-59A4-1CF8-51612C3E0CC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B179F4E-7BEC-4160-B917-53B715799A9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F14E4C3-F9B4-233C-0CA7-A0AD107D72AF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0119997D-67C0-96E1-CD1A-FD1534DD4774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8C962E3-89FF-F738-A3DE-F9520D575D43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DF925B3A-993A-8970-4CDE-5EE2B1457D97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BE60EBD-3516-9813-761C-8D535EA71F2D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483C7ED-78FF-14D3-2213-5AE322A1867D}"/>
                  </a:ext>
                </a:extLst>
              </p:cNvPr>
              <p:cNvSpPr txBox="1"/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2- ما عدد التلاميذ الذين يفضلون مدينة فاس إذا كان عدد تلاميذ هذه المؤسسة هو 200 تلميذ؟</a:t>
                </a:r>
              </a:p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200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 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  <m:r>
                      <a:rPr lang="fr-FR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fr-FR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10</a:t>
                </a: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</a:t>
                </a:r>
                <a:r>
                  <a:rPr lang="fr-FR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483C7ED-78FF-14D3-2213-5AE322A18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blipFill>
                <a:blip r:embed="rId3"/>
                <a:stretch>
                  <a:fillRect t="-1863" r="-1120" b="-310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B1B5840-4D2E-ECB6-48E4-441F2DC57361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B1B5840-4D2E-ECB6-48E4-441F2DC573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4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2E880B17-74B9-08DD-A78C-607CB731D5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454357"/>
              </p:ext>
            </p:extLst>
          </p:nvPr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E8FDEBBA-A6D5-CF3B-9E91-74CA322112EB}"/>
              </a:ext>
            </a:extLst>
          </p:cNvPr>
          <p:cNvSpPr/>
          <p:nvPr/>
        </p:nvSpPr>
        <p:spPr>
          <a:xfrm>
            <a:off x="4438396" y="4174354"/>
            <a:ext cx="3652306" cy="1007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58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FCA43-F7BB-01C7-40BE-C597E7A28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C383E56-1A57-D27E-1D30-8D000F4C14C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لاحظوا السؤال الثالث.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029300-6819-4A8C-1795-F39F88E389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FCD125-BD7C-4D57-291B-3E84F34FA0A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1AF0A93-71DE-E5F9-D704-9963558CAEC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9B8ABA9-5F8D-215F-F84B-FEED0E9012FC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9DC1C3C-61CD-BF3F-4BED-8B61498E1724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749B9EC-FAEB-0F19-260C-E6B85393A948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D6B37DF-D9BC-D790-DB9C-0533BA0E53F6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44BBBE26-1B18-C9AE-74C1-9E229395CADB}"/>
              </a:ext>
            </a:extLst>
          </p:cNvPr>
          <p:cNvGraphicFramePr/>
          <p:nvPr/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6DDBD21F-8B23-4E11-06FB-5C01E1F35955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1269A65-FEEC-62E7-2CAF-2B08770972AA}"/>
                  </a:ext>
                </a:extLst>
              </p:cNvPr>
              <p:cNvSpPr txBox="1"/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2- ما عدد التلاميذ الذين يفضلون مدينة فاس إذا كان عدد تلاميذ هذه المؤسسة هو 200 تلميذ؟</a:t>
                </a:r>
              </a:p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200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 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  <m:r>
                      <a:rPr lang="fr-FR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fr-FR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10</a:t>
                </a: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</a:t>
                </a:r>
                <a:r>
                  <a:rPr lang="fr-FR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1269A65-FEEC-62E7-2CAF-2B0877097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blipFill>
                <a:blip r:embed="rId5"/>
                <a:stretch>
                  <a:fillRect t="-1863" r="-1120" b="-310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2725200-DEBD-2A33-B038-FF87F8B07558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2725200-DEBD-2A33-B038-FF87F8B075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6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5D370761-88E9-273F-B513-EA0B9DDAAE06}"/>
              </a:ext>
            </a:extLst>
          </p:cNvPr>
          <p:cNvSpPr/>
          <p:nvPr/>
        </p:nvSpPr>
        <p:spPr>
          <a:xfrm>
            <a:off x="4467479" y="5301596"/>
            <a:ext cx="3652306" cy="1007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03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F96E1-FEBD-CA98-660C-25D129379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7F3DC31-044C-A919-D3CF-262B03DAD00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السؤال الثالث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373868-6D13-DDDD-43FA-5C09893B21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9BD567B-0224-FC01-C0A9-86D220A8B70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A661239-6EBB-E1E5-005C-24EBBF2C70D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1007C69-F403-ACB6-5CE3-897856322409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5021E3F-B4AE-E6A9-C20F-063C36697532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13A4734-9194-EAA8-64E0-64FF43898B2B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2C961A30-9E6D-9C49-F301-91B0A8DCB7C3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A30F2FCE-D56C-AC4A-65A0-4D528770E500}"/>
              </a:ext>
            </a:extLst>
          </p:cNvPr>
          <p:cNvGraphicFramePr/>
          <p:nvPr/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08F2B227-7209-0929-E9D4-56E3CBDB81B0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E7093FE-89DD-6129-E8F5-CABEA699F81B}"/>
                  </a:ext>
                </a:extLst>
              </p:cNvPr>
              <p:cNvSpPr txBox="1"/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2- ما عدد التلاميذ الذين يفضلون مدينة فاس إذا كان عدد تلاميذ هذه المؤسسة هو 200 تلميذ؟</a:t>
                </a:r>
              </a:p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200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 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  <m:r>
                      <a:rPr lang="fr-FR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fr-FR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10</a:t>
                </a: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</a:t>
                </a:r>
                <a:r>
                  <a:rPr lang="fr-FR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E7093FE-89DD-6129-E8F5-CABEA699F8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blipFill>
                <a:blip r:embed="rId5"/>
                <a:stretch>
                  <a:fillRect t="-1863" r="-1120" b="-310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A44A480-6BB3-5015-D146-EBA035F15F84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A44A480-6BB3-5015-D146-EBA035F15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6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25EEB1E7-7762-6C71-A981-4979F35DDB40}"/>
              </a:ext>
            </a:extLst>
          </p:cNvPr>
          <p:cNvSpPr/>
          <p:nvPr/>
        </p:nvSpPr>
        <p:spPr>
          <a:xfrm>
            <a:off x="4467479" y="5301596"/>
            <a:ext cx="3652306" cy="1007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77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06676-F09B-7B56-C71B-21E36CF12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2">
                <a:extLst>
                  <a:ext uri="{FF2B5EF4-FFF2-40B4-BE49-F238E27FC236}">
                    <a16:creationId xmlns:a16="http://schemas.microsoft.com/office/drawing/2014/main" id="{645FFC64-B77E-6B39-4D85-FC4236E0AAEF}"/>
                  </a:ext>
                </a:extLst>
              </p:cNvPr>
              <p:cNvSpPr txBox="1"/>
              <p:nvPr/>
            </p:nvSpPr>
            <p:spPr>
              <a:xfrm>
                <a:off x="347510" y="868581"/>
                <a:ext cx="7096091" cy="52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على الألواح، اكتبوا النسبة المئوية التي تساوي الكسر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0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0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endPara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ZoneTexte 2">
                <a:extLst>
                  <a:ext uri="{FF2B5EF4-FFF2-40B4-BE49-F238E27FC236}">
                    <a16:creationId xmlns:a16="http://schemas.microsoft.com/office/drawing/2014/main" id="{645FFC64-B77E-6B39-4D85-FC4236E0A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10" y="868581"/>
                <a:ext cx="7096091" cy="526939"/>
              </a:xfrm>
              <a:prstGeom prst="rect">
                <a:avLst/>
              </a:prstGeom>
              <a:blipFill>
                <a:blip r:embed="rId3"/>
                <a:stretch>
                  <a:fillRect r="-945" b="-804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FF0ADE-8CB4-A74B-ADE4-DB8D935BC48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CEBBF02-CC6A-CEAC-2C69-7962842F847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592A64A-55F8-157D-6692-5C685476045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2DD2255-0B99-F6FD-123B-C56194BB809E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1101D79-4172-C7D0-38F3-BF1EE70F831E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73F1F69-B873-B2A2-32CF-9AB449ED69E9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F4DFD16-E62E-25E6-7811-7005DDB79371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aphicFrame>
        <p:nvGraphicFramePr>
          <p:cNvPr id="20" name="Graphique 19">
            <a:extLst>
              <a:ext uri="{FF2B5EF4-FFF2-40B4-BE49-F238E27FC236}">
                <a16:creationId xmlns:a16="http://schemas.microsoft.com/office/drawing/2014/main" id="{548ABB76-7DD7-0F3E-7F3B-C9ED63B6E466}"/>
              </a:ext>
            </a:extLst>
          </p:cNvPr>
          <p:cNvGraphicFramePr/>
          <p:nvPr/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BA715F0B-A5D0-A99A-7068-8126BCA44728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C0DFDDD-7AF1-DF2A-1BB5-F888C04F23CE}"/>
                  </a:ext>
                </a:extLst>
              </p:cNvPr>
              <p:cNvSpPr txBox="1"/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2- ما عدد التلاميذ الذين يفضلون مدينة فاس إذا كان عدد تلاميذ هذه المؤسسة هو 200 تلميذ؟</a:t>
                </a:r>
              </a:p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200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 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  <m:r>
                      <a:rPr lang="fr-FR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fr-FR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10</a:t>
                </a: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</a:t>
                </a:r>
                <a:r>
                  <a:rPr lang="fr-FR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C0DFDDD-7AF1-DF2A-1BB5-F888C04F2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blipFill>
                <a:blip r:embed="rId6"/>
                <a:stretch>
                  <a:fillRect t="-1863" r="-1120" b="-310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407142A-B9B2-5256-281B-299B85617547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407142A-B9B2-5256-281B-299B856175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7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757737C-CE3A-11CE-9C23-3573A83D8C09}"/>
              </a:ext>
            </a:extLst>
          </p:cNvPr>
          <p:cNvSpPr/>
          <p:nvPr/>
        </p:nvSpPr>
        <p:spPr>
          <a:xfrm>
            <a:off x="4467479" y="5301596"/>
            <a:ext cx="3652306" cy="1007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355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41332-D742-2FB8-A6FD-9135E4914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A55ADE1-4579-3BAC-0464-541306DFE1E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7DE2A83-1819-E5CA-7AE5-AF603EA41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683BD4-CC69-1B05-939A-B02A8C56CA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543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62181-6DB8-5EC3-D35A-B7F464B46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556E8CB-DDA4-A0D7-8B74-097B3058796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وجد النسبة المئوية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9813D1B-9BDD-3C19-3F29-65D49E5DB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23CBECC-21E1-D7F9-1247-FB241616EF0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D62A6FF9-C051-4A0F-13DE-AC9CAAD0D93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CF4AEB7-B757-EDE5-48DA-4F68BD5E01D5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DFD20AE-E0B3-46D6-B83A-B72C1450989E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3E6FE03-D165-4B0D-AEBC-5715711EA777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4AFD584-DB7D-951A-A152-17A220CB074C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488BA59A-37BC-7FF5-7633-886E925B9F02}"/>
              </a:ext>
            </a:extLst>
          </p:cNvPr>
          <p:cNvGraphicFramePr/>
          <p:nvPr/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37CE376-330A-297A-9835-2CEE6F723F60}"/>
                  </a:ext>
                </a:extLst>
              </p:cNvPr>
              <p:cNvSpPr txBox="1"/>
              <p:nvPr/>
            </p:nvSpPr>
            <p:spPr>
              <a:xfrm>
                <a:off x="797977" y="5737085"/>
                <a:ext cx="2440523" cy="6171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fr-MA" sz="2400" dirty="0">
                    <a:solidFill>
                      <a:srgbClr val="FF0000"/>
                    </a:solidFill>
                  </a:rPr>
                  <a:t> =</a:t>
                </a:r>
                <a:r>
                  <a:rPr lang="ar-MA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25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srgbClr val="FF0000"/>
                    </a:solidFill>
                  </a:rPr>
                  <a:t> =</a:t>
                </a:r>
                <a:r>
                  <a:rPr lang="fr-MA" sz="2400" dirty="0">
                    <a:solidFill>
                      <a:srgbClr val="FF0000"/>
                    </a:solidFill>
                  </a:rPr>
                  <a:t> 25%</a:t>
                </a: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37CE376-330A-297A-9835-2CEE6F723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77" y="5737085"/>
                <a:ext cx="2440523" cy="617157"/>
              </a:xfrm>
              <a:prstGeom prst="rect">
                <a:avLst/>
              </a:prstGeom>
              <a:blipFill>
                <a:blip r:embed="rId5"/>
                <a:stretch>
                  <a:fillRect b="-1188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EF1029BA-7FDD-BF12-F16D-4CECBF422CD8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9867AE-0C46-9181-6BBE-5256CE3F4B1C}"/>
                  </a:ext>
                </a:extLst>
              </p:cNvPr>
              <p:cNvSpPr txBox="1"/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2- ما عدد التلاميذ الذين يفضلون مدينة فاس إذا كان عدد تلاميذ هذه المؤسسة هو 200 تلميذ؟</a:t>
                </a:r>
              </a:p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200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 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  <m:r>
                      <a:rPr lang="fr-FR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fr-FR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10</a:t>
                </a: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</a:t>
                </a:r>
                <a:r>
                  <a:rPr lang="fr-FR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9867AE-0C46-9181-6BBE-5256CE3F4B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blipFill>
                <a:blip r:embed="rId6"/>
                <a:stretch>
                  <a:fillRect t="-1863" r="-1120" b="-310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F1C940E-C550-B3FB-E8D7-8CD81E2094D7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F1C940E-C550-B3FB-E8D7-8CD81E209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7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05A9143D-E171-906A-62E6-2822FDEA5746}"/>
              </a:ext>
            </a:extLst>
          </p:cNvPr>
          <p:cNvSpPr/>
          <p:nvPr/>
        </p:nvSpPr>
        <p:spPr>
          <a:xfrm>
            <a:off x="4467479" y="5301596"/>
            <a:ext cx="3652306" cy="1007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594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3F391-401F-6DCC-6E82-53A57612E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0098960-B11D-ECF4-5948-2EEA4AEFC14D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اسم المدينة التي يفضلها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25%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التلاميذ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DFF5AF-7BF2-4AB8-A78D-ED6939B3F6F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A631AD9-F5D6-993A-7F2D-8A49FBA89C5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FD25B36F-0530-CD56-E9D7-1892D1B3146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4DDF8A1-B357-D4F5-ADD6-B0508427B1C7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4517814-7CC9-E148-6D52-EB89521911F8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D17D603-3284-BE0E-114D-4CA258C43A40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0272957-73DE-0F44-8322-DEC2D9F1E96E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aphicFrame>
        <p:nvGraphicFramePr>
          <p:cNvPr id="19" name="Graphique 18">
            <a:extLst>
              <a:ext uri="{FF2B5EF4-FFF2-40B4-BE49-F238E27FC236}">
                <a16:creationId xmlns:a16="http://schemas.microsoft.com/office/drawing/2014/main" id="{D12B20A3-5F46-2C17-C5F0-ED166CBA5ECE}"/>
              </a:ext>
            </a:extLst>
          </p:cNvPr>
          <p:cNvGraphicFramePr/>
          <p:nvPr/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B2F852E7-FC24-0BB8-62FB-28AFB8B55815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EF25B7F-60D6-AF61-1E26-9D259329ED69}"/>
                  </a:ext>
                </a:extLst>
              </p:cNvPr>
              <p:cNvSpPr txBox="1"/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2- ما عدد التلاميذ الذين يفضلون مدينة فاس إذا كان عدد تلاميذ هذه المؤسسة هو 200 تلميذ؟</a:t>
                </a:r>
              </a:p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200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 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  <m:r>
                      <a:rPr lang="fr-FR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fr-FR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10</a:t>
                </a: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</a:t>
                </a:r>
                <a:r>
                  <a:rPr lang="fr-FR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EF25B7F-60D6-AF61-1E26-9D259329E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blipFill>
                <a:blip r:embed="rId5"/>
                <a:stretch>
                  <a:fillRect t="-1863" r="-1120" b="-310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0EB7027-BF37-23FB-59D8-6A6719CFEFAB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0EB7027-BF37-23FB-59D8-6A6719CFE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6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F48F2D5-0048-A815-D98B-14306CBF93FF}"/>
              </a:ext>
            </a:extLst>
          </p:cNvPr>
          <p:cNvSpPr/>
          <p:nvPr/>
        </p:nvSpPr>
        <p:spPr>
          <a:xfrm>
            <a:off x="4467479" y="5301596"/>
            <a:ext cx="3652306" cy="1007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C8FD791-C72D-4061-53C1-ECAFFBF4BE11}"/>
                  </a:ext>
                </a:extLst>
              </p:cNvPr>
              <p:cNvSpPr txBox="1"/>
              <p:nvPr/>
            </p:nvSpPr>
            <p:spPr>
              <a:xfrm>
                <a:off x="797977" y="5737085"/>
                <a:ext cx="2440523" cy="6171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fr-MA" sz="2400" dirty="0">
                    <a:solidFill>
                      <a:srgbClr val="FF0000"/>
                    </a:solidFill>
                  </a:rPr>
                  <a:t> =</a:t>
                </a:r>
                <a:r>
                  <a:rPr lang="ar-MA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25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srgbClr val="FF0000"/>
                    </a:solidFill>
                  </a:rPr>
                  <a:t> =</a:t>
                </a:r>
                <a:r>
                  <a:rPr lang="fr-MA" sz="2400" dirty="0">
                    <a:solidFill>
                      <a:srgbClr val="FF0000"/>
                    </a:solidFill>
                  </a:rPr>
                  <a:t> 25%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C8FD791-C72D-4061-53C1-ECAFFBF4BE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77" y="5737085"/>
                <a:ext cx="2440523" cy="617157"/>
              </a:xfrm>
              <a:prstGeom prst="rect">
                <a:avLst/>
              </a:prstGeom>
              <a:blipFill>
                <a:blip r:embed="rId7"/>
                <a:stretch>
                  <a:fillRect b="-1188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032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77F7D-92B4-143A-71D5-3C4A9BDA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8FE4880-2FD8-B24F-1638-7DEA45D1423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53C19A-5264-A637-84DD-70E911F82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BEFF2A-89BC-5F97-857B-C9EDC942CD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273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243EC-7ECD-DA99-03C5-7568E4FC3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FD5C081-3D06-95E4-67B2-90B2E2D09BA3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 قيمة النسبة المئوية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05C858D-6E8C-7ECE-3EB7-96E256615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476793D-41A6-FFE4-FABF-70E5A378CEE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B245A39-DBA0-163F-DE86-7E1E59B379C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6963890-6C78-7814-33E1-8C27CE86093A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4D0F33EE-501D-DB3B-C8C9-680E789FDB3E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B8EABA3-BB84-9C8C-669D-742E340D8BAA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E097764-EA00-DD14-8349-9BA3F9ACCC47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09ACFB2-2D62-4AAA-6F2C-A0277E75CF05}"/>
              </a:ext>
            </a:extLst>
          </p:cNvPr>
          <p:cNvSpPr txBox="1"/>
          <p:nvPr/>
        </p:nvSpPr>
        <p:spPr>
          <a:xfrm>
            <a:off x="4238171" y="3244334"/>
            <a:ext cx="3811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ما المدينة التي يفضلها أكبر عدد من التلاميذ؟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مدينة أكادير</a:t>
            </a:r>
            <a:r>
              <a:rPr lang="ar-MA" sz="1600" dirty="0">
                <a:latin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DF8D265-D36B-EC2A-ACC7-636AC82461CB}"/>
                  </a:ext>
                </a:extLst>
              </p:cNvPr>
              <p:cNvSpPr txBox="1"/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2- ما عدد التلاميذ الذين يفضلون مدينة فاس إذا كان عدد تلاميذ هذه المؤسسة هو 200 تلميذ؟</a:t>
                </a:r>
              </a:p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200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 </m:t>
                        </m:r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  <m:r>
                      <a:rPr lang="fr-FR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fr-FR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10</a:t>
                </a: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</a:t>
                </a:r>
                <a:r>
                  <a:rPr lang="fr-FR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DF8D265-D36B-EC2A-ACC7-636AC8246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4187304"/>
                <a:ext cx="3811216" cy="982128"/>
              </a:xfrm>
              <a:prstGeom prst="rect">
                <a:avLst/>
              </a:prstGeom>
              <a:blipFill>
                <a:blip r:embed="rId3"/>
                <a:stretch>
                  <a:fillRect t="-1863" r="-1120" b="-310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BD5D1A1-085E-E415-7A76-26C48EB18891}"/>
                  </a:ext>
                </a:extLst>
              </p:cNvPr>
              <p:cNvSpPr txBox="1"/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3- ما المدينة التي يفضلها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تلاميذ هذه المدرسة؟</a:t>
                </a:r>
              </a:p>
              <a:p>
                <a:pPr lvl="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......................</a:t>
                </a:r>
                <a:r>
                  <a:rPr lang="ar-MA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مدينة مراكش</a:t>
                </a:r>
                <a:r>
                  <a:rPr lang="ar-MA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..............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BD5D1A1-085E-E415-7A76-26C48EB18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486" y="5446752"/>
                <a:ext cx="3811216" cy="708527"/>
              </a:xfrm>
              <a:prstGeom prst="rect">
                <a:avLst/>
              </a:prstGeom>
              <a:blipFill>
                <a:blip r:embed="rId4"/>
                <a:stretch>
                  <a:fillRect r="-1120" b="-68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0DF4472A-3823-B8E3-A068-FE75947709DA}"/>
              </a:ext>
            </a:extLst>
          </p:cNvPr>
          <p:cNvGraphicFramePr/>
          <p:nvPr/>
        </p:nvGraphicFramePr>
        <p:xfrm>
          <a:off x="242766" y="2817155"/>
          <a:ext cx="4483489" cy="31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4152891-5CFF-416E-846E-BBDF50610177}"/>
                  </a:ext>
                </a:extLst>
              </p:cNvPr>
              <p:cNvSpPr txBox="1"/>
              <p:nvPr/>
            </p:nvSpPr>
            <p:spPr>
              <a:xfrm>
                <a:off x="797977" y="5737085"/>
                <a:ext cx="2440523" cy="6171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fr-MA" sz="2400" dirty="0">
                    <a:solidFill>
                      <a:srgbClr val="FF0000"/>
                    </a:solidFill>
                  </a:rPr>
                  <a:t> =</a:t>
                </a:r>
                <a:r>
                  <a:rPr lang="ar-MA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25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srgbClr val="FF0000"/>
                    </a:solidFill>
                  </a:rPr>
                  <a:t> =</a:t>
                </a:r>
                <a:r>
                  <a:rPr lang="fr-MA" sz="2400" dirty="0">
                    <a:solidFill>
                      <a:srgbClr val="FF0000"/>
                    </a:solidFill>
                  </a:rPr>
                  <a:t> 25%</a:t>
                </a: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4152891-5CFF-416E-846E-BBDF50610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77" y="5737085"/>
                <a:ext cx="2440523" cy="617157"/>
              </a:xfrm>
              <a:prstGeom prst="rect">
                <a:avLst/>
              </a:prstGeom>
              <a:blipFill>
                <a:blip r:embed="rId6"/>
                <a:stretch>
                  <a:fillRect b="-1188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FF2121D-F73E-DED5-C85D-EE79C851F9D8}"/>
              </a:ext>
            </a:extLst>
          </p:cNvPr>
          <p:cNvSpPr/>
          <p:nvPr/>
        </p:nvSpPr>
        <p:spPr>
          <a:xfrm>
            <a:off x="4467479" y="5301596"/>
            <a:ext cx="3652306" cy="1007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514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2138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4234" y="2043035"/>
            <a:ext cx="2575540" cy="359107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2 صفحة 71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85174" y="2407377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812" y="2146730"/>
            <a:ext cx="4751647" cy="29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2E317A-E1FA-7B93-4219-BFEA6DA1C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716" y="2474119"/>
            <a:ext cx="4139512" cy="230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3E0342-F14A-D94C-C663-A7574D152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425" y="2086650"/>
            <a:ext cx="6440968" cy="395785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22F5328-563D-E28F-880B-F3727C4F09B9}"/>
              </a:ext>
            </a:extLst>
          </p:cNvPr>
          <p:cNvSpPr txBox="1"/>
          <p:nvPr/>
        </p:nvSpPr>
        <p:spPr>
          <a:xfrm>
            <a:off x="4027343" y="3327167"/>
            <a:ext cx="3309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dirty="0">
                <a:solidFill>
                  <a:srgbClr val="C00000"/>
                </a:solidFill>
              </a:rPr>
              <a:t>الهواية التي سحبها أثل عدد من التلاميذ هي السفر</a:t>
            </a:r>
            <a:endParaRPr lang="fr-MA" sz="20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166A340-5131-700A-E033-33B2758E0E71}"/>
                  </a:ext>
                </a:extLst>
              </p:cNvPr>
              <p:cNvSpPr txBox="1"/>
              <p:nvPr/>
            </p:nvSpPr>
            <p:spPr>
              <a:xfrm>
                <a:off x="5111261" y="4433096"/>
                <a:ext cx="1704809" cy="533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MA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25</m:t>
                        </m:r>
                        <m:r>
                          <a:rPr lang="fr-F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24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  <m:r>
                      <a:rPr lang="fr-FR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fr-FR" sz="2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6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166A340-5131-700A-E033-33B2758E0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261" y="4433096"/>
                <a:ext cx="1704809" cy="533929"/>
              </a:xfrm>
              <a:prstGeom prst="rect">
                <a:avLst/>
              </a:prstGeom>
              <a:blipFill>
                <a:blip r:embed="rId5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6FB41651-0E89-94B7-28EC-CEB17AB55C3A}"/>
                  </a:ext>
                </a:extLst>
              </p:cNvPr>
              <p:cNvSpPr txBox="1"/>
              <p:nvPr/>
            </p:nvSpPr>
            <p:spPr>
              <a:xfrm>
                <a:off x="3890999" y="5317791"/>
                <a:ext cx="2440523" cy="6171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fr-MA" sz="2400" dirty="0">
                    <a:solidFill>
                      <a:srgbClr val="FF0000"/>
                    </a:solidFill>
                  </a:rPr>
                  <a:t> =</a:t>
                </a:r>
                <a:r>
                  <a:rPr lang="ar-MA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20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srgbClr val="FF0000"/>
                    </a:solidFill>
                  </a:rPr>
                  <a:t> =</a:t>
                </a:r>
                <a:r>
                  <a:rPr lang="fr-MA" sz="2400" dirty="0">
                    <a:solidFill>
                      <a:srgbClr val="FF0000"/>
                    </a:solidFill>
                  </a:rPr>
                  <a:t> 20%</a:t>
                </a: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6FB41651-0E89-94B7-28EC-CEB17AB55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999" y="5317791"/>
                <a:ext cx="2440523" cy="617157"/>
              </a:xfrm>
              <a:prstGeom prst="rect">
                <a:avLst/>
              </a:prstGeom>
              <a:blipFill>
                <a:blip r:embed="rId6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1B5305FF-2D90-7B10-9CF6-E7B3B69EFEDD}"/>
              </a:ext>
            </a:extLst>
          </p:cNvPr>
          <p:cNvSpPr txBox="1"/>
          <p:nvPr/>
        </p:nvSpPr>
        <p:spPr>
          <a:xfrm>
            <a:off x="5963665" y="5499119"/>
            <a:ext cx="105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dirty="0">
                <a:solidFill>
                  <a:srgbClr val="C00000"/>
                </a:solidFill>
              </a:rPr>
              <a:t>المطالعة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3205" y="1860232"/>
            <a:ext cx="3108939" cy="433479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71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4027627"/>
            <a:ext cx="2807845" cy="19514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AEBC1-D2B2-A215-3C6A-6808F08F7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C5612E0-9106-6DB0-B264-4FE0AB3D8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760" y="1129881"/>
            <a:ext cx="6973273" cy="509658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6C4C820A-24BE-40EC-F393-E30E650356FA}"/>
              </a:ext>
            </a:extLst>
          </p:cNvPr>
          <p:cNvSpPr txBox="1"/>
          <p:nvPr/>
        </p:nvSpPr>
        <p:spPr>
          <a:xfrm>
            <a:off x="1078184" y="912716"/>
            <a:ext cx="6443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استدراك. المبيان يتضمن بينات 6 مدن عوض 5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1796DD-B8BE-911E-F0D2-13A6C602B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73AAD08-63F7-4EE1-B288-3FE5E976789A}"/>
              </a:ext>
            </a:extLst>
          </p:cNvPr>
          <p:cNvSpPr/>
          <p:nvPr/>
        </p:nvSpPr>
        <p:spPr>
          <a:xfrm>
            <a:off x="1291771" y="5691708"/>
            <a:ext cx="1243331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48B4031-DF6E-A5FE-9106-C3AA5E085DCA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C4677DE-F434-A286-36B3-8760E5A86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21A6C75-4F0F-8540-D2F2-A707227B9A98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304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7268E0-3C1D-F87E-8E9E-9701EBBC3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840" y="1703003"/>
            <a:ext cx="6181065" cy="4517582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42258CCB-8ABE-3964-4CB2-446D38DCF229}"/>
              </a:ext>
            </a:extLst>
          </p:cNvPr>
          <p:cNvSpPr txBox="1"/>
          <p:nvPr/>
        </p:nvSpPr>
        <p:spPr>
          <a:xfrm>
            <a:off x="5117021" y="3561684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13 %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1CB379C-60E4-9EB5-D33D-CD345939BCE7}"/>
              </a:ext>
            </a:extLst>
          </p:cNvPr>
          <p:cNvSpPr txBox="1"/>
          <p:nvPr/>
        </p:nvSpPr>
        <p:spPr>
          <a:xfrm>
            <a:off x="4572000" y="4391856"/>
            <a:ext cx="2206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جهة سوس ماسة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F403BDE-2853-735C-DF78-A940DE8576E2}"/>
              </a:ext>
            </a:extLst>
          </p:cNvPr>
          <p:cNvSpPr txBox="1"/>
          <p:nvPr/>
        </p:nvSpPr>
        <p:spPr>
          <a:xfrm>
            <a:off x="3817257" y="5420364"/>
            <a:ext cx="333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يوجد أكبر عدد من السكان</a:t>
            </a:r>
          </a:p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 في الجهات الأخرى</a:t>
            </a:r>
            <a:endParaRPr lang="fr-MA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A7D5DA5-4AF1-139D-8C55-6E4880FB09C3}"/>
              </a:ext>
            </a:extLst>
          </p:cNvPr>
          <p:cNvGrpSpPr/>
          <p:nvPr/>
        </p:nvGrpSpPr>
        <p:grpSpPr>
          <a:xfrm>
            <a:off x="1856286" y="2104727"/>
            <a:ext cx="5024655" cy="3647795"/>
            <a:chOff x="1570536" y="2638127"/>
            <a:chExt cx="5024655" cy="364779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B2C4BA5-5C71-ADB3-0D4D-6585CB98E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9098" y="2638127"/>
              <a:ext cx="2596093" cy="364779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C1D49E4-B399-7502-9787-DC53BC0CA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0536" y="2661907"/>
              <a:ext cx="2566044" cy="35811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15722</TotalTime>
  <Words>1864</Words>
  <Application>Microsoft Office PowerPoint</Application>
  <PresentationFormat>Affichage à l'écran (4:3)</PresentationFormat>
  <Paragraphs>457</Paragraphs>
  <Slides>58</Slides>
  <Notes>23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58</vt:i4>
      </vt:variant>
    </vt:vector>
  </HeadingPairs>
  <TitlesOfParts>
    <vt:vector size="70" baseType="lpstr">
      <vt:lpstr>Arial</vt:lpstr>
      <vt:lpstr>Calibri</vt:lpstr>
      <vt:lpstr>DengXian</vt:lpstr>
      <vt:lpstr>Dosis</vt:lpstr>
      <vt:lpstr>Cambria Math</vt:lpstr>
      <vt:lpstr>Aptos Display</vt:lpstr>
      <vt:lpstr>Aptos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ELHAMDOUNI;BTIHAJ</dc:creator>
  <cp:lastModifiedBy>EL HAMDOUNI BTIHAJ</cp:lastModifiedBy>
  <cp:revision>264</cp:revision>
  <cp:lastPrinted>2025-08-13T10:11:39Z</cp:lastPrinted>
  <dcterms:created xsi:type="dcterms:W3CDTF">2025-08-01T12:31:49Z</dcterms:created>
  <dcterms:modified xsi:type="dcterms:W3CDTF">2026-03-29T23:09:55Z</dcterms:modified>
</cp:coreProperties>
</file>